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  <p:sldMasterId id="2147483674" r:id="rId3"/>
    <p:sldMasterId id="2147483677" r:id="rId4"/>
    <p:sldMasterId id="2147483690" r:id="rId5"/>
  </p:sldMasterIdLst>
  <p:notesMasterIdLst>
    <p:notesMasterId r:id="rId31"/>
  </p:notesMasterIdLst>
  <p:sldIdLst>
    <p:sldId id="1371" r:id="rId6"/>
    <p:sldId id="582" r:id="rId7"/>
    <p:sldId id="2914" r:id="rId8"/>
    <p:sldId id="2854" r:id="rId9"/>
    <p:sldId id="1412" r:id="rId10"/>
    <p:sldId id="1272" r:id="rId11"/>
    <p:sldId id="2905" r:id="rId12"/>
    <p:sldId id="1436" r:id="rId13"/>
    <p:sldId id="1443" r:id="rId14"/>
    <p:sldId id="1281" r:id="rId15"/>
    <p:sldId id="2889" r:id="rId16"/>
    <p:sldId id="1435" r:id="rId17"/>
    <p:sldId id="2908" r:id="rId18"/>
    <p:sldId id="1426" r:id="rId19"/>
    <p:sldId id="1407" r:id="rId20"/>
    <p:sldId id="1411" r:id="rId21"/>
    <p:sldId id="2912" r:id="rId22"/>
    <p:sldId id="2913" r:id="rId23"/>
    <p:sldId id="292" r:id="rId24"/>
    <p:sldId id="291" r:id="rId25"/>
    <p:sldId id="293" r:id="rId26"/>
    <p:sldId id="294" r:id="rId27"/>
    <p:sldId id="2915" r:id="rId28"/>
    <p:sldId id="801" r:id="rId29"/>
    <p:sldId id="285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34843"/>
    <p:restoredTop sz="94637"/>
  </p:normalViewPr>
  <p:slideViewPr>
    <p:cSldViewPr snapToGrid="0" snapToObjects="1">
      <p:cViewPr>
        <p:scale>
          <a:sx n="90" d="100"/>
          <a:sy n="90" d="100"/>
        </p:scale>
        <p:origin x="328" y="9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8CA152-A3C0-0647-945F-8F51930D541A}" type="datetimeFigureOut">
              <a:rPr lang="en-US" smtClean="0"/>
              <a:t>1/23/20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57DF31-8018-ED43-A83A-4341638A5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80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730EF-ABF4-5B45-A317-06DBFA127BD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503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730EF-ABF4-5B45-A317-06DBFA127BD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698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B5F6CF-80AB-4EB8-96E9-7EDDFD117A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3042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45e5b03da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45e5b03dad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732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FE86C-3DDC-7345-AA7A-282435C802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647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6b010aeec5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6b010aeec5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continue to stay in contact with other regions about tool efforts. The cover crop council managers communicate via email, monthly meetings, and attending the regional conferences.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231061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4C3EB4-555B-2E48-917C-5379DA720B1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205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4C3EB4-555B-2E48-917C-5379DA720B1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505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518BC-8C56-8542-BFB4-DDE45F47FA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5D42E7-FEDB-E149-A93F-8A356E8AFF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2E018C-8952-0C4A-BD80-D9CF9CCCA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14CB1-CB2F-2B41-9DC2-845E3633A5CB}" type="datetimeFigureOut">
              <a:rPr lang="en-US" smtClean="0"/>
              <a:t>1/23/20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03D168-E3A8-E741-814E-32B3C30B0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220B96-1DF9-4C4A-AFD6-84F658483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BC663-8019-D04B-A529-E7B3589B5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066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5B1F7-FFED-3F4B-B3CF-83164B48E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D9F92D-4124-0540-BCEF-45A8910D0B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AAB84-628B-DE49-A539-F557BF4A5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14CB1-CB2F-2B41-9DC2-845E3633A5CB}" type="datetimeFigureOut">
              <a:rPr lang="en-US" smtClean="0"/>
              <a:t>1/23/20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81BE33-2771-C745-BF56-8156E7858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5A8FB-B840-8348-91B0-9E5BB03B6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BC663-8019-D04B-A529-E7B3589B5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516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14F199-362A-8647-BD34-79781FCC94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79F9FE-4BEC-A040-A727-DBD108A22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690DD-F3DB-D841-8B77-693AA23C9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14CB1-CB2F-2B41-9DC2-845E3633A5CB}" type="datetimeFigureOut">
              <a:rPr lang="en-US" smtClean="0"/>
              <a:t>1/23/20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B3C785-C808-104A-8EA9-3B8C2BD47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A4173-8962-514C-AED0-F4D565C6C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BC663-8019-D04B-A529-E7B3589B5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693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0192D-67C2-E245-9E7C-2FB5BDA3A6EE}" type="datetimeFigureOut">
              <a:rPr lang="en-US" smtClean="0"/>
              <a:t>1/23/20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2304A-F32A-984A-A1DC-B91194A43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625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0192D-67C2-E245-9E7C-2FB5BDA3A6EE}" type="datetimeFigureOut">
              <a:rPr lang="en-US" smtClean="0"/>
              <a:t>1/23/20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2304A-F32A-984A-A1DC-B91194A43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568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0192D-67C2-E245-9E7C-2FB5BDA3A6EE}" type="datetimeFigureOut">
              <a:rPr lang="en-US" smtClean="0"/>
              <a:t>1/23/20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2304A-F32A-984A-A1DC-B91194A43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8652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0192D-67C2-E245-9E7C-2FB5BDA3A6EE}" type="datetimeFigureOut">
              <a:rPr lang="en-US" smtClean="0"/>
              <a:t>1/23/20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2304A-F32A-984A-A1DC-B91194A43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6879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0192D-67C2-E245-9E7C-2FB5BDA3A6EE}" type="datetimeFigureOut">
              <a:rPr lang="en-US" smtClean="0"/>
              <a:t>1/23/20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2304A-F32A-984A-A1DC-B91194A43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1944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0192D-67C2-E245-9E7C-2FB5BDA3A6EE}" type="datetimeFigureOut">
              <a:rPr lang="en-US" smtClean="0"/>
              <a:t>1/23/20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2304A-F32A-984A-A1DC-B91194A43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7325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0192D-67C2-E245-9E7C-2FB5BDA3A6EE}" type="datetimeFigureOut">
              <a:rPr lang="en-US" smtClean="0"/>
              <a:t>1/23/20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2304A-F32A-984A-A1DC-B91194A43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2198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0192D-67C2-E245-9E7C-2FB5BDA3A6EE}" type="datetimeFigureOut">
              <a:rPr lang="en-US" smtClean="0"/>
              <a:t>1/23/20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2304A-F32A-984A-A1DC-B91194A43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406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A094D-D15A-D647-B4C9-886AEEB0D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259FDD-0262-704A-869F-BD571D5DCE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4ADFCD-B933-5445-8992-E081F03D3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14CB1-CB2F-2B41-9DC2-845E3633A5CB}" type="datetimeFigureOut">
              <a:rPr lang="en-US" smtClean="0"/>
              <a:t>1/23/20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63F61A-7ADD-D040-A50A-37CA9CA4E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685E3C-7443-C249-9DEB-85D1AAAB9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BC663-8019-D04B-A529-E7B3589B5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594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0192D-67C2-E245-9E7C-2FB5BDA3A6EE}" type="datetimeFigureOut">
              <a:rPr lang="en-US" smtClean="0"/>
              <a:t>1/23/20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2304A-F32A-984A-A1DC-B91194A43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9146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0192D-67C2-E245-9E7C-2FB5BDA3A6EE}" type="datetimeFigureOut">
              <a:rPr lang="en-US" smtClean="0"/>
              <a:t>1/23/20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2304A-F32A-984A-A1DC-B91194A43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3152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0192D-67C2-E245-9E7C-2FB5BDA3A6EE}" type="datetimeFigureOut">
              <a:rPr lang="en-US" smtClean="0"/>
              <a:t>1/23/20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2304A-F32A-984A-A1DC-B91194A43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0704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170671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A90B4A-FF3B-4F40-9F2D-EB53ACDBA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0C3F9-8EC6-3944-B3B1-80F6C6BBAD80}" type="datetimeFigureOut">
              <a:rPr lang="en-US" smtClean="0"/>
              <a:t>1/23/20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086EF4-8AD8-444D-BEDE-36B5FA10A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DBFD6-2662-7D4F-856A-E35B4368C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E4149-290E-A145-955F-19AC6B951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9576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524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100"/>
            </a:lvl1pPr>
            <a:lvl2pPr marL="399986" indent="0" algn="ctr">
              <a:buNone/>
              <a:defRPr sz="1750"/>
            </a:lvl2pPr>
            <a:lvl3pPr marL="799972" indent="0" algn="ctr">
              <a:buNone/>
              <a:defRPr sz="1575"/>
            </a:lvl3pPr>
            <a:lvl4pPr marL="1199958" indent="0" algn="ctr">
              <a:buNone/>
              <a:defRPr sz="1400"/>
            </a:lvl4pPr>
            <a:lvl5pPr marL="1599944" indent="0" algn="ctr">
              <a:buNone/>
              <a:defRPr sz="1400"/>
            </a:lvl5pPr>
            <a:lvl6pPr marL="1999930" indent="0" algn="ctr">
              <a:buNone/>
              <a:defRPr sz="1400"/>
            </a:lvl6pPr>
            <a:lvl7pPr marL="2399916" indent="0" algn="ctr">
              <a:buNone/>
              <a:defRPr sz="1400"/>
            </a:lvl7pPr>
            <a:lvl8pPr marL="2799902" indent="0" algn="ctr">
              <a:buNone/>
              <a:defRPr sz="1400"/>
            </a:lvl8pPr>
            <a:lvl9pPr marL="3199888" indent="0" algn="ctr">
              <a:buNone/>
              <a:defRPr sz="1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3DB2F-93D6-CA43-9909-24590A59C4DF}" type="datetimeFigureOut">
              <a:rPr lang="en-US" smtClean="0"/>
              <a:t>1/23/20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EED8-D93C-5D4A-9697-FC43DFACC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6781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3DB2F-93D6-CA43-9909-24590A59C4DF}" type="datetimeFigureOut">
              <a:rPr lang="en-US" smtClean="0"/>
              <a:t>1/23/20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EED8-D93C-5D4A-9697-FC43DFACC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7711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24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100">
                <a:solidFill>
                  <a:schemeClr val="tx1"/>
                </a:solidFill>
              </a:defRPr>
            </a:lvl1pPr>
            <a:lvl2pPr marL="399986" indent="0">
              <a:buNone/>
              <a:defRPr sz="1750">
                <a:solidFill>
                  <a:schemeClr val="tx1">
                    <a:tint val="75000"/>
                  </a:schemeClr>
                </a:solidFill>
              </a:defRPr>
            </a:lvl2pPr>
            <a:lvl3pPr marL="799972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3pPr>
            <a:lvl4pPr marL="11999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5999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1999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3999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27999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1998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3DB2F-93D6-CA43-9909-24590A59C4DF}" type="datetimeFigureOut">
              <a:rPr lang="en-US" smtClean="0"/>
              <a:t>1/23/20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EED8-D93C-5D4A-9697-FC43DFACC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347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3DB2F-93D6-CA43-9909-24590A59C4DF}" type="datetimeFigureOut">
              <a:rPr lang="en-US" smtClean="0"/>
              <a:t>1/23/20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EED8-D93C-5D4A-9697-FC43DFACC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8244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9986" indent="0">
              <a:buNone/>
              <a:defRPr sz="1750" b="1"/>
            </a:lvl2pPr>
            <a:lvl3pPr marL="799972" indent="0">
              <a:buNone/>
              <a:defRPr sz="1575" b="1"/>
            </a:lvl3pPr>
            <a:lvl4pPr marL="1199958" indent="0">
              <a:buNone/>
              <a:defRPr sz="1400" b="1"/>
            </a:lvl4pPr>
            <a:lvl5pPr marL="1599944" indent="0">
              <a:buNone/>
              <a:defRPr sz="1400" b="1"/>
            </a:lvl5pPr>
            <a:lvl6pPr marL="1999930" indent="0">
              <a:buNone/>
              <a:defRPr sz="1400" b="1"/>
            </a:lvl6pPr>
            <a:lvl7pPr marL="2399916" indent="0">
              <a:buNone/>
              <a:defRPr sz="1400" b="1"/>
            </a:lvl7pPr>
            <a:lvl8pPr marL="2799902" indent="0">
              <a:buNone/>
              <a:defRPr sz="1400" b="1"/>
            </a:lvl8pPr>
            <a:lvl9pPr marL="3199888" indent="0">
              <a:buNone/>
              <a:defRPr sz="1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9986" indent="0">
              <a:buNone/>
              <a:defRPr sz="1750" b="1"/>
            </a:lvl2pPr>
            <a:lvl3pPr marL="799972" indent="0">
              <a:buNone/>
              <a:defRPr sz="1575" b="1"/>
            </a:lvl3pPr>
            <a:lvl4pPr marL="1199958" indent="0">
              <a:buNone/>
              <a:defRPr sz="1400" b="1"/>
            </a:lvl4pPr>
            <a:lvl5pPr marL="1599944" indent="0">
              <a:buNone/>
              <a:defRPr sz="1400" b="1"/>
            </a:lvl5pPr>
            <a:lvl6pPr marL="1999930" indent="0">
              <a:buNone/>
              <a:defRPr sz="1400" b="1"/>
            </a:lvl6pPr>
            <a:lvl7pPr marL="2399916" indent="0">
              <a:buNone/>
              <a:defRPr sz="1400" b="1"/>
            </a:lvl7pPr>
            <a:lvl8pPr marL="2799902" indent="0">
              <a:buNone/>
              <a:defRPr sz="1400" b="1"/>
            </a:lvl8pPr>
            <a:lvl9pPr marL="3199888" indent="0">
              <a:buNone/>
              <a:defRPr sz="1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3DB2F-93D6-CA43-9909-24590A59C4DF}" type="datetimeFigureOut">
              <a:rPr lang="en-US" smtClean="0"/>
              <a:t>1/23/20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EED8-D93C-5D4A-9697-FC43DFACC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761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A4889-FB77-094E-B4DE-6835B942F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2AD429-C5FF-9440-A9E3-E2DA2542A3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AB4AB9-5E10-5249-8064-BB00ACBB1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14CB1-CB2F-2B41-9DC2-845E3633A5CB}" type="datetimeFigureOut">
              <a:rPr lang="en-US" smtClean="0"/>
              <a:t>1/23/20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0C722-C656-F847-A502-47B888E61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39B3DB-4D55-1D40-95DC-A133B04AC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BC663-8019-D04B-A529-E7B3589B5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5842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3DB2F-93D6-CA43-9909-24590A59C4DF}" type="datetimeFigureOut">
              <a:rPr lang="en-US" smtClean="0"/>
              <a:t>1/23/20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EED8-D93C-5D4A-9697-FC43DFACC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0576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3DB2F-93D6-CA43-9909-24590A59C4DF}" type="datetimeFigureOut">
              <a:rPr lang="en-US" smtClean="0"/>
              <a:t>1/23/20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EED8-D93C-5D4A-9697-FC43DFACC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1238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800"/>
            </a:lvl1pPr>
            <a:lvl2pPr>
              <a:defRPr sz="2450"/>
            </a:lvl2pPr>
            <a:lvl3pPr>
              <a:defRPr sz="2100"/>
            </a:lvl3pPr>
            <a:lvl4pPr>
              <a:defRPr sz="1750"/>
            </a:lvl4pPr>
            <a:lvl5pPr>
              <a:defRPr sz="1750"/>
            </a:lvl5pPr>
            <a:lvl6pPr>
              <a:defRPr sz="1750"/>
            </a:lvl6pPr>
            <a:lvl7pPr>
              <a:defRPr sz="1750"/>
            </a:lvl7pPr>
            <a:lvl8pPr>
              <a:defRPr sz="1750"/>
            </a:lvl8pPr>
            <a:lvl9pPr>
              <a:defRPr sz="17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400"/>
            </a:lvl1pPr>
            <a:lvl2pPr marL="399986" indent="0">
              <a:buNone/>
              <a:defRPr sz="1225"/>
            </a:lvl2pPr>
            <a:lvl3pPr marL="799972" indent="0">
              <a:buNone/>
              <a:defRPr sz="1050"/>
            </a:lvl3pPr>
            <a:lvl4pPr marL="1199958" indent="0">
              <a:buNone/>
              <a:defRPr sz="875"/>
            </a:lvl4pPr>
            <a:lvl5pPr marL="1599944" indent="0">
              <a:buNone/>
              <a:defRPr sz="875"/>
            </a:lvl5pPr>
            <a:lvl6pPr marL="1999930" indent="0">
              <a:buNone/>
              <a:defRPr sz="875"/>
            </a:lvl6pPr>
            <a:lvl7pPr marL="2399916" indent="0">
              <a:buNone/>
              <a:defRPr sz="875"/>
            </a:lvl7pPr>
            <a:lvl8pPr marL="2799902" indent="0">
              <a:buNone/>
              <a:defRPr sz="875"/>
            </a:lvl8pPr>
            <a:lvl9pPr marL="3199888" indent="0">
              <a:buNone/>
              <a:defRPr sz="8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3DB2F-93D6-CA43-9909-24590A59C4DF}" type="datetimeFigureOut">
              <a:rPr lang="en-US" smtClean="0"/>
              <a:t>1/23/20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EED8-D93C-5D4A-9697-FC43DFACC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7361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2800"/>
            </a:lvl1pPr>
            <a:lvl2pPr marL="399986" indent="0">
              <a:buNone/>
              <a:defRPr sz="2450"/>
            </a:lvl2pPr>
            <a:lvl3pPr marL="799972" indent="0">
              <a:buNone/>
              <a:defRPr sz="2100"/>
            </a:lvl3pPr>
            <a:lvl4pPr marL="1199958" indent="0">
              <a:buNone/>
              <a:defRPr sz="1750"/>
            </a:lvl4pPr>
            <a:lvl5pPr marL="1599944" indent="0">
              <a:buNone/>
              <a:defRPr sz="1750"/>
            </a:lvl5pPr>
            <a:lvl6pPr marL="1999930" indent="0">
              <a:buNone/>
              <a:defRPr sz="1750"/>
            </a:lvl6pPr>
            <a:lvl7pPr marL="2399916" indent="0">
              <a:buNone/>
              <a:defRPr sz="1750"/>
            </a:lvl7pPr>
            <a:lvl8pPr marL="2799902" indent="0">
              <a:buNone/>
              <a:defRPr sz="1750"/>
            </a:lvl8pPr>
            <a:lvl9pPr marL="3199888" indent="0">
              <a:buNone/>
              <a:defRPr sz="175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400"/>
            </a:lvl1pPr>
            <a:lvl2pPr marL="399986" indent="0">
              <a:buNone/>
              <a:defRPr sz="1225"/>
            </a:lvl2pPr>
            <a:lvl3pPr marL="799972" indent="0">
              <a:buNone/>
              <a:defRPr sz="1050"/>
            </a:lvl3pPr>
            <a:lvl4pPr marL="1199958" indent="0">
              <a:buNone/>
              <a:defRPr sz="875"/>
            </a:lvl4pPr>
            <a:lvl5pPr marL="1599944" indent="0">
              <a:buNone/>
              <a:defRPr sz="875"/>
            </a:lvl5pPr>
            <a:lvl6pPr marL="1999930" indent="0">
              <a:buNone/>
              <a:defRPr sz="875"/>
            </a:lvl6pPr>
            <a:lvl7pPr marL="2399916" indent="0">
              <a:buNone/>
              <a:defRPr sz="875"/>
            </a:lvl7pPr>
            <a:lvl8pPr marL="2799902" indent="0">
              <a:buNone/>
              <a:defRPr sz="875"/>
            </a:lvl8pPr>
            <a:lvl9pPr marL="3199888" indent="0">
              <a:buNone/>
              <a:defRPr sz="8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3DB2F-93D6-CA43-9909-24590A59C4DF}" type="datetimeFigureOut">
              <a:rPr lang="en-US" smtClean="0"/>
              <a:t>1/23/20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EED8-D93C-5D4A-9697-FC43DFACC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3862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3DB2F-93D6-CA43-9909-24590A59C4DF}" type="datetimeFigureOut">
              <a:rPr lang="en-US" smtClean="0"/>
              <a:t>1/23/20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EED8-D93C-5D4A-9697-FC43DFACC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4855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3DB2F-93D6-CA43-9909-24590A59C4DF}" type="datetimeFigureOut">
              <a:rPr lang="en-US" smtClean="0"/>
              <a:t>1/23/20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BEED8-D93C-5D4A-9697-FC43DFACC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5434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109272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30504-7A06-415F-B74F-DBCC33938890}" type="datetimeFigureOut">
              <a:rPr lang="en-US" smtClean="0"/>
              <a:t>1/23/20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49651-448F-4745-8C23-138066E70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014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30504-7A06-415F-B74F-DBCC33938890}" type="datetimeFigureOut">
              <a:rPr lang="en-US" smtClean="0"/>
              <a:t>1/23/20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49651-448F-4745-8C23-138066E70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7776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30504-7A06-415F-B74F-DBCC33938890}" type="datetimeFigureOut">
              <a:rPr lang="en-US" smtClean="0"/>
              <a:t>1/23/20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49651-448F-4745-8C23-138066E70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649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D6667-0F84-A14E-BD6F-08AFD3D8D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506665-60AA-A64C-9C96-306B7B8564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283DBA-7381-F340-A790-2EB1095E6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F8EC35-7C52-2840-B72E-8DCDA76ED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14CB1-CB2F-2B41-9DC2-845E3633A5CB}" type="datetimeFigureOut">
              <a:rPr lang="en-US" smtClean="0"/>
              <a:t>1/23/20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FC6CF-5797-DA41-AE24-2F8583AAA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530F84-0CB9-184D-9C65-898191855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BC663-8019-D04B-A529-E7B3589B5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5344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30504-7A06-415F-B74F-DBCC33938890}" type="datetimeFigureOut">
              <a:rPr lang="en-US" smtClean="0"/>
              <a:t>1/23/20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49651-448F-4745-8C23-138066E70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1106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30504-7A06-415F-B74F-DBCC33938890}" type="datetimeFigureOut">
              <a:rPr lang="en-US" smtClean="0"/>
              <a:t>1/23/20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49651-448F-4745-8C23-138066E70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8131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30504-7A06-415F-B74F-DBCC33938890}" type="datetimeFigureOut">
              <a:rPr lang="en-US" smtClean="0"/>
              <a:t>1/23/20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49651-448F-4745-8C23-138066E70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5548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30504-7A06-415F-B74F-DBCC33938890}" type="datetimeFigureOut">
              <a:rPr lang="en-US" smtClean="0"/>
              <a:t>1/23/20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49651-448F-4745-8C23-138066E70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785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30504-7A06-415F-B74F-DBCC33938890}" type="datetimeFigureOut">
              <a:rPr lang="en-US" smtClean="0"/>
              <a:t>1/23/20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49651-448F-4745-8C23-138066E70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4828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30504-7A06-415F-B74F-DBCC33938890}" type="datetimeFigureOut">
              <a:rPr lang="en-US" smtClean="0"/>
              <a:t>1/23/20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49651-448F-4745-8C23-138066E70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9106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30504-7A06-415F-B74F-DBCC33938890}" type="datetimeFigureOut">
              <a:rPr lang="en-US" smtClean="0"/>
              <a:t>1/23/20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49651-448F-4745-8C23-138066E70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7169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30504-7A06-415F-B74F-DBCC33938890}" type="datetimeFigureOut">
              <a:rPr lang="en-US" smtClean="0"/>
              <a:t>1/23/20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49651-448F-4745-8C23-138066E70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913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30504-7A06-415F-B74F-DBCC33938890}" type="datetimeFigureOut">
              <a:rPr lang="en-US" smtClean="0"/>
              <a:t>1/23/20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49651-448F-4745-8C23-138066E707E0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965089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30504-7A06-415F-B74F-DBCC33938890}" type="datetimeFigureOut">
              <a:rPr lang="en-US" smtClean="0"/>
              <a:t>1/23/20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49651-448F-4745-8C23-138066E70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81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CD757-7183-B644-B326-C8E36A8D0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C969B7-7ABA-D743-AE42-4E2CA861ED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FCE4FF-246A-8149-BFE1-CDD0B03B7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511C72-AD8F-814F-8001-32D5CA6BDD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0189E-D4C7-C24E-9A55-B0AB216ED5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04FBBF-571E-7540-BE39-EB64EDEDC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14CB1-CB2F-2B41-9DC2-845E3633A5CB}" type="datetimeFigureOut">
              <a:rPr lang="en-US" smtClean="0"/>
              <a:t>1/23/20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3DD2C6-AC8A-9F4B-BA4D-2A36AB5A5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16BE40-4FF9-D246-B76A-C197F5F10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BC663-8019-D04B-A529-E7B3589B5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6478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30504-7A06-415F-B74F-DBCC33938890}" type="datetimeFigureOut">
              <a:rPr lang="en-US" smtClean="0"/>
              <a:t>1/23/20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49651-448F-4745-8C23-138066E70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7140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30504-7A06-415F-B74F-DBCC33938890}" type="datetimeFigureOut">
              <a:rPr lang="en-US" smtClean="0"/>
              <a:t>1/23/20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49651-448F-4745-8C23-138066E70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5557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30504-7A06-415F-B74F-DBCC33938890}" type="datetimeFigureOut">
              <a:rPr lang="en-US" smtClean="0"/>
              <a:t>1/23/20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49651-448F-4745-8C23-138066E70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835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30504-7A06-415F-B74F-DBCC33938890}" type="datetimeFigureOut">
              <a:rPr lang="en-US" smtClean="0"/>
              <a:t>1/23/20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49651-448F-4745-8C23-138066E70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31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EED80-2FAF-9A43-A2FC-B34AFF9DB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0F6891-F9C6-4C47-8F9F-6C63D343E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14CB1-CB2F-2B41-9DC2-845E3633A5CB}" type="datetimeFigureOut">
              <a:rPr lang="en-US" smtClean="0"/>
              <a:t>1/23/20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16FEA4-1DE0-5D47-BC93-47DAFCB93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2F46D0-F259-214B-B9EA-C10A84BEA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BC663-8019-D04B-A529-E7B3589B5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760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C127D3-E79B-5C4A-AA14-ACF8FFC80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14CB1-CB2F-2B41-9DC2-845E3633A5CB}" type="datetimeFigureOut">
              <a:rPr lang="en-US" smtClean="0"/>
              <a:t>1/23/20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0FF4B9-229A-F349-B3F0-53C970278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204E0-12BE-F347-83E4-AD3F83AB2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BC663-8019-D04B-A529-E7B3589B5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811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950D5-8346-4041-B631-CFE387887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A4237-0827-9442-BD0E-B82D1175DF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8AA128-00C6-1442-A26A-3EEC87BF93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C6F217-73A2-E640-B56F-2156B8830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14CB1-CB2F-2B41-9DC2-845E3633A5CB}" type="datetimeFigureOut">
              <a:rPr lang="en-US" smtClean="0"/>
              <a:t>1/23/20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2979F0-D600-E84C-8329-EB8FD74B6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1117E0-8640-6043-AF63-34D88185C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BC663-8019-D04B-A529-E7B3589B5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101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80DD6-1A94-8241-91ED-5D9C7A630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64DB5C-69D7-C44F-ACFA-B9AEA9357F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F07BDA-95A6-8B4F-83B3-3CB824C95B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5BEEF0-B121-C04B-941A-FF26D5A46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14CB1-CB2F-2B41-9DC2-845E3633A5CB}" type="datetimeFigureOut">
              <a:rPr lang="en-US" smtClean="0"/>
              <a:t>1/23/20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220526-9014-0246-8E76-C50F07913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A5A688-3E13-6240-A327-F6101D7E4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BC663-8019-D04B-A529-E7B3589B5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102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39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27106C-9417-894B-AD3D-3DC6E9761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14A789-0CD0-854D-B82D-3ACA3E0529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1B2F29-5A3E-084A-9BFB-F6F18304AA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14CB1-CB2F-2B41-9DC2-845E3633A5CB}" type="datetimeFigureOut">
              <a:rPr lang="en-US" smtClean="0"/>
              <a:t>1/23/20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1B1D5B-C143-0E41-8A2A-580F823693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6F9443-E5B8-A54E-8A46-2ABBC3BFA1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BC663-8019-D04B-A529-E7B3589B5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1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0192D-67C2-E245-9E7C-2FB5BDA3A6EE}" type="datetimeFigureOut">
              <a:rPr lang="en-US" smtClean="0"/>
              <a:t>1/23/20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52304A-F32A-984A-A1DC-B91194A43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739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87069" tIns="43506" rIns="87069" bIns="435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96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87069" tIns="43506" rIns="87069" bIns="435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74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069" tIns="43506" rIns="87069" bIns="43506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74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069" tIns="43506" rIns="87069" bIns="43506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74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069" tIns="43506" rIns="87069" bIns="43506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000000"/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005A2153-B0AE-DA4F-9957-309900221265}" type="slidenum">
              <a:rPr lang="en-US">
                <a:latin typeface="Times New Roman" charset="0"/>
                <a:ea typeface="ＭＳ Ｐゴシック" charset="0"/>
              </a:rPr>
              <a:pPr>
                <a:defRPr/>
              </a:pPr>
              <a:t>‹#›</a:t>
            </a:fld>
            <a:endParaRPr lang="en-US" dirty="0"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726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3534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87069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0602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74136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25438" indent="-32543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06438" indent="-269875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085850" indent="-215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522413" indent="-2159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1957388" indent="-2159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394378" indent="-21768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829715" indent="-21768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265075" indent="-21768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700415" indent="-21768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706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5348" algn="l" defTabSz="8706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70691" algn="l" defTabSz="8706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06022" algn="l" defTabSz="8706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41367" algn="l" defTabSz="8706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76709" algn="l" defTabSz="8706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12051" algn="l" defTabSz="8706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47400" algn="l" defTabSz="8706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82748" algn="l" defTabSz="8706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3DB2F-93D6-CA43-9909-24590A59C4DF}" type="datetimeFigureOut">
              <a:rPr lang="en-US" smtClean="0"/>
              <a:t>1/23/20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BEED8-D93C-5D4A-9697-FC43DFACC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235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xStyles>
    <p:titleStyle>
      <a:lvl1pPr algn="l" defTabSz="799972" rtl="0" eaLnBrk="1" latinLnBrk="0" hangingPunct="1">
        <a:lnSpc>
          <a:spcPct val="90000"/>
        </a:lnSpc>
        <a:spcBef>
          <a:spcPct val="0"/>
        </a:spcBef>
        <a:buNone/>
        <a:defRPr sz="38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9993" indent="-199993" algn="l" defTabSz="799972" rtl="0" eaLnBrk="1" latinLnBrk="0" hangingPunct="1">
        <a:lnSpc>
          <a:spcPct val="90000"/>
        </a:lnSpc>
        <a:spcBef>
          <a:spcPts val="875"/>
        </a:spcBef>
        <a:buFont typeface="Arial" panose="020B0604020202020204" pitchFamily="34" charset="0"/>
        <a:buChar char="•"/>
        <a:defRPr sz="2450" kern="1200">
          <a:solidFill>
            <a:schemeClr val="tx1"/>
          </a:solidFill>
          <a:latin typeface="+mn-lt"/>
          <a:ea typeface="+mn-ea"/>
          <a:cs typeface="+mn-cs"/>
        </a:defRPr>
      </a:lvl1pPr>
      <a:lvl2pPr marL="599979" indent="-199993" algn="l" defTabSz="799972" rtl="0" eaLnBrk="1" latinLnBrk="0" hangingPunct="1">
        <a:lnSpc>
          <a:spcPct val="90000"/>
        </a:lnSpc>
        <a:spcBef>
          <a:spcPts val="437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99965" indent="-199993" algn="l" defTabSz="799972" rtl="0" eaLnBrk="1" latinLnBrk="0" hangingPunct="1">
        <a:lnSpc>
          <a:spcPct val="90000"/>
        </a:lnSpc>
        <a:spcBef>
          <a:spcPts val="437"/>
        </a:spcBef>
        <a:buFont typeface="Arial" panose="020B0604020202020204" pitchFamily="34" charset="0"/>
        <a:buChar char="•"/>
        <a:defRPr sz="1750" kern="1200">
          <a:solidFill>
            <a:schemeClr val="tx1"/>
          </a:solidFill>
          <a:latin typeface="+mn-lt"/>
          <a:ea typeface="+mn-ea"/>
          <a:cs typeface="+mn-cs"/>
        </a:defRPr>
      </a:lvl3pPr>
      <a:lvl4pPr marL="1399951" indent="-199993" algn="l" defTabSz="799972" rtl="0" eaLnBrk="1" latinLnBrk="0" hangingPunct="1">
        <a:lnSpc>
          <a:spcPct val="90000"/>
        </a:lnSpc>
        <a:spcBef>
          <a:spcPts val="437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4pPr>
      <a:lvl5pPr marL="1799937" indent="-199993" algn="l" defTabSz="799972" rtl="0" eaLnBrk="1" latinLnBrk="0" hangingPunct="1">
        <a:lnSpc>
          <a:spcPct val="90000"/>
        </a:lnSpc>
        <a:spcBef>
          <a:spcPts val="437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5pPr>
      <a:lvl6pPr marL="2199923" indent="-199993" algn="l" defTabSz="799972" rtl="0" eaLnBrk="1" latinLnBrk="0" hangingPunct="1">
        <a:lnSpc>
          <a:spcPct val="90000"/>
        </a:lnSpc>
        <a:spcBef>
          <a:spcPts val="437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6pPr>
      <a:lvl7pPr marL="2599909" indent="-199993" algn="l" defTabSz="799972" rtl="0" eaLnBrk="1" latinLnBrk="0" hangingPunct="1">
        <a:lnSpc>
          <a:spcPct val="90000"/>
        </a:lnSpc>
        <a:spcBef>
          <a:spcPts val="437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7pPr>
      <a:lvl8pPr marL="2999895" indent="-199993" algn="l" defTabSz="799972" rtl="0" eaLnBrk="1" latinLnBrk="0" hangingPunct="1">
        <a:lnSpc>
          <a:spcPct val="90000"/>
        </a:lnSpc>
        <a:spcBef>
          <a:spcPts val="437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8pPr>
      <a:lvl9pPr marL="3399881" indent="-199993" algn="l" defTabSz="799972" rtl="0" eaLnBrk="1" latinLnBrk="0" hangingPunct="1">
        <a:lnSpc>
          <a:spcPct val="90000"/>
        </a:lnSpc>
        <a:spcBef>
          <a:spcPts val="437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99972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99986" algn="l" defTabSz="799972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799972" algn="l" defTabSz="799972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1199958" algn="l" defTabSz="799972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4pPr>
      <a:lvl5pPr marL="1599944" algn="l" defTabSz="799972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5pPr>
      <a:lvl6pPr marL="1999930" algn="l" defTabSz="799972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6pPr>
      <a:lvl7pPr marL="2399916" algn="l" defTabSz="799972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7pPr>
      <a:lvl8pPr marL="2799902" algn="l" defTabSz="799972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8pPr>
      <a:lvl9pPr marL="3199888" algn="l" defTabSz="799972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8D130504-7A06-415F-B74F-DBCC33938890}" type="datetimeFigureOut">
              <a:rPr lang="en-US" smtClean="0"/>
              <a:t>1/23/20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F49651-448F-4745-8C23-138066E70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0431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tiff"/><Relationship Id="rId9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jpg"/><Relationship Id="rId18" Type="http://schemas.openxmlformats.org/officeDocument/2006/relationships/image" Target="../media/image44.jp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jp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emf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pn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iff"/><Relationship Id="rId3" Type="http://schemas.microsoft.com/office/2007/relationships/hdphoto" Target="../media/hdphoto1.wdp"/><Relationship Id="rId7" Type="http://schemas.openxmlformats.org/officeDocument/2006/relationships/image" Target="../media/image23.tif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g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706C082-A27C-094E-B735-BE73052C17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86522" y="3228084"/>
            <a:ext cx="2836987" cy="1786195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FA73C-7BEA-4349-B25B-A964A58FC0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80779" y="1543531"/>
            <a:ext cx="5652876" cy="3370220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8D0F76-1744-6F4A-8D7D-3A51149A0F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72141" y="1484049"/>
            <a:ext cx="2705639" cy="2282091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E3F3F0D8-4D4B-1548-951F-53C5CA5EDD4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31750"/>
            <a:ext cx="2407920" cy="10701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48EFF6-1461-4D4E-B688-74F620EB00C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4669474" y="1538778"/>
            <a:ext cx="5509818" cy="3460340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08D9B8B-C556-764D-874B-42DF3C7B5A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4552" y="4705366"/>
            <a:ext cx="7462341" cy="2250608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EA0534-9F32-EE4C-AC74-3EF1C0175CD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5807" y="4746911"/>
            <a:ext cx="3992755" cy="2255505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E51893-2B28-004C-9DE2-6C261702C7F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/>
          <a:stretch/>
        </p:blipFill>
        <p:spPr>
          <a:xfrm>
            <a:off x="-118020" y="4705366"/>
            <a:ext cx="4626197" cy="2250608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9CBB939-9213-734D-AF81-CC9FBC36583E}"/>
              </a:ext>
            </a:extLst>
          </p:cNvPr>
          <p:cNvSpPr/>
          <p:nvPr/>
        </p:nvSpPr>
        <p:spPr>
          <a:xfrm>
            <a:off x="2423160" y="103647"/>
            <a:ext cx="9784080" cy="136191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Operationalizing soil health through on-farm research networks</a:t>
            </a:r>
          </a:p>
          <a:p>
            <a:pPr algn="ctr"/>
            <a:endParaRPr lang="en-US" sz="1050" b="1" dirty="0"/>
          </a:p>
          <a:p>
            <a:pPr algn="ctr"/>
            <a:r>
              <a:rPr lang="en-US" sz="2200" b="1" dirty="0"/>
              <a:t>Steven Mirsky et al.</a:t>
            </a:r>
          </a:p>
          <a:p>
            <a:pPr algn="ctr"/>
            <a:r>
              <a:rPr lang="en-US" sz="2200" b="1" dirty="0"/>
              <a:t>(USDA-ARS Sustainable Agricultural Systems Laboratory)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71D2865-E88E-5448-B75C-D200F42C2C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-165590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2648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>
            <a:extLst>
              <a:ext uri="{FF2B5EF4-FFF2-40B4-BE49-F238E27FC236}">
                <a16:creationId xmlns:a16="http://schemas.microsoft.com/office/drawing/2014/main" id="{2858CEF7-276C-6143-B148-FBA6323A1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48" y="75016"/>
            <a:ext cx="1825962" cy="9485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FD47BE6-D154-3140-AA09-9483CA64B2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2502" y="1640405"/>
            <a:ext cx="853397" cy="600232"/>
          </a:xfrm>
          <a:prstGeom prst="rect">
            <a:avLst/>
          </a:prstGeom>
          <a:ln>
            <a:noFill/>
          </a:ln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B29DAB8-8C72-554B-8779-8008EC90A2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4821" y="1795147"/>
            <a:ext cx="1652731" cy="268109"/>
          </a:xfrm>
          <a:prstGeom prst="rect">
            <a:avLst/>
          </a:prstGeom>
          <a:ln>
            <a:noFill/>
          </a:ln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502BBE5-5B5F-A644-9AF6-301F09AED9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3292" y="1197220"/>
            <a:ext cx="714576" cy="398131"/>
          </a:xfrm>
          <a:prstGeom prst="rect">
            <a:avLst/>
          </a:prstGeom>
          <a:ln>
            <a:noFill/>
          </a:ln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319E01C-4F35-D64E-B928-B1FF098F32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2458" y="1200369"/>
            <a:ext cx="1307845" cy="420651"/>
          </a:xfrm>
          <a:prstGeom prst="rect">
            <a:avLst/>
          </a:prstGeom>
          <a:ln>
            <a:noFill/>
          </a:ln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F8A11B9-63CA-5144-9279-2456153C96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143" y="1146145"/>
            <a:ext cx="637532" cy="566695"/>
          </a:xfrm>
          <a:prstGeom prst="rect">
            <a:avLst/>
          </a:prstGeom>
          <a:ln>
            <a:noFill/>
          </a:ln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475D078-5ADE-D244-8FD4-EE0EC3BCAD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7698" y="1732493"/>
            <a:ext cx="1031556" cy="401023"/>
          </a:xfrm>
          <a:prstGeom prst="rect">
            <a:avLst/>
          </a:prstGeom>
          <a:ln>
            <a:noFill/>
          </a:ln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EF883D2E-E7EC-5B4C-BDC3-3C856025D4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3781" y="1300479"/>
            <a:ext cx="763813" cy="258029"/>
          </a:xfrm>
          <a:prstGeom prst="rect">
            <a:avLst/>
          </a:prstGeom>
          <a:ln>
            <a:noFill/>
          </a:ln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08E3F67-6327-7C4C-AB9B-84749A82A7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2676" y="1195483"/>
            <a:ext cx="669351" cy="610104"/>
          </a:xfrm>
          <a:prstGeom prst="rect">
            <a:avLst/>
          </a:prstGeom>
          <a:ln>
            <a:noFill/>
          </a:ln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A788F8A9-DFB6-2F4E-8458-CA97F661CDD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0713" y="1314012"/>
            <a:ext cx="1068169" cy="250238"/>
          </a:xfrm>
          <a:prstGeom prst="rect">
            <a:avLst/>
          </a:prstGeom>
          <a:ln>
            <a:noFill/>
          </a:ln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0CF2F1E6-B736-3F40-8145-5724E151870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7297" y="1217449"/>
            <a:ext cx="814536" cy="493310"/>
          </a:xfrm>
          <a:prstGeom prst="rect">
            <a:avLst/>
          </a:prstGeom>
          <a:ln>
            <a:noFill/>
          </a:ln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EA0F8337-471C-764C-946A-D253F966498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5491" y="1678440"/>
            <a:ext cx="826007" cy="550671"/>
          </a:xfrm>
          <a:prstGeom prst="rect">
            <a:avLst/>
          </a:prstGeom>
          <a:ln>
            <a:noFill/>
          </a:ln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5A1700EE-03E2-2742-A476-593BAA06C59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1227" y="1237285"/>
            <a:ext cx="1019366" cy="441553"/>
          </a:xfrm>
          <a:prstGeom prst="rect">
            <a:avLst/>
          </a:prstGeom>
          <a:ln>
            <a:noFill/>
          </a:ln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ED8EF736-5D4B-E34C-9547-FA4C25B652B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9115" y="1305304"/>
            <a:ext cx="1150656" cy="390462"/>
          </a:xfrm>
          <a:prstGeom prst="rect">
            <a:avLst/>
          </a:prstGeom>
          <a:ln>
            <a:noFill/>
          </a:ln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143D426C-20E3-9F46-A22F-489471C326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9519" y="1217449"/>
            <a:ext cx="425553" cy="601240"/>
          </a:xfrm>
          <a:prstGeom prst="rect">
            <a:avLst/>
          </a:prstGeom>
          <a:ln>
            <a:noFill/>
          </a:ln>
        </p:spPr>
      </p:pic>
      <p:pic>
        <p:nvPicPr>
          <p:cNvPr id="15" name="Content Placeholder 6">
            <a:extLst>
              <a:ext uri="{FF2B5EF4-FFF2-40B4-BE49-F238E27FC236}">
                <a16:creationId xmlns:a16="http://schemas.microsoft.com/office/drawing/2014/main" id="{8711E9C1-962B-3B4A-923E-19C66119622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73" t="2622" r="-1" b="9795"/>
          <a:stretch/>
        </p:blipFill>
        <p:spPr>
          <a:xfrm>
            <a:off x="5800579" y="2062767"/>
            <a:ext cx="1677942" cy="4749713"/>
          </a:xfrm>
          <a:prstGeom prst="rect">
            <a:avLst/>
          </a:prstGeom>
          <a:ln w="19050">
            <a:noFill/>
          </a:ln>
          <a:effectLst>
            <a:softEdge rad="50800"/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CAB2F15-725E-724D-B14A-CD50A21AC06B}"/>
              </a:ext>
            </a:extLst>
          </p:cNvPr>
          <p:cNvSpPr/>
          <p:nvPr/>
        </p:nvSpPr>
        <p:spPr>
          <a:xfrm>
            <a:off x="-29259" y="122251"/>
            <a:ext cx="12320954" cy="1154162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Calibri" charset="0"/>
                <a:cs typeface="Times New Roman" charset="0"/>
              </a:rPr>
              <a:t>Integrated weed management team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Calibri" charset="0"/>
              <a:cs typeface="Times New Roman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Calibri" charset="0"/>
              <a:cs typeface="Times New Roman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83E2EF5-F25F-7D49-9397-49CDA45107C5}"/>
              </a:ext>
            </a:extLst>
          </p:cNvPr>
          <p:cNvSpPr/>
          <p:nvPr/>
        </p:nvSpPr>
        <p:spPr>
          <a:xfrm>
            <a:off x="4047528" y="687879"/>
            <a:ext cx="42294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(https://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integratedweedmanagement.org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4B99C6E-BF98-B44E-A128-17E872CE8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7320" y="68025"/>
            <a:ext cx="1825962" cy="9485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EC8B9AA-7C8A-F747-8BBC-7486598442F9}"/>
              </a:ext>
            </a:extLst>
          </p:cNvPr>
          <p:cNvSpPr/>
          <p:nvPr/>
        </p:nvSpPr>
        <p:spPr>
          <a:xfrm>
            <a:off x="7308923" y="2444245"/>
            <a:ext cx="4822573" cy="3718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Multi-tactic approach 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84200" marR="0" lvl="1" indent="-3429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Crop rotation</a:t>
            </a:r>
          </a:p>
          <a:p>
            <a:pPr marL="584200" marR="0" lvl="1" indent="-3429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Herbicides</a:t>
            </a:r>
          </a:p>
          <a:p>
            <a:pPr marL="584200" marR="0" lvl="1" indent="-3429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Cover crops </a:t>
            </a:r>
          </a:p>
          <a:p>
            <a:pPr marL="584200" marR="0" lvl="1" indent="-3429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Harvest weed seed control</a:t>
            </a:r>
          </a:p>
        </p:txBody>
      </p:sp>
      <p:pic>
        <p:nvPicPr>
          <p:cNvPr id="22" name="Content Placeholder 6">
            <a:extLst>
              <a:ext uri="{FF2B5EF4-FFF2-40B4-BE49-F238E27FC236}">
                <a16:creationId xmlns:a16="http://schemas.microsoft.com/office/drawing/2014/main" id="{0DC669AC-0A8B-6342-B645-99D3B9113B14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2" t="2622" r="23875" b="9795"/>
          <a:stretch/>
        </p:blipFill>
        <p:spPr>
          <a:xfrm>
            <a:off x="43936" y="2108287"/>
            <a:ext cx="5745644" cy="4749713"/>
          </a:xfrm>
          <a:prstGeom prst="rect">
            <a:avLst/>
          </a:prstGeom>
          <a:ln w="19050">
            <a:noFill/>
          </a:ln>
          <a:effectLst>
            <a:softEdge rad="50800"/>
          </a:effec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04E0B92-4FCC-CD4F-9BE8-69C69E7F4EF6}"/>
              </a:ext>
            </a:extLst>
          </p:cNvPr>
          <p:cNvCxnSpPr/>
          <p:nvPr/>
        </p:nvCxnSpPr>
        <p:spPr>
          <a:xfrm>
            <a:off x="-376735" y="1101456"/>
            <a:ext cx="1266886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0E7551D-5797-5240-A0CF-A5F09C9B61C4}"/>
              </a:ext>
            </a:extLst>
          </p:cNvPr>
          <p:cNvCxnSpPr/>
          <p:nvPr/>
        </p:nvCxnSpPr>
        <p:spPr>
          <a:xfrm>
            <a:off x="-224335" y="2197748"/>
            <a:ext cx="1266886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5798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5"/>
          <p:cNvSpPr txBox="1">
            <a:spLocks noGrp="1"/>
          </p:cNvSpPr>
          <p:nvPr>
            <p:ph type="title"/>
          </p:nvPr>
        </p:nvSpPr>
        <p:spPr>
          <a:xfrm>
            <a:off x="0" y="207031"/>
            <a:ext cx="12192000" cy="106775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" b="1" dirty="0">
                <a:latin typeface="+mn-lt"/>
              </a:rPr>
              <a:t>Cover Crop Councils: Staying Connected</a:t>
            </a:r>
            <a:endParaRPr b="1" dirty="0">
              <a:latin typeface="+mn-lt"/>
            </a:endParaRPr>
          </a:p>
        </p:txBody>
      </p:sp>
      <p:pic>
        <p:nvPicPr>
          <p:cNvPr id="157" name="Google Shape;15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9344" y="1259237"/>
            <a:ext cx="6803690" cy="5112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5"/>
          <p:cNvPicPr preferRelativeResize="0"/>
          <p:nvPr/>
        </p:nvPicPr>
        <p:blipFill rotWithShape="1">
          <a:blip r:embed="rId4">
            <a:alphaModFix/>
          </a:blip>
          <a:srcRect b="8096"/>
          <a:stretch/>
        </p:blipFill>
        <p:spPr>
          <a:xfrm>
            <a:off x="388231" y="1358153"/>
            <a:ext cx="2334394" cy="141352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9" name="Google Shape;159;p25"/>
          <p:cNvPicPr preferRelativeResize="0"/>
          <p:nvPr/>
        </p:nvPicPr>
        <p:blipFill rotWithShape="1">
          <a:blip r:embed="rId5">
            <a:alphaModFix/>
          </a:blip>
          <a:srcRect b="11087"/>
          <a:stretch/>
        </p:blipFill>
        <p:spPr>
          <a:xfrm>
            <a:off x="9323034" y="1358153"/>
            <a:ext cx="2799909" cy="153289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0" name="Google Shape;160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1179" y="4086322"/>
            <a:ext cx="2655546" cy="120313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1" name="Google Shape;161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655542" y="4086322"/>
            <a:ext cx="3184615" cy="20897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8674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F3E662-5A3E-6041-B3D6-262826C2A7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66" r="897"/>
          <a:stretch/>
        </p:blipFill>
        <p:spPr>
          <a:xfrm>
            <a:off x="148019" y="437254"/>
            <a:ext cx="11927308" cy="577048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9625F1E-2145-EE4C-9072-FC4C2DB77D59}"/>
              </a:ext>
            </a:extLst>
          </p:cNvPr>
          <p:cNvSpPr/>
          <p:nvPr/>
        </p:nvSpPr>
        <p:spPr>
          <a:xfrm>
            <a:off x="0" y="36798"/>
            <a:ext cx="12192000" cy="707886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charset="0"/>
                <a:cs typeface="Times New Roman" charset="0"/>
              </a:rPr>
              <a:t>On-Farm Research and Monitoring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charset="0"/>
              <a:cs typeface="Times New Roman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E7804E-3F13-244F-945D-264AD5F287A6}"/>
              </a:ext>
            </a:extLst>
          </p:cNvPr>
          <p:cNvSpPr txBox="1"/>
          <p:nvPr/>
        </p:nvSpPr>
        <p:spPr>
          <a:xfrm>
            <a:off x="2276869" y="965867"/>
            <a:ext cx="153702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CIG On-Farm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4C8A76-834B-F247-8438-5152FC80EA82}"/>
              </a:ext>
            </a:extLst>
          </p:cNvPr>
          <p:cNvSpPr txBox="1"/>
          <p:nvPr/>
        </p:nvSpPr>
        <p:spPr>
          <a:xfrm>
            <a:off x="44109" y="5912307"/>
            <a:ext cx="3001272" cy="8925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Water CAP: Cover crop real-time water and nitrogen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(CROWN)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54F792-383E-E243-B82A-8FC8EEB065F9}"/>
              </a:ext>
            </a:extLst>
          </p:cNvPr>
          <p:cNvSpPr txBox="1"/>
          <p:nvPr/>
        </p:nvSpPr>
        <p:spPr>
          <a:xfrm>
            <a:off x="3045380" y="5912216"/>
            <a:ext cx="3001271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SAS CAP: Precision Sustainable Agriculture team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(PSA)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69320D-CBA3-EB4A-AB14-49AB1AF17483}"/>
              </a:ext>
            </a:extLst>
          </p:cNvPr>
          <p:cNvSpPr txBox="1"/>
          <p:nvPr/>
        </p:nvSpPr>
        <p:spPr>
          <a:xfrm>
            <a:off x="6286500" y="5635774"/>
            <a:ext cx="5892737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Our ambitions are to get to 250+ farm fields across US</a:t>
            </a:r>
          </a:p>
        </p:txBody>
      </p:sp>
    </p:spTree>
    <p:extLst>
      <p:ext uri="{BB962C8B-B14F-4D97-AF65-F5344CB8AC3E}">
        <p14:creationId xmlns:p14="http://schemas.microsoft.com/office/powerpoint/2010/main" val="25655902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1371" y="76854"/>
            <a:ext cx="1218062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ARS and University On-Farm and On-Station Network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CC5A3A-E3FF-064D-A5B9-6776B8D770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9" t="6372" r="1397" b="8910"/>
          <a:stretch/>
        </p:blipFill>
        <p:spPr>
          <a:xfrm>
            <a:off x="1828799" y="713232"/>
            <a:ext cx="7904747" cy="6076953"/>
          </a:xfrm>
          <a:prstGeom prst="rect">
            <a:avLst/>
          </a:prstGeom>
          <a:effectLst>
            <a:softEdge rad="0"/>
          </a:effectLst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DE1BDC36-EFF4-DD4B-9CBA-D36F2591B6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0297" y="125914"/>
            <a:ext cx="1671638" cy="74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217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6B432E-AFF2-2140-8A63-36C290B92FA6}"/>
              </a:ext>
            </a:extLst>
          </p:cNvPr>
          <p:cNvSpPr txBox="1"/>
          <p:nvPr/>
        </p:nvSpPr>
        <p:spPr>
          <a:xfrm>
            <a:off x="185087" y="1054848"/>
            <a:ext cx="4538408" cy="5528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On-farm monitoring and on-station research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Technology (remote sensing, machine learning and low-cost sensors)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Decision support tools, models and analytical tools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Communication and data sharing platforms for research, extension and education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Network of researchers, farmers and agricultural professionals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D14E16-E2E6-2948-A8E2-86C39F50298D}"/>
              </a:ext>
            </a:extLst>
          </p:cNvPr>
          <p:cNvSpPr txBox="1"/>
          <p:nvPr/>
        </p:nvSpPr>
        <p:spPr>
          <a:xfrm>
            <a:off x="-73961" y="144806"/>
            <a:ext cx="1054425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 Information Ecology for Precision Sustainable Agriculture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779B1F-E177-CE4E-925C-F26FD42502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4" t="8968" r="7942" b="2683"/>
          <a:stretch/>
        </p:blipFill>
        <p:spPr>
          <a:xfrm>
            <a:off x="4852035" y="729581"/>
            <a:ext cx="7422900" cy="6065554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933E36C4-771E-394E-90A6-FF35EA2F2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0297" y="125914"/>
            <a:ext cx="1671638" cy="74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292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CCD1D8EF-4144-CD4B-A6F7-4F546E13F2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3651" y="3959328"/>
            <a:ext cx="4317987" cy="2941024"/>
          </a:xfrm>
          <a:prstGeom prst="rect">
            <a:avLst/>
          </a:prstGeom>
          <a:ln w="19050"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A65391-C301-C14A-A8B5-E8B3A8E1DC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115974" y="1260289"/>
            <a:ext cx="3260891" cy="2153195"/>
          </a:xfrm>
          <a:prstGeom prst="rect">
            <a:avLst/>
          </a:prstGeom>
        </p:spPr>
      </p:pic>
      <p:pic>
        <p:nvPicPr>
          <p:cNvPr id="11" name="Picture 2" descr="https://lh6.googleusercontent.com/p0UwofTrKVqzGwTckCdcPa5HywYojfYfkxhF3e_fDcsMucnPh560y_l2hGdJDrFgy-6VK2x-3t3I18sLfvB-c7LbX-CA3tIPAFh3ZeDNTsE7QN2E_rJLXMa3zJnyDv_3oek9xhpgcw9vUK0aKw">
            <a:extLst>
              <a:ext uri="{FF2B5EF4-FFF2-40B4-BE49-F238E27FC236}">
                <a16:creationId xmlns:a16="http://schemas.microsoft.com/office/drawing/2014/main" id="{4375BBAE-E906-4746-99F2-F5446EE5A1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819622" y="2357731"/>
            <a:ext cx="2511197" cy="455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E45D208-253D-5B4D-AC25-D2359FFB81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9622" y="706439"/>
            <a:ext cx="2372377" cy="166066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1C92392-00F5-CE44-93C5-111CEA9998AB}"/>
              </a:ext>
            </a:extLst>
          </p:cNvPr>
          <p:cNvGrpSpPr>
            <a:grpSpLocks noChangeAspect="1"/>
          </p:cNvGrpSpPr>
          <p:nvPr/>
        </p:nvGrpSpPr>
        <p:grpSpPr>
          <a:xfrm>
            <a:off x="11371" y="706439"/>
            <a:ext cx="5492281" cy="1038854"/>
            <a:chOff x="9517" y="496403"/>
            <a:chExt cx="9138378" cy="188152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17" y="496403"/>
              <a:ext cx="2593568" cy="1881529"/>
            </a:xfrm>
            <a:prstGeom prst="rect">
              <a:avLst/>
            </a:prstGeom>
            <a:ln w="19050">
              <a:noFill/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22825" y="497004"/>
              <a:ext cx="2681739" cy="1880928"/>
            </a:xfrm>
            <a:prstGeom prst="rect">
              <a:avLst/>
            </a:prstGeom>
            <a:ln w="19050">
              <a:noFill/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98681" y="497529"/>
              <a:ext cx="2249214" cy="1880403"/>
            </a:xfrm>
            <a:prstGeom prst="rect">
              <a:avLst/>
            </a:prstGeom>
            <a:ln w="19050">
              <a:noFill/>
            </a:ln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0CCF9AB6-CF75-6347-A185-0E005DD47BE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5460" y="706439"/>
            <a:ext cx="2245259" cy="3252889"/>
          </a:xfrm>
          <a:prstGeom prst="rect">
            <a:avLst/>
          </a:prstGeom>
        </p:spPr>
      </p:pic>
      <p:pic>
        <p:nvPicPr>
          <p:cNvPr id="19" name="Content Placeholder 3">
            <a:extLst>
              <a:ext uri="{FF2B5EF4-FFF2-40B4-BE49-F238E27FC236}">
                <a16:creationId xmlns:a16="http://schemas.microsoft.com/office/drawing/2014/main" id="{6970B0A2-6078-2248-994D-434E073EB1D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2660" y="706107"/>
            <a:ext cx="1363502" cy="1038854"/>
          </a:xfrm>
          <a:prstGeom prst="rect">
            <a:avLst/>
          </a:prstGeom>
          <a:ln w="19050"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F88E0A-30C3-2D41-B7FE-E5E5CEE04A7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8" t="6372" r="1396" b="8910"/>
          <a:stretch/>
        </p:blipFill>
        <p:spPr>
          <a:xfrm>
            <a:off x="9664" y="2043282"/>
            <a:ext cx="5486838" cy="4354618"/>
          </a:xfrm>
          <a:prstGeom prst="rect">
            <a:avLst/>
          </a:prstGeom>
          <a:effectLst>
            <a:softEdge rad="0"/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8E5068C-31F5-9D48-839D-455927C0D755}"/>
              </a:ext>
            </a:extLst>
          </p:cNvPr>
          <p:cNvSpPr/>
          <p:nvPr/>
        </p:nvSpPr>
        <p:spPr>
          <a:xfrm>
            <a:off x="11371" y="76854"/>
            <a:ext cx="121806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ARS and University On-Farm and On-Station Network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3040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A9FA73C-7BEA-4349-B25B-A964A58FC0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5" y="10"/>
            <a:ext cx="7493441" cy="45159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40A2A2-8879-F74C-91C7-B57FD0F1F1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1164" y="-1"/>
            <a:ext cx="4607118" cy="21830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7C46C8-A968-DE41-9B6D-1C2F145D98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1164" y="2274491"/>
            <a:ext cx="4601105" cy="22414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E51893-2B28-004C-9DE2-6C261702C7F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/>
          <a:stretch/>
        </p:blipFill>
        <p:spPr>
          <a:xfrm>
            <a:off x="-3717" y="4607392"/>
            <a:ext cx="4626197" cy="22506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08D9B8B-C556-764D-874B-42DF3C7B5A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3920" y="4607392"/>
            <a:ext cx="7462341" cy="225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140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62970D39-0647-F04B-BD2D-3D32EA23C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040" y="3597977"/>
            <a:ext cx="4861560" cy="3238547"/>
          </a:xfrm>
          <a:prstGeom prst="rect">
            <a:avLst/>
          </a:prstGeom>
          <a:noFill/>
          <a:effectLst>
            <a:softEdge rad="292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Samsung Galaxy Tab Active2">
            <a:extLst>
              <a:ext uri="{FF2B5EF4-FFF2-40B4-BE49-F238E27FC236}">
                <a16:creationId xmlns:a16="http://schemas.microsoft.com/office/drawing/2014/main" id="{9943CFF7-7120-324E-A21F-B90FE76A3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043" y="1226961"/>
            <a:ext cx="3578443" cy="3578443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55390CB-5CB1-AF4B-8DEC-8E7114B1560E}"/>
              </a:ext>
            </a:extLst>
          </p:cNvPr>
          <p:cNvSpPr txBox="1"/>
          <p:nvPr/>
        </p:nvSpPr>
        <p:spPr>
          <a:xfrm>
            <a:off x="639994" y="4660643"/>
            <a:ext cx="37689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Just Say No To Paper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CA6D415-D68A-5240-B310-3B51E8786209}"/>
              </a:ext>
            </a:extLst>
          </p:cNvPr>
          <p:cNvGrpSpPr/>
          <p:nvPr/>
        </p:nvGrpSpPr>
        <p:grpSpPr>
          <a:xfrm>
            <a:off x="186068" y="445402"/>
            <a:ext cx="4861560" cy="3915691"/>
            <a:chOff x="720836" y="1044508"/>
            <a:chExt cx="3847199" cy="2949539"/>
          </a:xfrm>
        </p:grpSpPr>
        <p:pic>
          <p:nvPicPr>
            <p:cNvPr id="13" name="Picture 2" descr="Image result for researcher holding clipboard in the field&quot;">
              <a:extLst>
                <a:ext uri="{FF2B5EF4-FFF2-40B4-BE49-F238E27FC236}">
                  <a16:creationId xmlns:a16="http://schemas.microsoft.com/office/drawing/2014/main" id="{A0DB7125-6C43-E54C-AFF2-FBE4B6A3C03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152"/>
            <a:stretch/>
          </p:blipFill>
          <p:spPr bwMode="auto">
            <a:xfrm>
              <a:off x="720836" y="1250818"/>
              <a:ext cx="3847199" cy="2536921"/>
            </a:xfrm>
            <a:prstGeom prst="rect">
              <a:avLst/>
            </a:prstGeom>
            <a:noFill/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DCC8428-FED9-B14D-8354-A0EB3EC9F799}"/>
                </a:ext>
              </a:extLst>
            </p:cNvPr>
            <p:cNvGrpSpPr/>
            <p:nvPr/>
          </p:nvGrpSpPr>
          <p:grpSpPr>
            <a:xfrm>
              <a:off x="1080051" y="1044508"/>
              <a:ext cx="3128767" cy="2949539"/>
              <a:chOff x="2410204" y="-1699277"/>
              <a:chExt cx="2410336" cy="2251839"/>
            </a:xfrm>
          </p:grpSpPr>
          <p:sp>
            <p:nvSpPr>
              <p:cNvPr id="21" name="Connector 20">
                <a:extLst>
                  <a:ext uri="{FF2B5EF4-FFF2-40B4-BE49-F238E27FC236}">
                    <a16:creationId xmlns:a16="http://schemas.microsoft.com/office/drawing/2014/main" id="{ED944EE8-6C7A-D047-B495-6DCD0E748EC9}"/>
                  </a:ext>
                </a:extLst>
              </p:cNvPr>
              <p:cNvSpPr/>
              <p:nvPr/>
            </p:nvSpPr>
            <p:spPr>
              <a:xfrm>
                <a:off x="2410204" y="-1699277"/>
                <a:ext cx="2410336" cy="2251839"/>
              </a:xfrm>
              <a:prstGeom prst="flowChartConnector">
                <a:avLst/>
              </a:prstGeom>
              <a:noFill/>
              <a:ln w="1238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EE537686-A38E-BE42-A4F2-E2B376E1E973}"/>
                  </a:ext>
                </a:extLst>
              </p:cNvPr>
              <p:cNvCxnSpPr>
                <a:stCxn id="21" idx="1"/>
                <a:endCxn id="21" idx="5"/>
              </p:cNvCxnSpPr>
              <p:nvPr/>
            </p:nvCxnSpPr>
            <p:spPr>
              <a:xfrm>
                <a:off x="2763190" y="-1369503"/>
                <a:ext cx="1704364" cy="1592291"/>
              </a:xfrm>
              <a:prstGeom prst="line">
                <a:avLst/>
              </a:prstGeom>
              <a:ln w="1174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32CEE676-98B9-A847-9205-4DD12B5B62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5103" y="1117943"/>
            <a:ext cx="4487815" cy="3134903"/>
          </a:xfrm>
          <a:prstGeom prst="rect">
            <a:avLst/>
          </a:prstGeom>
          <a:effectLst>
            <a:softEdge rad="292100"/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9DA5F7F-7007-B84E-9799-F8B0F8BEB6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326" y="123916"/>
            <a:ext cx="1250244" cy="125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692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8047B69-C43F-4F30-A2EE-F491AB49B4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148" t="6520" r="9939"/>
          <a:stretch/>
        </p:blipFill>
        <p:spPr>
          <a:xfrm>
            <a:off x="330802" y="1853248"/>
            <a:ext cx="5124068" cy="3652534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399B55B9-D668-4C7B-B9F5-1D07776FE6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63" r="10934"/>
          <a:stretch/>
        </p:blipFill>
        <p:spPr>
          <a:xfrm>
            <a:off x="6696075" y="1862573"/>
            <a:ext cx="4993499" cy="36525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0802" y="5595434"/>
            <a:ext cx="5124068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Welcome. Are you a new user?</a:t>
            </a:r>
          </a:p>
        </p:txBody>
      </p:sp>
      <p:sp>
        <p:nvSpPr>
          <p:cNvPr id="6" name="Rectangle 5"/>
          <p:cNvSpPr/>
          <p:nvPr/>
        </p:nvSpPr>
        <p:spPr>
          <a:xfrm>
            <a:off x="6696075" y="5595434"/>
            <a:ext cx="4993499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Cascading logic: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If Yes, an instructional video appears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If No, nothing</a:t>
            </a:r>
          </a:p>
        </p:txBody>
      </p:sp>
      <p:sp>
        <p:nvSpPr>
          <p:cNvPr id="7" name="Right Arrow 6"/>
          <p:cNvSpPr/>
          <p:nvPr/>
        </p:nvSpPr>
        <p:spPr>
          <a:xfrm>
            <a:off x="5375063" y="3624144"/>
            <a:ext cx="1273204" cy="3598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6967039" y="3174252"/>
            <a:ext cx="523875" cy="352425"/>
          </a:xfrm>
          <a:prstGeom prst="ellipse">
            <a:avLst/>
          </a:prstGeom>
          <a:noFill/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7490914" y="3679515"/>
            <a:ext cx="566738" cy="867011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88CC06D8-2527-0A45-9018-EE3F039FF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746" y="179059"/>
            <a:ext cx="9404723" cy="140053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 Protocol:</a:t>
            </a:r>
            <a:b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Biomass Harvest and Decomposition Bags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49D645F-8513-C347-A1B3-F9EA60F0EC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326" y="123916"/>
            <a:ext cx="1250244" cy="125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9832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D659A4D-7753-4077-9BD5-30930A8F40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39" r="2591"/>
          <a:stretch/>
        </p:blipFill>
        <p:spPr>
          <a:xfrm>
            <a:off x="340422" y="1853248"/>
            <a:ext cx="5507868" cy="3762849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F4EF13BA-FB5D-4F80-B442-77B20C28C4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8748" r="3171"/>
          <a:stretch/>
        </p:blipFill>
        <p:spPr>
          <a:xfrm>
            <a:off x="6460849" y="1880209"/>
            <a:ext cx="5432311" cy="37798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0802" y="5723659"/>
            <a:ext cx="5349819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PSA uses Standardized Farm Codes across whole network. </a:t>
            </a:r>
          </a:p>
        </p:txBody>
      </p:sp>
      <p:sp>
        <p:nvSpPr>
          <p:cNvPr id="8" name="Rectangle 7"/>
          <p:cNvSpPr/>
          <p:nvPr/>
        </p:nvSpPr>
        <p:spPr>
          <a:xfrm>
            <a:off x="6480858" y="5723659"/>
            <a:ext cx="541230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Great way to collect metadata while collecting samples.</a:t>
            </a:r>
          </a:p>
        </p:txBody>
      </p:sp>
      <p:sp>
        <p:nvSpPr>
          <p:cNvPr id="9" name="Oval 8"/>
          <p:cNvSpPr/>
          <p:nvPr/>
        </p:nvSpPr>
        <p:spPr>
          <a:xfrm>
            <a:off x="7249592" y="2428875"/>
            <a:ext cx="2133600" cy="409575"/>
          </a:xfrm>
          <a:prstGeom prst="ellipse">
            <a:avLst/>
          </a:prstGeom>
          <a:noFill/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8543626" y="2067288"/>
            <a:ext cx="742950" cy="30462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9368029" y="1590675"/>
            <a:ext cx="2318350" cy="7812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Previously missed metadata</a:t>
            </a:r>
          </a:p>
        </p:txBody>
      </p:sp>
      <p:sp>
        <p:nvSpPr>
          <p:cNvPr id="14" name="Oval 13"/>
          <p:cNvSpPr/>
          <p:nvPr/>
        </p:nvSpPr>
        <p:spPr>
          <a:xfrm>
            <a:off x="522285" y="2838450"/>
            <a:ext cx="247651" cy="314325"/>
          </a:xfrm>
          <a:prstGeom prst="ellipse">
            <a:avLst/>
          </a:prstGeom>
          <a:noFill/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816792" y="2281694"/>
            <a:ext cx="466726" cy="597181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143764" y="1707615"/>
            <a:ext cx="2305050" cy="556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Required Fields</a:t>
            </a:r>
          </a:p>
        </p:txBody>
      </p:sp>
      <p:sp>
        <p:nvSpPr>
          <p:cNvPr id="19" name="Oval 18"/>
          <p:cNvSpPr/>
          <p:nvPr/>
        </p:nvSpPr>
        <p:spPr>
          <a:xfrm>
            <a:off x="1485899" y="3603466"/>
            <a:ext cx="619126" cy="359803"/>
          </a:xfrm>
          <a:prstGeom prst="ellipse">
            <a:avLst/>
          </a:prstGeom>
          <a:noFill/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2081713" y="2878875"/>
            <a:ext cx="2457085" cy="806478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4538798" y="2315405"/>
            <a:ext cx="1409700" cy="556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Easy GPS</a:t>
            </a:r>
          </a:p>
        </p:txBody>
      </p:sp>
      <p:sp>
        <p:nvSpPr>
          <p:cNvPr id="23" name="Right Arrow 22"/>
          <p:cNvSpPr/>
          <p:nvPr/>
        </p:nvSpPr>
        <p:spPr>
          <a:xfrm>
            <a:off x="5422871" y="3307322"/>
            <a:ext cx="1273204" cy="3598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AB25E68-B46B-CE49-A196-BD87CAEFFF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326" y="123916"/>
            <a:ext cx="1250244" cy="1250244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41C040A1-91BC-E94F-BCCC-324D1EA37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746" y="179059"/>
            <a:ext cx="9404723" cy="140053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 Protocol:</a:t>
            </a:r>
            <a:b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Biomass Harvest and Decomposition Bags</a:t>
            </a:r>
          </a:p>
        </p:txBody>
      </p:sp>
    </p:spTree>
    <p:extLst>
      <p:ext uri="{BB962C8B-B14F-4D97-AF65-F5344CB8AC3E}">
        <p14:creationId xmlns:p14="http://schemas.microsoft.com/office/powerpoint/2010/main" val="2134773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7316"/>
          <a:stretch/>
        </p:blipFill>
        <p:spPr>
          <a:xfrm>
            <a:off x="5953333" y="3024755"/>
            <a:ext cx="6238667" cy="383324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  <a:softEdge rad="1143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" y="-102704"/>
            <a:ext cx="11709699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How are these soils different?</a:t>
            </a:r>
          </a:p>
        </p:txBody>
      </p:sp>
      <p:pic>
        <p:nvPicPr>
          <p:cNvPr id="6" name="Picture 5" descr="Soil Compairson Ray Weil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" r="1123"/>
          <a:stretch/>
        </p:blipFill>
        <p:spPr>
          <a:xfrm>
            <a:off x="0" y="935688"/>
            <a:ext cx="6458053" cy="4178134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28669801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Content Placeholder 3">
            <a:extLst>
              <a:ext uri="{FF2B5EF4-FFF2-40B4-BE49-F238E27FC236}">
                <a16:creationId xmlns:a16="http://schemas.microsoft.com/office/drawing/2014/main" id="{3E2ACFA2-29BC-4D8A-80E1-F48FAB96FB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36" r="10332"/>
          <a:stretch/>
        </p:blipFill>
        <p:spPr>
          <a:xfrm>
            <a:off x="6425515" y="1600807"/>
            <a:ext cx="5338118" cy="3988526"/>
          </a:xfrm>
          <a:prstGeom prst="rect">
            <a:avLst/>
          </a:prstGeom>
        </p:spPr>
      </p:pic>
      <p:pic>
        <p:nvPicPr>
          <p:cNvPr id="24" name="Content Placeholder 3">
            <a:extLst>
              <a:ext uri="{FF2B5EF4-FFF2-40B4-BE49-F238E27FC236}">
                <a16:creationId xmlns:a16="http://schemas.microsoft.com/office/drawing/2014/main" id="{55715678-A015-42FD-8CD1-7727F92503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53" t="772" r="4566"/>
          <a:stretch/>
        </p:blipFill>
        <p:spPr>
          <a:xfrm>
            <a:off x="334659" y="1606377"/>
            <a:ext cx="5612589" cy="39829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0802" y="5677642"/>
            <a:ext cx="5349819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If ‘Drilled’, goes into a calculation screen.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If ‘Broadcast’, a different set of instructions. </a:t>
            </a:r>
          </a:p>
        </p:txBody>
      </p:sp>
      <p:sp>
        <p:nvSpPr>
          <p:cNvPr id="8" name="Rectangle 7"/>
          <p:cNvSpPr/>
          <p:nvPr/>
        </p:nvSpPr>
        <p:spPr>
          <a:xfrm>
            <a:off x="6425515" y="5660534"/>
            <a:ext cx="53015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Calculations on the fly.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Gets rid of user error and simplifies database management. </a:t>
            </a:r>
          </a:p>
        </p:txBody>
      </p:sp>
      <p:sp>
        <p:nvSpPr>
          <p:cNvPr id="9" name="Oval 8"/>
          <p:cNvSpPr/>
          <p:nvPr/>
        </p:nvSpPr>
        <p:spPr>
          <a:xfrm>
            <a:off x="646111" y="3139333"/>
            <a:ext cx="838200" cy="310881"/>
          </a:xfrm>
          <a:prstGeom prst="ellipse">
            <a:avLst/>
          </a:prstGeom>
          <a:noFill/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9181070" y="4095475"/>
            <a:ext cx="431984" cy="664816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9763124" y="3096383"/>
            <a:ext cx="2323446" cy="130371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Customized harvest area according to unique  field variables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1724025" y="2038350"/>
            <a:ext cx="1250347" cy="371475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3024569" y="1741188"/>
            <a:ext cx="2686051" cy="387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Protocol Instructions</a:t>
            </a:r>
          </a:p>
        </p:txBody>
      </p:sp>
      <p:sp>
        <p:nvSpPr>
          <p:cNvPr id="23" name="Right Arrow 22"/>
          <p:cNvSpPr/>
          <p:nvPr/>
        </p:nvSpPr>
        <p:spPr>
          <a:xfrm>
            <a:off x="5374376" y="3096383"/>
            <a:ext cx="1273204" cy="3598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647580" y="4831492"/>
            <a:ext cx="5070499" cy="514505"/>
          </a:xfrm>
          <a:prstGeom prst="rect">
            <a:avLst/>
          </a:prstGeom>
          <a:noFill/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6984FB5-3865-CA4F-944C-0C18E6D78F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326" y="123916"/>
            <a:ext cx="1250244" cy="1250244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4DF5157F-24FA-7843-A2F0-CD15CB246126}"/>
              </a:ext>
            </a:extLst>
          </p:cNvPr>
          <p:cNvSpPr txBox="1">
            <a:spLocks/>
          </p:cNvSpPr>
          <p:nvPr/>
        </p:nvSpPr>
        <p:spPr>
          <a:xfrm>
            <a:off x="170746" y="179059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 Protocol:</a:t>
            </a:r>
            <a:br>
              <a:rPr lang="en-US" sz="4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Biomass Harvest and Decomposition Bags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696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82755" y="5703901"/>
            <a:ext cx="5349819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Enter Weights on number pad</a:t>
            </a:r>
          </a:p>
        </p:txBody>
      </p:sp>
      <p:sp>
        <p:nvSpPr>
          <p:cNvPr id="8" name="Rectangle 7"/>
          <p:cNvSpPr/>
          <p:nvPr/>
        </p:nvSpPr>
        <p:spPr>
          <a:xfrm>
            <a:off x="6264876" y="5703901"/>
            <a:ext cx="5322615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This was formerly a 12 page protocol  with a spreadsheet to make calculations</a:t>
            </a:r>
          </a:p>
        </p:txBody>
      </p:sp>
      <p:pic>
        <p:nvPicPr>
          <p:cNvPr id="14" name="Content Placeholder 3">
            <a:extLst>
              <a:ext uri="{FF2B5EF4-FFF2-40B4-BE49-F238E27FC236}">
                <a16:creationId xmlns:a16="http://schemas.microsoft.com/office/drawing/2014/main" id="{D925621E-DD77-47BA-AC54-8C420A6D7C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403" t="-1" r="7344" b="1423"/>
          <a:stretch/>
        </p:blipFill>
        <p:spPr>
          <a:xfrm>
            <a:off x="382755" y="1646771"/>
            <a:ext cx="5301353" cy="3910495"/>
          </a:xfrm>
          <a:prstGeom prst="rect">
            <a:avLst/>
          </a:prstGeom>
        </p:spPr>
      </p:pic>
      <p:pic>
        <p:nvPicPr>
          <p:cNvPr id="16" name="Content Placeholder 3">
            <a:extLst>
              <a:ext uri="{FF2B5EF4-FFF2-40B4-BE49-F238E27FC236}">
                <a16:creationId xmlns:a16="http://schemas.microsoft.com/office/drawing/2014/main" id="{3AE047F6-FE25-47D4-AD3C-91E903E573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77" r="7081" b="1548"/>
          <a:stretch/>
        </p:blipFill>
        <p:spPr>
          <a:xfrm>
            <a:off x="6174539" y="1665821"/>
            <a:ext cx="5490240" cy="3891445"/>
          </a:xfrm>
          <a:prstGeom prst="rect">
            <a:avLst/>
          </a:prstGeom>
        </p:spPr>
      </p:pic>
      <p:sp>
        <p:nvSpPr>
          <p:cNvPr id="23" name="Right Arrow 22"/>
          <p:cNvSpPr/>
          <p:nvPr/>
        </p:nvSpPr>
        <p:spPr>
          <a:xfrm>
            <a:off x="5142733" y="3517207"/>
            <a:ext cx="1273204" cy="3598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078683" y="1454176"/>
            <a:ext cx="2681922" cy="6959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Make calculations in the form</a:t>
            </a:r>
          </a:p>
        </p:txBody>
      </p:sp>
      <p:sp>
        <p:nvSpPr>
          <p:cNvPr id="2" name="Oval 1"/>
          <p:cNvSpPr/>
          <p:nvPr/>
        </p:nvSpPr>
        <p:spPr>
          <a:xfrm>
            <a:off x="7129849" y="3643227"/>
            <a:ext cx="1210962" cy="486051"/>
          </a:xfrm>
          <a:prstGeom prst="ellipse">
            <a:avLst/>
          </a:prstGeom>
          <a:noFill/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8006978" y="2247736"/>
            <a:ext cx="2120296" cy="1518267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779815" y="1472316"/>
            <a:ext cx="3749320" cy="5883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Next: Enter Fresh Biomass Weights</a:t>
            </a:r>
          </a:p>
        </p:txBody>
      </p:sp>
      <p:sp>
        <p:nvSpPr>
          <p:cNvPr id="25" name="Oval 24"/>
          <p:cNvSpPr/>
          <p:nvPr/>
        </p:nvSpPr>
        <p:spPr>
          <a:xfrm>
            <a:off x="6463423" y="4621860"/>
            <a:ext cx="1352550" cy="486051"/>
          </a:xfrm>
          <a:prstGeom prst="ellipse">
            <a:avLst/>
          </a:prstGeom>
          <a:noFill/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4E239CF-40AF-2144-B401-66CB725A16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326" y="123916"/>
            <a:ext cx="1250244" cy="1250244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F2E9A68B-D42D-E846-96B8-DB5FDD227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746" y="179059"/>
            <a:ext cx="9404723" cy="140053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 Protocol:</a:t>
            </a:r>
            <a:b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Biomass Harvest and Decomposition Bags</a:t>
            </a:r>
          </a:p>
        </p:txBody>
      </p:sp>
    </p:spTree>
    <p:extLst>
      <p:ext uri="{BB962C8B-B14F-4D97-AF65-F5344CB8AC3E}">
        <p14:creationId xmlns:p14="http://schemas.microsoft.com/office/powerpoint/2010/main" val="17770355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C739D8F8-1AEC-4B9E-B1A2-31B4E40C9E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279" t="3456" r="4509"/>
          <a:stretch/>
        </p:blipFill>
        <p:spPr>
          <a:xfrm>
            <a:off x="6330382" y="1606801"/>
            <a:ext cx="5673384" cy="39529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52221" y="5724132"/>
            <a:ext cx="5360292" cy="10099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Data Validation, at end of form, before submission, to confirm no mistakes, missing data</a:t>
            </a:r>
          </a:p>
        </p:txBody>
      </p:sp>
      <p:sp>
        <p:nvSpPr>
          <p:cNvPr id="6" name="Rectangle 5"/>
          <p:cNvSpPr/>
          <p:nvPr/>
        </p:nvSpPr>
        <p:spPr>
          <a:xfrm>
            <a:off x="379487" y="5705290"/>
            <a:ext cx="5354047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Barcodes: uniform PSA labeling system for samples in database</a:t>
            </a:r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ED388E76-7446-4C6C-A19D-603927AA84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14" t="1168" r="5052" b="2277"/>
          <a:stretch/>
        </p:blipFill>
        <p:spPr>
          <a:xfrm>
            <a:off x="426519" y="1853249"/>
            <a:ext cx="5319859" cy="3626874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5503556" y="3589553"/>
            <a:ext cx="1273204" cy="3598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25929" y="1628082"/>
            <a:ext cx="3593564" cy="6530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Use tablet camera to scan barcode</a:t>
            </a:r>
          </a:p>
        </p:txBody>
      </p:sp>
      <p:sp>
        <p:nvSpPr>
          <p:cNvPr id="11" name="Oval 10"/>
          <p:cNvSpPr/>
          <p:nvPr/>
        </p:nvSpPr>
        <p:spPr>
          <a:xfrm>
            <a:off x="8337080" y="3769454"/>
            <a:ext cx="1407765" cy="1432269"/>
          </a:xfrm>
          <a:prstGeom prst="ellipse">
            <a:avLst/>
          </a:prstGeom>
          <a:noFill/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17495" y="1785661"/>
            <a:ext cx="3593564" cy="6530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Finish, and instructions for sample handling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8337081" y="2500686"/>
            <a:ext cx="436216" cy="304456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4769708" y="3949356"/>
            <a:ext cx="630196" cy="536148"/>
          </a:xfrm>
          <a:prstGeom prst="ellipse">
            <a:avLst/>
          </a:prstGeom>
          <a:noFill/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331896" y="3289901"/>
            <a:ext cx="2068008" cy="6594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Visual reminders of target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wts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CDAE402-5ECC-3F4A-AB39-5457D79F57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326" y="123916"/>
            <a:ext cx="1250244" cy="1250244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D7A28AF6-99AE-0741-85AE-645DCB50D579}"/>
              </a:ext>
            </a:extLst>
          </p:cNvPr>
          <p:cNvSpPr txBox="1">
            <a:spLocks/>
          </p:cNvSpPr>
          <p:nvPr/>
        </p:nvSpPr>
        <p:spPr>
          <a:xfrm>
            <a:off x="170746" y="179059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 Protocol:</a:t>
            </a:r>
            <a:br>
              <a:rPr lang="en-US" sz="4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Biomass Harvest and Decomposition Bags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5047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52D3364-F2C8-9745-A639-7A053D3F03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3" t="1" r="2223" b="1"/>
          <a:stretch/>
        </p:blipFill>
        <p:spPr>
          <a:xfrm>
            <a:off x="20" y="10"/>
            <a:ext cx="11572855" cy="6857990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99EA67-28BF-D74B-BF53-7D15A33295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69" r="8176"/>
          <a:stretch/>
        </p:blipFill>
        <p:spPr>
          <a:xfrm>
            <a:off x="4942680" y="4542"/>
            <a:ext cx="8358978" cy="6848916"/>
          </a:xfrm>
          <a:custGeom>
            <a:avLst/>
            <a:gdLst>
              <a:gd name="connsiteX0" fmla="*/ 2343548 w 7128913"/>
              <a:gd name="connsiteY0" fmla="*/ 0 h 6853457"/>
              <a:gd name="connsiteX1" fmla="*/ 5168877 w 7128913"/>
              <a:gd name="connsiteY1" fmla="*/ 0 h 6853457"/>
              <a:gd name="connsiteX2" fmla="*/ 5218299 w 7128913"/>
              <a:gd name="connsiteY2" fmla="*/ 19487 h 6853457"/>
              <a:gd name="connsiteX3" fmla="*/ 7014769 w 7128913"/>
              <a:gd name="connsiteY3" fmla="*/ 1610837 h 6853457"/>
              <a:gd name="connsiteX4" fmla="*/ 7128913 w 7128913"/>
              <a:gd name="connsiteY4" fmla="*/ 1827198 h 6853457"/>
              <a:gd name="connsiteX5" fmla="*/ 7128913 w 7128913"/>
              <a:gd name="connsiteY5" fmla="*/ 5131581 h 6853457"/>
              <a:gd name="connsiteX6" fmla="*/ 7091067 w 7128913"/>
              <a:gd name="connsiteY6" fmla="*/ 5210750 h 6853457"/>
              <a:gd name="connsiteX7" fmla="*/ 5546646 w 7128913"/>
              <a:gd name="connsiteY7" fmla="*/ 6783375 h 6853457"/>
              <a:gd name="connsiteX8" fmla="*/ 5409811 w 7128913"/>
              <a:gd name="connsiteY8" fmla="*/ 6853457 h 6853457"/>
              <a:gd name="connsiteX9" fmla="*/ 2102613 w 7128913"/>
              <a:gd name="connsiteY9" fmla="*/ 6853457 h 6853457"/>
              <a:gd name="connsiteX10" fmla="*/ 1965779 w 7128913"/>
              <a:gd name="connsiteY10" fmla="*/ 6783375 h 6853457"/>
              <a:gd name="connsiteX11" fmla="*/ 0 w 7128913"/>
              <a:gd name="connsiteY11" fmla="*/ 3480517 h 6853457"/>
              <a:gd name="connsiteX12" fmla="*/ 2294125 w 7128913"/>
              <a:gd name="connsiteY12" fmla="*/ 19487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294877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../../../../../../../../Desktop/Figure%201.%20modifiyed">
            <a:extLst>
              <a:ext uri="{FF2B5EF4-FFF2-40B4-BE49-F238E27FC236}">
                <a16:creationId xmlns:a16="http://schemas.microsoft.com/office/drawing/2014/main" id="{14AF3227-4017-9143-97E5-538665DC0463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7" r="2855"/>
          <a:stretch/>
        </p:blipFill>
        <p:spPr bwMode="auto">
          <a:xfrm>
            <a:off x="2133600" y="838200"/>
            <a:ext cx="7772400" cy="5715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292919-9531-384C-BC5D-3DDC8D090FA9}"/>
              </a:ext>
            </a:extLst>
          </p:cNvPr>
          <p:cNvSpPr txBox="1"/>
          <p:nvPr/>
        </p:nvSpPr>
        <p:spPr>
          <a:xfrm>
            <a:off x="1524000" y="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Effect of cover crops on water infiltration</a:t>
            </a:r>
          </a:p>
        </p:txBody>
      </p:sp>
    </p:spTree>
    <p:extLst>
      <p:ext uri="{BB962C8B-B14F-4D97-AF65-F5344CB8AC3E}">
        <p14:creationId xmlns:p14="http://schemas.microsoft.com/office/powerpoint/2010/main" val="6636874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4571" y="65835"/>
            <a:ext cx="12192000" cy="83099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1904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Acknowledgements</a:t>
            </a:r>
          </a:p>
        </p:txBody>
      </p:sp>
      <p:pic>
        <p:nvPicPr>
          <p:cNvPr id="79" name="Picture 78" descr="A close up of a logo&#10;&#10;Description automatically generated">
            <a:extLst>
              <a:ext uri="{FF2B5EF4-FFF2-40B4-BE49-F238E27FC236}">
                <a16:creationId xmlns:a16="http://schemas.microsoft.com/office/drawing/2014/main" id="{8640E7CC-7DAB-D242-A991-0E2CCB5C9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6" y="98493"/>
            <a:ext cx="2765897" cy="12292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C230EE6-797E-F640-888A-F724BF2EF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0251" y="972828"/>
            <a:ext cx="12414196" cy="577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027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7316"/>
          <a:stretch/>
        </p:blipFill>
        <p:spPr>
          <a:xfrm>
            <a:off x="5953333" y="3024755"/>
            <a:ext cx="6238667" cy="383324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  <a:softEdge rad="1143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" y="-102704"/>
            <a:ext cx="11709699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How are these soils different?</a:t>
            </a:r>
          </a:p>
        </p:txBody>
      </p:sp>
      <p:pic>
        <p:nvPicPr>
          <p:cNvPr id="6" name="Picture 5" descr="Soil Compairson Ray Weil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" r="1123"/>
          <a:stretch/>
        </p:blipFill>
        <p:spPr>
          <a:xfrm>
            <a:off x="0" y="935688"/>
            <a:ext cx="6458053" cy="4178134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  <a:softEdge rad="1143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722B8E6-09F2-C84A-AF52-5105DD1E23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9379" y="1199214"/>
            <a:ext cx="6464300" cy="4953000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1012886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7ECFC46-60E6-0B4D-B76B-4F861DFD095D}"/>
              </a:ext>
            </a:extLst>
          </p:cNvPr>
          <p:cNvSpPr/>
          <p:nvPr/>
        </p:nvSpPr>
        <p:spPr>
          <a:xfrm>
            <a:off x="0" y="1911523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Critical challenge: Manage weeds while conserving/regenerating soil resources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B7B1A36-1B47-7C41-A268-261EEC6EB533}"/>
              </a:ext>
            </a:extLst>
          </p:cNvPr>
          <p:cNvGrpSpPr/>
          <p:nvPr/>
        </p:nvGrpSpPr>
        <p:grpSpPr>
          <a:xfrm>
            <a:off x="6518040" y="2428782"/>
            <a:ext cx="5293394" cy="4316674"/>
            <a:chOff x="0" y="-760708"/>
            <a:chExt cx="9144000" cy="763689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78770DB-93F7-C242-A7CE-B94A73816B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066" t="3601" r="1708" b="11066"/>
            <a:stretch/>
          </p:blipFill>
          <p:spPr>
            <a:xfrm>
              <a:off x="219024" y="728735"/>
              <a:ext cx="8689781" cy="614744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E239690-E7FF-BA45-A14D-EC9AD1F78BF8}"/>
                </a:ext>
              </a:extLst>
            </p:cNvPr>
            <p:cNvSpPr txBox="1"/>
            <p:nvPr/>
          </p:nvSpPr>
          <p:spPr>
            <a:xfrm>
              <a:off x="0" y="-760708"/>
              <a:ext cx="9144000" cy="1242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2012 Census of Agriculture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(% no-till acreage)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6C72D58-BE92-7E40-84F6-B601D96E2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115" y="3312878"/>
            <a:ext cx="4782419" cy="2971477"/>
          </a:xfrm>
          <a:prstGeom prst="rect">
            <a:avLst/>
          </a:prstGeom>
        </p:spPr>
      </p:pic>
      <p:sp>
        <p:nvSpPr>
          <p:cNvPr id="201" name="Rectangle 3">
            <a:extLst>
              <a:ext uri="{FF2B5EF4-FFF2-40B4-BE49-F238E27FC236}">
                <a16:creationId xmlns:a16="http://schemas.microsoft.com/office/drawing/2014/main" id="{7DB64373-9D4C-1242-B7C7-81F70B9718A5}"/>
              </a:ext>
            </a:extLst>
          </p:cNvPr>
          <p:cNvSpPr txBox="1">
            <a:spLocks noChangeArrowheads="1"/>
          </p:cNvSpPr>
          <p:nvPr/>
        </p:nvSpPr>
        <p:spPr>
          <a:xfrm>
            <a:off x="520504" y="2320881"/>
            <a:ext cx="4896295" cy="1062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Glyphosate-resistant Weeds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4E836D1-DE97-BA46-8C3F-29C4F01E185D}"/>
              </a:ext>
            </a:extLst>
          </p:cNvPr>
          <p:cNvSpPr txBox="1">
            <a:spLocks/>
          </p:cNvSpPr>
          <p:nvPr/>
        </p:nvSpPr>
        <p:spPr>
          <a:xfrm>
            <a:off x="0" y="48932"/>
            <a:ext cx="12192000" cy="1295675"/>
          </a:xfrm>
          <a:prstGeom prst="rect">
            <a:avLst/>
          </a:prstGeom>
        </p:spPr>
        <p:txBody>
          <a:bodyPr vert="horz" lIns="91422" tIns="45712" rIns="91422" bIns="45712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Farmers are constantly doing a multivariate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analysis in their head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14BE845-0360-EB4B-810A-71C103F565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6" t="60836" r="67305" b="11066"/>
          <a:stretch/>
        </p:blipFill>
        <p:spPr>
          <a:xfrm>
            <a:off x="6630407" y="5273735"/>
            <a:ext cx="1980825" cy="141544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7" name="Rectangle 3">
            <a:extLst>
              <a:ext uri="{FF2B5EF4-FFF2-40B4-BE49-F238E27FC236}">
                <a16:creationId xmlns:a16="http://schemas.microsoft.com/office/drawing/2014/main" id="{58F4DE9A-A680-6348-92F0-24012211ACCB}"/>
              </a:ext>
            </a:extLst>
          </p:cNvPr>
          <p:cNvSpPr txBox="1">
            <a:spLocks noChangeArrowheads="1"/>
          </p:cNvSpPr>
          <p:nvPr/>
        </p:nvSpPr>
        <p:spPr>
          <a:xfrm>
            <a:off x="6644831" y="2310228"/>
            <a:ext cx="5026665" cy="106203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No-till Acreage (%; 2012 census)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691964-204E-3642-9483-6FFCFF4DBC67}"/>
              </a:ext>
            </a:extLst>
          </p:cNvPr>
          <p:cNvSpPr txBox="1"/>
          <p:nvPr/>
        </p:nvSpPr>
        <p:spPr>
          <a:xfrm>
            <a:off x="13423" y="6284355"/>
            <a:ext cx="2955228" cy="257302"/>
          </a:xfrm>
          <a:prstGeom prst="rect">
            <a:avLst/>
          </a:prstGeom>
          <a:noFill/>
        </p:spPr>
        <p:txBody>
          <a:bodyPr wrap="none" lIns="87231" tIns="43587" rIns="87231" bIns="43587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charset="0"/>
                <a:cs typeface="Arial" pitchFamily="34" charset="0"/>
              </a:rPr>
              <a:t>©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charset="0"/>
                <a:cs typeface="Arial" pitchFamily="34" charset="0"/>
              </a:rPr>
              <a:t>Dr. Kevin Bradley, University of Missouri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0BA3BE3-2D74-8B4F-B8C9-BE0B6F174CD4}"/>
              </a:ext>
            </a:extLst>
          </p:cNvPr>
          <p:cNvSpPr/>
          <p:nvPr/>
        </p:nvSpPr>
        <p:spPr>
          <a:xfrm>
            <a:off x="1290948" y="2955938"/>
            <a:ext cx="30139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charset="0"/>
                <a:ea typeface="+mn-ea"/>
                <a:cs typeface="+mn-cs"/>
              </a:rPr>
              <a:t>2018: 17 species; 38 states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520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2A785343-5D24-4118-A2E4-665D196F6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2BA530D-6360-2D4D-8C19-3C6C18AC1E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61" r="-3" b="23088"/>
          <a:stretch/>
        </p:blipFill>
        <p:spPr>
          <a:xfrm>
            <a:off x="7381876" y="1"/>
            <a:ext cx="4810125" cy="2501837"/>
          </a:xfrm>
          <a:custGeom>
            <a:avLst/>
            <a:gdLst>
              <a:gd name="connsiteX0" fmla="*/ 1159248 w 4810125"/>
              <a:gd name="connsiteY0" fmla="*/ 0 h 2501837"/>
              <a:gd name="connsiteX1" fmla="*/ 4810125 w 4810125"/>
              <a:gd name="connsiteY1" fmla="*/ 0 h 2501837"/>
              <a:gd name="connsiteX2" fmla="*/ 4810125 w 4810125"/>
              <a:gd name="connsiteY2" fmla="*/ 2501837 h 2501837"/>
              <a:gd name="connsiteX3" fmla="*/ 0 w 4810125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0477FC-B923-5F4D-BFE1-85E6389896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328" r="16981" b="3"/>
          <a:stretch/>
        </p:blipFill>
        <p:spPr>
          <a:xfrm>
            <a:off x="5374639" y="2663706"/>
            <a:ext cx="4626927" cy="4197911"/>
          </a:xfrm>
          <a:custGeom>
            <a:avLst/>
            <a:gdLst>
              <a:gd name="connsiteX0" fmla="*/ 1945141 w 4626927"/>
              <a:gd name="connsiteY0" fmla="*/ 0 h 4197911"/>
              <a:gd name="connsiteX1" fmla="*/ 1951364 w 4626927"/>
              <a:gd name="connsiteY1" fmla="*/ 0 h 4197911"/>
              <a:gd name="connsiteX2" fmla="*/ 3141155 w 4626927"/>
              <a:gd name="connsiteY2" fmla="*/ 0 h 4197911"/>
              <a:gd name="connsiteX3" fmla="*/ 4626927 w 4626927"/>
              <a:gd name="connsiteY3" fmla="*/ 0 h 4197911"/>
              <a:gd name="connsiteX4" fmla="*/ 2681786 w 4626927"/>
              <a:gd name="connsiteY4" fmla="*/ 4197911 h 4197911"/>
              <a:gd name="connsiteX5" fmla="*/ 0 w 4626927"/>
              <a:gd name="connsiteY5" fmla="*/ 4197911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6927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4626927" y="0"/>
                </a:lnTo>
                <a:lnTo>
                  <a:pt x="2681786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26" name="Freeform 11">
            <a:extLst>
              <a:ext uri="{FF2B5EF4-FFF2-40B4-BE49-F238E27FC236}">
                <a16:creationId xmlns:a16="http://schemas.microsoft.com/office/drawing/2014/main" id="{32F4D216-10B7-4DCA-A0A1-068E9E32F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2660091"/>
            <a:ext cx="7122523" cy="4197911"/>
          </a:xfrm>
          <a:custGeom>
            <a:avLst/>
            <a:gdLst>
              <a:gd name="connsiteX0" fmla="*/ 0 w 7122523"/>
              <a:gd name="connsiteY0" fmla="*/ 4197911 h 4197911"/>
              <a:gd name="connsiteX1" fmla="*/ 7122523 w 7122523"/>
              <a:gd name="connsiteY1" fmla="*/ 4197911 h 4197911"/>
              <a:gd name="connsiteX2" fmla="*/ 5177382 w 7122523"/>
              <a:gd name="connsiteY2" fmla="*/ 0 h 4197911"/>
              <a:gd name="connsiteX3" fmla="*/ 5171159 w 7122523"/>
              <a:gd name="connsiteY3" fmla="*/ 0 h 4197911"/>
              <a:gd name="connsiteX4" fmla="*/ 3981368 w 7122523"/>
              <a:gd name="connsiteY4" fmla="*/ 0 h 4197911"/>
              <a:gd name="connsiteX5" fmla="*/ 2331323 w 7122523"/>
              <a:gd name="connsiteY5" fmla="*/ 0 h 4197911"/>
              <a:gd name="connsiteX6" fmla="*/ 0 w 7122523"/>
              <a:gd name="connsiteY6" fmla="*/ 0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22523" h="4197911">
                <a:moveTo>
                  <a:pt x="0" y="4197911"/>
                </a:moveTo>
                <a:lnTo>
                  <a:pt x="7122523" y="4197911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1A524-73F5-EC43-A280-D32BC7451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" y="3700134"/>
            <a:ext cx="5665338" cy="2609225"/>
          </a:xfrm>
        </p:spPr>
        <p:txBody>
          <a:bodyPr anchor="ctr">
            <a:noAutofit/>
          </a:bodyPr>
          <a:lstStyle/>
          <a:p>
            <a:pPr algn="ctr">
              <a:spcBef>
                <a:spcPts val="400"/>
              </a:spcBef>
              <a:spcAft>
                <a:spcPts val="600"/>
              </a:spcAft>
            </a:pPr>
            <a:r>
              <a:rPr lang="en-US" sz="3000" dirty="0">
                <a:solidFill>
                  <a:srgbClr val="FFFFFF"/>
                </a:solidFill>
              </a:rPr>
              <a:t>Crop rotation/diversity</a:t>
            </a:r>
          </a:p>
          <a:p>
            <a:pPr algn="ctr">
              <a:spcBef>
                <a:spcPts val="400"/>
              </a:spcBef>
              <a:spcAft>
                <a:spcPts val="600"/>
              </a:spcAft>
            </a:pPr>
            <a:r>
              <a:rPr lang="en-US" sz="3000" dirty="0">
                <a:solidFill>
                  <a:srgbClr val="FFFFFF"/>
                </a:solidFill>
              </a:rPr>
              <a:t>Reduced tillage</a:t>
            </a:r>
          </a:p>
          <a:p>
            <a:pPr algn="ctr">
              <a:spcBef>
                <a:spcPts val="400"/>
              </a:spcBef>
              <a:spcAft>
                <a:spcPts val="600"/>
              </a:spcAft>
            </a:pPr>
            <a:r>
              <a:rPr lang="en-US" sz="3000" dirty="0">
                <a:solidFill>
                  <a:srgbClr val="FFFFFF"/>
                </a:solidFill>
              </a:rPr>
              <a:t>Cover crops</a:t>
            </a:r>
          </a:p>
          <a:p>
            <a:pPr algn="ctr">
              <a:spcBef>
                <a:spcPts val="400"/>
              </a:spcBef>
              <a:spcAft>
                <a:spcPts val="600"/>
              </a:spcAft>
            </a:pPr>
            <a:r>
              <a:rPr lang="en-US" sz="3000" dirty="0">
                <a:solidFill>
                  <a:srgbClr val="FFFFFF"/>
                </a:solidFill>
              </a:rPr>
              <a:t>Integrated Pest Management</a:t>
            </a:r>
          </a:p>
          <a:p>
            <a:pPr algn="ctr">
              <a:spcBef>
                <a:spcPts val="400"/>
              </a:spcBef>
              <a:spcAft>
                <a:spcPts val="600"/>
              </a:spcAft>
            </a:pPr>
            <a:r>
              <a:rPr lang="en-US" sz="3000" dirty="0">
                <a:solidFill>
                  <a:srgbClr val="FFFFFF"/>
                </a:solidFill>
              </a:rPr>
              <a:t>Breeding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6577AC-5A8A-6848-AF33-68DE43414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8828" y="2748180"/>
            <a:ext cx="7010400" cy="106834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+mn-lt"/>
              </a:rPr>
              <a:t>Sustainable Agricultural Practices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411AAE-6A02-6B48-B390-DB2AC156EC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019" b="3"/>
          <a:stretch/>
        </p:blipFill>
        <p:spPr>
          <a:xfrm>
            <a:off x="4675537" y="-1"/>
            <a:ext cx="3677817" cy="2505456"/>
          </a:xfrm>
          <a:custGeom>
            <a:avLst/>
            <a:gdLst>
              <a:gd name="connsiteX0" fmla="*/ 1160926 w 3677817"/>
              <a:gd name="connsiteY0" fmla="*/ 0 h 2505456"/>
              <a:gd name="connsiteX1" fmla="*/ 3677817 w 3677817"/>
              <a:gd name="connsiteY1" fmla="*/ 0 h 2505456"/>
              <a:gd name="connsiteX2" fmla="*/ 2516891 w 3677817"/>
              <a:gd name="connsiteY2" fmla="*/ 2505456 h 2505456"/>
              <a:gd name="connsiteX3" fmla="*/ 0 w 3677817"/>
              <a:gd name="connsiteY3" fmla="*/ 2505456 h 2505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D22528-F8AB-CF4A-94EC-FE37EC9B9A8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886" r="10756" b="5"/>
          <a:stretch/>
        </p:blipFill>
        <p:spPr>
          <a:xfrm>
            <a:off x="2280734" y="2"/>
            <a:ext cx="3393943" cy="2502843"/>
          </a:xfrm>
          <a:custGeom>
            <a:avLst/>
            <a:gdLst>
              <a:gd name="connsiteX0" fmla="*/ 1159715 w 3393943"/>
              <a:gd name="connsiteY0" fmla="*/ 0 h 2502843"/>
              <a:gd name="connsiteX1" fmla="*/ 3393943 w 3393943"/>
              <a:gd name="connsiteY1" fmla="*/ 0 h 2502843"/>
              <a:gd name="connsiteX2" fmla="*/ 2234228 w 3393943"/>
              <a:gd name="connsiteY2" fmla="*/ 2502843 h 2502843"/>
              <a:gd name="connsiteX3" fmla="*/ 0 w 3393943"/>
              <a:gd name="connsiteY3" fmla="*/ 2502843 h 2502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2E10D2-7112-4740-93AB-906AC2A05AF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095" r="31678" b="1"/>
          <a:stretch/>
        </p:blipFill>
        <p:spPr>
          <a:xfrm>
            <a:off x="3" y="-6235"/>
            <a:ext cx="3255403" cy="2505456"/>
          </a:xfrm>
          <a:custGeom>
            <a:avLst/>
            <a:gdLst>
              <a:gd name="connsiteX0" fmla="*/ 0 w 3255403"/>
              <a:gd name="connsiteY0" fmla="*/ 0 h 2505456"/>
              <a:gd name="connsiteX1" fmla="*/ 3255403 w 3255403"/>
              <a:gd name="connsiteY1" fmla="*/ 0 h 2505456"/>
              <a:gd name="connsiteX2" fmla="*/ 2094477 w 3255403"/>
              <a:gd name="connsiteY2" fmla="*/ 2505456 h 2505456"/>
              <a:gd name="connsiteX3" fmla="*/ 0 w 3255403"/>
              <a:gd name="connsiteY3" fmla="*/ 2505456 h 2505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FC1D10-6EB2-544B-8BC0-9951262F6A9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1219" r="6574" b="2"/>
          <a:stretch/>
        </p:blipFill>
        <p:spPr>
          <a:xfrm>
            <a:off x="8264962" y="2660089"/>
            <a:ext cx="3927039" cy="4197911"/>
          </a:xfrm>
          <a:custGeom>
            <a:avLst/>
            <a:gdLst>
              <a:gd name="connsiteX0" fmla="*/ 1945141 w 3927039"/>
              <a:gd name="connsiteY0" fmla="*/ 0 h 4197911"/>
              <a:gd name="connsiteX1" fmla="*/ 1951364 w 3927039"/>
              <a:gd name="connsiteY1" fmla="*/ 0 h 4197911"/>
              <a:gd name="connsiteX2" fmla="*/ 3141155 w 3927039"/>
              <a:gd name="connsiteY2" fmla="*/ 0 h 4197911"/>
              <a:gd name="connsiteX3" fmla="*/ 3927039 w 3927039"/>
              <a:gd name="connsiteY3" fmla="*/ 0 h 4197911"/>
              <a:gd name="connsiteX4" fmla="*/ 3927039 w 3927039"/>
              <a:gd name="connsiteY4" fmla="*/ 4194293 h 4197911"/>
              <a:gd name="connsiteX5" fmla="*/ 2683462 w 3927039"/>
              <a:gd name="connsiteY5" fmla="*/ 4194293 h 4197911"/>
              <a:gd name="connsiteX6" fmla="*/ 2681786 w 3927039"/>
              <a:gd name="connsiteY6" fmla="*/ 4197911 h 4197911"/>
              <a:gd name="connsiteX7" fmla="*/ 0 w 3927039"/>
              <a:gd name="connsiteY7" fmla="*/ 4197911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7039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3927039" y="0"/>
                </a:lnTo>
                <a:lnTo>
                  <a:pt x="3927039" y="4194293"/>
                </a:lnTo>
                <a:lnTo>
                  <a:pt x="2683462" y="4194293"/>
                </a:lnTo>
                <a:lnTo>
                  <a:pt x="2681786" y="4197911"/>
                </a:lnTo>
                <a:lnTo>
                  <a:pt x="0" y="419791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198244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39647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Precision Agriculture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02624" y="6553873"/>
            <a:ext cx="15758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 credits: Mosaic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8E2A01-6344-FB4C-95A9-2FD6FDB1C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175" b="4030"/>
          <a:stretch/>
        </p:blipFill>
        <p:spPr>
          <a:xfrm>
            <a:off x="-78107" y="948689"/>
            <a:ext cx="12320907" cy="6153875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86A3F1-0376-4748-85DD-C968FA4F9F41}"/>
              </a:ext>
            </a:extLst>
          </p:cNvPr>
          <p:cNvSpPr txBox="1"/>
          <p:nvPr/>
        </p:nvSpPr>
        <p:spPr>
          <a:xfrm>
            <a:off x="10904082" y="6670516"/>
            <a:ext cx="10967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Credits to </a:t>
            </a: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Pentoz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490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arge green field with trees in the background&#10;&#10;Description automatically generated">
            <a:extLst>
              <a:ext uri="{FF2B5EF4-FFF2-40B4-BE49-F238E27FC236}">
                <a16:creationId xmlns:a16="http://schemas.microsoft.com/office/drawing/2014/main" id="{9E548C48-AF6E-014D-8945-0718399D7A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9539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0AA2E5-7DE7-4042-BA88-A34CBA94606A}"/>
              </a:ext>
            </a:extLst>
          </p:cNvPr>
          <p:cNvSpPr txBox="1"/>
          <p:nvPr/>
        </p:nvSpPr>
        <p:spPr>
          <a:xfrm>
            <a:off x="5405" y="1074965"/>
            <a:ext cx="12186595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Build the knowledge to manage complexity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climate, soil, and management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23495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20107832-AD7F-9E4E-9CB9-DB14F335B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21379"/>
            <a:ext cx="12192000" cy="763500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latin typeface="+mn-lt"/>
              </a:rPr>
              <a:t>Precision sustainable agricultural is knowledge intensive</a:t>
            </a:r>
          </a:p>
        </p:txBody>
      </p:sp>
    </p:spTree>
    <p:extLst>
      <p:ext uri="{BB962C8B-B14F-4D97-AF65-F5344CB8AC3E}">
        <p14:creationId xmlns:p14="http://schemas.microsoft.com/office/powerpoint/2010/main" val="602656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4E5D480-13A8-2A48-81C9-441A8856B0CC}"/>
              </a:ext>
            </a:extLst>
          </p:cNvPr>
          <p:cNvSpPr txBox="1"/>
          <p:nvPr/>
        </p:nvSpPr>
        <p:spPr>
          <a:xfrm>
            <a:off x="5858" y="99695"/>
            <a:ext cx="12186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National Cover Crop Breeding Network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ED9A9C1-36EE-EE41-B9DA-703FDD499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173" y="805255"/>
            <a:ext cx="10562493" cy="598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12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A940CB7-BF93-D64F-8946-0D49A1FC50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00" t="2197" r="4400"/>
          <a:stretch/>
        </p:blipFill>
        <p:spPr>
          <a:xfrm>
            <a:off x="865845" y="122902"/>
            <a:ext cx="10438726" cy="680932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7E30380-86EB-094F-B2B4-1924540C6EB2}"/>
              </a:ext>
            </a:extLst>
          </p:cNvPr>
          <p:cNvSpPr/>
          <p:nvPr/>
        </p:nvSpPr>
        <p:spPr>
          <a:xfrm>
            <a:off x="1956816" y="62231"/>
            <a:ext cx="8275320" cy="646331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charset="0"/>
                <a:cs typeface="Times New Roman" charset="0"/>
              </a:rPr>
              <a:t>Long-Term Agricultural Research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485549"/>
      </p:ext>
    </p:extLst>
  </p:cSld>
  <p:clrMapOvr>
    <a:masterClrMapping/>
  </p:clrMapOvr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7_Default Design">
  <a:themeElements>
    <a:clrScheme name="4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4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82073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82073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4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Ion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536</Words>
  <Application>Microsoft Macintosh PowerPoint</Application>
  <PresentationFormat>Widescreen</PresentationFormat>
  <Paragraphs>92</Paragraphs>
  <Slides>25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Arial</vt:lpstr>
      <vt:lpstr>Calibri</vt:lpstr>
      <vt:lpstr>Calibri Light</vt:lpstr>
      <vt:lpstr>Century Gothic</vt:lpstr>
      <vt:lpstr>Tahoma</vt:lpstr>
      <vt:lpstr>Times New Roman</vt:lpstr>
      <vt:lpstr>Wingdings 3</vt:lpstr>
      <vt:lpstr>Office Theme</vt:lpstr>
      <vt:lpstr>1_Office Theme</vt:lpstr>
      <vt:lpstr>97_Default Design</vt:lpstr>
      <vt:lpstr>2_Office Theme</vt:lpstr>
      <vt:lpstr>Ion</vt:lpstr>
      <vt:lpstr>PowerPoint Presentation</vt:lpstr>
      <vt:lpstr>How are these soils different?</vt:lpstr>
      <vt:lpstr>How are these soils different?</vt:lpstr>
      <vt:lpstr>PowerPoint Presentation</vt:lpstr>
      <vt:lpstr>Sustainable Agricultural Practices</vt:lpstr>
      <vt:lpstr>PowerPoint Presentation</vt:lpstr>
      <vt:lpstr>Precision sustainable agricultural is knowledge intensive</vt:lpstr>
      <vt:lpstr>PowerPoint Presentation</vt:lpstr>
      <vt:lpstr>PowerPoint Presentation</vt:lpstr>
      <vt:lpstr>PowerPoint Presentation</vt:lpstr>
      <vt:lpstr>Cover Crop Councils: Staying Connected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 Protocol: Biomass Harvest and Decomposition Bags</vt:lpstr>
      <vt:lpstr>Example Protocol: Biomass Harvest and Decomposition Bags</vt:lpstr>
      <vt:lpstr>PowerPoint Presentation</vt:lpstr>
      <vt:lpstr>Example Protocol: Biomass Harvest and Decomposition Bags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Mirsky, Steven</dc:creator>
  <cp:lastModifiedBy>Mirsky, Steven</cp:lastModifiedBy>
  <cp:revision>3</cp:revision>
  <dcterms:created xsi:type="dcterms:W3CDTF">2020-01-24T14:24:18Z</dcterms:created>
  <dcterms:modified xsi:type="dcterms:W3CDTF">2020-01-24T14:34:13Z</dcterms:modified>
</cp:coreProperties>
</file>