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1"/>
  </p:notesMasterIdLst>
  <p:sldIdLst>
    <p:sldId id="353" r:id="rId2"/>
    <p:sldId id="485" r:id="rId3"/>
    <p:sldId id="486" r:id="rId4"/>
    <p:sldId id="487" r:id="rId5"/>
    <p:sldId id="488" r:id="rId6"/>
    <p:sldId id="489" r:id="rId7"/>
    <p:sldId id="359" r:id="rId8"/>
    <p:sldId id="336" r:id="rId9"/>
    <p:sldId id="458" r:id="rId10"/>
    <p:sldId id="459" r:id="rId11"/>
    <p:sldId id="460" r:id="rId12"/>
    <p:sldId id="461" r:id="rId13"/>
    <p:sldId id="462" r:id="rId14"/>
    <p:sldId id="463" r:id="rId15"/>
    <p:sldId id="464" r:id="rId16"/>
    <p:sldId id="465" r:id="rId17"/>
    <p:sldId id="469" r:id="rId18"/>
    <p:sldId id="470" r:id="rId19"/>
    <p:sldId id="474" r:id="rId20"/>
    <p:sldId id="472" r:id="rId21"/>
    <p:sldId id="478" r:id="rId22"/>
    <p:sldId id="482" r:id="rId23"/>
    <p:sldId id="483" r:id="rId24"/>
    <p:sldId id="476" r:id="rId25"/>
    <p:sldId id="477" r:id="rId26"/>
    <p:sldId id="467" r:id="rId27"/>
    <p:sldId id="490" r:id="rId28"/>
    <p:sldId id="491" r:id="rId29"/>
    <p:sldId id="484" r:id="rId30"/>
  </p:sldIdLst>
  <p:sldSz cx="9144000" cy="6858000" type="screen4x3"/>
  <p:notesSz cx="6858000" cy="9080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B9B9"/>
    <a:srgbClr val="E6E6E6"/>
    <a:srgbClr val="FF00FF"/>
    <a:srgbClr val="5215EB"/>
    <a:srgbClr val="9B13A5"/>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600"/>
      </p:cViewPr>
      <p:guideLst>
        <p:guide orient="horz" pos="2160"/>
        <p:guide pos="2880"/>
      </p:guideLst>
    </p:cSldViewPr>
  </p:slideViewPr>
  <p:notesTextViewPr>
    <p:cViewPr>
      <p:scale>
        <a:sx n="1" d="1"/>
        <a:sy n="1" d="1"/>
      </p:scale>
      <p:origin x="0" y="0"/>
    </p:cViewPr>
  </p:notesTextViewPr>
  <p:sorterViewPr>
    <p:cViewPr>
      <p:scale>
        <a:sx n="71" d="100"/>
        <a:sy n="71" d="100"/>
      </p:scale>
      <p:origin x="0" y="-24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56335279524958E-2"/>
          <c:y val="5.7637971034870644E-2"/>
          <c:w val="0.87927810738830781"/>
          <c:h val="0.81859972581552309"/>
        </c:manualLayout>
      </c:layout>
      <c:scatterChart>
        <c:scatterStyle val="lineMarker"/>
        <c:varyColors val="0"/>
        <c:ser>
          <c:idx val="0"/>
          <c:order val="0"/>
          <c:tx>
            <c:v>Free Drainage</c:v>
          </c:tx>
          <c:marker>
            <c:symbol val="diamond"/>
            <c:size val="12"/>
          </c:marker>
          <c:xVal>
            <c:numRef>
              <c:f>Sheet1!$B$47:$B$74</c:f>
              <c:numCache>
                <c:formatCode>mm/dd/yy;@</c:formatCode>
                <c:ptCount val="28"/>
                <c:pt idx="0">
                  <c:v>38323</c:v>
                </c:pt>
                <c:pt idx="1">
                  <c:v>38330</c:v>
                </c:pt>
                <c:pt idx="2">
                  <c:v>38337</c:v>
                </c:pt>
                <c:pt idx="3">
                  <c:v>38343</c:v>
                </c:pt>
                <c:pt idx="4">
                  <c:v>38343</c:v>
                </c:pt>
                <c:pt idx="5">
                  <c:v>38379</c:v>
                </c:pt>
                <c:pt idx="6">
                  <c:v>38386</c:v>
                </c:pt>
                <c:pt idx="7">
                  <c:v>38393</c:v>
                </c:pt>
                <c:pt idx="8">
                  <c:v>38400</c:v>
                </c:pt>
                <c:pt idx="9">
                  <c:v>38408</c:v>
                </c:pt>
                <c:pt idx="10">
                  <c:v>38415</c:v>
                </c:pt>
                <c:pt idx="11">
                  <c:v>38421</c:v>
                </c:pt>
                <c:pt idx="12">
                  <c:v>38428</c:v>
                </c:pt>
                <c:pt idx="13">
                  <c:v>38435</c:v>
                </c:pt>
                <c:pt idx="14">
                  <c:v>38441</c:v>
                </c:pt>
                <c:pt idx="15">
                  <c:v>38449</c:v>
                </c:pt>
                <c:pt idx="16">
                  <c:v>38456</c:v>
                </c:pt>
                <c:pt idx="17">
                  <c:v>38463</c:v>
                </c:pt>
                <c:pt idx="18">
                  <c:v>38469</c:v>
                </c:pt>
                <c:pt idx="19">
                  <c:v>38476</c:v>
                </c:pt>
                <c:pt idx="20">
                  <c:v>38484</c:v>
                </c:pt>
                <c:pt idx="21">
                  <c:v>38491</c:v>
                </c:pt>
                <c:pt idx="22">
                  <c:v>38498</c:v>
                </c:pt>
                <c:pt idx="23">
                  <c:v>38505</c:v>
                </c:pt>
                <c:pt idx="24">
                  <c:v>38512</c:v>
                </c:pt>
                <c:pt idx="25">
                  <c:v>38518</c:v>
                </c:pt>
                <c:pt idx="26">
                  <c:v>38525</c:v>
                </c:pt>
                <c:pt idx="27">
                  <c:v>38532</c:v>
                </c:pt>
              </c:numCache>
            </c:numRef>
          </c:xVal>
          <c:yVal>
            <c:numRef>
              <c:f>Sheet1!$C$47:$C$74</c:f>
              <c:numCache>
                <c:formatCode>0.0</c:formatCode>
                <c:ptCount val="28"/>
                <c:pt idx="0">
                  <c:v>12.74</c:v>
                </c:pt>
                <c:pt idx="1">
                  <c:v>11.384972745292366</c:v>
                </c:pt>
                <c:pt idx="2">
                  <c:v>1.75</c:v>
                </c:pt>
                <c:pt idx="3">
                  <c:v>8.8000000000000007</c:v>
                </c:pt>
                <c:pt idx="4">
                  <c:v>8.8000000000000007</c:v>
                </c:pt>
                <c:pt idx="5">
                  <c:v>10.82</c:v>
                </c:pt>
                <c:pt idx="6">
                  <c:v>10.968406015037596</c:v>
                </c:pt>
                <c:pt idx="7">
                  <c:v>10.96</c:v>
                </c:pt>
                <c:pt idx="8">
                  <c:v>11.396657871591904</c:v>
                </c:pt>
                <c:pt idx="9">
                  <c:v>7.9643237014713701</c:v>
                </c:pt>
                <c:pt idx="10">
                  <c:v>11.047287714944158</c:v>
                </c:pt>
                <c:pt idx="11">
                  <c:v>1.1000000000000001</c:v>
                </c:pt>
                <c:pt idx="12">
                  <c:v>7.9</c:v>
                </c:pt>
                <c:pt idx="13">
                  <c:v>11.97</c:v>
                </c:pt>
                <c:pt idx="14">
                  <c:v>20.983037593984964</c:v>
                </c:pt>
                <c:pt idx="15">
                  <c:v>10.00956464379947</c:v>
                </c:pt>
                <c:pt idx="16">
                  <c:v>9.2938553022794821</c:v>
                </c:pt>
                <c:pt idx="17">
                  <c:v>10.17</c:v>
                </c:pt>
                <c:pt idx="18">
                  <c:v>10.32</c:v>
                </c:pt>
                <c:pt idx="19">
                  <c:v>11.626623603351954</c:v>
                </c:pt>
                <c:pt idx="20">
                  <c:v>11.537325418994412</c:v>
                </c:pt>
                <c:pt idx="21">
                  <c:v>10.61</c:v>
                </c:pt>
                <c:pt idx="22">
                  <c:v>11.492787794729544</c:v>
                </c:pt>
                <c:pt idx="23">
                  <c:v>11.786298315163528</c:v>
                </c:pt>
                <c:pt idx="24">
                  <c:v>12.28</c:v>
                </c:pt>
                <c:pt idx="25">
                  <c:v>14.42</c:v>
                </c:pt>
                <c:pt idx="26">
                  <c:v>10.61</c:v>
                </c:pt>
                <c:pt idx="27">
                  <c:v>14.24</c:v>
                </c:pt>
              </c:numCache>
            </c:numRef>
          </c:yVal>
          <c:smooth val="0"/>
          <c:extLst>
            <c:ext xmlns:c16="http://schemas.microsoft.com/office/drawing/2014/chart" uri="{C3380CC4-5D6E-409C-BE32-E72D297353CC}">
              <c16:uniqueId val="{00000000-A16D-4AB4-851A-1BE5E45C91DE}"/>
            </c:ext>
          </c:extLst>
        </c:ser>
        <c:ser>
          <c:idx val="1"/>
          <c:order val="1"/>
          <c:tx>
            <c:v>Managed Drainage</c:v>
          </c:tx>
          <c:spPr>
            <a:ln>
              <a:solidFill>
                <a:schemeClr val="bg1">
                  <a:lumMod val="85000"/>
                </a:schemeClr>
              </a:solidFill>
            </a:ln>
          </c:spPr>
          <c:xVal>
            <c:numRef>
              <c:f>Sheet1!$F$27:$F$50</c:f>
              <c:numCache>
                <c:formatCode>mm/dd/yy;@</c:formatCode>
                <c:ptCount val="24"/>
                <c:pt idx="0">
                  <c:v>38323</c:v>
                </c:pt>
                <c:pt idx="1">
                  <c:v>38330</c:v>
                </c:pt>
                <c:pt idx="2">
                  <c:v>38337</c:v>
                </c:pt>
                <c:pt idx="3">
                  <c:v>38372</c:v>
                </c:pt>
                <c:pt idx="4">
                  <c:v>38379</c:v>
                </c:pt>
                <c:pt idx="5">
                  <c:v>38386</c:v>
                </c:pt>
                <c:pt idx="6">
                  <c:v>38393</c:v>
                </c:pt>
                <c:pt idx="7">
                  <c:v>38400</c:v>
                </c:pt>
                <c:pt idx="8">
                  <c:v>38408</c:v>
                </c:pt>
                <c:pt idx="9">
                  <c:v>38415</c:v>
                </c:pt>
                <c:pt idx="10">
                  <c:v>38421</c:v>
                </c:pt>
                <c:pt idx="11">
                  <c:v>38428</c:v>
                </c:pt>
                <c:pt idx="12">
                  <c:v>38435</c:v>
                </c:pt>
                <c:pt idx="13">
                  <c:v>38441</c:v>
                </c:pt>
                <c:pt idx="14">
                  <c:v>38449</c:v>
                </c:pt>
                <c:pt idx="15">
                  <c:v>38456</c:v>
                </c:pt>
                <c:pt idx="16">
                  <c:v>38463</c:v>
                </c:pt>
                <c:pt idx="17">
                  <c:v>38469</c:v>
                </c:pt>
                <c:pt idx="18">
                  <c:v>38476</c:v>
                </c:pt>
                <c:pt idx="19">
                  <c:v>38484</c:v>
                </c:pt>
                <c:pt idx="20">
                  <c:v>38491</c:v>
                </c:pt>
                <c:pt idx="21">
                  <c:v>38498</c:v>
                </c:pt>
                <c:pt idx="22">
                  <c:v>38505</c:v>
                </c:pt>
                <c:pt idx="23">
                  <c:v>38518</c:v>
                </c:pt>
              </c:numCache>
            </c:numRef>
          </c:xVal>
          <c:yVal>
            <c:numRef>
              <c:f>Sheet1!$G$27:$G$50</c:f>
              <c:numCache>
                <c:formatCode>0.0</c:formatCode>
                <c:ptCount val="24"/>
                <c:pt idx="0">
                  <c:v>11.789042802697153</c:v>
                </c:pt>
                <c:pt idx="1">
                  <c:v>10.459367782909929</c:v>
                </c:pt>
                <c:pt idx="2">
                  <c:v>5.8572459584295613</c:v>
                </c:pt>
                <c:pt idx="3">
                  <c:v>3.5238174182139694</c:v>
                </c:pt>
                <c:pt idx="4">
                  <c:v>9.68</c:v>
                </c:pt>
                <c:pt idx="5">
                  <c:v>9.0608571428571434</c:v>
                </c:pt>
                <c:pt idx="6">
                  <c:v>13.710545405695864</c:v>
                </c:pt>
                <c:pt idx="7">
                  <c:v>12.52</c:v>
                </c:pt>
                <c:pt idx="8">
                  <c:v>11.724738727978494</c:v>
                </c:pt>
                <c:pt idx="9">
                  <c:v>18.240870413047329</c:v>
                </c:pt>
                <c:pt idx="10">
                  <c:v>2.0699999999999998</c:v>
                </c:pt>
                <c:pt idx="11">
                  <c:v>10.17</c:v>
                </c:pt>
                <c:pt idx="12">
                  <c:v>10.361929070392263</c:v>
                </c:pt>
                <c:pt idx="13">
                  <c:v>8.6326842105263157</c:v>
                </c:pt>
                <c:pt idx="14">
                  <c:v>7.9203250940354657</c:v>
                </c:pt>
                <c:pt idx="15">
                  <c:v>9.4290386521308207</c:v>
                </c:pt>
                <c:pt idx="16">
                  <c:v>10.119999999999999</c:v>
                </c:pt>
                <c:pt idx="17">
                  <c:v>11.251571229050278</c:v>
                </c:pt>
                <c:pt idx="18">
                  <c:v>10.220000000000001</c:v>
                </c:pt>
                <c:pt idx="19">
                  <c:v>10.930097765363126</c:v>
                </c:pt>
                <c:pt idx="20">
                  <c:v>9.6999999999999993</c:v>
                </c:pt>
                <c:pt idx="21">
                  <c:v>9.1516643550624153</c:v>
                </c:pt>
                <c:pt idx="22">
                  <c:v>9.9499999999999993</c:v>
                </c:pt>
                <c:pt idx="23">
                  <c:v>13.6</c:v>
                </c:pt>
              </c:numCache>
            </c:numRef>
          </c:yVal>
          <c:smooth val="0"/>
          <c:extLst>
            <c:ext xmlns:c16="http://schemas.microsoft.com/office/drawing/2014/chart" uri="{C3380CC4-5D6E-409C-BE32-E72D297353CC}">
              <c16:uniqueId val="{00000001-A16D-4AB4-851A-1BE5E45C91DE}"/>
            </c:ext>
          </c:extLst>
        </c:ser>
        <c:dLbls>
          <c:showLegendKey val="0"/>
          <c:showVal val="0"/>
          <c:showCatName val="0"/>
          <c:showSerName val="0"/>
          <c:showPercent val="0"/>
          <c:showBubbleSize val="0"/>
        </c:dLbls>
        <c:axId val="169272448"/>
        <c:axId val="169273984"/>
      </c:scatterChart>
      <c:valAx>
        <c:axId val="169272448"/>
        <c:scaling>
          <c:orientation val="minMax"/>
        </c:scaling>
        <c:delete val="0"/>
        <c:axPos val="b"/>
        <c:numFmt formatCode="m/d;@" sourceLinked="0"/>
        <c:majorTickMark val="out"/>
        <c:minorTickMark val="none"/>
        <c:tickLblPos val="nextTo"/>
        <c:txPr>
          <a:bodyPr rot="0" vert="horz"/>
          <a:lstStyle/>
          <a:p>
            <a:pPr>
              <a:defRPr sz="1414" b="0" i="0" u="none" strike="noStrike" baseline="0">
                <a:solidFill>
                  <a:srgbClr val="000000"/>
                </a:solidFill>
                <a:latin typeface="Calibri"/>
                <a:ea typeface="Calibri"/>
                <a:cs typeface="Calibri"/>
              </a:defRPr>
            </a:pPr>
            <a:endParaRPr lang="en-US"/>
          </a:p>
        </c:txPr>
        <c:crossAx val="169273984"/>
        <c:crosses val="autoZero"/>
        <c:crossBetween val="midCat"/>
      </c:valAx>
      <c:valAx>
        <c:axId val="169273984"/>
        <c:scaling>
          <c:orientation val="minMax"/>
        </c:scaling>
        <c:delete val="0"/>
        <c:axPos val="l"/>
        <c:majorGridlines/>
        <c:title>
          <c:tx>
            <c:rich>
              <a:bodyPr rot="-5400000" vert="horz"/>
              <a:lstStyle/>
              <a:p>
                <a:pPr>
                  <a:defRPr sz="1697"/>
                </a:pPr>
                <a:r>
                  <a:rPr lang="en-US" sz="1697"/>
                  <a:t>Nitrate-N Concentration</a:t>
                </a:r>
                <a:r>
                  <a:rPr lang="en-US" sz="1697" baseline="0"/>
                  <a:t> (ppm)</a:t>
                </a:r>
                <a:endParaRPr lang="en-US" sz="1200"/>
              </a:p>
            </c:rich>
          </c:tx>
          <c:layout/>
          <c:overlay val="0"/>
          <c:spPr>
            <a:noFill/>
            <a:ln w="35917">
              <a:noFill/>
            </a:ln>
          </c:spPr>
        </c:title>
        <c:numFmt formatCode="0" sourceLinked="0"/>
        <c:majorTickMark val="out"/>
        <c:minorTickMark val="none"/>
        <c:tickLblPos val="nextTo"/>
        <c:crossAx val="169272448"/>
        <c:crosses val="autoZero"/>
        <c:crossBetween val="midCat"/>
      </c:valAx>
    </c:plotArea>
    <c:legend>
      <c:legendPos val="r"/>
      <c:layout>
        <c:manualLayout>
          <c:xMode val="edge"/>
          <c:yMode val="edge"/>
          <c:x val="0.26373626373626374"/>
          <c:y val="0.92821782178217827"/>
          <c:w val="0.45682888540031397"/>
          <c:h val="5.9405940594059403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15474869250626E-2"/>
          <c:y val="5.7512324546388223E-2"/>
          <c:w val="0.88553172925616874"/>
          <c:h val="0.81538942143101678"/>
        </c:manualLayout>
      </c:layout>
      <c:scatterChart>
        <c:scatterStyle val="lineMarker"/>
        <c:varyColors val="0"/>
        <c:ser>
          <c:idx val="0"/>
          <c:order val="0"/>
          <c:tx>
            <c:v>Free Drainage</c:v>
          </c:tx>
          <c:marker>
            <c:symbol val="diamond"/>
            <c:size val="12"/>
          </c:marker>
          <c:xVal>
            <c:numRef>
              <c:f>Sheet1!$B$15:$B$28</c:f>
              <c:numCache>
                <c:formatCode>mm/dd/yy;@</c:formatCode>
                <c:ptCount val="14"/>
                <c:pt idx="0">
                  <c:v>39489</c:v>
                </c:pt>
                <c:pt idx="1">
                  <c:v>39496</c:v>
                </c:pt>
                <c:pt idx="2">
                  <c:v>39503</c:v>
                </c:pt>
                <c:pt idx="3">
                  <c:v>39517</c:v>
                </c:pt>
                <c:pt idx="4">
                  <c:v>39532</c:v>
                </c:pt>
                <c:pt idx="5">
                  <c:v>39541</c:v>
                </c:pt>
                <c:pt idx="6">
                  <c:v>39545</c:v>
                </c:pt>
                <c:pt idx="7">
                  <c:v>39559</c:v>
                </c:pt>
                <c:pt idx="8">
                  <c:v>39574</c:v>
                </c:pt>
                <c:pt idx="9">
                  <c:v>39581</c:v>
                </c:pt>
                <c:pt idx="10">
                  <c:v>39596</c:v>
                </c:pt>
                <c:pt idx="11">
                  <c:v>39617</c:v>
                </c:pt>
                <c:pt idx="12">
                  <c:v>39623</c:v>
                </c:pt>
                <c:pt idx="13">
                  <c:v>39631</c:v>
                </c:pt>
              </c:numCache>
            </c:numRef>
          </c:xVal>
          <c:yVal>
            <c:numRef>
              <c:f>Sheet1!$C$15:$C$28</c:f>
              <c:numCache>
                <c:formatCode>0.0</c:formatCode>
                <c:ptCount val="14"/>
                <c:pt idx="0">
                  <c:v>11.41</c:v>
                </c:pt>
                <c:pt idx="1">
                  <c:v>11.29</c:v>
                </c:pt>
                <c:pt idx="2">
                  <c:v>11.1</c:v>
                </c:pt>
                <c:pt idx="3">
                  <c:v>12.28</c:v>
                </c:pt>
                <c:pt idx="4">
                  <c:v>12.99</c:v>
                </c:pt>
                <c:pt idx="5">
                  <c:v>13.92</c:v>
                </c:pt>
                <c:pt idx="6">
                  <c:v>12.96</c:v>
                </c:pt>
                <c:pt idx="7">
                  <c:v>13.55</c:v>
                </c:pt>
                <c:pt idx="8">
                  <c:v>14.02</c:v>
                </c:pt>
                <c:pt idx="9">
                  <c:v>14.3</c:v>
                </c:pt>
                <c:pt idx="10">
                  <c:v>14.93152579518646</c:v>
                </c:pt>
                <c:pt idx="11">
                  <c:v>12.07</c:v>
                </c:pt>
                <c:pt idx="12">
                  <c:v>13.002107324196064</c:v>
                </c:pt>
                <c:pt idx="13">
                  <c:v>13.209562605781038</c:v>
                </c:pt>
              </c:numCache>
            </c:numRef>
          </c:yVal>
          <c:smooth val="0"/>
          <c:extLst>
            <c:ext xmlns:c16="http://schemas.microsoft.com/office/drawing/2014/chart" uri="{C3380CC4-5D6E-409C-BE32-E72D297353CC}">
              <c16:uniqueId val="{00000000-ED2C-409F-AD58-E8FC889FC45C}"/>
            </c:ext>
          </c:extLst>
        </c:ser>
        <c:ser>
          <c:idx val="1"/>
          <c:order val="1"/>
          <c:tx>
            <c:v>Managed Drainage</c:v>
          </c:tx>
          <c:spPr>
            <a:ln>
              <a:solidFill>
                <a:schemeClr val="bg1">
                  <a:lumMod val="85000"/>
                </a:schemeClr>
              </a:solidFill>
            </a:ln>
          </c:spPr>
          <c:xVal>
            <c:numRef>
              <c:f>Sheet1!$F$7:$F$20</c:f>
              <c:numCache>
                <c:formatCode>mm/dd/yy;@</c:formatCode>
                <c:ptCount val="14"/>
                <c:pt idx="0">
                  <c:v>39489</c:v>
                </c:pt>
                <c:pt idx="1">
                  <c:v>39503</c:v>
                </c:pt>
                <c:pt idx="2">
                  <c:v>39510</c:v>
                </c:pt>
                <c:pt idx="3">
                  <c:v>39517</c:v>
                </c:pt>
                <c:pt idx="4">
                  <c:v>39532</c:v>
                </c:pt>
                <c:pt idx="5">
                  <c:v>39541</c:v>
                </c:pt>
                <c:pt idx="6">
                  <c:v>39545</c:v>
                </c:pt>
                <c:pt idx="7">
                  <c:v>39559</c:v>
                </c:pt>
                <c:pt idx="8">
                  <c:v>39574</c:v>
                </c:pt>
                <c:pt idx="9">
                  <c:v>39581</c:v>
                </c:pt>
                <c:pt idx="10">
                  <c:v>39596</c:v>
                </c:pt>
                <c:pt idx="11">
                  <c:v>39610</c:v>
                </c:pt>
                <c:pt idx="12">
                  <c:v>39617</c:v>
                </c:pt>
                <c:pt idx="13">
                  <c:v>39623</c:v>
                </c:pt>
              </c:numCache>
            </c:numRef>
          </c:xVal>
          <c:yVal>
            <c:numRef>
              <c:f>Sheet1!$G$7:$G$20</c:f>
              <c:numCache>
                <c:formatCode>0.0</c:formatCode>
                <c:ptCount val="14"/>
                <c:pt idx="0">
                  <c:v>8.6199999999999992</c:v>
                </c:pt>
                <c:pt idx="1">
                  <c:v>11.95</c:v>
                </c:pt>
                <c:pt idx="2">
                  <c:v>11.23</c:v>
                </c:pt>
                <c:pt idx="3">
                  <c:v>11.29</c:v>
                </c:pt>
                <c:pt idx="4">
                  <c:v>11.64</c:v>
                </c:pt>
                <c:pt idx="5">
                  <c:v>12.45</c:v>
                </c:pt>
                <c:pt idx="6">
                  <c:v>14.076778856604594</c:v>
                </c:pt>
                <c:pt idx="7">
                  <c:v>12.52</c:v>
                </c:pt>
                <c:pt idx="8">
                  <c:v>12.44</c:v>
                </c:pt>
                <c:pt idx="9">
                  <c:v>11.96</c:v>
                </c:pt>
                <c:pt idx="10">
                  <c:v>13.604796518973036</c:v>
                </c:pt>
                <c:pt idx="11">
                  <c:v>6.38</c:v>
                </c:pt>
                <c:pt idx="12">
                  <c:v>11.15</c:v>
                </c:pt>
                <c:pt idx="13">
                  <c:v>12.587196761026117</c:v>
                </c:pt>
              </c:numCache>
            </c:numRef>
          </c:yVal>
          <c:smooth val="0"/>
          <c:extLst>
            <c:ext xmlns:c16="http://schemas.microsoft.com/office/drawing/2014/chart" uri="{C3380CC4-5D6E-409C-BE32-E72D297353CC}">
              <c16:uniqueId val="{00000001-ED2C-409F-AD58-E8FC889FC45C}"/>
            </c:ext>
          </c:extLst>
        </c:ser>
        <c:dLbls>
          <c:showLegendKey val="0"/>
          <c:showVal val="0"/>
          <c:showCatName val="0"/>
          <c:showSerName val="0"/>
          <c:showPercent val="0"/>
          <c:showBubbleSize val="0"/>
        </c:dLbls>
        <c:axId val="169707392"/>
        <c:axId val="169708928"/>
      </c:scatterChart>
      <c:valAx>
        <c:axId val="169707392"/>
        <c:scaling>
          <c:orientation val="minMax"/>
        </c:scaling>
        <c:delete val="0"/>
        <c:axPos val="b"/>
        <c:numFmt formatCode="m/d;@" sourceLinked="0"/>
        <c:majorTickMark val="out"/>
        <c:minorTickMark val="none"/>
        <c:tickLblPos val="nextTo"/>
        <c:txPr>
          <a:bodyPr rot="0" vert="horz"/>
          <a:lstStyle/>
          <a:p>
            <a:pPr>
              <a:defRPr sz="1407" b="0" i="0" u="none" strike="noStrike" baseline="0">
                <a:solidFill>
                  <a:srgbClr val="000000"/>
                </a:solidFill>
                <a:latin typeface="Calibri"/>
                <a:ea typeface="Calibri"/>
                <a:cs typeface="Calibri"/>
              </a:defRPr>
            </a:pPr>
            <a:endParaRPr lang="en-US"/>
          </a:p>
        </c:txPr>
        <c:crossAx val="169708928"/>
        <c:crosses val="autoZero"/>
        <c:crossBetween val="midCat"/>
      </c:valAx>
      <c:valAx>
        <c:axId val="169708928"/>
        <c:scaling>
          <c:orientation val="minMax"/>
          <c:min val="6"/>
        </c:scaling>
        <c:delete val="0"/>
        <c:axPos val="l"/>
        <c:majorGridlines/>
        <c:title>
          <c:tx>
            <c:rich>
              <a:bodyPr rot="-5400000" vert="horz"/>
              <a:lstStyle/>
              <a:p>
                <a:pPr>
                  <a:defRPr sz="1689"/>
                </a:pPr>
                <a:r>
                  <a:rPr lang="en-US" sz="1689"/>
                  <a:t>Nitrate-N Concentration (ppm)</a:t>
                </a:r>
              </a:p>
            </c:rich>
          </c:tx>
          <c:layout/>
          <c:overlay val="0"/>
          <c:spPr>
            <a:noFill/>
            <a:ln w="35741">
              <a:noFill/>
            </a:ln>
          </c:spPr>
        </c:title>
        <c:numFmt formatCode="0" sourceLinked="0"/>
        <c:majorTickMark val="out"/>
        <c:minorTickMark val="none"/>
        <c:tickLblPos val="nextTo"/>
        <c:crossAx val="169707392"/>
        <c:crosses val="autoZero"/>
        <c:crossBetween val="midCat"/>
      </c:valAx>
    </c:plotArea>
    <c:legend>
      <c:legendPos val="r"/>
      <c:layout>
        <c:manualLayout>
          <c:xMode val="edge"/>
          <c:yMode val="edge"/>
          <c:x val="0.27044025157232704"/>
          <c:y val="0.9304556354916067"/>
          <c:w val="0.45754716981132076"/>
          <c:h val="5.7553956834532377E-2"/>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B690F4A6-BEC1-4A0A-8801-0871A58DEC65}" type="datetimeFigureOut">
              <a:rPr lang="en-US" smtClean="0"/>
              <a:t>1/23/2020</a:t>
            </a:fld>
            <a:endParaRPr lang="en-US" dirty="0"/>
          </a:p>
        </p:txBody>
      </p:sp>
      <p:sp>
        <p:nvSpPr>
          <p:cNvPr id="4" name="Slide Image Placeholder 3"/>
          <p:cNvSpPr>
            <a:spLocks noGrp="1" noRot="1" noChangeAspect="1"/>
          </p:cNvSpPr>
          <p:nvPr>
            <p:ph type="sldImg" idx="2"/>
          </p:nvPr>
        </p:nvSpPr>
        <p:spPr>
          <a:xfrm>
            <a:off x="1158875" y="681038"/>
            <a:ext cx="4540250" cy="34051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13238"/>
            <a:ext cx="5486400" cy="4086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4888"/>
            <a:ext cx="2971800" cy="4540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4888"/>
            <a:ext cx="2971800" cy="454025"/>
          </a:xfrm>
          <a:prstGeom prst="rect">
            <a:avLst/>
          </a:prstGeom>
        </p:spPr>
        <p:txBody>
          <a:bodyPr vert="horz" lIns="91440" tIns="45720" rIns="91440" bIns="45720" rtlCol="0" anchor="b"/>
          <a:lstStyle>
            <a:lvl1pPr algn="r">
              <a:defRPr sz="1200"/>
            </a:lvl1pPr>
          </a:lstStyle>
          <a:p>
            <a:fld id="{8C2F2B77-5362-46D5-B004-631B47BFC297}" type="slidenum">
              <a:rPr lang="en-US" smtClean="0"/>
              <a:t>‹#›</a:t>
            </a:fld>
            <a:endParaRPr lang="en-US" dirty="0"/>
          </a:p>
        </p:txBody>
      </p:sp>
    </p:spTree>
    <p:extLst>
      <p:ext uri="{BB962C8B-B14F-4D97-AF65-F5344CB8AC3E}">
        <p14:creationId xmlns:p14="http://schemas.microsoft.com/office/powerpoint/2010/main" val="119974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84213" algn="l"/>
                <a:tab pos="1368425" algn="l"/>
                <a:tab pos="2052638" algn="l"/>
                <a:tab pos="2738438" algn="l"/>
              </a:tabLst>
              <a:defRPr sz="1600">
                <a:solidFill>
                  <a:schemeClr val="tx1"/>
                </a:solidFill>
                <a:latin typeface="Tahoma" pitchFamily="34" charset="0"/>
              </a:defRPr>
            </a:lvl1pPr>
            <a:lvl2pPr marL="742950" indent="-285750" eaLnBrk="0" hangingPunct="0">
              <a:tabLst>
                <a:tab pos="684213" algn="l"/>
                <a:tab pos="1368425" algn="l"/>
                <a:tab pos="2052638" algn="l"/>
                <a:tab pos="2738438" algn="l"/>
              </a:tabLst>
              <a:defRPr sz="1600">
                <a:solidFill>
                  <a:schemeClr val="tx1"/>
                </a:solidFill>
                <a:latin typeface="Tahoma" pitchFamily="34" charset="0"/>
              </a:defRPr>
            </a:lvl2pPr>
            <a:lvl3pPr marL="1143000" indent="-228600" eaLnBrk="0" hangingPunct="0">
              <a:tabLst>
                <a:tab pos="684213" algn="l"/>
                <a:tab pos="1368425" algn="l"/>
                <a:tab pos="2052638" algn="l"/>
                <a:tab pos="2738438" algn="l"/>
              </a:tabLst>
              <a:defRPr sz="1600">
                <a:solidFill>
                  <a:schemeClr val="tx1"/>
                </a:solidFill>
                <a:latin typeface="Tahoma" pitchFamily="34" charset="0"/>
              </a:defRPr>
            </a:lvl3pPr>
            <a:lvl4pPr marL="1600200" indent="-228600" eaLnBrk="0" hangingPunct="0">
              <a:tabLst>
                <a:tab pos="684213" algn="l"/>
                <a:tab pos="1368425" algn="l"/>
                <a:tab pos="2052638" algn="l"/>
                <a:tab pos="2738438" algn="l"/>
              </a:tabLst>
              <a:defRPr sz="1600">
                <a:solidFill>
                  <a:schemeClr val="tx1"/>
                </a:solidFill>
                <a:latin typeface="Tahoma" pitchFamily="34" charset="0"/>
              </a:defRPr>
            </a:lvl4pPr>
            <a:lvl5pPr marL="2057400" indent="-228600" eaLnBrk="0" hangingPunct="0">
              <a:tabLst>
                <a:tab pos="684213" algn="l"/>
                <a:tab pos="1368425" algn="l"/>
                <a:tab pos="2052638" algn="l"/>
                <a:tab pos="2738438" algn="l"/>
              </a:tabLst>
              <a:defRPr sz="1600">
                <a:solidFill>
                  <a:schemeClr val="tx1"/>
                </a:solidFill>
                <a:latin typeface="Tahoma" pitchFamily="34" charset="0"/>
              </a:defRPr>
            </a:lvl5pPr>
            <a:lvl6pPr marL="2514600" indent="-228600" eaLnBrk="0" fontAlgn="base" hangingPunct="0">
              <a:spcBef>
                <a:spcPct val="0"/>
              </a:spcBef>
              <a:spcAft>
                <a:spcPct val="0"/>
              </a:spcAft>
              <a:tabLst>
                <a:tab pos="684213" algn="l"/>
                <a:tab pos="1368425" algn="l"/>
                <a:tab pos="2052638" algn="l"/>
                <a:tab pos="2738438" algn="l"/>
              </a:tabLst>
              <a:defRPr sz="1600">
                <a:solidFill>
                  <a:schemeClr val="tx1"/>
                </a:solidFill>
                <a:latin typeface="Tahoma" pitchFamily="34" charset="0"/>
              </a:defRPr>
            </a:lvl6pPr>
            <a:lvl7pPr marL="2971800" indent="-228600" eaLnBrk="0" fontAlgn="base" hangingPunct="0">
              <a:spcBef>
                <a:spcPct val="0"/>
              </a:spcBef>
              <a:spcAft>
                <a:spcPct val="0"/>
              </a:spcAft>
              <a:tabLst>
                <a:tab pos="684213" algn="l"/>
                <a:tab pos="1368425" algn="l"/>
                <a:tab pos="2052638" algn="l"/>
                <a:tab pos="2738438" algn="l"/>
              </a:tabLst>
              <a:defRPr sz="1600">
                <a:solidFill>
                  <a:schemeClr val="tx1"/>
                </a:solidFill>
                <a:latin typeface="Tahoma" pitchFamily="34" charset="0"/>
              </a:defRPr>
            </a:lvl7pPr>
            <a:lvl8pPr marL="3429000" indent="-228600" eaLnBrk="0" fontAlgn="base" hangingPunct="0">
              <a:spcBef>
                <a:spcPct val="0"/>
              </a:spcBef>
              <a:spcAft>
                <a:spcPct val="0"/>
              </a:spcAft>
              <a:tabLst>
                <a:tab pos="684213" algn="l"/>
                <a:tab pos="1368425" algn="l"/>
                <a:tab pos="2052638" algn="l"/>
                <a:tab pos="2738438" algn="l"/>
              </a:tabLst>
              <a:defRPr sz="1600">
                <a:solidFill>
                  <a:schemeClr val="tx1"/>
                </a:solidFill>
                <a:latin typeface="Tahoma" pitchFamily="34" charset="0"/>
              </a:defRPr>
            </a:lvl8pPr>
            <a:lvl9pPr marL="3886200" indent="-228600" eaLnBrk="0" fontAlgn="base" hangingPunct="0">
              <a:spcBef>
                <a:spcPct val="0"/>
              </a:spcBef>
              <a:spcAft>
                <a:spcPct val="0"/>
              </a:spcAft>
              <a:tabLst>
                <a:tab pos="684213" algn="l"/>
                <a:tab pos="1368425" algn="l"/>
                <a:tab pos="2052638" algn="l"/>
                <a:tab pos="2738438" algn="l"/>
              </a:tabLst>
              <a:defRPr sz="1600">
                <a:solidFill>
                  <a:schemeClr val="tx1"/>
                </a:solidFill>
                <a:latin typeface="Tahoma" pitchFamily="34" charset="0"/>
              </a:defRPr>
            </a:lvl9pPr>
          </a:lstStyle>
          <a:p>
            <a:pPr eaLnBrk="1" hangingPunct="1"/>
            <a:fld id="{3F744528-7D68-452B-8A90-F58188FD83C7}" type="slidenum">
              <a:rPr lang="ko-KR" altLang="en-US" sz="1200" smtClean="0">
                <a:solidFill>
                  <a:srgbClr val="000000"/>
                </a:solidFill>
                <a:latin typeface="Times New Roman" pitchFamily="18" charset="0"/>
                <a:ea typeface="Gulim" pitchFamily="34" charset="-127"/>
              </a:rPr>
              <a:pPr eaLnBrk="1" hangingPunct="1"/>
              <a:t>8</a:t>
            </a:fld>
            <a:endParaRPr lang="en-US" altLang="ko-KR" sz="1200" dirty="0" smtClean="0">
              <a:solidFill>
                <a:srgbClr val="000000"/>
              </a:solidFill>
              <a:latin typeface="Times New Roman" pitchFamily="18" charset="0"/>
              <a:ea typeface="Gulim" pitchFamily="34" charset="-127"/>
            </a:endParaRPr>
          </a:p>
        </p:txBody>
      </p:sp>
      <p:sp>
        <p:nvSpPr>
          <p:cNvPr id="83971" name="Rectangle 2"/>
          <p:cNvSpPr>
            <a:spLocks noGrp="1" noRot="1" noChangeAspect="1" noChangeArrowheads="1" noTextEdit="1"/>
          </p:cNvSpPr>
          <p:nvPr>
            <p:ph type="sldImg"/>
          </p:nvPr>
        </p:nvSpPr>
        <p:spPr>
          <a:xfrm>
            <a:off x="1158875" y="679450"/>
            <a:ext cx="4543425" cy="3406775"/>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smtClean="0">
              <a:ea typeface="Gulim" pitchFamily="34" charset="-127"/>
            </a:endParaRPr>
          </a:p>
        </p:txBody>
      </p:sp>
    </p:spTree>
    <p:extLst>
      <p:ext uri="{BB962C8B-B14F-4D97-AF65-F5344CB8AC3E}">
        <p14:creationId xmlns:p14="http://schemas.microsoft.com/office/powerpoint/2010/main" val="418972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3FA65620-FA55-4360-9327-4275AF2A8D47}"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Layout of tile systems on selected sites. </a:t>
            </a:r>
          </a:p>
        </p:txBody>
      </p:sp>
    </p:spTree>
    <p:extLst>
      <p:ext uri="{BB962C8B-B14F-4D97-AF65-F5344CB8AC3E}">
        <p14:creationId xmlns:p14="http://schemas.microsoft.com/office/powerpoint/2010/main" val="42006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xfrm>
            <a:off x="914400" y="4343481"/>
            <a:ext cx="5029200" cy="4114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altLang="ko-KR" dirty="0" smtClean="0">
              <a:ea typeface="Gulim" pitchFamily="34" charset="-127"/>
            </a:endParaRPr>
          </a:p>
        </p:txBody>
      </p:sp>
    </p:spTree>
    <p:extLst>
      <p:ext uri="{BB962C8B-B14F-4D97-AF65-F5344CB8AC3E}">
        <p14:creationId xmlns:p14="http://schemas.microsoft.com/office/powerpoint/2010/main" val="427390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xfrm>
            <a:off x="914400" y="4343481"/>
            <a:ext cx="5029200" cy="41149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ko-KR" dirty="0" smtClean="0">
                <a:ea typeface="Gulim" pitchFamily="34" charset="-127"/>
              </a:rPr>
              <a:t>Nitrate concentrations continue to be lower on average for the managed drainage case.</a:t>
            </a:r>
          </a:p>
          <a:p>
            <a:pPr defTabSz="912813"/>
            <a:r>
              <a:rPr lang="en-US" altLang="ko-KR" dirty="0" smtClean="0">
                <a:ea typeface="Gulim" pitchFamily="34" charset="-127"/>
              </a:rPr>
              <a:t>They can still be above the MCL.</a:t>
            </a:r>
          </a:p>
        </p:txBody>
      </p:sp>
    </p:spTree>
    <p:extLst>
      <p:ext uri="{BB962C8B-B14F-4D97-AF65-F5344CB8AC3E}">
        <p14:creationId xmlns:p14="http://schemas.microsoft.com/office/powerpoint/2010/main" val="187904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D00A910F-F649-4933-A1CA-06A4F124F7C8}"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0126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8568DEB-F6F0-4DFB-B6D0-BBEFE1114204}"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0522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95E7C7-76D5-40C7-9AC2-34A4A3C0B2C1}" type="slidenum">
              <a:rPr lang="ko-KR" altLang="en-US">
                <a:solidFill>
                  <a:prstClr val="black"/>
                </a:solidFill>
              </a:rPr>
              <a:pPr>
                <a:defRPr/>
              </a:pPr>
              <a:t>26</a:t>
            </a:fld>
            <a:endParaRPr lang="en-US" altLang="ko-KR">
              <a:solidFill>
                <a:prstClr val="black"/>
              </a:solidFill>
            </a:endParaRPr>
          </a:p>
        </p:txBody>
      </p:sp>
      <p:sp>
        <p:nvSpPr>
          <p:cNvPr id="50179" name="Rectangle 2"/>
          <p:cNvSpPr>
            <a:spLocks noGrp="1" noRot="1" noChangeAspect="1" noChangeArrowheads="1" noTextEdit="1"/>
          </p:cNvSpPr>
          <p:nvPr>
            <p:ph type="sldImg"/>
          </p:nvPr>
        </p:nvSpPr>
        <p:spPr bwMode="auto">
          <a:xfrm>
            <a:off x="1144588" y="684213"/>
            <a:ext cx="4572000"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ko-KR" dirty="0" smtClean="0">
              <a:ea typeface="굴림" pitchFamily="34" charset="-127"/>
            </a:endParaRPr>
          </a:p>
        </p:txBody>
      </p:sp>
    </p:spTree>
    <p:extLst>
      <p:ext uri="{BB962C8B-B14F-4D97-AF65-F5344CB8AC3E}">
        <p14:creationId xmlns:p14="http://schemas.microsoft.com/office/powerpoint/2010/main" val="1477716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380011" y="105513"/>
            <a:ext cx="8431480" cy="172328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p:nvPr>
        </p:nvSpPr>
        <p:spPr>
          <a:xfrm>
            <a:off x="534393" y="231642"/>
            <a:ext cx="8059381" cy="1470025"/>
          </a:xfrm>
        </p:spPr>
        <p:txBody>
          <a:bodyPr/>
          <a:lstStyle>
            <a:lvl1pPr>
              <a:defRPr b="0" i="0" cap="all"/>
            </a:lvl1pPr>
          </a:lstStyle>
          <a:p>
            <a:r>
              <a:rPr lang="en-US" dirty="0" smtClean="0"/>
              <a:t>Click to edit Master title style</a:t>
            </a:r>
            <a:endParaRPr lang="en-US" dirty="0"/>
          </a:p>
        </p:txBody>
      </p:sp>
      <p:pic>
        <p:nvPicPr>
          <p:cNvPr id="11" name="Picture 10"/>
          <p:cNvPicPr/>
          <p:nvPr userDrawn="1"/>
        </p:nvPicPr>
        <p:blipFill rotWithShape="1">
          <a:blip r:embed="rId2" cstate="print">
            <a:extLst>
              <a:ext uri="{28A0092B-C50C-407E-A947-70E740481C1C}">
                <a14:useLocalDpi xmlns:a14="http://schemas.microsoft.com/office/drawing/2010/main" val="0"/>
              </a:ext>
            </a:extLst>
          </a:blip>
          <a:srcRect l="-925" t="-1" r="-925" b="45455"/>
          <a:stretch/>
        </p:blipFill>
        <p:spPr>
          <a:xfrm>
            <a:off x="20782" y="5791200"/>
            <a:ext cx="8847456" cy="914400"/>
          </a:xfrm>
          <a:prstGeom prst="rect">
            <a:avLst/>
          </a:prstGeom>
        </p:spPr>
      </p:pic>
    </p:spTree>
    <p:extLst>
      <p:ext uri="{BB962C8B-B14F-4D97-AF65-F5344CB8AC3E}">
        <p14:creationId xmlns:p14="http://schemas.microsoft.com/office/powerpoint/2010/main" val="42036017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2654710" cy="59812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6" name="Rectangle 15"/>
          <p:cNvSpPr/>
          <p:nvPr userDrawn="1"/>
        </p:nvSpPr>
        <p:spPr>
          <a:xfrm>
            <a:off x="0" y="6046840"/>
            <a:ext cx="2654710" cy="819355"/>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2957876" y="540775"/>
            <a:ext cx="5843640" cy="876864"/>
          </a:xfrm>
        </p:spPr>
        <p:txBody>
          <a:bodyPr>
            <a:normAutofit/>
          </a:bodyPr>
          <a:lstStyle>
            <a:lvl1pPr algn="l">
              <a:defRPr sz="2800"/>
            </a:lvl1pPr>
          </a:lstStyle>
          <a:p>
            <a:r>
              <a:rPr lang="en-US" smtClean="0"/>
              <a:t>Click to edit Master title style</a:t>
            </a:r>
            <a:endParaRPr lang="en-US"/>
          </a:p>
        </p:txBody>
      </p:sp>
      <p:sp>
        <p:nvSpPr>
          <p:cNvPr id="3" name="Content Placeholder 2"/>
          <p:cNvSpPr>
            <a:spLocks noGrp="1"/>
          </p:cNvSpPr>
          <p:nvPr>
            <p:ph idx="1"/>
          </p:nvPr>
        </p:nvSpPr>
        <p:spPr>
          <a:xfrm>
            <a:off x="2957877" y="1501879"/>
            <a:ext cx="5843639" cy="4954639"/>
          </a:xfrm>
        </p:spPr>
        <p:txBody>
          <a:bodyPr/>
          <a:lstStyle>
            <a:lvl1pPr>
              <a:defRPr sz="2600"/>
            </a:lvl1pPr>
            <a:lvl2pPr>
              <a:defRPr sz="22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Picture Placeholder 2"/>
          <p:cNvSpPr>
            <a:spLocks noGrp="1"/>
          </p:cNvSpPr>
          <p:nvPr>
            <p:ph type="pic" idx="10"/>
          </p:nvPr>
        </p:nvSpPr>
        <p:spPr>
          <a:xfrm>
            <a:off x="139291" y="540776"/>
            <a:ext cx="2351549" cy="2048387"/>
          </a:xfrm>
        </p:spPr>
        <p:txBody>
          <a:bodyPr>
            <a:normAutofit/>
          </a:bodyPr>
          <a:lstStyle>
            <a:lvl1pPr marL="0" indent="0">
              <a:buNone/>
              <a:defRPr sz="18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Content Placeholder 2"/>
          <p:cNvSpPr>
            <a:spLocks noGrp="1"/>
          </p:cNvSpPr>
          <p:nvPr>
            <p:ph sz="half" idx="11"/>
          </p:nvPr>
        </p:nvSpPr>
        <p:spPr>
          <a:xfrm>
            <a:off x="139291" y="2706331"/>
            <a:ext cx="2351549" cy="2103284"/>
          </a:xfrm>
        </p:spPr>
        <p:txBody>
          <a:bodyPr>
            <a:normAutofit/>
          </a:bodyPr>
          <a:lstStyle>
            <a:lvl1pPr>
              <a:defRPr sz="1200">
                <a:solidFill>
                  <a:schemeClr val="bg2"/>
                </a:solidFill>
                <a:latin typeface="Verdana"/>
                <a:cs typeface="Verdana"/>
              </a:defRPr>
            </a:lvl1pPr>
            <a:lvl2pPr>
              <a:defRPr sz="1200">
                <a:solidFill>
                  <a:schemeClr val="bg2"/>
                </a:solidFill>
              </a:defRPr>
            </a:lvl2pPr>
            <a:lvl3pPr>
              <a:defRPr sz="1200">
                <a:solidFill>
                  <a:schemeClr val="bg2"/>
                </a:solidFill>
              </a:defRPr>
            </a:lvl3pPr>
            <a:lvl4pPr>
              <a:defRPr sz="1200">
                <a:solidFill>
                  <a:schemeClr val="bg2"/>
                </a:solidFill>
              </a:defRPr>
            </a:lvl4pPr>
            <a:lvl5pPr>
              <a:defRPr sz="12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529" y="6268888"/>
            <a:ext cx="1634448" cy="375256"/>
          </a:xfrm>
          <a:prstGeom prst="rect">
            <a:avLst/>
          </a:prstGeom>
        </p:spPr>
      </p:pic>
    </p:spTree>
    <p:extLst>
      <p:ext uri="{BB962C8B-B14F-4D97-AF65-F5344CB8AC3E}">
        <p14:creationId xmlns:p14="http://schemas.microsoft.com/office/powerpoint/2010/main" val="4250363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F52FDDB-BDFF-41B2-8F35-AC77527AB229}" type="slidenum">
              <a:rPr lang="en-US" altLang="en-US"/>
              <a:pPr/>
              <a:t>‹#›</a:t>
            </a:fld>
            <a:endParaRPr lang="en-US" altLang="en-US" dirty="0"/>
          </a:p>
        </p:txBody>
      </p:sp>
    </p:spTree>
    <p:extLst>
      <p:ext uri="{BB962C8B-B14F-4D97-AF65-F5344CB8AC3E}">
        <p14:creationId xmlns:p14="http://schemas.microsoft.com/office/powerpoint/2010/main" val="40443391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F2922B-1B2A-444E-A9DA-CB51596BA205}" type="datetimeFigureOut">
              <a:rPr lang="en-US">
                <a:solidFill>
                  <a:prstClr val="black">
                    <a:tint val="75000"/>
                  </a:prstClr>
                </a:solidFill>
              </a:rPr>
              <a:pPr>
                <a:defRPr/>
              </a:pPr>
              <a:t>1/23/2020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22A633-EB82-4D3B-8CFA-03E7F9BDBA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9408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F6C814-75A3-49CF-A6C7-CA58337B062B}" type="datetimeFigureOut">
              <a:rPr lang="en-US">
                <a:solidFill>
                  <a:prstClr val="black">
                    <a:tint val="75000"/>
                  </a:prstClr>
                </a:solidFill>
              </a:rPr>
              <a:pPr>
                <a:defRPr/>
              </a:pPr>
              <a:t>1/23/2020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24E77C-C40C-413A-BAF5-A9D62AF97CC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2170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B56B35-7F67-478B-8DFD-F85571A501F7}" type="datetimeFigureOut">
              <a:rPr lang="en-US">
                <a:solidFill>
                  <a:prstClr val="black">
                    <a:tint val="75000"/>
                  </a:prstClr>
                </a:solidFill>
              </a:rPr>
              <a:pPr>
                <a:defRPr/>
              </a:pPr>
              <a:t>1/23/2020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C37885-FB8B-4CA1-B304-71BA3E5B040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063001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00237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9" r:id="rId3"/>
    <p:sldLayoutId id="2147483721" r:id="rId4"/>
    <p:sldLayoutId id="2147483722" r:id="rId5"/>
    <p:sldLayoutId id="2147483723" r:id="rId6"/>
  </p:sldLayoutIdLst>
  <p:timing>
    <p:tnLst>
      <p:par>
        <p:cTn id="1" dur="indefinite" restart="never" nodeType="tmRoot"/>
      </p:par>
    </p:tnLst>
  </p:timing>
  <p:txStyles>
    <p:titleStyle>
      <a:lvl1pPr algn="ctr" defTabSz="457200" rtl="0" eaLnBrk="1" latinLnBrk="0" hangingPunct="1">
        <a:spcBef>
          <a:spcPct val="0"/>
        </a:spcBef>
        <a:buNone/>
        <a:defRPr sz="3500" b="1" i="0" kern="1200">
          <a:solidFill>
            <a:schemeClr val="tx1"/>
          </a:solidFill>
          <a:latin typeface="Arial"/>
          <a:ea typeface="+mj-ea"/>
          <a:cs typeface="Arial"/>
        </a:defRPr>
      </a:lvl1pPr>
    </p:titleStyle>
    <p:bodyStyle>
      <a:lvl1pPr marL="0" indent="0" algn="l" defTabSz="457200" rtl="0" eaLnBrk="1" latinLnBrk="0" hangingPunct="1">
        <a:spcBef>
          <a:spcPct val="20000"/>
        </a:spcBef>
        <a:buFontTx/>
        <a:buNone/>
        <a:defRPr sz="3200" b="0" i="0" kern="1200">
          <a:solidFill>
            <a:schemeClr val="accent1"/>
          </a:solidFill>
          <a:latin typeface="Arial"/>
          <a:ea typeface="+mn-ea"/>
          <a:cs typeface="Arial"/>
        </a:defRPr>
      </a:lvl1pPr>
      <a:lvl2pPr marL="457200" indent="0" algn="l" defTabSz="457200" rtl="0" eaLnBrk="1" latinLnBrk="0" hangingPunct="1">
        <a:spcBef>
          <a:spcPct val="20000"/>
        </a:spcBef>
        <a:buFontTx/>
        <a:buNone/>
        <a:defRPr sz="2800" kern="1200">
          <a:solidFill>
            <a:schemeClr val="accent1"/>
          </a:solidFill>
          <a:latin typeface="Arial"/>
          <a:ea typeface="+mn-ea"/>
          <a:cs typeface="Arial"/>
        </a:defRPr>
      </a:lvl2pPr>
      <a:lvl3pPr marL="914400" indent="0" algn="l" defTabSz="457200" rtl="0" eaLnBrk="1" latinLnBrk="0" hangingPunct="1">
        <a:spcBef>
          <a:spcPct val="20000"/>
        </a:spcBef>
        <a:buFontTx/>
        <a:buNone/>
        <a:defRPr sz="2400" kern="1200">
          <a:solidFill>
            <a:schemeClr val="accent1"/>
          </a:solidFill>
          <a:latin typeface="Arial"/>
          <a:ea typeface="+mn-ea"/>
          <a:cs typeface="Arial"/>
        </a:defRPr>
      </a:lvl3pPr>
      <a:lvl4pPr marL="1371600" indent="0" algn="l" defTabSz="457200" rtl="0" eaLnBrk="1" latinLnBrk="0" hangingPunct="1">
        <a:spcBef>
          <a:spcPct val="20000"/>
        </a:spcBef>
        <a:buFontTx/>
        <a:buNone/>
        <a:defRPr sz="2000" kern="1200">
          <a:solidFill>
            <a:schemeClr val="accent1"/>
          </a:solidFill>
          <a:latin typeface="Arial"/>
          <a:ea typeface="+mn-ea"/>
          <a:cs typeface="Arial"/>
        </a:defRPr>
      </a:lvl4pPr>
      <a:lvl5pPr marL="1828800" indent="0" algn="l" defTabSz="457200" rtl="0" eaLnBrk="1" latinLnBrk="0" hangingPunct="1">
        <a:spcBef>
          <a:spcPct val="20000"/>
        </a:spcBef>
        <a:buFontTx/>
        <a:buNone/>
        <a:defRPr sz="2000" kern="1200">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ubtitle 41"/>
          <p:cNvSpPr>
            <a:spLocks noGrp="1"/>
          </p:cNvSpPr>
          <p:nvPr>
            <p:ph type="subTitle" idx="4294967295"/>
          </p:nvPr>
        </p:nvSpPr>
        <p:spPr>
          <a:xfrm>
            <a:off x="2543156" y="1945562"/>
            <a:ext cx="4114800" cy="457200"/>
          </a:xfrm>
        </p:spPr>
        <p:txBody>
          <a:bodyPr>
            <a:noAutofit/>
          </a:bodyPr>
          <a:lstStyle/>
          <a:p>
            <a:pPr algn="ctr"/>
            <a:r>
              <a:rPr lang="en-US" sz="2800" b="1" dirty="0" smtClean="0">
                <a:solidFill>
                  <a:srgbClr val="0000CC"/>
                </a:solidFill>
              </a:rPr>
              <a:t>Richard Cooke</a:t>
            </a:r>
          </a:p>
        </p:txBody>
      </p:sp>
      <p:sp>
        <p:nvSpPr>
          <p:cNvPr id="7" name="Title 40"/>
          <p:cNvSpPr txBox="1">
            <a:spLocks/>
          </p:cNvSpPr>
          <p:nvPr/>
        </p:nvSpPr>
        <p:spPr>
          <a:xfrm>
            <a:off x="381000" y="63881"/>
            <a:ext cx="8439112" cy="190195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0" i="0" kern="1200" cap="all">
                <a:solidFill>
                  <a:schemeClr val="tx1"/>
                </a:solidFill>
                <a:latin typeface="Arial"/>
                <a:ea typeface="+mj-ea"/>
                <a:cs typeface="Arial"/>
              </a:defRPr>
            </a:lvl1pPr>
          </a:lstStyle>
          <a:p>
            <a:r>
              <a:rPr lang="en-US" sz="3600" b="1" dirty="0" smtClean="0">
                <a:solidFill>
                  <a:srgbClr val="DE5A26"/>
                </a:solidFill>
              </a:rPr>
              <a:t>drainage water management affects soil Quality?</a:t>
            </a:r>
            <a:endParaRPr lang="en-US" sz="3600" b="1" dirty="0">
              <a:solidFill>
                <a:srgbClr val="DE5A26"/>
              </a:solidFill>
            </a:endParaRPr>
          </a:p>
        </p:txBody>
      </p:sp>
      <p:sp>
        <p:nvSpPr>
          <p:cNvPr id="9" name="Title 1"/>
          <p:cNvSpPr>
            <a:spLocks noGrp="1"/>
          </p:cNvSpPr>
          <p:nvPr>
            <p:ph type="ctrTitle"/>
          </p:nvPr>
        </p:nvSpPr>
        <p:spPr>
          <a:xfrm>
            <a:off x="685800" y="-1406144"/>
            <a:ext cx="7772400" cy="1470025"/>
          </a:xfrm>
        </p:spPr>
        <p:txBody>
          <a:bodyPr/>
          <a:lstStyle/>
          <a:p>
            <a:r>
              <a:rPr lang="en-US" dirty="0" smtClean="0"/>
              <a:t>Introduction</a:t>
            </a:r>
            <a:endParaRPr lang="en-US" dirty="0"/>
          </a:p>
        </p:txBody>
      </p:sp>
      <p:pic>
        <p:nvPicPr>
          <p:cNvPr id="2" name="Picture 1"/>
          <p:cNvPicPr>
            <a:picLocks noChangeAspect="1"/>
          </p:cNvPicPr>
          <p:nvPr/>
        </p:nvPicPr>
        <p:blipFill>
          <a:blip r:embed="rId2"/>
          <a:stretch>
            <a:fillRect/>
          </a:stretch>
        </p:blipFill>
        <p:spPr>
          <a:xfrm>
            <a:off x="1952637" y="2514600"/>
            <a:ext cx="4905363" cy="2916592"/>
          </a:xfrm>
          <a:prstGeom prst="rect">
            <a:avLst/>
          </a:prstGeom>
        </p:spPr>
      </p:pic>
    </p:spTree>
    <p:extLst>
      <p:ext uri="{BB962C8B-B14F-4D97-AF65-F5344CB8AC3E}">
        <p14:creationId xmlns:p14="http://schemas.microsoft.com/office/powerpoint/2010/main" val="3420224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19200"/>
            <a:ext cx="8881559" cy="4572000"/>
          </a:xfrm>
          <a:prstGeom prst="rect">
            <a:avLst/>
          </a:prstGeom>
        </p:spPr>
      </p:pic>
      <p:sp>
        <p:nvSpPr>
          <p:cNvPr id="3" name="Rectangle 2"/>
          <p:cNvSpPr/>
          <p:nvPr/>
        </p:nvSpPr>
        <p:spPr>
          <a:xfrm>
            <a:off x="1752882" y="129352"/>
            <a:ext cx="5670142" cy="461665"/>
          </a:xfrm>
          <a:prstGeom prst="rect">
            <a:avLst/>
          </a:prstGeom>
        </p:spPr>
        <p:txBody>
          <a:bodyPr wrap="none">
            <a:spAutoFit/>
          </a:bodyPr>
          <a:lstStyle/>
          <a:p>
            <a:r>
              <a:rPr lang="en-US" sz="2400" b="1" dirty="0"/>
              <a:t>Effects of </a:t>
            </a:r>
            <a:r>
              <a:rPr lang="en-US" sz="2400" b="1" dirty="0" err="1"/>
              <a:t>Subirrigation</a:t>
            </a:r>
            <a:r>
              <a:rPr lang="en-US" sz="2400" b="1" dirty="0"/>
              <a:t> on Soil Properties</a:t>
            </a:r>
          </a:p>
        </p:txBody>
      </p:sp>
      <p:sp>
        <p:nvSpPr>
          <p:cNvPr id="5" name="Rectangle 4"/>
          <p:cNvSpPr/>
          <p:nvPr/>
        </p:nvSpPr>
        <p:spPr>
          <a:xfrm>
            <a:off x="2139868" y="582266"/>
            <a:ext cx="2435795" cy="461665"/>
          </a:xfrm>
          <a:prstGeom prst="rect">
            <a:avLst/>
          </a:prstGeom>
        </p:spPr>
        <p:txBody>
          <a:bodyPr wrap="none">
            <a:spAutoFit/>
          </a:bodyPr>
          <a:lstStyle/>
          <a:p>
            <a:r>
              <a:rPr lang="en-US" sz="2400" dirty="0"/>
              <a:t>Norman R. </a:t>
            </a:r>
            <a:r>
              <a:rPr lang="en-US" sz="2400" dirty="0" err="1"/>
              <a:t>Fausey</a:t>
            </a:r>
            <a:endParaRPr lang="en-US" sz="2400" dirty="0"/>
          </a:p>
        </p:txBody>
      </p:sp>
      <p:sp>
        <p:nvSpPr>
          <p:cNvPr id="6" name="Rectangle 5"/>
          <p:cNvSpPr/>
          <p:nvPr/>
        </p:nvSpPr>
        <p:spPr>
          <a:xfrm>
            <a:off x="4850200" y="637557"/>
            <a:ext cx="2093778" cy="461665"/>
          </a:xfrm>
          <a:prstGeom prst="rect">
            <a:avLst/>
          </a:prstGeom>
        </p:spPr>
        <p:txBody>
          <a:bodyPr wrap="none">
            <a:spAutoFit/>
          </a:bodyPr>
          <a:lstStyle/>
          <a:p>
            <a:r>
              <a:rPr lang="en-US" sz="2400" dirty="0"/>
              <a:t>Barbara J. Baker</a:t>
            </a:r>
          </a:p>
        </p:txBody>
      </p:sp>
      <p:grpSp>
        <p:nvGrpSpPr>
          <p:cNvPr id="7" name="Group 6"/>
          <p:cNvGrpSpPr/>
          <p:nvPr/>
        </p:nvGrpSpPr>
        <p:grpSpPr>
          <a:xfrm>
            <a:off x="0" y="6172200"/>
            <a:ext cx="9144000" cy="607986"/>
            <a:chOff x="0" y="6173007"/>
            <a:chExt cx="9144000" cy="607986"/>
          </a:xfrm>
        </p:grpSpPr>
        <p:cxnSp>
          <p:nvCxnSpPr>
            <p:cNvPr id="8" name="Straight Connector 7"/>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9" name="Picture 4" descr="Illino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2664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828800"/>
            <a:ext cx="8648337" cy="3886200"/>
          </a:xfrm>
          <a:prstGeom prst="rect">
            <a:avLst/>
          </a:prstGeom>
        </p:spPr>
      </p:pic>
      <p:sp>
        <p:nvSpPr>
          <p:cNvPr id="3" name="Rectangle 2"/>
          <p:cNvSpPr/>
          <p:nvPr/>
        </p:nvSpPr>
        <p:spPr>
          <a:xfrm>
            <a:off x="1371600" y="152400"/>
            <a:ext cx="6858000" cy="707886"/>
          </a:xfrm>
          <a:prstGeom prst="rect">
            <a:avLst/>
          </a:prstGeom>
        </p:spPr>
        <p:txBody>
          <a:bodyPr wrap="square">
            <a:spAutoFit/>
          </a:bodyPr>
          <a:lstStyle/>
          <a:p>
            <a:r>
              <a:rPr lang="en-US" sz="2000" b="1" dirty="0"/>
              <a:t>Change of soil hardness and soil properties due to tile</a:t>
            </a:r>
          </a:p>
          <a:p>
            <a:r>
              <a:rPr lang="en-US" sz="2000" b="1" dirty="0"/>
              <a:t>drainage in the Red River Valley of the North </a:t>
            </a:r>
          </a:p>
        </p:txBody>
      </p:sp>
      <p:sp>
        <p:nvSpPr>
          <p:cNvPr id="4" name="Rectangle 3"/>
          <p:cNvSpPr/>
          <p:nvPr/>
        </p:nvSpPr>
        <p:spPr>
          <a:xfrm>
            <a:off x="838200" y="975211"/>
            <a:ext cx="7162800" cy="400110"/>
          </a:xfrm>
          <a:prstGeom prst="rect">
            <a:avLst/>
          </a:prstGeom>
        </p:spPr>
        <p:txBody>
          <a:bodyPr wrap="square">
            <a:spAutoFit/>
          </a:bodyPr>
          <a:lstStyle/>
          <a:p>
            <a:r>
              <a:rPr lang="en-US" sz="2000" dirty="0"/>
              <a:t>Xinhua </a:t>
            </a:r>
            <a:r>
              <a:rPr lang="en-US" sz="2000" dirty="0" err="1" smtClean="0"/>
              <a:t>Jia</a:t>
            </a:r>
            <a:r>
              <a:rPr lang="en-US" sz="2000" dirty="0" smtClean="0"/>
              <a:t>, Thomas </a:t>
            </a:r>
            <a:r>
              <a:rPr lang="en-US" sz="2000" dirty="0"/>
              <a:t>F. </a:t>
            </a:r>
            <a:r>
              <a:rPr lang="en-US" sz="2000" dirty="0" smtClean="0"/>
              <a:t>Scherer, Thomas </a:t>
            </a:r>
            <a:r>
              <a:rPr lang="en-US" sz="2000" dirty="0"/>
              <a:t>M. </a:t>
            </a:r>
            <a:r>
              <a:rPr lang="en-US" sz="2000" dirty="0" err="1" smtClean="0"/>
              <a:t>DeSutter</a:t>
            </a:r>
            <a:r>
              <a:rPr lang="en-US" sz="2000" dirty="0" smtClean="0"/>
              <a:t>, Dean </a:t>
            </a:r>
            <a:r>
              <a:rPr lang="en-US" sz="2000" dirty="0"/>
              <a:t>D. Steele </a:t>
            </a:r>
          </a:p>
        </p:txBody>
      </p:sp>
      <p:grpSp>
        <p:nvGrpSpPr>
          <p:cNvPr id="5" name="Group 4"/>
          <p:cNvGrpSpPr/>
          <p:nvPr/>
        </p:nvGrpSpPr>
        <p:grpSpPr>
          <a:xfrm>
            <a:off x="0" y="6172200"/>
            <a:ext cx="9144000" cy="607986"/>
            <a:chOff x="0" y="6173007"/>
            <a:chExt cx="9144000" cy="607986"/>
          </a:xfrm>
        </p:grpSpPr>
        <p:cxnSp>
          <p:nvCxnSpPr>
            <p:cNvPr id="6" name="Straight Connector 5"/>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7" name="Picture 4" descr="Illino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8673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600200"/>
            <a:ext cx="8687041" cy="4191000"/>
          </a:xfrm>
          <a:prstGeom prst="rect">
            <a:avLst/>
          </a:prstGeom>
        </p:spPr>
      </p:pic>
      <p:sp>
        <p:nvSpPr>
          <p:cNvPr id="3" name="Rectangle 2"/>
          <p:cNvSpPr/>
          <p:nvPr/>
        </p:nvSpPr>
        <p:spPr>
          <a:xfrm>
            <a:off x="1371600" y="152400"/>
            <a:ext cx="6858000" cy="707886"/>
          </a:xfrm>
          <a:prstGeom prst="rect">
            <a:avLst/>
          </a:prstGeom>
        </p:spPr>
        <p:txBody>
          <a:bodyPr wrap="square">
            <a:spAutoFit/>
          </a:bodyPr>
          <a:lstStyle/>
          <a:p>
            <a:r>
              <a:rPr lang="en-US" sz="2000" b="1" dirty="0"/>
              <a:t>Change of soil hardness and soil properties due to tile</a:t>
            </a:r>
          </a:p>
          <a:p>
            <a:r>
              <a:rPr lang="en-US" sz="2000" b="1" dirty="0"/>
              <a:t>drainage in the Red River Valley of the North </a:t>
            </a:r>
          </a:p>
        </p:txBody>
      </p:sp>
      <p:sp>
        <p:nvSpPr>
          <p:cNvPr id="4" name="Rectangle 3"/>
          <p:cNvSpPr/>
          <p:nvPr/>
        </p:nvSpPr>
        <p:spPr>
          <a:xfrm>
            <a:off x="838200" y="975211"/>
            <a:ext cx="7162800" cy="400110"/>
          </a:xfrm>
          <a:prstGeom prst="rect">
            <a:avLst/>
          </a:prstGeom>
        </p:spPr>
        <p:txBody>
          <a:bodyPr wrap="square">
            <a:spAutoFit/>
          </a:bodyPr>
          <a:lstStyle/>
          <a:p>
            <a:r>
              <a:rPr lang="en-US" sz="2000" dirty="0"/>
              <a:t>Xinhua </a:t>
            </a:r>
            <a:r>
              <a:rPr lang="en-US" sz="2000" dirty="0" err="1" smtClean="0"/>
              <a:t>Jia</a:t>
            </a:r>
            <a:r>
              <a:rPr lang="en-US" sz="2000" dirty="0" smtClean="0"/>
              <a:t>, Thomas </a:t>
            </a:r>
            <a:r>
              <a:rPr lang="en-US" sz="2000" dirty="0"/>
              <a:t>F. </a:t>
            </a:r>
            <a:r>
              <a:rPr lang="en-US" sz="2000" dirty="0" smtClean="0"/>
              <a:t>Scherer, Thomas </a:t>
            </a:r>
            <a:r>
              <a:rPr lang="en-US" sz="2000" dirty="0"/>
              <a:t>M. </a:t>
            </a:r>
            <a:r>
              <a:rPr lang="en-US" sz="2000" dirty="0" err="1" smtClean="0"/>
              <a:t>DeSutter</a:t>
            </a:r>
            <a:r>
              <a:rPr lang="en-US" sz="2000" dirty="0" smtClean="0"/>
              <a:t>, Dean </a:t>
            </a:r>
            <a:r>
              <a:rPr lang="en-US" sz="2000" dirty="0"/>
              <a:t>D. Steele </a:t>
            </a:r>
          </a:p>
        </p:txBody>
      </p:sp>
      <p:grpSp>
        <p:nvGrpSpPr>
          <p:cNvPr id="5" name="Group 4"/>
          <p:cNvGrpSpPr/>
          <p:nvPr/>
        </p:nvGrpSpPr>
        <p:grpSpPr>
          <a:xfrm>
            <a:off x="0" y="6172200"/>
            <a:ext cx="9144000" cy="607986"/>
            <a:chOff x="0" y="6173007"/>
            <a:chExt cx="9144000" cy="607986"/>
          </a:xfrm>
        </p:grpSpPr>
        <p:cxnSp>
          <p:nvCxnSpPr>
            <p:cNvPr id="6" name="Straight Connector 5"/>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7" name="Picture 4" descr="Illino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2012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143000"/>
            <a:ext cx="6669353" cy="4876800"/>
          </a:xfrm>
          <a:prstGeom prst="rect">
            <a:avLst/>
          </a:prstGeom>
        </p:spPr>
      </p:pic>
      <p:sp>
        <p:nvSpPr>
          <p:cNvPr id="3" name="Rectangle 2"/>
          <p:cNvSpPr/>
          <p:nvPr/>
        </p:nvSpPr>
        <p:spPr>
          <a:xfrm>
            <a:off x="609600" y="424934"/>
            <a:ext cx="8001000" cy="646331"/>
          </a:xfrm>
          <a:prstGeom prst="rect">
            <a:avLst/>
          </a:prstGeom>
        </p:spPr>
        <p:txBody>
          <a:bodyPr wrap="square">
            <a:spAutoFit/>
          </a:bodyPr>
          <a:lstStyle/>
          <a:p>
            <a:r>
              <a:rPr lang="en-US" b="1" dirty="0"/>
              <a:t>POTENTIAL IMPACT OF SUB-IRRIGATION </a:t>
            </a:r>
            <a:r>
              <a:rPr lang="en-US" b="1" dirty="0" smtClean="0"/>
              <a:t>ON SOIL </a:t>
            </a:r>
            <a:r>
              <a:rPr lang="en-US" b="1" dirty="0"/>
              <a:t>PROPERTIES IN WEST DELTA </a:t>
            </a:r>
          </a:p>
        </p:txBody>
      </p:sp>
      <p:sp>
        <p:nvSpPr>
          <p:cNvPr id="4" name="Rectangle 3"/>
          <p:cNvSpPr/>
          <p:nvPr/>
        </p:nvSpPr>
        <p:spPr>
          <a:xfrm>
            <a:off x="2514600" y="840432"/>
            <a:ext cx="4572000" cy="461665"/>
          </a:xfrm>
          <a:prstGeom prst="rect">
            <a:avLst/>
          </a:prstGeom>
        </p:spPr>
        <p:txBody>
          <a:bodyPr>
            <a:spAutoFit/>
          </a:bodyPr>
          <a:lstStyle/>
          <a:p>
            <a:r>
              <a:rPr lang="it-IT" sz="2400" dirty="0"/>
              <a:t>Abdel Ghaffer, </a:t>
            </a:r>
            <a:r>
              <a:rPr lang="it-IT" sz="2400" dirty="0" smtClean="0"/>
              <a:t>M</a:t>
            </a:r>
            <a:r>
              <a:rPr lang="it-IT" sz="2400" dirty="0"/>
              <a:t>. A. </a:t>
            </a:r>
            <a:r>
              <a:rPr lang="it-IT" sz="2400" dirty="0" smtClean="0"/>
              <a:t>Ragab</a:t>
            </a:r>
            <a:endParaRPr lang="en-US" sz="2400" dirty="0"/>
          </a:p>
        </p:txBody>
      </p:sp>
      <p:grpSp>
        <p:nvGrpSpPr>
          <p:cNvPr id="5" name="Group 4"/>
          <p:cNvGrpSpPr/>
          <p:nvPr/>
        </p:nvGrpSpPr>
        <p:grpSpPr>
          <a:xfrm>
            <a:off x="0" y="6172200"/>
            <a:ext cx="9144000" cy="607986"/>
            <a:chOff x="0" y="6173007"/>
            <a:chExt cx="9144000" cy="607986"/>
          </a:xfrm>
        </p:grpSpPr>
        <p:cxnSp>
          <p:nvCxnSpPr>
            <p:cNvPr id="6" name="Straight Connector 5"/>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7" name="Picture 4" descr="Illino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638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52400"/>
            <a:ext cx="7391400" cy="830997"/>
          </a:xfrm>
          <a:prstGeom prst="rect">
            <a:avLst/>
          </a:prstGeom>
        </p:spPr>
        <p:txBody>
          <a:bodyPr wrap="square">
            <a:spAutoFit/>
          </a:bodyPr>
          <a:lstStyle/>
          <a:p>
            <a:pPr algn="ctr"/>
            <a:r>
              <a:rPr lang="en-US" sz="2400" b="1" dirty="0"/>
              <a:t>Controlled drainage — effects on drain outflow and water quality</a:t>
            </a:r>
          </a:p>
        </p:txBody>
      </p:sp>
      <p:sp>
        <p:nvSpPr>
          <p:cNvPr id="4" name="Rectangle 3"/>
          <p:cNvSpPr/>
          <p:nvPr/>
        </p:nvSpPr>
        <p:spPr>
          <a:xfrm>
            <a:off x="1423219" y="1574009"/>
            <a:ext cx="6526161" cy="400110"/>
          </a:xfrm>
          <a:prstGeom prst="rect">
            <a:avLst/>
          </a:prstGeom>
        </p:spPr>
        <p:txBody>
          <a:bodyPr wrap="square">
            <a:spAutoFit/>
          </a:bodyPr>
          <a:lstStyle/>
          <a:p>
            <a:r>
              <a:rPr lang="en-US" sz="2000" dirty="0"/>
              <a:t>Ingrid </a:t>
            </a:r>
            <a:r>
              <a:rPr lang="en-US" sz="2000" dirty="0" err="1" smtClean="0"/>
              <a:t>Wesstrom</a:t>
            </a:r>
            <a:r>
              <a:rPr lang="en-US" sz="2000" dirty="0" smtClean="0"/>
              <a:t>, </a:t>
            </a:r>
            <a:r>
              <a:rPr lang="en-US" sz="2000" dirty="0"/>
              <a:t>Ingmar Messing, Harry </a:t>
            </a:r>
            <a:r>
              <a:rPr lang="en-US" sz="2000" dirty="0" err="1" smtClean="0"/>
              <a:t>Linner</a:t>
            </a:r>
            <a:r>
              <a:rPr lang="en-US" sz="2000" dirty="0"/>
              <a:t>, Jan </a:t>
            </a:r>
            <a:r>
              <a:rPr lang="en-US" sz="2000" dirty="0" smtClean="0"/>
              <a:t>Lindstrom</a:t>
            </a:r>
            <a:endParaRPr lang="en-US" sz="2000" dirty="0"/>
          </a:p>
        </p:txBody>
      </p:sp>
      <p:sp>
        <p:nvSpPr>
          <p:cNvPr id="5" name="Rectangle 4"/>
          <p:cNvSpPr/>
          <p:nvPr/>
        </p:nvSpPr>
        <p:spPr>
          <a:xfrm>
            <a:off x="762000" y="2743200"/>
            <a:ext cx="7848600" cy="2308324"/>
          </a:xfrm>
          <a:prstGeom prst="rect">
            <a:avLst/>
          </a:prstGeom>
        </p:spPr>
        <p:txBody>
          <a:bodyPr wrap="square">
            <a:spAutoFit/>
          </a:bodyPr>
          <a:lstStyle/>
          <a:p>
            <a:r>
              <a:rPr lang="en-US" b="1" i="1" dirty="0">
                <a:solidFill>
                  <a:srgbClr val="FF0000"/>
                </a:solidFill>
              </a:rPr>
              <a:t>The CWT system also affected the distribution and the total content of mineral nitrogen in the soil. </a:t>
            </a:r>
            <a:r>
              <a:rPr lang="en-US" dirty="0"/>
              <a:t>In CWT, most (90–95%) of the mineral nitrogen present in the soil in the late autumn was retained in the soil over the winter. In Year 1, the reduction in mineral nitrogen content in soil over the winter corresponded quantitatively to the nitrogen losses in the drainage water in both CD and CWT. In Year 2, the difference in mineral nitrogen content in soil between late autumn and spring sampling was quantitatively smaller for CD than the amount of nitrogen recovered in the drain outflow from the plot during the same time period</a:t>
            </a:r>
          </a:p>
        </p:txBody>
      </p:sp>
      <p:grpSp>
        <p:nvGrpSpPr>
          <p:cNvPr id="6" name="Group 5"/>
          <p:cNvGrpSpPr/>
          <p:nvPr/>
        </p:nvGrpSpPr>
        <p:grpSpPr>
          <a:xfrm>
            <a:off x="0" y="6172200"/>
            <a:ext cx="9144000" cy="607986"/>
            <a:chOff x="0" y="6173007"/>
            <a:chExt cx="9144000" cy="607986"/>
          </a:xfrm>
        </p:grpSpPr>
        <p:cxnSp>
          <p:nvCxnSpPr>
            <p:cNvPr id="7" name="Straight Connector 6"/>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8" name="Picture 4" descr="Illino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8748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187726"/>
            <a:ext cx="5837671" cy="4984473"/>
          </a:xfrm>
          <a:prstGeom prst="rect">
            <a:avLst/>
          </a:prstGeom>
        </p:spPr>
      </p:pic>
      <p:sp>
        <p:nvSpPr>
          <p:cNvPr id="3" name="Rectangle 2"/>
          <p:cNvSpPr/>
          <p:nvPr/>
        </p:nvSpPr>
        <p:spPr>
          <a:xfrm>
            <a:off x="152400" y="152400"/>
            <a:ext cx="8534400" cy="400110"/>
          </a:xfrm>
          <a:prstGeom prst="rect">
            <a:avLst/>
          </a:prstGeom>
        </p:spPr>
        <p:txBody>
          <a:bodyPr wrap="square">
            <a:spAutoFit/>
          </a:bodyPr>
          <a:lstStyle/>
          <a:p>
            <a:r>
              <a:rPr lang="en-US" sz="2000" b="1" dirty="0"/>
              <a:t>Drainage water management effects on tile discharge and water quality</a:t>
            </a:r>
          </a:p>
        </p:txBody>
      </p:sp>
      <p:sp>
        <p:nvSpPr>
          <p:cNvPr id="4" name="Rectangle 3"/>
          <p:cNvSpPr/>
          <p:nvPr/>
        </p:nvSpPr>
        <p:spPr>
          <a:xfrm>
            <a:off x="2209800" y="685452"/>
            <a:ext cx="3420680" cy="369332"/>
          </a:xfrm>
          <a:prstGeom prst="rect">
            <a:avLst/>
          </a:prstGeom>
        </p:spPr>
        <p:txBody>
          <a:bodyPr wrap="none">
            <a:spAutoFit/>
          </a:bodyPr>
          <a:lstStyle/>
          <a:p>
            <a:r>
              <a:rPr lang="en-US" dirty="0" err="1" smtClean="0"/>
              <a:t>M.R.Williams</a:t>
            </a:r>
            <a:r>
              <a:rPr lang="en-US" dirty="0" smtClean="0"/>
              <a:t> </a:t>
            </a:r>
            <a:r>
              <a:rPr lang="en-US" dirty="0" err="1" smtClean="0"/>
              <a:t>K.W.King</a:t>
            </a:r>
            <a:r>
              <a:rPr lang="en-US" dirty="0" smtClean="0"/>
              <a:t> </a:t>
            </a:r>
            <a:r>
              <a:rPr lang="en-US" dirty="0" err="1" smtClean="0"/>
              <a:t>N.R.Fausey</a:t>
            </a:r>
            <a:endParaRPr lang="en-US" dirty="0"/>
          </a:p>
        </p:txBody>
      </p:sp>
      <p:grpSp>
        <p:nvGrpSpPr>
          <p:cNvPr id="5" name="Group 4"/>
          <p:cNvGrpSpPr/>
          <p:nvPr/>
        </p:nvGrpSpPr>
        <p:grpSpPr>
          <a:xfrm>
            <a:off x="0" y="6172200"/>
            <a:ext cx="9144000" cy="607986"/>
            <a:chOff x="0" y="6173007"/>
            <a:chExt cx="9144000" cy="607986"/>
          </a:xfrm>
        </p:grpSpPr>
        <p:cxnSp>
          <p:nvCxnSpPr>
            <p:cNvPr id="6" name="Straight Connector 5"/>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7" name="Picture 4" descr="Illino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9219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23825"/>
            <a:ext cx="6248400" cy="5667375"/>
          </a:xfrm>
          <a:prstGeom prst="rect">
            <a:avLst/>
          </a:prstGeom>
        </p:spPr>
      </p:pic>
      <p:sp>
        <p:nvSpPr>
          <p:cNvPr id="3" name="Rectangle 2"/>
          <p:cNvSpPr/>
          <p:nvPr/>
        </p:nvSpPr>
        <p:spPr>
          <a:xfrm>
            <a:off x="1474838" y="80502"/>
            <a:ext cx="3173361" cy="2238375"/>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0" y="6172200"/>
            <a:ext cx="9144000" cy="607986"/>
            <a:chOff x="0" y="6173007"/>
            <a:chExt cx="9144000" cy="607986"/>
          </a:xfrm>
        </p:grpSpPr>
        <p:cxnSp>
          <p:nvCxnSpPr>
            <p:cNvPr id="5" name="Straight Connector 4"/>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6" name="Picture 4" descr="Illino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1454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111125" y="92075"/>
            <a:ext cx="4405313" cy="3290888"/>
          </a:xfrm>
          <a:prstGeom prst="rect">
            <a:avLst/>
          </a:prstGeom>
          <a:noFill/>
          <a:ln w="635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0595" name="Rectangle 3"/>
          <p:cNvSpPr>
            <a:spLocks noChangeArrowheads="1"/>
          </p:cNvSpPr>
          <p:nvPr/>
        </p:nvSpPr>
        <p:spPr bwMode="auto">
          <a:xfrm>
            <a:off x="4627563" y="92075"/>
            <a:ext cx="4405312" cy="3290888"/>
          </a:xfrm>
          <a:prstGeom prst="rect">
            <a:avLst/>
          </a:prstGeom>
          <a:noFill/>
          <a:ln w="635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0596" name="Rectangle 4"/>
          <p:cNvSpPr>
            <a:spLocks noChangeArrowheads="1"/>
          </p:cNvSpPr>
          <p:nvPr/>
        </p:nvSpPr>
        <p:spPr bwMode="auto">
          <a:xfrm>
            <a:off x="111125" y="3475038"/>
            <a:ext cx="4405313" cy="3290887"/>
          </a:xfrm>
          <a:prstGeom prst="rect">
            <a:avLst/>
          </a:prstGeom>
          <a:noFill/>
          <a:ln w="635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0597" name="Rectangle 5"/>
          <p:cNvSpPr>
            <a:spLocks noChangeArrowheads="1"/>
          </p:cNvSpPr>
          <p:nvPr/>
        </p:nvSpPr>
        <p:spPr bwMode="auto">
          <a:xfrm>
            <a:off x="4627563" y="3475038"/>
            <a:ext cx="4405312" cy="3290887"/>
          </a:xfrm>
          <a:prstGeom prst="rect">
            <a:avLst/>
          </a:prstGeom>
          <a:noFill/>
          <a:ln w="635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0598" name="Line 6"/>
          <p:cNvSpPr>
            <a:spLocks noChangeShapeType="1"/>
          </p:cNvSpPr>
          <p:nvPr/>
        </p:nvSpPr>
        <p:spPr bwMode="auto">
          <a:xfrm>
            <a:off x="4829175" y="2392363"/>
            <a:ext cx="3946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599" name="Line 7"/>
          <p:cNvSpPr>
            <a:spLocks noChangeShapeType="1"/>
          </p:cNvSpPr>
          <p:nvPr/>
        </p:nvSpPr>
        <p:spPr bwMode="auto">
          <a:xfrm>
            <a:off x="4892675" y="2820988"/>
            <a:ext cx="3946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0" name="Line 8"/>
          <p:cNvSpPr>
            <a:spLocks noChangeShapeType="1"/>
          </p:cNvSpPr>
          <p:nvPr/>
        </p:nvSpPr>
        <p:spPr bwMode="auto">
          <a:xfrm>
            <a:off x="5622925" y="1725613"/>
            <a:ext cx="29257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1" name="Line 9"/>
          <p:cNvSpPr>
            <a:spLocks noChangeShapeType="1"/>
          </p:cNvSpPr>
          <p:nvPr/>
        </p:nvSpPr>
        <p:spPr bwMode="auto">
          <a:xfrm flipV="1">
            <a:off x="5622925" y="355600"/>
            <a:ext cx="0" cy="20367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2" name="Text Box 10"/>
          <p:cNvSpPr txBox="1">
            <a:spLocks noChangeArrowheads="1"/>
          </p:cNvSpPr>
          <p:nvPr/>
        </p:nvSpPr>
        <p:spPr bwMode="auto">
          <a:xfrm>
            <a:off x="6459538" y="2465388"/>
            <a:ext cx="132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a:solidFill>
                  <a:schemeClr val="accent2"/>
                </a:solidFill>
                <a:latin typeface="Times New Roman" panose="02020603050405020304" pitchFamily="18" charset="0"/>
              </a:rPr>
              <a:t>Outlet Ditch</a:t>
            </a:r>
          </a:p>
        </p:txBody>
      </p:sp>
      <p:sp>
        <p:nvSpPr>
          <p:cNvPr id="110603" name="Text Box 11"/>
          <p:cNvSpPr txBox="1">
            <a:spLocks noChangeArrowheads="1"/>
          </p:cNvSpPr>
          <p:nvPr/>
        </p:nvSpPr>
        <p:spPr bwMode="auto">
          <a:xfrm rot="-5400000">
            <a:off x="5025232" y="1045368"/>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a:solidFill>
                  <a:schemeClr val="accent2"/>
                </a:solidFill>
                <a:latin typeface="Times New Roman" panose="02020603050405020304" pitchFamily="18" charset="0"/>
              </a:rPr>
              <a:t>213 m</a:t>
            </a:r>
          </a:p>
        </p:txBody>
      </p:sp>
      <p:sp>
        <p:nvSpPr>
          <p:cNvPr id="110604" name="Text Box 12"/>
          <p:cNvSpPr txBox="1">
            <a:spLocks noChangeArrowheads="1"/>
          </p:cNvSpPr>
          <p:nvPr/>
        </p:nvSpPr>
        <p:spPr bwMode="auto">
          <a:xfrm>
            <a:off x="6684963" y="172243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a:solidFill>
                  <a:schemeClr val="accent2"/>
                </a:solidFill>
                <a:latin typeface="Times New Roman" panose="02020603050405020304" pitchFamily="18" charset="0"/>
              </a:rPr>
              <a:t>213 m</a:t>
            </a:r>
          </a:p>
        </p:txBody>
      </p:sp>
      <p:sp>
        <p:nvSpPr>
          <p:cNvPr id="110605" name="Oval 13"/>
          <p:cNvSpPr>
            <a:spLocks noChangeArrowheads="1"/>
          </p:cNvSpPr>
          <p:nvPr/>
        </p:nvSpPr>
        <p:spPr bwMode="auto">
          <a:xfrm>
            <a:off x="5557838" y="2181225"/>
            <a:ext cx="130175" cy="1301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0606" name="Text Box 14"/>
          <p:cNvSpPr txBox="1">
            <a:spLocks noChangeArrowheads="1"/>
          </p:cNvSpPr>
          <p:nvPr/>
        </p:nvSpPr>
        <p:spPr bwMode="auto">
          <a:xfrm>
            <a:off x="7010400" y="665163"/>
            <a:ext cx="889000" cy="3968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000">
                <a:latin typeface="Arial" panose="020B0604020202020204" pitchFamily="34" charset="0"/>
              </a:rPr>
              <a:t>3.3 ha</a:t>
            </a:r>
          </a:p>
        </p:txBody>
      </p:sp>
      <p:sp>
        <p:nvSpPr>
          <p:cNvPr id="110607" name="Line 15"/>
          <p:cNvSpPr>
            <a:spLocks noChangeShapeType="1"/>
          </p:cNvSpPr>
          <p:nvPr/>
        </p:nvSpPr>
        <p:spPr bwMode="auto">
          <a:xfrm>
            <a:off x="282575" y="271463"/>
            <a:ext cx="3889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8" name="Line 16"/>
          <p:cNvSpPr>
            <a:spLocks noChangeShapeType="1"/>
          </p:cNvSpPr>
          <p:nvPr/>
        </p:nvSpPr>
        <p:spPr bwMode="auto">
          <a:xfrm>
            <a:off x="344488" y="681038"/>
            <a:ext cx="3890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9" name="Line 17"/>
          <p:cNvSpPr>
            <a:spLocks noChangeShapeType="1"/>
          </p:cNvSpPr>
          <p:nvPr/>
        </p:nvSpPr>
        <p:spPr bwMode="auto">
          <a:xfrm>
            <a:off x="1084263" y="677863"/>
            <a:ext cx="0" cy="23510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0" name="Line 18"/>
          <p:cNvSpPr>
            <a:spLocks noChangeShapeType="1"/>
          </p:cNvSpPr>
          <p:nvPr/>
        </p:nvSpPr>
        <p:spPr bwMode="auto">
          <a:xfrm>
            <a:off x="1084263" y="1485900"/>
            <a:ext cx="28860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1" name="Line 19"/>
          <p:cNvSpPr>
            <a:spLocks noChangeShapeType="1"/>
          </p:cNvSpPr>
          <p:nvPr/>
        </p:nvSpPr>
        <p:spPr bwMode="auto">
          <a:xfrm>
            <a:off x="2860675" y="1485900"/>
            <a:ext cx="0" cy="771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2" name="Line 20"/>
          <p:cNvSpPr>
            <a:spLocks noChangeShapeType="1"/>
          </p:cNvSpPr>
          <p:nvPr/>
        </p:nvSpPr>
        <p:spPr bwMode="auto">
          <a:xfrm>
            <a:off x="3587750" y="1485900"/>
            <a:ext cx="0" cy="11207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3" name="Text Box 21"/>
          <p:cNvSpPr txBox="1">
            <a:spLocks noChangeArrowheads="1"/>
          </p:cNvSpPr>
          <p:nvPr/>
        </p:nvSpPr>
        <p:spPr bwMode="auto">
          <a:xfrm>
            <a:off x="1836738" y="341313"/>
            <a:ext cx="132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a:solidFill>
                  <a:schemeClr val="accent2"/>
                </a:solidFill>
                <a:latin typeface="Times New Roman" panose="02020603050405020304" pitchFamily="18" charset="0"/>
              </a:rPr>
              <a:t>Outlet Ditch</a:t>
            </a:r>
          </a:p>
        </p:txBody>
      </p:sp>
      <p:sp>
        <p:nvSpPr>
          <p:cNvPr id="110614" name="Text Box 22"/>
          <p:cNvSpPr txBox="1">
            <a:spLocks noChangeArrowheads="1"/>
          </p:cNvSpPr>
          <p:nvPr/>
        </p:nvSpPr>
        <p:spPr bwMode="auto">
          <a:xfrm rot="-5400000">
            <a:off x="478632" y="2155031"/>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a:solidFill>
                  <a:schemeClr val="accent2"/>
                </a:solidFill>
                <a:latin typeface="Times New Roman" panose="02020603050405020304" pitchFamily="18" charset="0"/>
              </a:rPr>
              <a:t>244 m</a:t>
            </a:r>
          </a:p>
        </p:txBody>
      </p:sp>
      <p:sp>
        <p:nvSpPr>
          <p:cNvPr id="110615" name="Text Box 23"/>
          <p:cNvSpPr txBox="1">
            <a:spLocks noChangeArrowheads="1"/>
          </p:cNvSpPr>
          <p:nvPr/>
        </p:nvSpPr>
        <p:spPr bwMode="auto">
          <a:xfrm>
            <a:off x="1617663" y="117792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a:solidFill>
                  <a:schemeClr val="accent2"/>
                </a:solidFill>
                <a:latin typeface="Times New Roman" panose="02020603050405020304" pitchFamily="18" charset="0"/>
              </a:rPr>
              <a:t>213 m</a:t>
            </a:r>
          </a:p>
        </p:txBody>
      </p:sp>
      <p:sp>
        <p:nvSpPr>
          <p:cNvPr id="110616" name="Text Box 24"/>
          <p:cNvSpPr txBox="1">
            <a:spLocks noChangeArrowheads="1"/>
          </p:cNvSpPr>
          <p:nvPr/>
        </p:nvSpPr>
        <p:spPr bwMode="auto">
          <a:xfrm rot="-5400000">
            <a:off x="2291557" y="1754981"/>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a:solidFill>
                  <a:schemeClr val="accent2"/>
                </a:solidFill>
                <a:latin typeface="Times New Roman" panose="02020603050405020304" pitchFamily="18" charset="0"/>
              </a:rPr>
              <a:t>105 m</a:t>
            </a:r>
          </a:p>
        </p:txBody>
      </p:sp>
      <p:sp>
        <p:nvSpPr>
          <p:cNvPr id="110617" name="Text Box 25"/>
          <p:cNvSpPr txBox="1">
            <a:spLocks noChangeArrowheads="1"/>
          </p:cNvSpPr>
          <p:nvPr/>
        </p:nvSpPr>
        <p:spPr bwMode="auto">
          <a:xfrm rot="-5400000">
            <a:off x="3021807" y="1791493"/>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a:solidFill>
                  <a:schemeClr val="accent2"/>
                </a:solidFill>
                <a:latin typeface="Times New Roman" panose="02020603050405020304" pitchFamily="18" charset="0"/>
              </a:rPr>
              <a:t>168 m</a:t>
            </a:r>
          </a:p>
        </p:txBody>
      </p:sp>
      <p:sp>
        <p:nvSpPr>
          <p:cNvPr id="110618" name="Oval 26"/>
          <p:cNvSpPr>
            <a:spLocks noChangeArrowheads="1"/>
          </p:cNvSpPr>
          <p:nvPr/>
        </p:nvSpPr>
        <p:spPr bwMode="auto">
          <a:xfrm>
            <a:off x="1020763" y="755650"/>
            <a:ext cx="131762" cy="1301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0619" name="Text Box 27"/>
          <p:cNvSpPr txBox="1">
            <a:spLocks noChangeArrowheads="1"/>
          </p:cNvSpPr>
          <p:nvPr/>
        </p:nvSpPr>
        <p:spPr bwMode="auto">
          <a:xfrm>
            <a:off x="1441450" y="2711450"/>
            <a:ext cx="889000" cy="3968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000">
                <a:latin typeface="Arial" panose="020B0604020202020204" pitchFamily="34" charset="0"/>
              </a:rPr>
              <a:t>4.9 ha</a:t>
            </a:r>
          </a:p>
        </p:txBody>
      </p:sp>
      <p:sp>
        <p:nvSpPr>
          <p:cNvPr id="110620" name="Line 28"/>
          <p:cNvSpPr>
            <a:spLocks noChangeShapeType="1"/>
          </p:cNvSpPr>
          <p:nvPr/>
        </p:nvSpPr>
        <p:spPr bwMode="auto">
          <a:xfrm flipH="1">
            <a:off x="479425" y="3754438"/>
            <a:ext cx="1000125" cy="995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1" name="Line 29"/>
          <p:cNvSpPr>
            <a:spLocks noChangeShapeType="1"/>
          </p:cNvSpPr>
          <p:nvPr/>
        </p:nvSpPr>
        <p:spPr bwMode="auto">
          <a:xfrm flipH="1">
            <a:off x="644525" y="3876675"/>
            <a:ext cx="1001713" cy="993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2" name="Line 30"/>
          <p:cNvSpPr>
            <a:spLocks noChangeShapeType="1"/>
          </p:cNvSpPr>
          <p:nvPr/>
        </p:nvSpPr>
        <p:spPr bwMode="auto">
          <a:xfrm>
            <a:off x="1125538" y="4403725"/>
            <a:ext cx="31638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3" name="Line 31"/>
          <p:cNvSpPr>
            <a:spLocks noChangeShapeType="1"/>
          </p:cNvSpPr>
          <p:nvPr/>
        </p:nvSpPr>
        <p:spPr bwMode="auto">
          <a:xfrm>
            <a:off x="1965325" y="4403725"/>
            <a:ext cx="0" cy="9826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4" name="Line 32"/>
          <p:cNvSpPr>
            <a:spLocks noChangeShapeType="1"/>
          </p:cNvSpPr>
          <p:nvPr/>
        </p:nvSpPr>
        <p:spPr bwMode="auto">
          <a:xfrm>
            <a:off x="2352675" y="4418013"/>
            <a:ext cx="0" cy="9842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5" name="Line 33"/>
          <p:cNvSpPr>
            <a:spLocks noChangeShapeType="1"/>
          </p:cNvSpPr>
          <p:nvPr/>
        </p:nvSpPr>
        <p:spPr bwMode="auto">
          <a:xfrm>
            <a:off x="2689225" y="4410075"/>
            <a:ext cx="0" cy="9842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6" name="Freeform 34"/>
          <p:cNvSpPr>
            <a:spLocks/>
          </p:cNvSpPr>
          <p:nvPr/>
        </p:nvSpPr>
        <p:spPr bwMode="auto">
          <a:xfrm>
            <a:off x="609600" y="4414838"/>
            <a:ext cx="781050" cy="885825"/>
          </a:xfrm>
          <a:custGeom>
            <a:avLst/>
            <a:gdLst>
              <a:gd name="T0" fmla="*/ 781050 w 887"/>
              <a:gd name="T1" fmla="*/ 0 h 945"/>
              <a:gd name="T2" fmla="*/ 730859 w 887"/>
              <a:gd name="T3" fmla="*/ 194975 h 945"/>
              <a:gd name="T4" fmla="*/ 578523 w 887"/>
              <a:gd name="T5" fmla="*/ 432133 h 945"/>
              <a:gd name="T6" fmla="*/ 253599 w 887"/>
              <a:gd name="T7" fmla="*/ 756466 h 945"/>
              <a:gd name="T8" fmla="*/ 0 w 887"/>
              <a:gd name="T9" fmla="*/ 885825 h 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7" h="945">
                <a:moveTo>
                  <a:pt x="887" y="0"/>
                </a:moveTo>
                <a:lnTo>
                  <a:pt x="830" y="208"/>
                </a:lnTo>
                <a:lnTo>
                  <a:pt x="657" y="461"/>
                </a:lnTo>
                <a:lnTo>
                  <a:pt x="288" y="807"/>
                </a:lnTo>
                <a:lnTo>
                  <a:pt x="0" y="945"/>
                </a:ln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7" name="Line 35"/>
          <p:cNvSpPr>
            <a:spLocks noChangeShapeType="1"/>
          </p:cNvSpPr>
          <p:nvPr/>
        </p:nvSpPr>
        <p:spPr bwMode="auto">
          <a:xfrm flipH="1">
            <a:off x="1004888" y="5246688"/>
            <a:ext cx="1344612" cy="12001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8" name="Text Box 36"/>
          <p:cNvSpPr txBox="1">
            <a:spLocks noChangeArrowheads="1"/>
          </p:cNvSpPr>
          <p:nvPr/>
        </p:nvSpPr>
        <p:spPr bwMode="auto">
          <a:xfrm>
            <a:off x="363538" y="375602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800">
                <a:solidFill>
                  <a:schemeClr val="accent2"/>
                </a:solidFill>
                <a:latin typeface="Times New Roman" panose="02020603050405020304" pitchFamily="18" charset="0"/>
              </a:rPr>
              <a:t>Ditch</a:t>
            </a:r>
          </a:p>
        </p:txBody>
      </p:sp>
      <p:sp>
        <p:nvSpPr>
          <p:cNvPr id="110629" name="Text Box 37"/>
          <p:cNvSpPr txBox="1">
            <a:spLocks noChangeArrowheads="1"/>
          </p:cNvSpPr>
          <p:nvPr/>
        </p:nvSpPr>
        <p:spPr bwMode="auto">
          <a:xfrm rot="-2483030">
            <a:off x="1481138" y="5789613"/>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600">
                <a:solidFill>
                  <a:schemeClr val="accent2"/>
                </a:solidFill>
                <a:latin typeface="Times New Roman" panose="02020603050405020304" pitchFamily="18" charset="0"/>
              </a:rPr>
              <a:t>200 m</a:t>
            </a:r>
          </a:p>
        </p:txBody>
      </p:sp>
      <p:sp>
        <p:nvSpPr>
          <p:cNvPr id="110630" name="Text Box 38"/>
          <p:cNvSpPr txBox="1">
            <a:spLocks noChangeArrowheads="1"/>
          </p:cNvSpPr>
          <p:nvPr/>
        </p:nvSpPr>
        <p:spPr bwMode="auto">
          <a:xfrm rot="-5400000">
            <a:off x="2540000" y="4641850"/>
            <a:ext cx="59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600">
                <a:solidFill>
                  <a:schemeClr val="accent2"/>
                </a:solidFill>
                <a:latin typeface="Times New Roman" panose="02020603050405020304" pitchFamily="18" charset="0"/>
              </a:rPr>
              <a:t>95 m</a:t>
            </a:r>
          </a:p>
        </p:txBody>
      </p:sp>
      <p:sp>
        <p:nvSpPr>
          <p:cNvPr id="110631" name="Text Box 39"/>
          <p:cNvSpPr txBox="1">
            <a:spLocks noChangeArrowheads="1"/>
          </p:cNvSpPr>
          <p:nvPr/>
        </p:nvSpPr>
        <p:spPr bwMode="auto">
          <a:xfrm rot="-5400000">
            <a:off x="2211388" y="4681538"/>
            <a:ext cx="59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600">
                <a:solidFill>
                  <a:schemeClr val="accent2"/>
                </a:solidFill>
                <a:latin typeface="Times New Roman" panose="02020603050405020304" pitchFamily="18" charset="0"/>
              </a:rPr>
              <a:t>96 m</a:t>
            </a:r>
          </a:p>
        </p:txBody>
      </p:sp>
      <p:sp>
        <p:nvSpPr>
          <p:cNvPr id="110632" name="Text Box 40"/>
          <p:cNvSpPr txBox="1">
            <a:spLocks noChangeArrowheads="1"/>
          </p:cNvSpPr>
          <p:nvPr/>
        </p:nvSpPr>
        <p:spPr bwMode="auto">
          <a:xfrm rot="-5400000">
            <a:off x="1803400" y="4632325"/>
            <a:ext cx="59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600">
                <a:solidFill>
                  <a:schemeClr val="accent2"/>
                </a:solidFill>
                <a:latin typeface="Times New Roman" panose="02020603050405020304" pitchFamily="18" charset="0"/>
              </a:rPr>
              <a:t>96 m</a:t>
            </a:r>
          </a:p>
        </p:txBody>
      </p:sp>
      <p:sp>
        <p:nvSpPr>
          <p:cNvPr id="110633" name="Text Box 41"/>
          <p:cNvSpPr txBox="1">
            <a:spLocks noChangeArrowheads="1"/>
          </p:cNvSpPr>
          <p:nvPr/>
        </p:nvSpPr>
        <p:spPr bwMode="auto">
          <a:xfrm rot="-2649893">
            <a:off x="919163" y="4878388"/>
            <a:ext cx="598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600">
                <a:solidFill>
                  <a:schemeClr val="accent2"/>
                </a:solidFill>
                <a:latin typeface="Times New Roman" panose="02020603050405020304" pitchFamily="18" charset="0"/>
              </a:rPr>
              <a:t>91 m</a:t>
            </a:r>
          </a:p>
        </p:txBody>
      </p:sp>
      <p:sp>
        <p:nvSpPr>
          <p:cNvPr id="110634" name="Text Box 42"/>
          <p:cNvSpPr txBox="1">
            <a:spLocks noChangeArrowheads="1"/>
          </p:cNvSpPr>
          <p:nvPr/>
        </p:nvSpPr>
        <p:spPr bwMode="auto">
          <a:xfrm>
            <a:off x="2111375" y="3978275"/>
            <a:ext cx="700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600">
                <a:solidFill>
                  <a:schemeClr val="accent2"/>
                </a:solidFill>
                <a:latin typeface="Times New Roman" panose="02020603050405020304" pitchFamily="18" charset="0"/>
              </a:rPr>
              <a:t>288 m</a:t>
            </a:r>
          </a:p>
        </p:txBody>
      </p:sp>
      <p:sp>
        <p:nvSpPr>
          <p:cNvPr id="110635" name="Oval 43"/>
          <p:cNvSpPr>
            <a:spLocks noChangeArrowheads="1"/>
          </p:cNvSpPr>
          <p:nvPr/>
        </p:nvSpPr>
        <p:spPr bwMode="auto">
          <a:xfrm>
            <a:off x="1165225" y="4338638"/>
            <a:ext cx="128588" cy="128587"/>
          </a:xfrm>
          <a:prstGeom prst="ellipse">
            <a:avLst/>
          </a:prstGeom>
          <a:solidFill>
            <a:schemeClr val="accent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0636" name="Text Box 44"/>
          <p:cNvSpPr txBox="1">
            <a:spLocks noChangeArrowheads="1"/>
          </p:cNvSpPr>
          <p:nvPr/>
        </p:nvSpPr>
        <p:spPr bwMode="auto">
          <a:xfrm>
            <a:off x="5800725" y="6137275"/>
            <a:ext cx="819150" cy="3968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000">
                <a:latin typeface="Arial" panose="020B0604020202020204" pitchFamily="34" charset="0"/>
              </a:rPr>
              <a:t>21 ha</a:t>
            </a:r>
          </a:p>
        </p:txBody>
      </p:sp>
      <p:sp>
        <p:nvSpPr>
          <p:cNvPr id="110637" name="Text Box 45"/>
          <p:cNvSpPr txBox="1">
            <a:spLocks noChangeArrowheads="1"/>
          </p:cNvSpPr>
          <p:nvPr/>
        </p:nvSpPr>
        <p:spPr bwMode="auto">
          <a:xfrm>
            <a:off x="5172075" y="5856288"/>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sz="1800">
              <a:solidFill>
                <a:schemeClr val="accent2"/>
              </a:solidFill>
              <a:latin typeface="Times New Roman" panose="02020603050405020304" pitchFamily="18" charset="0"/>
            </a:endParaRPr>
          </a:p>
        </p:txBody>
      </p:sp>
      <p:sp>
        <p:nvSpPr>
          <p:cNvPr id="110638" name="Oval 46"/>
          <p:cNvSpPr>
            <a:spLocks noChangeAspect="1" noChangeArrowheads="1"/>
          </p:cNvSpPr>
          <p:nvPr/>
        </p:nvSpPr>
        <p:spPr bwMode="auto">
          <a:xfrm>
            <a:off x="5086350" y="5908675"/>
            <a:ext cx="166688" cy="11271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0639" name="Freeform 47"/>
          <p:cNvSpPr>
            <a:spLocks noChangeAspect="1"/>
          </p:cNvSpPr>
          <p:nvPr/>
        </p:nvSpPr>
        <p:spPr bwMode="auto">
          <a:xfrm>
            <a:off x="5168900" y="3667125"/>
            <a:ext cx="3521075" cy="2130425"/>
          </a:xfrm>
          <a:custGeom>
            <a:avLst/>
            <a:gdLst>
              <a:gd name="T0" fmla="*/ 0 w 4080"/>
              <a:gd name="T1" fmla="*/ 2130425 h 3696"/>
              <a:gd name="T2" fmla="*/ 41424 w 4080"/>
              <a:gd name="T3" fmla="*/ 1909082 h 3696"/>
              <a:gd name="T4" fmla="*/ 124273 w 4080"/>
              <a:gd name="T5" fmla="*/ 1770743 h 3696"/>
              <a:gd name="T6" fmla="*/ 331395 w 4080"/>
              <a:gd name="T7" fmla="*/ 1604736 h 3696"/>
              <a:gd name="T8" fmla="*/ 3272529 w 4080"/>
              <a:gd name="T9" fmla="*/ 581025 h 3696"/>
              <a:gd name="T10" fmla="*/ 3313953 w 4080"/>
              <a:gd name="T11" fmla="*/ 553357 h 3696"/>
              <a:gd name="T12" fmla="*/ 3438226 w 4080"/>
              <a:gd name="T13" fmla="*/ 525689 h 3696"/>
              <a:gd name="T14" fmla="*/ 3521075 w 4080"/>
              <a:gd name="T15" fmla="*/ 442686 h 3696"/>
              <a:gd name="T16" fmla="*/ 3521075 w 4080"/>
              <a:gd name="T17" fmla="*/ 359682 h 3696"/>
              <a:gd name="T18" fmla="*/ 3521075 w 4080"/>
              <a:gd name="T19" fmla="*/ 304346 h 3696"/>
              <a:gd name="T20" fmla="*/ 3521075 w 4080"/>
              <a:gd name="T21" fmla="*/ 0 h 36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80" h="3696">
                <a:moveTo>
                  <a:pt x="0" y="3696"/>
                </a:moveTo>
                <a:lnTo>
                  <a:pt x="48" y="3312"/>
                </a:lnTo>
                <a:lnTo>
                  <a:pt x="144" y="3072"/>
                </a:lnTo>
                <a:lnTo>
                  <a:pt x="384" y="2784"/>
                </a:lnTo>
                <a:lnTo>
                  <a:pt x="3792" y="1008"/>
                </a:lnTo>
                <a:lnTo>
                  <a:pt x="3840" y="960"/>
                </a:lnTo>
                <a:lnTo>
                  <a:pt x="3984" y="912"/>
                </a:lnTo>
                <a:lnTo>
                  <a:pt x="4080" y="768"/>
                </a:lnTo>
                <a:cubicBezTo>
                  <a:pt x="4080" y="720"/>
                  <a:pt x="4080" y="672"/>
                  <a:pt x="4080" y="624"/>
                </a:cubicBezTo>
                <a:cubicBezTo>
                  <a:pt x="4080" y="592"/>
                  <a:pt x="4080" y="560"/>
                  <a:pt x="4080" y="528"/>
                </a:cubicBezTo>
                <a:lnTo>
                  <a:pt x="4080" y="0"/>
                </a:ln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40" name="Line 48"/>
          <p:cNvSpPr>
            <a:spLocks noChangeAspect="1" noChangeShapeType="1"/>
          </p:cNvSpPr>
          <p:nvPr/>
        </p:nvSpPr>
        <p:spPr bwMode="auto">
          <a:xfrm flipV="1">
            <a:off x="8399463" y="3636963"/>
            <a:ext cx="0" cy="628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41" name="Line 49"/>
          <p:cNvSpPr>
            <a:spLocks noChangeAspect="1" noChangeShapeType="1"/>
          </p:cNvSpPr>
          <p:nvPr/>
        </p:nvSpPr>
        <p:spPr bwMode="auto">
          <a:xfrm>
            <a:off x="8267700" y="4311650"/>
            <a:ext cx="5461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42" name="Line 50"/>
          <p:cNvSpPr>
            <a:spLocks noChangeAspect="1" noChangeShapeType="1"/>
          </p:cNvSpPr>
          <p:nvPr/>
        </p:nvSpPr>
        <p:spPr bwMode="auto">
          <a:xfrm flipV="1">
            <a:off x="8108950" y="3635375"/>
            <a:ext cx="0" cy="7286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43" name="Line 51"/>
          <p:cNvSpPr>
            <a:spLocks noChangeAspect="1" noChangeShapeType="1"/>
          </p:cNvSpPr>
          <p:nvPr/>
        </p:nvSpPr>
        <p:spPr bwMode="auto">
          <a:xfrm>
            <a:off x="7777163" y="4479925"/>
            <a:ext cx="10366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44" name="Line 52"/>
          <p:cNvSpPr>
            <a:spLocks noChangeAspect="1" noChangeShapeType="1"/>
          </p:cNvSpPr>
          <p:nvPr/>
        </p:nvSpPr>
        <p:spPr bwMode="auto">
          <a:xfrm flipV="1">
            <a:off x="7777163" y="3629025"/>
            <a:ext cx="0" cy="850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45" name="Line 53"/>
          <p:cNvSpPr>
            <a:spLocks noChangeAspect="1" noChangeShapeType="1"/>
          </p:cNvSpPr>
          <p:nvPr/>
        </p:nvSpPr>
        <p:spPr bwMode="auto">
          <a:xfrm>
            <a:off x="7291388" y="4648200"/>
            <a:ext cx="15224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46" name="Line 54"/>
          <p:cNvSpPr>
            <a:spLocks noChangeAspect="1" noChangeShapeType="1"/>
          </p:cNvSpPr>
          <p:nvPr/>
        </p:nvSpPr>
        <p:spPr bwMode="auto">
          <a:xfrm flipV="1">
            <a:off x="7364413" y="3629025"/>
            <a:ext cx="1587" cy="9921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47" name="Line 55"/>
          <p:cNvSpPr>
            <a:spLocks noChangeAspect="1" noChangeShapeType="1"/>
          </p:cNvSpPr>
          <p:nvPr/>
        </p:nvSpPr>
        <p:spPr bwMode="auto">
          <a:xfrm flipV="1">
            <a:off x="6950075" y="3630613"/>
            <a:ext cx="0" cy="11334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48" name="Line 56"/>
          <p:cNvSpPr>
            <a:spLocks noChangeAspect="1" noChangeShapeType="1"/>
          </p:cNvSpPr>
          <p:nvPr/>
        </p:nvSpPr>
        <p:spPr bwMode="auto">
          <a:xfrm>
            <a:off x="6816725" y="4816475"/>
            <a:ext cx="19970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49" name="Line 57"/>
          <p:cNvSpPr>
            <a:spLocks noChangeAspect="1" noChangeShapeType="1"/>
          </p:cNvSpPr>
          <p:nvPr/>
        </p:nvSpPr>
        <p:spPr bwMode="auto">
          <a:xfrm flipV="1">
            <a:off x="6080125" y="4621213"/>
            <a:ext cx="0" cy="447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50" name="Line 58"/>
          <p:cNvSpPr>
            <a:spLocks noChangeAspect="1" noChangeShapeType="1"/>
          </p:cNvSpPr>
          <p:nvPr/>
        </p:nvSpPr>
        <p:spPr bwMode="auto">
          <a:xfrm flipV="1">
            <a:off x="5832475" y="3619500"/>
            <a:ext cx="0" cy="1533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51" name="Line 59"/>
          <p:cNvSpPr>
            <a:spLocks noChangeAspect="1" noChangeShapeType="1"/>
          </p:cNvSpPr>
          <p:nvPr/>
        </p:nvSpPr>
        <p:spPr bwMode="auto">
          <a:xfrm flipV="1">
            <a:off x="5541963" y="3611563"/>
            <a:ext cx="0" cy="16478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52" name="Line 60"/>
          <p:cNvSpPr>
            <a:spLocks noChangeAspect="1" noChangeShapeType="1"/>
          </p:cNvSpPr>
          <p:nvPr/>
        </p:nvSpPr>
        <p:spPr bwMode="auto">
          <a:xfrm flipV="1">
            <a:off x="5210175" y="3611563"/>
            <a:ext cx="0" cy="19621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53" name="Line 61"/>
          <p:cNvSpPr>
            <a:spLocks noChangeAspect="1" noChangeShapeType="1"/>
          </p:cNvSpPr>
          <p:nvPr/>
        </p:nvSpPr>
        <p:spPr bwMode="auto">
          <a:xfrm>
            <a:off x="5680075" y="5208588"/>
            <a:ext cx="8699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54" name="Line 62"/>
          <p:cNvSpPr>
            <a:spLocks noChangeAspect="1" noChangeShapeType="1"/>
          </p:cNvSpPr>
          <p:nvPr/>
        </p:nvSpPr>
        <p:spPr bwMode="auto">
          <a:xfrm>
            <a:off x="8937625" y="3667125"/>
            <a:ext cx="0" cy="199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55" name="Line 63"/>
          <p:cNvSpPr>
            <a:spLocks noChangeAspect="1" noChangeShapeType="1"/>
          </p:cNvSpPr>
          <p:nvPr/>
        </p:nvSpPr>
        <p:spPr bwMode="auto">
          <a:xfrm flipH="1">
            <a:off x="4672013" y="5657850"/>
            <a:ext cx="42656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56" name="Line 64"/>
          <p:cNvSpPr>
            <a:spLocks noChangeAspect="1" noChangeShapeType="1"/>
          </p:cNvSpPr>
          <p:nvPr/>
        </p:nvSpPr>
        <p:spPr bwMode="auto">
          <a:xfrm>
            <a:off x="5168900" y="5797550"/>
            <a:ext cx="0" cy="111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57" name="Line 65"/>
          <p:cNvSpPr>
            <a:spLocks noChangeAspect="1" noChangeShapeType="1"/>
          </p:cNvSpPr>
          <p:nvPr/>
        </p:nvSpPr>
        <p:spPr bwMode="auto">
          <a:xfrm flipH="1">
            <a:off x="4672013" y="5853113"/>
            <a:ext cx="4265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58" name="Line 66"/>
          <p:cNvSpPr>
            <a:spLocks noChangeAspect="1" noChangeShapeType="1"/>
          </p:cNvSpPr>
          <p:nvPr/>
        </p:nvSpPr>
        <p:spPr bwMode="auto">
          <a:xfrm>
            <a:off x="5260975" y="5487988"/>
            <a:ext cx="30146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59" name="Freeform 67"/>
          <p:cNvSpPr>
            <a:spLocks noChangeAspect="1"/>
          </p:cNvSpPr>
          <p:nvPr/>
        </p:nvSpPr>
        <p:spPr bwMode="auto">
          <a:xfrm>
            <a:off x="5440363" y="5214938"/>
            <a:ext cx="3378200" cy="107950"/>
          </a:xfrm>
          <a:custGeom>
            <a:avLst/>
            <a:gdLst>
              <a:gd name="T0" fmla="*/ 0 w 3917"/>
              <a:gd name="T1" fmla="*/ 107950 h 184"/>
              <a:gd name="T2" fmla="*/ 2573538 w 3917"/>
              <a:gd name="T3" fmla="*/ 107950 h 184"/>
              <a:gd name="T4" fmla="*/ 2682206 w 3917"/>
              <a:gd name="T5" fmla="*/ 67469 h 184"/>
              <a:gd name="T6" fmla="*/ 2791737 w 3917"/>
              <a:gd name="T7" fmla="*/ 33441 h 184"/>
              <a:gd name="T8" fmla="*/ 2881431 w 3917"/>
              <a:gd name="T9" fmla="*/ 13494 h 184"/>
              <a:gd name="T10" fmla="*/ 2950427 w 3917"/>
              <a:gd name="T11" fmla="*/ 6454 h 184"/>
              <a:gd name="T12" fmla="*/ 3050471 w 3917"/>
              <a:gd name="T13" fmla="*/ 0 h 184"/>
              <a:gd name="T14" fmla="*/ 3129816 w 3917"/>
              <a:gd name="T15" fmla="*/ 0 h 184"/>
              <a:gd name="T16" fmla="*/ 3189324 w 3917"/>
              <a:gd name="T17" fmla="*/ 0 h 184"/>
              <a:gd name="T18" fmla="*/ 3248833 w 3917"/>
              <a:gd name="T19" fmla="*/ 0 h 184"/>
              <a:gd name="T20" fmla="*/ 3378200 w 3917"/>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17" h="184">
                <a:moveTo>
                  <a:pt x="0" y="184"/>
                </a:moveTo>
                <a:lnTo>
                  <a:pt x="2984" y="184"/>
                </a:lnTo>
                <a:lnTo>
                  <a:pt x="3110" y="115"/>
                </a:lnTo>
                <a:lnTo>
                  <a:pt x="3237" y="57"/>
                </a:lnTo>
                <a:lnTo>
                  <a:pt x="3341" y="23"/>
                </a:lnTo>
                <a:lnTo>
                  <a:pt x="3421" y="11"/>
                </a:lnTo>
                <a:lnTo>
                  <a:pt x="3537" y="0"/>
                </a:lnTo>
                <a:lnTo>
                  <a:pt x="3629" y="0"/>
                </a:lnTo>
                <a:lnTo>
                  <a:pt x="3698" y="0"/>
                </a:lnTo>
                <a:lnTo>
                  <a:pt x="3767" y="0"/>
                </a:lnTo>
                <a:lnTo>
                  <a:pt x="3917" y="0"/>
                </a:ln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60" name="Freeform 68"/>
          <p:cNvSpPr>
            <a:spLocks noChangeAspect="1"/>
          </p:cNvSpPr>
          <p:nvPr/>
        </p:nvSpPr>
        <p:spPr bwMode="auto">
          <a:xfrm>
            <a:off x="6483350" y="4926013"/>
            <a:ext cx="2335213" cy="147637"/>
          </a:xfrm>
          <a:custGeom>
            <a:avLst/>
            <a:gdLst>
              <a:gd name="T0" fmla="*/ 0 w 2707"/>
              <a:gd name="T1" fmla="*/ 0 h 254"/>
              <a:gd name="T2" fmla="*/ 1619208 w 2707"/>
              <a:gd name="T3" fmla="*/ 147637 h 254"/>
              <a:gd name="T4" fmla="*/ 1818481 w 2707"/>
              <a:gd name="T5" fmla="*/ 100556 h 254"/>
              <a:gd name="T6" fmla="*/ 1957369 w 2707"/>
              <a:gd name="T7" fmla="*/ 87187 h 254"/>
              <a:gd name="T8" fmla="*/ 2106609 w 2707"/>
              <a:gd name="T9" fmla="*/ 80212 h 254"/>
              <a:gd name="T10" fmla="*/ 2335213 w 2707"/>
              <a:gd name="T11" fmla="*/ 80212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7" h="254">
                <a:moveTo>
                  <a:pt x="0" y="0"/>
                </a:moveTo>
                <a:lnTo>
                  <a:pt x="1877" y="254"/>
                </a:lnTo>
                <a:lnTo>
                  <a:pt x="2108" y="173"/>
                </a:lnTo>
                <a:lnTo>
                  <a:pt x="2269" y="150"/>
                </a:lnTo>
                <a:lnTo>
                  <a:pt x="2442" y="138"/>
                </a:lnTo>
                <a:lnTo>
                  <a:pt x="2707" y="138"/>
                </a:ln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61" name="Line 69"/>
          <p:cNvSpPr>
            <a:spLocks noChangeAspect="1" noChangeShapeType="1"/>
          </p:cNvSpPr>
          <p:nvPr/>
        </p:nvSpPr>
        <p:spPr bwMode="auto">
          <a:xfrm flipV="1">
            <a:off x="4941888" y="3608388"/>
            <a:ext cx="0" cy="20510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62" name="Line 70"/>
          <p:cNvSpPr>
            <a:spLocks noChangeAspect="1" noChangeShapeType="1"/>
          </p:cNvSpPr>
          <p:nvPr/>
        </p:nvSpPr>
        <p:spPr bwMode="auto">
          <a:xfrm flipV="1">
            <a:off x="5837238" y="3614738"/>
            <a:ext cx="466725" cy="4095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63" name="Line 71"/>
          <p:cNvSpPr>
            <a:spLocks noChangeAspect="1" noChangeShapeType="1"/>
          </p:cNvSpPr>
          <p:nvPr/>
        </p:nvSpPr>
        <p:spPr bwMode="auto">
          <a:xfrm>
            <a:off x="6134100" y="5021263"/>
            <a:ext cx="71438" cy="396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64" name="Line 72"/>
          <p:cNvSpPr>
            <a:spLocks noChangeAspect="1" noChangeShapeType="1"/>
          </p:cNvSpPr>
          <p:nvPr/>
        </p:nvSpPr>
        <p:spPr bwMode="auto">
          <a:xfrm>
            <a:off x="8572500" y="4175125"/>
            <a:ext cx="69850" cy="396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65" name="Text Box 73"/>
          <p:cNvSpPr txBox="1">
            <a:spLocks noChangeAspect="1" noChangeArrowheads="1"/>
          </p:cNvSpPr>
          <p:nvPr/>
        </p:nvSpPr>
        <p:spPr bwMode="auto">
          <a:xfrm rot="-5400000">
            <a:off x="8399463" y="3659188"/>
            <a:ext cx="409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91m</a:t>
            </a:r>
          </a:p>
        </p:txBody>
      </p:sp>
      <p:sp>
        <p:nvSpPr>
          <p:cNvPr id="110666" name="Text Box 74"/>
          <p:cNvSpPr txBox="1">
            <a:spLocks noChangeAspect="1" noChangeArrowheads="1"/>
          </p:cNvSpPr>
          <p:nvPr/>
        </p:nvSpPr>
        <p:spPr bwMode="auto">
          <a:xfrm rot="-5400000">
            <a:off x="8080375" y="3702050"/>
            <a:ext cx="441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61 m</a:t>
            </a:r>
          </a:p>
        </p:txBody>
      </p:sp>
      <p:sp>
        <p:nvSpPr>
          <p:cNvPr id="110667" name="Text Box 75"/>
          <p:cNvSpPr txBox="1">
            <a:spLocks noChangeAspect="1" noChangeArrowheads="1"/>
          </p:cNvSpPr>
          <p:nvPr/>
        </p:nvSpPr>
        <p:spPr bwMode="auto">
          <a:xfrm rot="-5400000">
            <a:off x="7732713" y="3663950"/>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160 m</a:t>
            </a:r>
          </a:p>
        </p:txBody>
      </p:sp>
      <p:sp>
        <p:nvSpPr>
          <p:cNvPr id="110668" name="Text Box 76"/>
          <p:cNvSpPr txBox="1">
            <a:spLocks noChangeAspect="1" noChangeArrowheads="1"/>
          </p:cNvSpPr>
          <p:nvPr/>
        </p:nvSpPr>
        <p:spPr bwMode="auto">
          <a:xfrm rot="-5400000">
            <a:off x="7451725" y="3743325"/>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183 m</a:t>
            </a:r>
          </a:p>
        </p:txBody>
      </p:sp>
      <p:sp>
        <p:nvSpPr>
          <p:cNvPr id="110669" name="Text Box 77"/>
          <p:cNvSpPr txBox="1">
            <a:spLocks noChangeAspect="1" noChangeArrowheads="1"/>
          </p:cNvSpPr>
          <p:nvPr/>
        </p:nvSpPr>
        <p:spPr bwMode="auto">
          <a:xfrm rot="-5400000">
            <a:off x="6994525" y="3721100"/>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207 m</a:t>
            </a:r>
          </a:p>
        </p:txBody>
      </p:sp>
      <p:sp>
        <p:nvSpPr>
          <p:cNvPr id="110670" name="Text Box 78"/>
          <p:cNvSpPr txBox="1">
            <a:spLocks noChangeAspect="1" noChangeArrowheads="1"/>
          </p:cNvSpPr>
          <p:nvPr/>
        </p:nvSpPr>
        <p:spPr bwMode="auto">
          <a:xfrm rot="-5400000">
            <a:off x="6592888" y="3724275"/>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244 m</a:t>
            </a:r>
          </a:p>
        </p:txBody>
      </p:sp>
      <p:sp>
        <p:nvSpPr>
          <p:cNvPr id="110671" name="Text Box 79"/>
          <p:cNvSpPr txBox="1">
            <a:spLocks noChangeAspect="1" noChangeArrowheads="1"/>
          </p:cNvSpPr>
          <p:nvPr/>
        </p:nvSpPr>
        <p:spPr bwMode="auto">
          <a:xfrm>
            <a:off x="8420100" y="4267200"/>
            <a:ext cx="441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52 m</a:t>
            </a:r>
          </a:p>
        </p:txBody>
      </p:sp>
      <p:sp>
        <p:nvSpPr>
          <p:cNvPr id="110672" name="Text Box 80"/>
          <p:cNvSpPr txBox="1">
            <a:spLocks noChangeAspect="1" noChangeArrowheads="1"/>
          </p:cNvSpPr>
          <p:nvPr/>
        </p:nvSpPr>
        <p:spPr bwMode="auto">
          <a:xfrm>
            <a:off x="8420100" y="4435475"/>
            <a:ext cx="441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91 m</a:t>
            </a:r>
          </a:p>
        </p:txBody>
      </p:sp>
      <p:sp>
        <p:nvSpPr>
          <p:cNvPr id="110673" name="Text Box 81"/>
          <p:cNvSpPr txBox="1">
            <a:spLocks noChangeAspect="1" noChangeArrowheads="1"/>
          </p:cNvSpPr>
          <p:nvPr/>
        </p:nvSpPr>
        <p:spPr bwMode="auto">
          <a:xfrm>
            <a:off x="8356600" y="4594225"/>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130 m</a:t>
            </a:r>
          </a:p>
        </p:txBody>
      </p:sp>
      <p:sp>
        <p:nvSpPr>
          <p:cNvPr id="110674" name="Text Box 82"/>
          <p:cNvSpPr txBox="1">
            <a:spLocks noChangeAspect="1" noChangeArrowheads="1"/>
          </p:cNvSpPr>
          <p:nvPr/>
        </p:nvSpPr>
        <p:spPr bwMode="auto">
          <a:xfrm>
            <a:off x="8356600" y="4767263"/>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171 m</a:t>
            </a:r>
          </a:p>
        </p:txBody>
      </p:sp>
      <p:sp>
        <p:nvSpPr>
          <p:cNvPr id="110675" name="Text Box 83"/>
          <p:cNvSpPr txBox="1">
            <a:spLocks noChangeAspect="1" noChangeArrowheads="1"/>
          </p:cNvSpPr>
          <p:nvPr/>
        </p:nvSpPr>
        <p:spPr bwMode="auto">
          <a:xfrm rot="416529">
            <a:off x="7312025" y="4991100"/>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229 m</a:t>
            </a:r>
          </a:p>
        </p:txBody>
      </p:sp>
      <p:sp>
        <p:nvSpPr>
          <p:cNvPr id="110676" name="Text Box 84"/>
          <p:cNvSpPr txBox="1">
            <a:spLocks noChangeAspect="1" noChangeArrowheads="1"/>
          </p:cNvSpPr>
          <p:nvPr/>
        </p:nvSpPr>
        <p:spPr bwMode="auto">
          <a:xfrm rot="-1435781">
            <a:off x="6423025" y="4602163"/>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335 m</a:t>
            </a:r>
          </a:p>
        </p:txBody>
      </p:sp>
      <p:sp>
        <p:nvSpPr>
          <p:cNvPr id="110677" name="Text Box 85"/>
          <p:cNvSpPr txBox="1">
            <a:spLocks noChangeAspect="1" noChangeArrowheads="1"/>
          </p:cNvSpPr>
          <p:nvPr/>
        </p:nvSpPr>
        <p:spPr bwMode="auto">
          <a:xfrm>
            <a:off x="6011863" y="4643438"/>
            <a:ext cx="441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61 m</a:t>
            </a:r>
          </a:p>
        </p:txBody>
      </p:sp>
      <p:sp>
        <p:nvSpPr>
          <p:cNvPr id="110678" name="Text Box 86"/>
          <p:cNvSpPr txBox="1">
            <a:spLocks noChangeAspect="1" noChangeArrowheads="1"/>
          </p:cNvSpPr>
          <p:nvPr/>
        </p:nvSpPr>
        <p:spPr bwMode="auto">
          <a:xfrm rot="-3170170">
            <a:off x="5994400" y="3759200"/>
            <a:ext cx="441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61 m</a:t>
            </a:r>
          </a:p>
        </p:txBody>
      </p:sp>
      <p:sp>
        <p:nvSpPr>
          <p:cNvPr id="110679" name="Text Box 87"/>
          <p:cNvSpPr txBox="1">
            <a:spLocks noChangeAspect="1" noChangeArrowheads="1"/>
          </p:cNvSpPr>
          <p:nvPr/>
        </p:nvSpPr>
        <p:spPr bwMode="auto">
          <a:xfrm rot="-5400000">
            <a:off x="5457825" y="4119563"/>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329 m</a:t>
            </a:r>
          </a:p>
        </p:txBody>
      </p:sp>
      <p:sp>
        <p:nvSpPr>
          <p:cNvPr id="110680" name="Text Box 88"/>
          <p:cNvSpPr txBox="1">
            <a:spLocks noChangeAspect="1" noChangeArrowheads="1"/>
          </p:cNvSpPr>
          <p:nvPr/>
        </p:nvSpPr>
        <p:spPr bwMode="auto">
          <a:xfrm rot="-5400000">
            <a:off x="5164138" y="4081463"/>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350 m</a:t>
            </a:r>
          </a:p>
        </p:txBody>
      </p:sp>
      <p:sp>
        <p:nvSpPr>
          <p:cNvPr id="110681" name="Text Box 89"/>
          <p:cNvSpPr txBox="1">
            <a:spLocks noChangeAspect="1" noChangeArrowheads="1"/>
          </p:cNvSpPr>
          <p:nvPr/>
        </p:nvSpPr>
        <p:spPr bwMode="auto">
          <a:xfrm rot="-5400000">
            <a:off x="4860925" y="4065588"/>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375 m</a:t>
            </a:r>
          </a:p>
        </p:txBody>
      </p:sp>
      <p:sp>
        <p:nvSpPr>
          <p:cNvPr id="110682" name="Text Box 90"/>
          <p:cNvSpPr txBox="1">
            <a:spLocks noChangeAspect="1" noChangeArrowheads="1"/>
          </p:cNvSpPr>
          <p:nvPr/>
        </p:nvSpPr>
        <p:spPr bwMode="auto">
          <a:xfrm>
            <a:off x="5081588" y="5110163"/>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152 m</a:t>
            </a:r>
          </a:p>
        </p:txBody>
      </p:sp>
      <p:sp>
        <p:nvSpPr>
          <p:cNvPr id="110683" name="Text Box 91"/>
          <p:cNvSpPr txBox="1">
            <a:spLocks noChangeAspect="1" noChangeArrowheads="1"/>
          </p:cNvSpPr>
          <p:nvPr/>
        </p:nvSpPr>
        <p:spPr bwMode="auto">
          <a:xfrm>
            <a:off x="6100763" y="5026025"/>
            <a:ext cx="441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91 m</a:t>
            </a:r>
          </a:p>
        </p:txBody>
      </p:sp>
      <p:sp>
        <p:nvSpPr>
          <p:cNvPr id="110684" name="Text Box 92"/>
          <p:cNvSpPr txBox="1">
            <a:spLocks noChangeAspect="1" noChangeArrowheads="1"/>
          </p:cNvSpPr>
          <p:nvPr/>
        </p:nvSpPr>
        <p:spPr bwMode="auto">
          <a:xfrm>
            <a:off x="6683375" y="5254625"/>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350 m</a:t>
            </a:r>
          </a:p>
        </p:txBody>
      </p:sp>
      <p:sp>
        <p:nvSpPr>
          <p:cNvPr id="110685" name="Text Box 93"/>
          <p:cNvSpPr txBox="1">
            <a:spLocks noChangeAspect="1" noChangeArrowheads="1"/>
          </p:cNvSpPr>
          <p:nvPr/>
        </p:nvSpPr>
        <p:spPr bwMode="auto">
          <a:xfrm>
            <a:off x="6673850" y="5438775"/>
            <a:ext cx="504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335 m</a:t>
            </a:r>
          </a:p>
        </p:txBody>
      </p:sp>
      <p:sp>
        <p:nvSpPr>
          <p:cNvPr id="110686" name="Text Box 94"/>
          <p:cNvSpPr txBox="1">
            <a:spLocks noChangeAspect="1" noChangeArrowheads="1"/>
          </p:cNvSpPr>
          <p:nvPr/>
        </p:nvSpPr>
        <p:spPr bwMode="auto">
          <a:xfrm>
            <a:off x="5367338" y="5535613"/>
            <a:ext cx="474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sz="1000">
              <a:solidFill>
                <a:schemeClr val="accent2"/>
              </a:solidFill>
              <a:latin typeface="Times New Roman" panose="02020603050405020304" pitchFamily="18" charset="0"/>
            </a:endParaRPr>
          </a:p>
        </p:txBody>
      </p:sp>
      <p:sp>
        <p:nvSpPr>
          <p:cNvPr id="110687" name="Text Box 95"/>
          <p:cNvSpPr txBox="1">
            <a:spLocks noChangeAspect="1" noChangeArrowheads="1"/>
          </p:cNvSpPr>
          <p:nvPr/>
        </p:nvSpPr>
        <p:spPr bwMode="auto">
          <a:xfrm>
            <a:off x="5232400" y="5840413"/>
            <a:ext cx="1093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County Main Tile</a:t>
            </a:r>
          </a:p>
        </p:txBody>
      </p:sp>
      <p:sp>
        <p:nvSpPr>
          <p:cNvPr id="110688" name="Line 96"/>
          <p:cNvSpPr>
            <a:spLocks noChangeAspect="1" noChangeShapeType="1"/>
          </p:cNvSpPr>
          <p:nvPr/>
        </p:nvSpPr>
        <p:spPr bwMode="auto">
          <a:xfrm flipH="1">
            <a:off x="6205538" y="4479925"/>
            <a:ext cx="320675"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89" name="Text Box 97"/>
          <p:cNvSpPr txBox="1">
            <a:spLocks noChangeAspect="1" noChangeArrowheads="1"/>
          </p:cNvSpPr>
          <p:nvPr/>
        </p:nvSpPr>
        <p:spPr bwMode="auto">
          <a:xfrm>
            <a:off x="6457950" y="4421188"/>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chemeClr val="accent2"/>
                </a:solidFill>
                <a:latin typeface="Times New Roman" panose="02020603050405020304" pitchFamily="18" charset="0"/>
              </a:rPr>
              <a:t>N</a:t>
            </a:r>
          </a:p>
        </p:txBody>
      </p:sp>
      <p:sp>
        <p:nvSpPr>
          <p:cNvPr id="110690" name="Oval 98"/>
          <p:cNvSpPr>
            <a:spLocks noChangeArrowheads="1"/>
          </p:cNvSpPr>
          <p:nvPr/>
        </p:nvSpPr>
        <p:spPr bwMode="auto">
          <a:xfrm>
            <a:off x="5127625" y="5846763"/>
            <a:ext cx="76200" cy="61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0691" name="Text Box 99"/>
          <p:cNvSpPr txBox="1">
            <a:spLocks noChangeAspect="1" noChangeArrowheads="1"/>
          </p:cNvSpPr>
          <p:nvPr/>
        </p:nvSpPr>
        <p:spPr bwMode="auto">
          <a:xfrm>
            <a:off x="6757988" y="5613400"/>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solidFill>
                  <a:schemeClr val="accent2"/>
                </a:solidFill>
                <a:latin typeface="Times New Roman" panose="02020603050405020304" pitchFamily="18" charset="0"/>
              </a:rPr>
              <a:t>County Road</a:t>
            </a:r>
          </a:p>
        </p:txBody>
      </p:sp>
      <p:sp>
        <p:nvSpPr>
          <p:cNvPr id="110692" name="Text Box 100"/>
          <p:cNvSpPr txBox="1">
            <a:spLocks noChangeArrowheads="1"/>
          </p:cNvSpPr>
          <p:nvPr/>
        </p:nvSpPr>
        <p:spPr bwMode="auto">
          <a:xfrm>
            <a:off x="2930525" y="5502275"/>
            <a:ext cx="895350" cy="3968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000">
                <a:latin typeface="Arial" panose="020B0604020202020204" pitchFamily="34" charset="0"/>
              </a:rPr>
              <a:t>2.6 ha</a:t>
            </a:r>
          </a:p>
        </p:txBody>
      </p:sp>
      <p:sp>
        <p:nvSpPr>
          <p:cNvPr id="110693" name="Text Box 101"/>
          <p:cNvSpPr txBox="1">
            <a:spLocks noChangeArrowheads="1"/>
          </p:cNvSpPr>
          <p:nvPr/>
        </p:nvSpPr>
        <p:spPr bwMode="auto">
          <a:xfrm>
            <a:off x="8416925" y="290195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b="1">
                <a:solidFill>
                  <a:srgbClr val="FF33CC"/>
                </a:solidFill>
                <a:latin typeface="Arial" panose="020B0604020202020204" pitchFamily="34" charset="0"/>
              </a:rPr>
              <a:t>B</a:t>
            </a:r>
          </a:p>
        </p:txBody>
      </p:sp>
      <p:sp>
        <p:nvSpPr>
          <p:cNvPr id="110694" name="Text Box 102"/>
          <p:cNvSpPr txBox="1">
            <a:spLocks noChangeArrowheads="1"/>
          </p:cNvSpPr>
          <p:nvPr/>
        </p:nvSpPr>
        <p:spPr bwMode="auto">
          <a:xfrm>
            <a:off x="3743325" y="269875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b="1">
                <a:solidFill>
                  <a:srgbClr val="FF33CC"/>
                </a:solidFill>
                <a:latin typeface="Arial" panose="020B0604020202020204" pitchFamily="34" charset="0"/>
              </a:rPr>
              <a:t>A</a:t>
            </a:r>
          </a:p>
        </p:txBody>
      </p:sp>
      <p:sp>
        <p:nvSpPr>
          <p:cNvPr id="110695" name="Text Box 103"/>
          <p:cNvSpPr txBox="1">
            <a:spLocks noChangeArrowheads="1"/>
          </p:cNvSpPr>
          <p:nvPr/>
        </p:nvSpPr>
        <p:spPr bwMode="auto">
          <a:xfrm>
            <a:off x="3997325" y="620395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b="1">
                <a:solidFill>
                  <a:srgbClr val="FF33CC"/>
                </a:solidFill>
                <a:latin typeface="Arial" panose="020B0604020202020204" pitchFamily="34" charset="0"/>
              </a:rPr>
              <a:t>C</a:t>
            </a:r>
          </a:p>
        </p:txBody>
      </p:sp>
      <p:sp>
        <p:nvSpPr>
          <p:cNvPr id="110696" name="Text Box 104"/>
          <p:cNvSpPr txBox="1">
            <a:spLocks noChangeArrowheads="1"/>
          </p:cNvSpPr>
          <p:nvPr/>
        </p:nvSpPr>
        <p:spPr bwMode="auto">
          <a:xfrm>
            <a:off x="8366125" y="6127750"/>
            <a:ext cx="460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b="1">
                <a:solidFill>
                  <a:srgbClr val="FF33CC"/>
                </a:solidFill>
                <a:latin typeface="Arial" panose="020B0604020202020204" pitchFamily="34" charset="0"/>
              </a:rPr>
              <a:t>G</a:t>
            </a:r>
          </a:p>
        </p:txBody>
      </p:sp>
    </p:spTree>
    <p:extLst>
      <p:ext uri="{BB962C8B-B14F-4D97-AF65-F5344CB8AC3E}">
        <p14:creationId xmlns:p14="http://schemas.microsoft.com/office/powerpoint/2010/main" val="4283102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descr="Rectangle: Click to edit Master text styles&#10;Second level&#10;Third level&#10;Fourth level&#10;Fifth level"/>
          <p:cNvSpPr>
            <a:spLocks noGrp="1" noChangeArrowheads="1"/>
          </p:cNvSpPr>
          <p:nvPr>
            <p:ph idx="1"/>
          </p:nvPr>
        </p:nvSpPr>
        <p:spPr>
          <a:xfrm>
            <a:off x="838200" y="762000"/>
            <a:ext cx="7772400" cy="4114800"/>
          </a:xfrm>
        </p:spPr>
        <p:txBody>
          <a:bodyPr/>
          <a:lstStyle/>
          <a:p>
            <a:pPr eaLnBrk="1" hangingPunct="1"/>
            <a:r>
              <a:rPr lang="en-US" altLang="en-US" dirty="0" smtClean="0">
                <a:solidFill>
                  <a:srgbClr val="CC0099"/>
                </a:solidFill>
              </a:rPr>
              <a:t>Double Mass Curve Analysis</a:t>
            </a:r>
          </a:p>
          <a:p>
            <a:pPr lvl="3" eaLnBrk="1" hangingPunct="1"/>
            <a:r>
              <a:rPr lang="en-US" altLang="en-US" dirty="0" smtClean="0">
                <a:solidFill>
                  <a:schemeClr val="accent2"/>
                </a:solidFill>
              </a:rPr>
              <a:t>Regression Analyses of slope changes</a:t>
            </a:r>
          </a:p>
          <a:p>
            <a:pPr eaLnBrk="1" hangingPunct="1">
              <a:lnSpc>
                <a:spcPct val="110000"/>
              </a:lnSpc>
              <a:buFont typeface="Wingdings" panose="05000000000000000000" pitchFamily="2" charset="2"/>
              <a:buNone/>
            </a:pPr>
            <a:r>
              <a:rPr lang="en-US" altLang="en-US" dirty="0" smtClean="0">
                <a:cs typeface="Times New Roman" panose="02020603050405020304" pitchFamily="18" charset="0"/>
              </a:rPr>
              <a:t>			</a:t>
            </a:r>
            <a:r>
              <a:rPr lang="en-US" altLang="en-US" dirty="0" smtClean="0">
                <a:latin typeface="Symbol" panose="05050102010706020507" pitchFamily="18" charset="2"/>
                <a:cs typeface="Times New Roman" panose="02020603050405020304" pitchFamily="18" charset="0"/>
              </a:rPr>
              <a:t>D</a:t>
            </a:r>
            <a:r>
              <a:rPr lang="en-US" altLang="en-US" dirty="0" smtClean="0">
                <a:cs typeface="Times New Roman" panose="02020603050405020304" pitchFamily="18" charset="0"/>
              </a:rPr>
              <a:t>N = </a:t>
            </a:r>
            <a:r>
              <a:rPr lang="en-US" altLang="en-US" dirty="0" smtClean="0">
                <a:cs typeface="Times New Roman" panose="02020603050405020304" pitchFamily="18" charset="0"/>
                <a:sym typeface="Symbol" panose="05050102010706020507" pitchFamily="18" charset="2"/>
              </a:rPr>
              <a:t></a:t>
            </a:r>
            <a:r>
              <a:rPr lang="en-US" altLang="en-US" baseline="-30000" dirty="0" smtClean="0">
                <a:cs typeface="Times New Roman" panose="02020603050405020304" pitchFamily="18" charset="0"/>
              </a:rPr>
              <a:t>0</a:t>
            </a:r>
            <a:r>
              <a:rPr lang="en-US" altLang="en-US" dirty="0" smtClean="0">
                <a:cs typeface="Times New Roman" panose="02020603050405020304" pitchFamily="18" charset="0"/>
              </a:rPr>
              <a:t> + </a:t>
            </a:r>
            <a:r>
              <a:rPr lang="en-US" altLang="en-US" dirty="0" smtClean="0">
                <a:cs typeface="Times New Roman" panose="02020603050405020304" pitchFamily="18" charset="0"/>
                <a:sym typeface="Symbol" panose="05050102010706020507" pitchFamily="18" charset="2"/>
              </a:rPr>
              <a:t></a:t>
            </a:r>
            <a:r>
              <a:rPr lang="en-US" altLang="en-US" baseline="-30000" dirty="0" smtClean="0">
                <a:cs typeface="Times New Roman" panose="02020603050405020304" pitchFamily="18" charset="0"/>
              </a:rPr>
              <a:t>1</a:t>
            </a:r>
            <a:r>
              <a:rPr lang="en-US" altLang="en-US" dirty="0" smtClean="0">
                <a:latin typeface="Symbol" panose="05050102010706020507" pitchFamily="18" charset="2"/>
                <a:cs typeface="Times New Roman" panose="02020603050405020304" pitchFamily="18" charset="0"/>
              </a:rPr>
              <a:t>D</a:t>
            </a:r>
            <a:r>
              <a:rPr lang="en-US" altLang="en-US" dirty="0" smtClean="0">
                <a:cs typeface="Times New Roman" panose="02020603050405020304" pitchFamily="18" charset="0"/>
              </a:rPr>
              <a:t>F + </a:t>
            </a:r>
            <a:r>
              <a:rPr lang="en-US" altLang="en-US" dirty="0" smtClean="0">
                <a:cs typeface="Times New Roman" panose="02020603050405020304" pitchFamily="18" charset="0"/>
                <a:sym typeface="Symbol" panose="05050102010706020507" pitchFamily="18" charset="2"/>
              </a:rPr>
              <a:t></a:t>
            </a:r>
            <a:r>
              <a:rPr lang="en-US" altLang="en-US" baseline="-30000" dirty="0" smtClean="0">
                <a:cs typeface="Times New Roman" panose="02020603050405020304" pitchFamily="18" charset="0"/>
              </a:rPr>
              <a:t>1</a:t>
            </a:r>
            <a:r>
              <a:rPr lang="en-US" altLang="en-US" dirty="0" smtClean="0">
                <a:cs typeface="Times New Roman" panose="02020603050405020304" pitchFamily="18" charset="0"/>
              </a:rPr>
              <a:t>Z</a:t>
            </a:r>
          </a:p>
          <a:p>
            <a:pPr lvl="1" eaLnBrk="1" hangingPunct="1">
              <a:buFont typeface="Wingdings" panose="05000000000000000000" pitchFamily="2" charset="2"/>
              <a:buNone/>
            </a:pPr>
            <a:r>
              <a:rPr lang="en-US" altLang="en-US" sz="2000" dirty="0" smtClean="0">
                <a:cs typeface="Times New Roman" panose="02020603050405020304" pitchFamily="18" charset="0"/>
              </a:rPr>
              <a:t>	N = Nitrate-N </a:t>
            </a:r>
            <a:r>
              <a:rPr lang="en-US" altLang="en-US" sz="2000" dirty="0" smtClean="0">
                <a:cs typeface="Times New Roman" panose="02020603050405020304" pitchFamily="18" charset="0"/>
              </a:rPr>
              <a:t>Load</a:t>
            </a:r>
            <a:endParaRPr lang="en-US" altLang="en-US" sz="2000" dirty="0" smtClean="0">
              <a:cs typeface="Times New Roman" panose="02020603050405020304" pitchFamily="18" charset="0"/>
            </a:endParaRPr>
          </a:p>
          <a:p>
            <a:pPr lvl="1" eaLnBrk="1" hangingPunct="1">
              <a:lnSpc>
                <a:spcPct val="110000"/>
              </a:lnSpc>
              <a:buFont typeface="Wingdings" panose="05000000000000000000" pitchFamily="2" charset="2"/>
              <a:buNone/>
            </a:pPr>
            <a:r>
              <a:rPr lang="en-US" altLang="en-US" sz="2000" dirty="0" smtClean="0">
                <a:cs typeface="Times New Roman" panose="02020603050405020304" pitchFamily="18" charset="0"/>
                <a:sym typeface="Symbol" panose="05050102010706020507" pitchFamily="18" charset="2"/>
              </a:rPr>
              <a:t>	</a:t>
            </a:r>
            <a:r>
              <a:rPr lang="en-US" altLang="en-US" sz="2000" baseline="-30000" dirty="0" smtClean="0">
                <a:cs typeface="Times New Roman" panose="02020603050405020304" pitchFamily="18" charset="0"/>
              </a:rPr>
              <a:t>0</a:t>
            </a:r>
            <a:r>
              <a:rPr lang="en-US" altLang="en-US" sz="2000" dirty="0" smtClean="0">
                <a:cs typeface="Times New Roman" panose="02020603050405020304" pitchFamily="18" charset="0"/>
              </a:rPr>
              <a:t>, </a:t>
            </a:r>
            <a:r>
              <a:rPr lang="en-US" altLang="en-US" sz="2000" dirty="0" smtClean="0">
                <a:cs typeface="Times New Roman" panose="02020603050405020304" pitchFamily="18" charset="0"/>
                <a:sym typeface="Symbol" panose="05050102010706020507" pitchFamily="18" charset="2"/>
              </a:rPr>
              <a:t></a:t>
            </a:r>
            <a:r>
              <a:rPr lang="en-US" altLang="en-US" sz="2000" baseline="-30000" dirty="0" smtClean="0">
                <a:cs typeface="Times New Roman" panose="02020603050405020304" pitchFamily="18" charset="0"/>
              </a:rPr>
              <a:t>1</a:t>
            </a:r>
            <a:r>
              <a:rPr lang="en-US" altLang="en-US" sz="2000" dirty="0" smtClean="0">
                <a:cs typeface="Times New Roman" panose="02020603050405020304" pitchFamily="18" charset="0"/>
              </a:rPr>
              <a:t>, </a:t>
            </a:r>
            <a:r>
              <a:rPr lang="en-US" altLang="en-US" sz="2000" dirty="0" smtClean="0">
                <a:cs typeface="Times New Roman" panose="02020603050405020304" pitchFamily="18" charset="0"/>
                <a:sym typeface="Symbol" panose="05050102010706020507" pitchFamily="18" charset="2"/>
              </a:rPr>
              <a:t></a:t>
            </a:r>
            <a:r>
              <a:rPr lang="en-US" altLang="en-US" sz="2000" baseline="-30000" dirty="0" smtClean="0">
                <a:cs typeface="Times New Roman" panose="02020603050405020304" pitchFamily="18" charset="0"/>
              </a:rPr>
              <a:t>1 </a:t>
            </a:r>
            <a:r>
              <a:rPr lang="en-US" altLang="en-US" sz="2000" dirty="0" smtClean="0">
                <a:cs typeface="Times New Roman" panose="02020603050405020304" pitchFamily="18" charset="0"/>
              </a:rPr>
              <a:t>= Constants</a:t>
            </a:r>
          </a:p>
          <a:p>
            <a:pPr lvl="1" eaLnBrk="1" hangingPunct="1">
              <a:buFont typeface="Wingdings" panose="05000000000000000000" pitchFamily="2" charset="2"/>
              <a:buNone/>
            </a:pPr>
            <a:r>
              <a:rPr lang="en-US" altLang="en-US" sz="2000" dirty="0" smtClean="0">
                <a:cs typeface="Times New Roman" panose="02020603050405020304" pitchFamily="18" charset="0"/>
              </a:rPr>
              <a:t>	F = Flow Rate</a:t>
            </a:r>
          </a:p>
          <a:p>
            <a:pPr lvl="1" eaLnBrk="1" hangingPunct="1">
              <a:buFont typeface="Wingdings" panose="05000000000000000000" pitchFamily="2" charset="2"/>
              <a:buNone/>
            </a:pPr>
            <a:r>
              <a:rPr lang="en-US" altLang="en-US" sz="2000" dirty="0" smtClean="0">
                <a:cs typeface="Times New Roman" panose="02020603050405020304" pitchFamily="18" charset="0"/>
              </a:rPr>
              <a:t>	Z = Dummy Variable</a:t>
            </a:r>
          </a:p>
          <a:p>
            <a:pPr lvl="1" eaLnBrk="1" hangingPunct="1">
              <a:buFont typeface="Wingdings" panose="05000000000000000000" pitchFamily="2" charset="2"/>
              <a:buNone/>
            </a:pPr>
            <a:endParaRPr lang="en-US" altLang="en-US" sz="2000" dirty="0" smtClean="0">
              <a:cs typeface="Times New Roman" panose="02020603050405020304" pitchFamily="18" charset="0"/>
            </a:endParaRPr>
          </a:p>
        </p:txBody>
      </p:sp>
      <p:sp>
        <p:nvSpPr>
          <p:cNvPr id="112643" name="Rectangle 3"/>
          <p:cNvSpPr>
            <a:spLocks noChangeArrowheads="1"/>
          </p:cNvSpPr>
          <p:nvPr/>
        </p:nvSpPr>
        <p:spPr bwMode="auto">
          <a:xfrm>
            <a:off x="4953000" y="3200400"/>
            <a:ext cx="3124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2644" name="Line 4"/>
          <p:cNvSpPr>
            <a:spLocks noChangeShapeType="1"/>
          </p:cNvSpPr>
          <p:nvPr/>
        </p:nvSpPr>
        <p:spPr bwMode="auto">
          <a:xfrm flipV="1">
            <a:off x="4953000" y="4724400"/>
            <a:ext cx="1600200" cy="990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5" name="Line 5"/>
          <p:cNvSpPr>
            <a:spLocks noChangeShapeType="1"/>
          </p:cNvSpPr>
          <p:nvPr/>
        </p:nvSpPr>
        <p:spPr bwMode="auto">
          <a:xfrm flipV="1">
            <a:off x="6553200" y="3505200"/>
            <a:ext cx="685800" cy="1219200"/>
          </a:xfrm>
          <a:prstGeom prst="line">
            <a:avLst/>
          </a:prstGeom>
          <a:noFill/>
          <a:ln w="57150">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6" name="Line 6"/>
          <p:cNvSpPr>
            <a:spLocks noChangeShapeType="1"/>
          </p:cNvSpPr>
          <p:nvPr/>
        </p:nvSpPr>
        <p:spPr bwMode="auto">
          <a:xfrm flipV="1">
            <a:off x="6553200" y="4495800"/>
            <a:ext cx="1371600" cy="228600"/>
          </a:xfrm>
          <a:prstGeom prst="line">
            <a:avLst/>
          </a:prstGeom>
          <a:noFill/>
          <a:ln w="57150">
            <a:solidFill>
              <a:srgbClr val="FF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7" name="Line 7"/>
          <p:cNvSpPr>
            <a:spLocks noChangeShapeType="1"/>
          </p:cNvSpPr>
          <p:nvPr/>
        </p:nvSpPr>
        <p:spPr bwMode="auto">
          <a:xfrm flipV="1">
            <a:off x="6553200" y="3962400"/>
            <a:ext cx="1219200" cy="762000"/>
          </a:xfrm>
          <a:prstGeom prst="line">
            <a:avLst/>
          </a:prstGeom>
          <a:noFill/>
          <a:ln w="57150">
            <a:solidFill>
              <a:srgbClr val="FF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8" name="Text Box 8"/>
          <p:cNvSpPr txBox="1">
            <a:spLocks noChangeArrowheads="1"/>
          </p:cNvSpPr>
          <p:nvPr/>
        </p:nvSpPr>
        <p:spPr bwMode="auto">
          <a:xfrm>
            <a:off x="5105400" y="5791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latin typeface="Times New Roman" panose="02020603050405020304" pitchFamily="18" charset="0"/>
            </a:endParaRPr>
          </a:p>
        </p:txBody>
      </p:sp>
      <p:sp>
        <p:nvSpPr>
          <p:cNvPr id="112649" name="Text Box 9"/>
          <p:cNvSpPr txBox="1">
            <a:spLocks noChangeArrowheads="1"/>
          </p:cNvSpPr>
          <p:nvPr/>
        </p:nvSpPr>
        <p:spPr bwMode="auto">
          <a:xfrm rot="-5400000">
            <a:off x="3551238" y="4144962"/>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000" b="1" dirty="0">
                <a:solidFill>
                  <a:srgbClr val="0000FF"/>
                </a:solidFill>
                <a:latin typeface="Times New Roman" panose="02020603050405020304" pitchFamily="18" charset="0"/>
              </a:rPr>
              <a:t>Cumulative Load</a:t>
            </a:r>
          </a:p>
        </p:txBody>
      </p:sp>
      <p:sp>
        <p:nvSpPr>
          <p:cNvPr id="112650" name="Text Box 10"/>
          <p:cNvSpPr txBox="1">
            <a:spLocks noChangeArrowheads="1"/>
          </p:cNvSpPr>
          <p:nvPr/>
        </p:nvSpPr>
        <p:spPr bwMode="auto">
          <a:xfrm>
            <a:off x="5486400" y="5867400"/>
            <a:ext cx="2052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000" b="1">
                <a:solidFill>
                  <a:srgbClr val="0000FF"/>
                </a:solidFill>
                <a:latin typeface="Times New Roman" panose="02020603050405020304" pitchFamily="18" charset="0"/>
              </a:rPr>
              <a:t>Cumulative Flow</a:t>
            </a:r>
          </a:p>
        </p:txBody>
      </p:sp>
      <p:sp>
        <p:nvSpPr>
          <p:cNvPr id="112651" name="Line 11"/>
          <p:cNvSpPr>
            <a:spLocks noChangeShapeType="1"/>
          </p:cNvSpPr>
          <p:nvPr/>
        </p:nvSpPr>
        <p:spPr bwMode="auto">
          <a:xfrm>
            <a:off x="6553200" y="36576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52" name="Text Box 12"/>
          <p:cNvSpPr txBox="1">
            <a:spLocks noChangeArrowheads="1"/>
          </p:cNvSpPr>
          <p:nvPr/>
        </p:nvSpPr>
        <p:spPr bwMode="auto">
          <a:xfrm>
            <a:off x="5943600" y="5257800"/>
            <a:ext cx="1285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b="1">
                <a:solidFill>
                  <a:srgbClr val="33CCCC"/>
                </a:solidFill>
                <a:latin typeface="Arial Narrow" panose="020B0606020202030204" pitchFamily="34" charset="0"/>
              </a:rPr>
              <a:t>Regime Change</a:t>
            </a:r>
          </a:p>
        </p:txBody>
      </p:sp>
    </p:spTree>
    <p:extLst>
      <p:ext uri="{BB962C8B-B14F-4D97-AF65-F5344CB8AC3E}">
        <p14:creationId xmlns:p14="http://schemas.microsoft.com/office/powerpoint/2010/main" val="244284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2"/>
          <p:cNvGraphicFramePr>
            <a:graphicFrameLocks noChangeAspect="1"/>
          </p:cNvGraphicFramePr>
          <p:nvPr/>
        </p:nvGraphicFramePr>
        <p:xfrm>
          <a:off x="814388" y="220663"/>
          <a:ext cx="7239000" cy="5573712"/>
        </p:xfrm>
        <a:graphic>
          <a:graphicData uri="http://schemas.openxmlformats.org/presentationml/2006/ole">
            <mc:AlternateContent xmlns:mc="http://schemas.openxmlformats.org/markup-compatibility/2006">
              <mc:Choice xmlns:v="urn:schemas-microsoft-com:vml" Requires="v">
                <p:oleObj spid="_x0000_s53274" name="Chart" r:id="rId3" imgW="4899946" imgH="3513106" progId="Excel.Chart.8">
                  <p:embed/>
                </p:oleObj>
              </mc:Choice>
              <mc:Fallback>
                <p:oleObj name="Chart" r:id="rId3" imgW="4899946" imgH="3513106" progId="Excel.Chart.8">
                  <p:embed/>
                  <p:pic>
                    <p:nvPicPr>
                      <p:cNvPr id="1167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220663"/>
                        <a:ext cx="7239000" cy="557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739" name="Line 3"/>
          <p:cNvSpPr>
            <a:spLocks noChangeShapeType="1"/>
          </p:cNvSpPr>
          <p:nvPr/>
        </p:nvSpPr>
        <p:spPr bwMode="auto">
          <a:xfrm flipV="1">
            <a:off x="2732088" y="561975"/>
            <a:ext cx="2743200" cy="381000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0" name="Text Box 4"/>
          <p:cNvSpPr txBox="1">
            <a:spLocks noChangeArrowheads="1"/>
          </p:cNvSpPr>
          <p:nvPr/>
        </p:nvSpPr>
        <p:spPr bwMode="auto">
          <a:xfrm>
            <a:off x="4683125" y="3324225"/>
            <a:ext cx="2106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1400">
                <a:solidFill>
                  <a:srgbClr val="CC0066"/>
                </a:solidFill>
                <a:latin typeface="Arial" panose="020B0604020202020204" pitchFamily="34" charset="0"/>
              </a:rPr>
              <a:t>DWM Structure Installed</a:t>
            </a:r>
          </a:p>
        </p:txBody>
      </p:sp>
      <p:sp>
        <p:nvSpPr>
          <p:cNvPr id="116741" name="Line 5"/>
          <p:cNvSpPr>
            <a:spLocks noChangeShapeType="1"/>
          </p:cNvSpPr>
          <p:nvPr/>
        </p:nvSpPr>
        <p:spPr bwMode="auto">
          <a:xfrm flipH="1" flipV="1">
            <a:off x="4060825" y="2936875"/>
            <a:ext cx="685800" cy="4476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2" name="Line 6"/>
          <p:cNvSpPr>
            <a:spLocks noChangeShapeType="1"/>
          </p:cNvSpPr>
          <p:nvPr/>
        </p:nvSpPr>
        <p:spPr bwMode="auto">
          <a:xfrm flipV="1">
            <a:off x="2732088" y="1184274"/>
            <a:ext cx="1473200" cy="3529013"/>
          </a:xfrm>
          <a:prstGeom prst="line">
            <a:avLst/>
          </a:prstGeom>
          <a:noFill/>
          <a:ln w="19050">
            <a:solidFill>
              <a:srgbClr val="00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6"/>
          <p:cNvSpPr>
            <a:spLocks noChangeShapeType="1"/>
          </p:cNvSpPr>
          <p:nvPr/>
        </p:nvSpPr>
        <p:spPr bwMode="auto">
          <a:xfrm flipV="1">
            <a:off x="2298700" y="1323975"/>
            <a:ext cx="1473200" cy="3529013"/>
          </a:xfrm>
          <a:prstGeom prst="line">
            <a:avLst/>
          </a:prstGeom>
          <a:noFill/>
          <a:ln w="19050">
            <a:solidFill>
              <a:srgbClr val="00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92376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6172200"/>
            <a:ext cx="9144000" cy="607986"/>
            <a:chOff x="0" y="6173007"/>
            <a:chExt cx="9144000" cy="607986"/>
          </a:xfrm>
        </p:grpSpPr>
        <p:cxnSp>
          <p:nvCxnSpPr>
            <p:cNvPr id="7" name="Straight Connector 6"/>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8" name="Picture 4" descr="Illino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4454646"/>
          </a:xfrm>
          <a:prstGeom prst="rect">
            <a:avLst/>
          </a:prstGeom>
        </p:spPr>
      </p:pic>
    </p:spTree>
    <p:extLst>
      <p:ext uri="{BB962C8B-B14F-4D97-AF65-F5344CB8AC3E}">
        <p14:creationId xmlns:p14="http://schemas.microsoft.com/office/powerpoint/2010/main" val="4104758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0"/>
            <a:ext cx="7772400" cy="1143000"/>
          </a:xfrm>
        </p:spPr>
        <p:txBody>
          <a:bodyPr/>
          <a:lstStyle/>
          <a:p>
            <a:pPr eaLnBrk="1" hangingPunct="1"/>
            <a:r>
              <a:rPr lang="en-US" altLang="en-US" smtClean="0">
                <a:solidFill>
                  <a:srgbClr val="FF33CC"/>
                </a:solidFill>
                <a:latin typeface="Arial" panose="020B0604020202020204" pitchFamily="34" charset="0"/>
              </a:rPr>
              <a:t>Site A Phosphate Curve</a:t>
            </a:r>
          </a:p>
        </p:txBody>
      </p:sp>
      <p:graphicFrame>
        <p:nvGraphicFramePr>
          <p:cNvPr id="114691" name="Object 3"/>
          <p:cNvGraphicFramePr>
            <a:graphicFrameLocks noChangeAspect="1"/>
          </p:cNvGraphicFramePr>
          <p:nvPr/>
        </p:nvGraphicFramePr>
        <p:xfrm>
          <a:off x="609600" y="1371600"/>
          <a:ext cx="7772400" cy="4876800"/>
        </p:xfrm>
        <a:graphic>
          <a:graphicData uri="http://schemas.openxmlformats.org/presentationml/2006/ole">
            <mc:AlternateContent xmlns:mc="http://schemas.openxmlformats.org/markup-compatibility/2006">
              <mc:Choice xmlns:v="urn:schemas-microsoft-com:vml" Requires="v">
                <p:oleObj spid="_x0000_s51226" name="Chart" r:id="rId3" imgW="4595241" imgH="3536109" progId="Excel.Chart.8">
                  <p:embed/>
                </p:oleObj>
              </mc:Choice>
              <mc:Fallback>
                <p:oleObj name="Chart" r:id="rId3" imgW="4595241" imgH="3536109" progId="Excel.Chart.8">
                  <p:embed/>
                  <p:pic>
                    <p:nvPicPr>
                      <p:cNvPr id="11469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7772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2" name="Oval 4"/>
          <p:cNvSpPr>
            <a:spLocks noChangeArrowheads="1"/>
          </p:cNvSpPr>
          <p:nvPr/>
        </p:nvSpPr>
        <p:spPr bwMode="auto">
          <a:xfrm>
            <a:off x="2057400" y="4297363"/>
            <a:ext cx="504825" cy="928687"/>
          </a:xfrm>
          <a:prstGeom prst="ellipse">
            <a:avLst/>
          </a:prstGeom>
          <a:noFill/>
          <a:ln w="25400">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4693" name="Oval 5"/>
          <p:cNvSpPr>
            <a:spLocks noChangeArrowheads="1"/>
          </p:cNvSpPr>
          <p:nvPr/>
        </p:nvSpPr>
        <p:spPr bwMode="auto">
          <a:xfrm>
            <a:off x="3557588" y="2822575"/>
            <a:ext cx="252412" cy="398463"/>
          </a:xfrm>
          <a:prstGeom prst="ellipse">
            <a:avLst/>
          </a:prstGeom>
          <a:noFill/>
          <a:ln w="25400">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14694" name="Text Box 6"/>
          <p:cNvSpPr txBox="1">
            <a:spLocks noChangeArrowheads="1"/>
          </p:cNvSpPr>
          <p:nvPr/>
        </p:nvSpPr>
        <p:spPr bwMode="auto">
          <a:xfrm>
            <a:off x="5053013" y="4011613"/>
            <a:ext cx="2106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1400">
                <a:solidFill>
                  <a:srgbClr val="FF0066"/>
                </a:solidFill>
                <a:latin typeface="Arial" panose="020B0604020202020204" pitchFamily="34" charset="0"/>
              </a:rPr>
              <a:t>DWM Structure Installed</a:t>
            </a:r>
          </a:p>
        </p:txBody>
      </p:sp>
      <p:sp>
        <p:nvSpPr>
          <p:cNvPr id="114695" name="Line 7"/>
          <p:cNvSpPr>
            <a:spLocks noChangeShapeType="1"/>
          </p:cNvSpPr>
          <p:nvPr/>
        </p:nvSpPr>
        <p:spPr bwMode="auto">
          <a:xfrm flipH="1" flipV="1">
            <a:off x="5213350" y="3305175"/>
            <a:ext cx="501650" cy="660400"/>
          </a:xfrm>
          <a:prstGeom prst="line">
            <a:avLst/>
          </a:prstGeom>
          <a:noFill/>
          <a:ln w="127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34872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reeform 2"/>
          <p:cNvSpPr>
            <a:spLocks/>
          </p:cNvSpPr>
          <p:nvPr/>
        </p:nvSpPr>
        <p:spPr bwMode="auto">
          <a:xfrm>
            <a:off x="4959350" y="247650"/>
            <a:ext cx="3979863" cy="6400800"/>
          </a:xfrm>
          <a:custGeom>
            <a:avLst/>
            <a:gdLst>
              <a:gd name="T0" fmla="*/ 3959225 w 2507"/>
              <a:gd name="T1" fmla="*/ 6299200 h 4032"/>
              <a:gd name="T2" fmla="*/ 3968750 w 2507"/>
              <a:gd name="T3" fmla="*/ 5981700 h 4032"/>
              <a:gd name="T4" fmla="*/ 3968750 w 2507"/>
              <a:gd name="T5" fmla="*/ 5391150 h 4032"/>
              <a:gd name="T6" fmla="*/ 3968750 w 2507"/>
              <a:gd name="T7" fmla="*/ 5572125 h 4032"/>
              <a:gd name="T8" fmla="*/ 3979863 w 2507"/>
              <a:gd name="T9" fmla="*/ 74613 h 4032"/>
              <a:gd name="T10" fmla="*/ 0 w 2507"/>
              <a:gd name="T11" fmla="*/ 0 h 4032"/>
              <a:gd name="T12" fmla="*/ 0 w 2507"/>
              <a:gd name="T13" fmla="*/ 3313113 h 4032"/>
              <a:gd name="T14" fmla="*/ 128588 w 2507"/>
              <a:gd name="T15" fmla="*/ 3409950 h 4032"/>
              <a:gd name="T16" fmla="*/ 247650 w 2507"/>
              <a:gd name="T17" fmla="*/ 3646488 h 4032"/>
              <a:gd name="T18" fmla="*/ 290513 w 2507"/>
              <a:gd name="T19" fmla="*/ 3851275 h 4032"/>
              <a:gd name="T20" fmla="*/ 290513 w 2507"/>
              <a:gd name="T21" fmla="*/ 4044950 h 4032"/>
              <a:gd name="T22" fmla="*/ 214313 w 2507"/>
              <a:gd name="T23" fmla="*/ 4346575 h 4032"/>
              <a:gd name="T24" fmla="*/ 161925 w 2507"/>
              <a:gd name="T25" fmla="*/ 4540250 h 4032"/>
              <a:gd name="T26" fmla="*/ 128588 w 2507"/>
              <a:gd name="T27" fmla="*/ 4722813 h 4032"/>
              <a:gd name="T28" fmla="*/ 171450 w 2507"/>
              <a:gd name="T29" fmla="*/ 5067300 h 4032"/>
              <a:gd name="T30" fmla="*/ 225425 w 2507"/>
              <a:gd name="T31" fmla="*/ 5324475 h 4032"/>
              <a:gd name="T32" fmla="*/ 268288 w 2507"/>
              <a:gd name="T33" fmla="*/ 5614988 h 4032"/>
              <a:gd name="T34" fmla="*/ 290513 w 2507"/>
              <a:gd name="T35" fmla="*/ 5830888 h 4032"/>
              <a:gd name="T36" fmla="*/ 376238 w 2507"/>
              <a:gd name="T37" fmla="*/ 6078538 h 4032"/>
              <a:gd name="T38" fmla="*/ 441325 w 2507"/>
              <a:gd name="T39" fmla="*/ 6196013 h 4032"/>
              <a:gd name="T40" fmla="*/ 581025 w 2507"/>
              <a:gd name="T41" fmla="*/ 6272213 h 4032"/>
              <a:gd name="T42" fmla="*/ 742950 w 2507"/>
              <a:gd name="T43" fmla="*/ 6315075 h 4032"/>
              <a:gd name="T44" fmla="*/ 936625 w 2507"/>
              <a:gd name="T45" fmla="*/ 6357938 h 4032"/>
              <a:gd name="T46" fmla="*/ 1065213 w 2507"/>
              <a:gd name="T47" fmla="*/ 6400800 h 4032"/>
              <a:gd name="T48" fmla="*/ 1322388 w 2507"/>
              <a:gd name="T49" fmla="*/ 6346825 h 4032"/>
              <a:gd name="T50" fmla="*/ 1538288 w 2507"/>
              <a:gd name="T51" fmla="*/ 6335713 h 4032"/>
              <a:gd name="T52" fmla="*/ 1806575 w 2507"/>
              <a:gd name="T53" fmla="*/ 6324600 h 4032"/>
              <a:gd name="T54" fmla="*/ 2495550 w 2507"/>
              <a:gd name="T55" fmla="*/ 6315075 h 4032"/>
              <a:gd name="T56" fmla="*/ 3076575 w 2507"/>
              <a:gd name="T57" fmla="*/ 6335713 h 4032"/>
              <a:gd name="T58" fmla="*/ 3700463 w 2507"/>
              <a:gd name="T59" fmla="*/ 6324600 h 4032"/>
              <a:gd name="T60" fmla="*/ 3959225 w 2507"/>
              <a:gd name="T61" fmla="*/ 6335713 h 4032"/>
              <a:gd name="T62" fmla="*/ 3959225 w 2507"/>
              <a:gd name="T63" fmla="*/ 6299200 h 4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07" h="4032">
                <a:moveTo>
                  <a:pt x="2494" y="3968"/>
                </a:moveTo>
                <a:cubicBezTo>
                  <a:pt x="2503" y="3898"/>
                  <a:pt x="2480" y="3836"/>
                  <a:pt x="2500" y="3768"/>
                </a:cubicBezTo>
                <a:cubicBezTo>
                  <a:pt x="2502" y="3646"/>
                  <a:pt x="2500" y="3439"/>
                  <a:pt x="2500" y="3396"/>
                </a:cubicBezTo>
                <a:lnTo>
                  <a:pt x="2500" y="3510"/>
                </a:lnTo>
                <a:lnTo>
                  <a:pt x="2507" y="47"/>
                </a:lnTo>
                <a:lnTo>
                  <a:pt x="0" y="0"/>
                </a:lnTo>
                <a:lnTo>
                  <a:pt x="0" y="2087"/>
                </a:lnTo>
                <a:lnTo>
                  <a:pt x="81" y="2148"/>
                </a:lnTo>
                <a:lnTo>
                  <a:pt x="156" y="2297"/>
                </a:lnTo>
                <a:lnTo>
                  <a:pt x="183" y="2426"/>
                </a:lnTo>
                <a:lnTo>
                  <a:pt x="183" y="2548"/>
                </a:lnTo>
                <a:lnTo>
                  <a:pt x="135" y="2738"/>
                </a:lnTo>
                <a:lnTo>
                  <a:pt x="102" y="2860"/>
                </a:lnTo>
                <a:lnTo>
                  <a:pt x="81" y="2975"/>
                </a:lnTo>
                <a:lnTo>
                  <a:pt x="108" y="3192"/>
                </a:lnTo>
                <a:lnTo>
                  <a:pt x="142" y="3354"/>
                </a:lnTo>
                <a:lnTo>
                  <a:pt x="169" y="3537"/>
                </a:lnTo>
                <a:lnTo>
                  <a:pt x="183" y="3673"/>
                </a:lnTo>
                <a:lnTo>
                  <a:pt x="237" y="3829"/>
                </a:lnTo>
                <a:lnTo>
                  <a:pt x="278" y="3903"/>
                </a:lnTo>
                <a:lnTo>
                  <a:pt x="366" y="3951"/>
                </a:lnTo>
                <a:lnTo>
                  <a:pt x="468" y="3978"/>
                </a:lnTo>
                <a:lnTo>
                  <a:pt x="590" y="4005"/>
                </a:lnTo>
                <a:lnTo>
                  <a:pt x="671" y="4032"/>
                </a:lnTo>
                <a:lnTo>
                  <a:pt x="833" y="3998"/>
                </a:lnTo>
                <a:lnTo>
                  <a:pt x="969" y="3991"/>
                </a:lnTo>
                <a:lnTo>
                  <a:pt x="1138" y="3984"/>
                </a:lnTo>
                <a:lnTo>
                  <a:pt x="1572" y="3978"/>
                </a:lnTo>
                <a:lnTo>
                  <a:pt x="1938" y="3991"/>
                </a:lnTo>
                <a:lnTo>
                  <a:pt x="2331" y="3984"/>
                </a:lnTo>
                <a:lnTo>
                  <a:pt x="2494" y="3991"/>
                </a:lnTo>
                <a:cubicBezTo>
                  <a:pt x="2494" y="3991"/>
                  <a:pt x="2502" y="3970"/>
                  <a:pt x="2494" y="3968"/>
                </a:cubicBezTo>
                <a:close/>
              </a:path>
            </a:pathLst>
          </a:custGeom>
          <a:solidFill>
            <a:schemeClr val="bg1"/>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5411" name="Group 3"/>
          <p:cNvGrpSpPr>
            <a:grpSpLocks/>
          </p:cNvGrpSpPr>
          <p:nvPr/>
        </p:nvGrpSpPr>
        <p:grpSpPr bwMode="auto">
          <a:xfrm>
            <a:off x="5010150" y="3340100"/>
            <a:ext cx="3746500" cy="2982913"/>
            <a:chOff x="3156" y="2104"/>
            <a:chExt cx="2360" cy="1879"/>
          </a:xfrm>
        </p:grpSpPr>
        <p:sp>
          <p:nvSpPr>
            <p:cNvPr id="145433" name="Freeform 4"/>
            <p:cNvSpPr>
              <a:spLocks/>
            </p:cNvSpPr>
            <p:nvPr/>
          </p:nvSpPr>
          <p:spPr bwMode="auto">
            <a:xfrm>
              <a:off x="3156" y="2237"/>
              <a:ext cx="2288" cy="1746"/>
            </a:xfrm>
            <a:custGeom>
              <a:avLst/>
              <a:gdLst>
                <a:gd name="T0" fmla="*/ 0 w 2288"/>
                <a:gd name="T1" fmla="*/ 11 h 1746"/>
                <a:gd name="T2" fmla="*/ 72 w 2288"/>
                <a:gd name="T3" fmla="*/ 3 h 1746"/>
                <a:gd name="T4" fmla="*/ 116 w 2288"/>
                <a:gd name="T5" fmla="*/ 3 h 1746"/>
                <a:gd name="T6" fmla="*/ 164 w 2288"/>
                <a:gd name="T7" fmla="*/ 19 h 1746"/>
                <a:gd name="T8" fmla="*/ 204 w 2288"/>
                <a:gd name="T9" fmla="*/ 43 h 1746"/>
                <a:gd name="T10" fmla="*/ 224 w 2288"/>
                <a:gd name="T11" fmla="*/ 71 h 1746"/>
                <a:gd name="T12" fmla="*/ 256 w 2288"/>
                <a:gd name="T13" fmla="*/ 135 h 1746"/>
                <a:gd name="T14" fmla="*/ 272 w 2288"/>
                <a:gd name="T15" fmla="*/ 211 h 1746"/>
                <a:gd name="T16" fmla="*/ 280 w 2288"/>
                <a:gd name="T17" fmla="*/ 267 h 1746"/>
                <a:gd name="T18" fmla="*/ 288 w 2288"/>
                <a:gd name="T19" fmla="*/ 339 h 1746"/>
                <a:gd name="T20" fmla="*/ 272 w 2288"/>
                <a:gd name="T21" fmla="*/ 443 h 1746"/>
                <a:gd name="T22" fmla="*/ 272 w 2288"/>
                <a:gd name="T23" fmla="*/ 507 h 1746"/>
                <a:gd name="T24" fmla="*/ 256 w 2288"/>
                <a:gd name="T25" fmla="*/ 567 h 1746"/>
                <a:gd name="T26" fmla="*/ 236 w 2288"/>
                <a:gd name="T27" fmla="*/ 655 h 1746"/>
                <a:gd name="T28" fmla="*/ 236 w 2288"/>
                <a:gd name="T29" fmla="*/ 715 h 1746"/>
                <a:gd name="T30" fmla="*/ 216 w 2288"/>
                <a:gd name="T31" fmla="*/ 803 h 1746"/>
                <a:gd name="T32" fmla="*/ 208 w 2288"/>
                <a:gd name="T33" fmla="*/ 879 h 1746"/>
                <a:gd name="T34" fmla="*/ 208 w 2288"/>
                <a:gd name="T35" fmla="*/ 947 h 1746"/>
                <a:gd name="T36" fmla="*/ 200 w 2288"/>
                <a:gd name="T37" fmla="*/ 999 h 1746"/>
                <a:gd name="T38" fmla="*/ 208 w 2288"/>
                <a:gd name="T39" fmla="*/ 1055 h 1746"/>
                <a:gd name="T40" fmla="*/ 216 w 2288"/>
                <a:gd name="T41" fmla="*/ 1143 h 1746"/>
                <a:gd name="T42" fmla="*/ 220 w 2288"/>
                <a:gd name="T43" fmla="*/ 1183 h 1746"/>
                <a:gd name="T44" fmla="*/ 232 w 2288"/>
                <a:gd name="T45" fmla="*/ 1227 h 1746"/>
                <a:gd name="T46" fmla="*/ 240 w 2288"/>
                <a:gd name="T47" fmla="*/ 1327 h 1746"/>
                <a:gd name="T48" fmla="*/ 264 w 2288"/>
                <a:gd name="T49" fmla="*/ 1375 h 1746"/>
                <a:gd name="T50" fmla="*/ 276 w 2288"/>
                <a:gd name="T51" fmla="*/ 1491 h 1746"/>
                <a:gd name="T52" fmla="*/ 300 w 2288"/>
                <a:gd name="T53" fmla="*/ 1559 h 1746"/>
                <a:gd name="T54" fmla="*/ 328 w 2288"/>
                <a:gd name="T55" fmla="*/ 1619 h 1746"/>
                <a:gd name="T56" fmla="*/ 356 w 2288"/>
                <a:gd name="T57" fmla="*/ 1659 h 1746"/>
                <a:gd name="T58" fmla="*/ 404 w 2288"/>
                <a:gd name="T59" fmla="*/ 1699 h 1746"/>
                <a:gd name="T60" fmla="*/ 452 w 2288"/>
                <a:gd name="T61" fmla="*/ 1723 h 1746"/>
                <a:gd name="T62" fmla="*/ 504 w 2288"/>
                <a:gd name="T63" fmla="*/ 1743 h 1746"/>
                <a:gd name="T64" fmla="*/ 560 w 2288"/>
                <a:gd name="T65" fmla="*/ 1743 h 1746"/>
                <a:gd name="T66" fmla="*/ 624 w 2288"/>
                <a:gd name="T67" fmla="*/ 1743 h 1746"/>
                <a:gd name="T68" fmla="*/ 900 w 2288"/>
                <a:gd name="T69" fmla="*/ 1743 h 1746"/>
                <a:gd name="T70" fmla="*/ 2288 w 2288"/>
                <a:gd name="T71" fmla="*/ 1743 h 17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8" h="1746">
                  <a:moveTo>
                    <a:pt x="0" y="11"/>
                  </a:moveTo>
                  <a:cubicBezTo>
                    <a:pt x="26" y="7"/>
                    <a:pt x="53" y="4"/>
                    <a:pt x="72" y="3"/>
                  </a:cubicBezTo>
                  <a:cubicBezTo>
                    <a:pt x="91" y="2"/>
                    <a:pt x="101" y="0"/>
                    <a:pt x="116" y="3"/>
                  </a:cubicBezTo>
                  <a:cubicBezTo>
                    <a:pt x="131" y="6"/>
                    <a:pt x="149" y="12"/>
                    <a:pt x="164" y="19"/>
                  </a:cubicBezTo>
                  <a:cubicBezTo>
                    <a:pt x="179" y="26"/>
                    <a:pt x="194" y="34"/>
                    <a:pt x="204" y="43"/>
                  </a:cubicBezTo>
                  <a:cubicBezTo>
                    <a:pt x="214" y="52"/>
                    <a:pt x="215" y="56"/>
                    <a:pt x="224" y="71"/>
                  </a:cubicBezTo>
                  <a:cubicBezTo>
                    <a:pt x="233" y="86"/>
                    <a:pt x="248" y="112"/>
                    <a:pt x="256" y="135"/>
                  </a:cubicBezTo>
                  <a:cubicBezTo>
                    <a:pt x="264" y="158"/>
                    <a:pt x="268" y="189"/>
                    <a:pt x="272" y="211"/>
                  </a:cubicBezTo>
                  <a:cubicBezTo>
                    <a:pt x="276" y="233"/>
                    <a:pt x="277" y="246"/>
                    <a:pt x="280" y="267"/>
                  </a:cubicBezTo>
                  <a:cubicBezTo>
                    <a:pt x="283" y="288"/>
                    <a:pt x="289" y="310"/>
                    <a:pt x="288" y="339"/>
                  </a:cubicBezTo>
                  <a:cubicBezTo>
                    <a:pt x="287" y="368"/>
                    <a:pt x="275" y="415"/>
                    <a:pt x="272" y="443"/>
                  </a:cubicBezTo>
                  <a:cubicBezTo>
                    <a:pt x="269" y="471"/>
                    <a:pt x="275" y="486"/>
                    <a:pt x="272" y="507"/>
                  </a:cubicBezTo>
                  <a:cubicBezTo>
                    <a:pt x="269" y="528"/>
                    <a:pt x="262" y="542"/>
                    <a:pt x="256" y="567"/>
                  </a:cubicBezTo>
                  <a:cubicBezTo>
                    <a:pt x="250" y="592"/>
                    <a:pt x="239" y="630"/>
                    <a:pt x="236" y="655"/>
                  </a:cubicBezTo>
                  <a:cubicBezTo>
                    <a:pt x="233" y="680"/>
                    <a:pt x="239" y="690"/>
                    <a:pt x="236" y="715"/>
                  </a:cubicBezTo>
                  <a:cubicBezTo>
                    <a:pt x="233" y="740"/>
                    <a:pt x="221" y="776"/>
                    <a:pt x="216" y="803"/>
                  </a:cubicBezTo>
                  <a:cubicBezTo>
                    <a:pt x="211" y="830"/>
                    <a:pt x="209" y="855"/>
                    <a:pt x="208" y="879"/>
                  </a:cubicBezTo>
                  <a:cubicBezTo>
                    <a:pt x="207" y="903"/>
                    <a:pt x="209" y="927"/>
                    <a:pt x="208" y="947"/>
                  </a:cubicBezTo>
                  <a:cubicBezTo>
                    <a:pt x="207" y="967"/>
                    <a:pt x="200" y="981"/>
                    <a:pt x="200" y="999"/>
                  </a:cubicBezTo>
                  <a:cubicBezTo>
                    <a:pt x="200" y="1017"/>
                    <a:pt x="205" y="1031"/>
                    <a:pt x="208" y="1055"/>
                  </a:cubicBezTo>
                  <a:cubicBezTo>
                    <a:pt x="211" y="1079"/>
                    <a:pt x="214" y="1122"/>
                    <a:pt x="216" y="1143"/>
                  </a:cubicBezTo>
                  <a:cubicBezTo>
                    <a:pt x="218" y="1164"/>
                    <a:pt x="217" y="1169"/>
                    <a:pt x="220" y="1183"/>
                  </a:cubicBezTo>
                  <a:cubicBezTo>
                    <a:pt x="223" y="1197"/>
                    <a:pt x="229" y="1203"/>
                    <a:pt x="232" y="1227"/>
                  </a:cubicBezTo>
                  <a:cubicBezTo>
                    <a:pt x="235" y="1251"/>
                    <a:pt x="235" y="1302"/>
                    <a:pt x="240" y="1327"/>
                  </a:cubicBezTo>
                  <a:cubicBezTo>
                    <a:pt x="245" y="1352"/>
                    <a:pt x="258" y="1348"/>
                    <a:pt x="264" y="1375"/>
                  </a:cubicBezTo>
                  <a:cubicBezTo>
                    <a:pt x="270" y="1402"/>
                    <a:pt x="270" y="1460"/>
                    <a:pt x="276" y="1491"/>
                  </a:cubicBezTo>
                  <a:cubicBezTo>
                    <a:pt x="282" y="1522"/>
                    <a:pt x="291" y="1538"/>
                    <a:pt x="300" y="1559"/>
                  </a:cubicBezTo>
                  <a:cubicBezTo>
                    <a:pt x="309" y="1580"/>
                    <a:pt x="319" y="1602"/>
                    <a:pt x="328" y="1619"/>
                  </a:cubicBezTo>
                  <a:cubicBezTo>
                    <a:pt x="337" y="1636"/>
                    <a:pt x="343" y="1646"/>
                    <a:pt x="356" y="1659"/>
                  </a:cubicBezTo>
                  <a:cubicBezTo>
                    <a:pt x="369" y="1672"/>
                    <a:pt x="388" y="1688"/>
                    <a:pt x="404" y="1699"/>
                  </a:cubicBezTo>
                  <a:cubicBezTo>
                    <a:pt x="420" y="1710"/>
                    <a:pt x="435" y="1716"/>
                    <a:pt x="452" y="1723"/>
                  </a:cubicBezTo>
                  <a:cubicBezTo>
                    <a:pt x="469" y="1730"/>
                    <a:pt x="486" y="1740"/>
                    <a:pt x="504" y="1743"/>
                  </a:cubicBezTo>
                  <a:cubicBezTo>
                    <a:pt x="522" y="1746"/>
                    <a:pt x="540" y="1743"/>
                    <a:pt x="560" y="1743"/>
                  </a:cubicBezTo>
                  <a:cubicBezTo>
                    <a:pt x="580" y="1743"/>
                    <a:pt x="567" y="1743"/>
                    <a:pt x="624" y="1743"/>
                  </a:cubicBezTo>
                  <a:cubicBezTo>
                    <a:pt x="681" y="1743"/>
                    <a:pt x="623" y="1743"/>
                    <a:pt x="900" y="1743"/>
                  </a:cubicBezTo>
                  <a:cubicBezTo>
                    <a:pt x="1177" y="1743"/>
                    <a:pt x="1732" y="1743"/>
                    <a:pt x="2288" y="1743"/>
                  </a:cubicBezTo>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4" name="Line 5"/>
            <p:cNvSpPr>
              <a:spLocks noChangeShapeType="1"/>
            </p:cNvSpPr>
            <p:nvPr/>
          </p:nvSpPr>
          <p:spPr bwMode="auto">
            <a:xfrm>
              <a:off x="3452" y="3780"/>
              <a:ext cx="2052" cy="24"/>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5" name="Line 6"/>
            <p:cNvSpPr>
              <a:spLocks noChangeShapeType="1"/>
            </p:cNvSpPr>
            <p:nvPr/>
          </p:nvSpPr>
          <p:spPr bwMode="auto">
            <a:xfrm>
              <a:off x="3416" y="3616"/>
              <a:ext cx="2072" cy="32"/>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6" name="Line 7"/>
            <p:cNvSpPr>
              <a:spLocks noChangeShapeType="1"/>
            </p:cNvSpPr>
            <p:nvPr/>
          </p:nvSpPr>
          <p:spPr bwMode="auto">
            <a:xfrm>
              <a:off x="3380" y="3448"/>
              <a:ext cx="2120" cy="36"/>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7" name="Line 8"/>
            <p:cNvSpPr>
              <a:spLocks noChangeShapeType="1"/>
            </p:cNvSpPr>
            <p:nvPr/>
          </p:nvSpPr>
          <p:spPr bwMode="auto">
            <a:xfrm>
              <a:off x="3356" y="3280"/>
              <a:ext cx="2140" cy="32"/>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8" name="Line 9"/>
            <p:cNvSpPr>
              <a:spLocks noChangeShapeType="1"/>
            </p:cNvSpPr>
            <p:nvPr/>
          </p:nvSpPr>
          <p:spPr bwMode="auto">
            <a:xfrm>
              <a:off x="3364" y="3120"/>
              <a:ext cx="2132" cy="32"/>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9" name="Line 10"/>
            <p:cNvSpPr>
              <a:spLocks noChangeShapeType="1"/>
            </p:cNvSpPr>
            <p:nvPr/>
          </p:nvSpPr>
          <p:spPr bwMode="auto">
            <a:xfrm>
              <a:off x="3388" y="2952"/>
              <a:ext cx="2108" cy="4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0" name="Line 11"/>
            <p:cNvSpPr>
              <a:spLocks noChangeShapeType="1"/>
            </p:cNvSpPr>
            <p:nvPr/>
          </p:nvSpPr>
          <p:spPr bwMode="auto">
            <a:xfrm>
              <a:off x="3416" y="2788"/>
              <a:ext cx="2072" cy="24"/>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1" name="Line 12"/>
            <p:cNvSpPr>
              <a:spLocks noChangeShapeType="1"/>
            </p:cNvSpPr>
            <p:nvPr/>
          </p:nvSpPr>
          <p:spPr bwMode="auto">
            <a:xfrm>
              <a:off x="3436" y="2616"/>
              <a:ext cx="2068" cy="4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2" name="Line 13"/>
            <p:cNvSpPr>
              <a:spLocks noChangeShapeType="1"/>
            </p:cNvSpPr>
            <p:nvPr/>
          </p:nvSpPr>
          <p:spPr bwMode="auto">
            <a:xfrm>
              <a:off x="3424" y="2460"/>
              <a:ext cx="2092" cy="24"/>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3" name="Line 14"/>
            <p:cNvSpPr>
              <a:spLocks noChangeShapeType="1"/>
            </p:cNvSpPr>
            <p:nvPr/>
          </p:nvSpPr>
          <p:spPr bwMode="auto">
            <a:xfrm>
              <a:off x="3368" y="2288"/>
              <a:ext cx="2124" cy="24"/>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44" name="Freeform 15"/>
            <p:cNvSpPr>
              <a:spLocks/>
            </p:cNvSpPr>
            <p:nvPr/>
          </p:nvSpPr>
          <p:spPr bwMode="auto">
            <a:xfrm>
              <a:off x="3240" y="2104"/>
              <a:ext cx="2276" cy="140"/>
            </a:xfrm>
            <a:custGeom>
              <a:avLst/>
              <a:gdLst>
                <a:gd name="T0" fmla="*/ 2276 w 2276"/>
                <a:gd name="T1" fmla="*/ 48 h 140"/>
                <a:gd name="T2" fmla="*/ 1180 w 2276"/>
                <a:gd name="T3" fmla="*/ 32 h 140"/>
                <a:gd name="T4" fmla="*/ 292 w 2276"/>
                <a:gd name="T5" fmla="*/ 4 h 140"/>
                <a:gd name="T6" fmla="*/ 192 w 2276"/>
                <a:gd name="T7" fmla="*/ 8 h 140"/>
                <a:gd name="T8" fmla="*/ 140 w 2276"/>
                <a:gd name="T9" fmla="*/ 28 h 140"/>
                <a:gd name="T10" fmla="*/ 52 w 2276"/>
                <a:gd name="T11" fmla="*/ 76 h 140"/>
                <a:gd name="T12" fmla="*/ 0 w 2276"/>
                <a:gd name="T13" fmla="*/ 140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6" h="140">
                  <a:moveTo>
                    <a:pt x="2276" y="48"/>
                  </a:moveTo>
                  <a:cubicBezTo>
                    <a:pt x="1893" y="43"/>
                    <a:pt x="1511" y="39"/>
                    <a:pt x="1180" y="32"/>
                  </a:cubicBezTo>
                  <a:cubicBezTo>
                    <a:pt x="849" y="25"/>
                    <a:pt x="457" y="8"/>
                    <a:pt x="292" y="4"/>
                  </a:cubicBezTo>
                  <a:cubicBezTo>
                    <a:pt x="127" y="0"/>
                    <a:pt x="217" y="4"/>
                    <a:pt x="192" y="8"/>
                  </a:cubicBezTo>
                  <a:cubicBezTo>
                    <a:pt x="167" y="12"/>
                    <a:pt x="163" y="17"/>
                    <a:pt x="140" y="28"/>
                  </a:cubicBezTo>
                  <a:cubicBezTo>
                    <a:pt x="117" y="39"/>
                    <a:pt x="75" y="57"/>
                    <a:pt x="52" y="76"/>
                  </a:cubicBezTo>
                  <a:cubicBezTo>
                    <a:pt x="29" y="95"/>
                    <a:pt x="14" y="117"/>
                    <a:pt x="0" y="140"/>
                  </a:cubicBezTo>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5412" name="Group 16"/>
          <p:cNvGrpSpPr>
            <a:grpSpLocks/>
          </p:cNvGrpSpPr>
          <p:nvPr/>
        </p:nvGrpSpPr>
        <p:grpSpPr bwMode="auto">
          <a:xfrm>
            <a:off x="4953000" y="474663"/>
            <a:ext cx="3854450" cy="3011487"/>
            <a:chOff x="3120" y="299"/>
            <a:chExt cx="2428" cy="1897"/>
          </a:xfrm>
        </p:grpSpPr>
        <p:sp>
          <p:nvSpPr>
            <p:cNvPr id="145422" name="Freeform 17"/>
            <p:cNvSpPr>
              <a:spLocks/>
            </p:cNvSpPr>
            <p:nvPr/>
          </p:nvSpPr>
          <p:spPr bwMode="auto">
            <a:xfrm>
              <a:off x="3120" y="299"/>
              <a:ext cx="2412" cy="1897"/>
            </a:xfrm>
            <a:custGeom>
              <a:avLst/>
              <a:gdLst>
                <a:gd name="T0" fmla="*/ 0 w 2412"/>
                <a:gd name="T1" fmla="*/ 1897 h 1897"/>
                <a:gd name="T2" fmla="*/ 84 w 2412"/>
                <a:gd name="T3" fmla="*/ 1857 h 1897"/>
                <a:gd name="T4" fmla="*/ 112 w 2412"/>
                <a:gd name="T5" fmla="*/ 1797 h 1897"/>
                <a:gd name="T6" fmla="*/ 116 w 2412"/>
                <a:gd name="T7" fmla="*/ 1749 h 1897"/>
                <a:gd name="T8" fmla="*/ 108 w 2412"/>
                <a:gd name="T9" fmla="*/ 1709 h 1897"/>
                <a:gd name="T10" fmla="*/ 92 w 2412"/>
                <a:gd name="T11" fmla="*/ 1661 h 1897"/>
                <a:gd name="T12" fmla="*/ 92 w 2412"/>
                <a:gd name="T13" fmla="*/ 1569 h 1897"/>
                <a:gd name="T14" fmla="*/ 100 w 2412"/>
                <a:gd name="T15" fmla="*/ 1177 h 1897"/>
                <a:gd name="T16" fmla="*/ 116 w 2412"/>
                <a:gd name="T17" fmla="*/ 709 h 1897"/>
                <a:gd name="T18" fmla="*/ 116 w 2412"/>
                <a:gd name="T19" fmla="*/ 489 h 1897"/>
                <a:gd name="T20" fmla="*/ 116 w 2412"/>
                <a:gd name="T21" fmla="*/ 317 h 1897"/>
                <a:gd name="T22" fmla="*/ 124 w 2412"/>
                <a:gd name="T23" fmla="*/ 197 h 1897"/>
                <a:gd name="T24" fmla="*/ 132 w 2412"/>
                <a:gd name="T25" fmla="*/ 149 h 1897"/>
                <a:gd name="T26" fmla="*/ 152 w 2412"/>
                <a:gd name="T27" fmla="*/ 93 h 1897"/>
                <a:gd name="T28" fmla="*/ 204 w 2412"/>
                <a:gd name="T29" fmla="*/ 53 h 1897"/>
                <a:gd name="T30" fmla="*/ 244 w 2412"/>
                <a:gd name="T31" fmla="*/ 29 h 1897"/>
                <a:gd name="T32" fmla="*/ 276 w 2412"/>
                <a:gd name="T33" fmla="*/ 5 h 1897"/>
                <a:gd name="T34" fmla="*/ 316 w 2412"/>
                <a:gd name="T35" fmla="*/ 5 h 1897"/>
                <a:gd name="T36" fmla="*/ 392 w 2412"/>
                <a:gd name="T37" fmla="*/ 5 h 1897"/>
                <a:gd name="T38" fmla="*/ 532 w 2412"/>
                <a:gd name="T39" fmla="*/ 5 h 1897"/>
                <a:gd name="T40" fmla="*/ 652 w 2412"/>
                <a:gd name="T41" fmla="*/ 5 h 1897"/>
                <a:gd name="T42" fmla="*/ 2412 w 2412"/>
                <a:gd name="T43" fmla="*/ 33 h 18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12" h="1897">
                  <a:moveTo>
                    <a:pt x="0" y="1897"/>
                  </a:moveTo>
                  <a:cubicBezTo>
                    <a:pt x="15" y="1890"/>
                    <a:pt x="65" y="1874"/>
                    <a:pt x="84" y="1857"/>
                  </a:cubicBezTo>
                  <a:cubicBezTo>
                    <a:pt x="103" y="1840"/>
                    <a:pt x="107" y="1815"/>
                    <a:pt x="112" y="1797"/>
                  </a:cubicBezTo>
                  <a:cubicBezTo>
                    <a:pt x="117" y="1779"/>
                    <a:pt x="117" y="1764"/>
                    <a:pt x="116" y="1749"/>
                  </a:cubicBezTo>
                  <a:cubicBezTo>
                    <a:pt x="115" y="1734"/>
                    <a:pt x="112" y="1724"/>
                    <a:pt x="108" y="1709"/>
                  </a:cubicBezTo>
                  <a:cubicBezTo>
                    <a:pt x="104" y="1694"/>
                    <a:pt x="95" y="1684"/>
                    <a:pt x="92" y="1661"/>
                  </a:cubicBezTo>
                  <a:cubicBezTo>
                    <a:pt x="89" y="1638"/>
                    <a:pt x="91" y="1650"/>
                    <a:pt x="92" y="1569"/>
                  </a:cubicBezTo>
                  <a:cubicBezTo>
                    <a:pt x="93" y="1488"/>
                    <a:pt x="96" y="1320"/>
                    <a:pt x="100" y="1177"/>
                  </a:cubicBezTo>
                  <a:cubicBezTo>
                    <a:pt x="104" y="1034"/>
                    <a:pt x="113" y="824"/>
                    <a:pt x="116" y="709"/>
                  </a:cubicBezTo>
                  <a:cubicBezTo>
                    <a:pt x="119" y="594"/>
                    <a:pt x="116" y="554"/>
                    <a:pt x="116" y="489"/>
                  </a:cubicBezTo>
                  <a:cubicBezTo>
                    <a:pt x="116" y="424"/>
                    <a:pt x="115" y="366"/>
                    <a:pt x="116" y="317"/>
                  </a:cubicBezTo>
                  <a:cubicBezTo>
                    <a:pt x="117" y="268"/>
                    <a:pt x="121" y="225"/>
                    <a:pt x="124" y="197"/>
                  </a:cubicBezTo>
                  <a:cubicBezTo>
                    <a:pt x="127" y="169"/>
                    <a:pt x="127" y="166"/>
                    <a:pt x="132" y="149"/>
                  </a:cubicBezTo>
                  <a:cubicBezTo>
                    <a:pt x="137" y="132"/>
                    <a:pt x="140" y="109"/>
                    <a:pt x="152" y="93"/>
                  </a:cubicBezTo>
                  <a:cubicBezTo>
                    <a:pt x="164" y="77"/>
                    <a:pt x="189" y="64"/>
                    <a:pt x="204" y="53"/>
                  </a:cubicBezTo>
                  <a:cubicBezTo>
                    <a:pt x="219" y="42"/>
                    <a:pt x="232" y="37"/>
                    <a:pt x="244" y="29"/>
                  </a:cubicBezTo>
                  <a:cubicBezTo>
                    <a:pt x="256" y="21"/>
                    <a:pt x="264" y="9"/>
                    <a:pt x="276" y="5"/>
                  </a:cubicBezTo>
                  <a:cubicBezTo>
                    <a:pt x="288" y="1"/>
                    <a:pt x="297" y="5"/>
                    <a:pt x="316" y="5"/>
                  </a:cubicBezTo>
                  <a:cubicBezTo>
                    <a:pt x="335" y="5"/>
                    <a:pt x="356" y="5"/>
                    <a:pt x="392" y="5"/>
                  </a:cubicBezTo>
                  <a:cubicBezTo>
                    <a:pt x="428" y="5"/>
                    <a:pt x="489" y="5"/>
                    <a:pt x="532" y="5"/>
                  </a:cubicBezTo>
                  <a:cubicBezTo>
                    <a:pt x="575" y="5"/>
                    <a:pt x="339" y="0"/>
                    <a:pt x="652" y="5"/>
                  </a:cubicBezTo>
                  <a:cubicBezTo>
                    <a:pt x="965" y="10"/>
                    <a:pt x="2117" y="30"/>
                    <a:pt x="2412" y="33"/>
                  </a:cubicBezTo>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3" name="Line 18"/>
            <p:cNvSpPr>
              <a:spLocks noChangeShapeType="1"/>
            </p:cNvSpPr>
            <p:nvPr/>
          </p:nvSpPr>
          <p:spPr bwMode="auto">
            <a:xfrm>
              <a:off x="3248" y="452"/>
              <a:ext cx="2300" cy="4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4" name="Line 19"/>
            <p:cNvSpPr>
              <a:spLocks noChangeShapeType="1"/>
            </p:cNvSpPr>
            <p:nvPr/>
          </p:nvSpPr>
          <p:spPr bwMode="auto">
            <a:xfrm>
              <a:off x="3232" y="628"/>
              <a:ext cx="2296" cy="3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5" name="Line 20"/>
            <p:cNvSpPr>
              <a:spLocks noChangeShapeType="1"/>
            </p:cNvSpPr>
            <p:nvPr/>
          </p:nvSpPr>
          <p:spPr bwMode="auto">
            <a:xfrm>
              <a:off x="3232" y="788"/>
              <a:ext cx="2300" cy="4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6" name="Line 21"/>
            <p:cNvSpPr>
              <a:spLocks noChangeShapeType="1"/>
            </p:cNvSpPr>
            <p:nvPr/>
          </p:nvSpPr>
          <p:spPr bwMode="auto">
            <a:xfrm>
              <a:off x="3232" y="952"/>
              <a:ext cx="2300" cy="3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7" name="Line 22"/>
            <p:cNvSpPr>
              <a:spLocks noChangeShapeType="1"/>
            </p:cNvSpPr>
            <p:nvPr/>
          </p:nvSpPr>
          <p:spPr bwMode="auto">
            <a:xfrm>
              <a:off x="3228" y="1120"/>
              <a:ext cx="2312" cy="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8" name="Line 23"/>
            <p:cNvSpPr>
              <a:spLocks noChangeShapeType="1"/>
            </p:cNvSpPr>
            <p:nvPr/>
          </p:nvSpPr>
          <p:spPr bwMode="auto">
            <a:xfrm>
              <a:off x="3224" y="1288"/>
              <a:ext cx="2312" cy="3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9" name="Line 24"/>
            <p:cNvSpPr>
              <a:spLocks noChangeShapeType="1"/>
            </p:cNvSpPr>
            <p:nvPr/>
          </p:nvSpPr>
          <p:spPr bwMode="auto">
            <a:xfrm>
              <a:off x="3224" y="1440"/>
              <a:ext cx="2304" cy="4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0" name="Line 25"/>
            <p:cNvSpPr>
              <a:spLocks noChangeShapeType="1"/>
            </p:cNvSpPr>
            <p:nvPr/>
          </p:nvSpPr>
          <p:spPr bwMode="auto">
            <a:xfrm>
              <a:off x="3212" y="1620"/>
              <a:ext cx="2308" cy="4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1" name="Line 26"/>
            <p:cNvSpPr>
              <a:spLocks noChangeShapeType="1"/>
            </p:cNvSpPr>
            <p:nvPr/>
          </p:nvSpPr>
          <p:spPr bwMode="auto">
            <a:xfrm>
              <a:off x="3216" y="1792"/>
              <a:ext cx="2312" cy="3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32" name="Line 27"/>
            <p:cNvSpPr>
              <a:spLocks noChangeShapeType="1"/>
            </p:cNvSpPr>
            <p:nvPr/>
          </p:nvSpPr>
          <p:spPr bwMode="auto">
            <a:xfrm>
              <a:off x="3224" y="1964"/>
              <a:ext cx="2304" cy="2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45413"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9550"/>
            <a:ext cx="4833938"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14" name="AutoShape 29"/>
          <p:cNvSpPr>
            <a:spLocks noChangeArrowheads="1"/>
          </p:cNvSpPr>
          <p:nvPr/>
        </p:nvSpPr>
        <p:spPr bwMode="auto">
          <a:xfrm>
            <a:off x="0" y="220663"/>
            <a:ext cx="4768850" cy="22320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en-US" sz="1800" dirty="0">
                <a:solidFill>
                  <a:srgbClr val="6600FF"/>
                </a:solidFill>
                <a:latin typeface="Arial" panose="020B0604020202020204" pitchFamily="34" charset="0"/>
              </a:rPr>
              <a:t>In this pair, one system is operated in free drainage mode, while the outlet of the other is raised to within 6 inches of the soil surface between November and March.     </a:t>
            </a:r>
          </a:p>
        </p:txBody>
      </p:sp>
      <p:pic>
        <p:nvPicPr>
          <p:cNvPr id="145415" name="Picture 30" descr="Water Table 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828675"/>
            <a:ext cx="1560513" cy="2062163"/>
          </a:xfrm>
          <a:prstGeom prst="rect">
            <a:avLst/>
          </a:prstGeom>
          <a:solidFill>
            <a:srgbClr val="99CCFF">
              <a:alpha val="23921"/>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5416" name="Picture 31" descr="Water Table 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75" y="3760788"/>
            <a:ext cx="15462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5417" name="Group 32"/>
          <p:cNvGrpSpPr>
            <a:grpSpLocks/>
          </p:cNvGrpSpPr>
          <p:nvPr/>
        </p:nvGrpSpPr>
        <p:grpSpPr bwMode="auto">
          <a:xfrm>
            <a:off x="4789488" y="6604000"/>
            <a:ext cx="555625" cy="104775"/>
            <a:chOff x="2954" y="4160"/>
            <a:chExt cx="350" cy="66"/>
          </a:xfrm>
        </p:grpSpPr>
        <p:sp>
          <p:nvSpPr>
            <p:cNvPr id="145419" name="Line 33"/>
            <p:cNvSpPr>
              <a:spLocks noChangeShapeType="1"/>
            </p:cNvSpPr>
            <p:nvPr/>
          </p:nvSpPr>
          <p:spPr bwMode="auto">
            <a:xfrm rot="-5400000">
              <a:off x="3129" y="4020"/>
              <a:ext cx="0" cy="34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0" name="Line 34"/>
            <p:cNvSpPr>
              <a:spLocks noChangeShapeType="1"/>
            </p:cNvSpPr>
            <p:nvPr/>
          </p:nvSpPr>
          <p:spPr bwMode="auto">
            <a:xfrm>
              <a:off x="2954" y="4160"/>
              <a:ext cx="0"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21" name="Line 35"/>
            <p:cNvSpPr>
              <a:spLocks noChangeShapeType="1"/>
            </p:cNvSpPr>
            <p:nvPr/>
          </p:nvSpPr>
          <p:spPr bwMode="auto">
            <a:xfrm>
              <a:off x="3304" y="4160"/>
              <a:ext cx="0" cy="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5418" name="Text Box 36"/>
          <p:cNvSpPr txBox="1">
            <a:spLocks noChangeArrowheads="1"/>
          </p:cNvSpPr>
          <p:nvPr/>
        </p:nvSpPr>
        <p:spPr bwMode="auto">
          <a:xfrm>
            <a:off x="4800600" y="6421438"/>
            <a:ext cx="498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200 ft</a:t>
            </a:r>
          </a:p>
        </p:txBody>
      </p:sp>
    </p:spTree>
    <p:extLst>
      <p:ext uri="{BB962C8B-B14F-4D97-AF65-F5344CB8AC3E}">
        <p14:creationId xmlns:p14="http://schemas.microsoft.com/office/powerpoint/2010/main" val="3349640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extLst/>
          </p:nvPr>
        </p:nvGraphicFramePr>
        <p:xfrm>
          <a:off x="0" y="1117600"/>
          <a:ext cx="8855075" cy="568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4"/>
          <p:cNvSpPr>
            <a:spLocks noChangeArrowheads="1"/>
          </p:cNvSpPr>
          <p:nvPr/>
        </p:nvSpPr>
        <p:spPr bwMode="auto">
          <a:xfrm>
            <a:off x="304799" y="152400"/>
            <a:ext cx="87990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b="1" dirty="0" smtClean="0">
                <a:solidFill>
                  <a:srgbClr val="3333CC"/>
                </a:solidFill>
                <a:latin typeface="Rockwell" pitchFamily="18" charset="0"/>
                <a:cs typeface="Arial" pitchFamily="34" charset="0"/>
              </a:rPr>
              <a:t>Nitrate Concentrations at Hume North</a:t>
            </a:r>
          </a:p>
          <a:p>
            <a:pPr algn="ctr"/>
            <a:r>
              <a:rPr lang="en-US" sz="3600" b="1" dirty="0" smtClean="0">
                <a:solidFill>
                  <a:srgbClr val="3333CC"/>
                </a:solidFill>
                <a:latin typeface="Rockwell" pitchFamily="18" charset="0"/>
                <a:cs typeface="Arial" pitchFamily="34" charset="0"/>
              </a:rPr>
              <a:t> 2005</a:t>
            </a:r>
            <a:endParaRPr lang="en-US" sz="3600" b="1" dirty="0">
              <a:solidFill>
                <a:srgbClr val="3333CC"/>
              </a:solidFill>
              <a:latin typeface="Rockwell" pitchFamily="18" charset="0"/>
              <a:cs typeface="Arial" pitchFamily="34" charset="0"/>
            </a:endParaRPr>
          </a:p>
        </p:txBody>
      </p:sp>
    </p:spTree>
    <p:extLst>
      <p:ext uri="{BB962C8B-B14F-4D97-AF65-F5344CB8AC3E}">
        <p14:creationId xmlns:p14="http://schemas.microsoft.com/office/powerpoint/2010/main" val="3675586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4294967295"/>
            <p:extLst/>
          </p:nvPr>
        </p:nvGraphicFramePr>
        <p:xfrm>
          <a:off x="0" y="965200"/>
          <a:ext cx="8797925" cy="584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4"/>
          <p:cNvSpPr>
            <a:spLocks noChangeArrowheads="1"/>
          </p:cNvSpPr>
          <p:nvPr/>
        </p:nvSpPr>
        <p:spPr bwMode="auto">
          <a:xfrm>
            <a:off x="304799" y="152400"/>
            <a:ext cx="87990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b="1" dirty="0" smtClean="0">
                <a:solidFill>
                  <a:srgbClr val="3333CC"/>
                </a:solidFill>
                <a:latin typeface="Rockwell" pitchFamily="18" charset="0"/>
                <a:cs typeface="Arial" pitchFamily="34" charset="0"/>
              </a:rPr>
              <a:t>Nitrate Concentrations at Hume North</a:t>
            </a:r>
          </a:p>
          <a:p>
            <a:pPr algn="ctr"/>
            <a:r>
              <a:rPr lang="en-US" sz="3600" b="1" dirty="0" smtClean="0">
                <a:solidFill>
                  <a:srgbClr val="3333CC"/>
                </a:solidFill>
                <a:latin typeface="Rockwell" pitchFamily="18" charset="0"/>
                <a:cs typeface="Arial" pitchFamily="34" charset="0"/>
              </a:rPr>
              <a:t> 2008</a:t>
            </a:r>
            <a:endParaRPr lang="en-US" sz="3600" b="1" dirty="0">
              <a:solidFill>
                <a:srgbClr val="3333CC"/>
              </a:solidFill>
              <a:latin typeface="Rockwell" pitchFamily="18" charset="0"/>
              <a:cs typeface="Arial" pitchFamily="34" charset="0"/>
            </a:endParaRPr>
          </a:p>
        </p:txBody>
      </p:sp>
    </p:spTree>
    <p:extLst>
      <p:ext uri="{BB962C8B-B14F-4D97-AF65-F5344CB8AC3E}">
        <p14:creationId xmlns:p14="http://schemas.microsoft.com/office/powerpoint/2010/main" val="3684124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0"/>
            <a:ext cx="6783387" cy="685800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317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738" y="157163"/>
            <a:ext cx="6594475" cy="6543675"/>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317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2" name="AutoShape 4"/>
          <p:cNvSpPr>
            <a:spLocks noChangeArrowheads="1"/>
          </p:cNvSpPr>
          <p:nvPr/>
        </p:nvSpPr>
        <p:spPr bwMode="auto">
          <a:xfrm>
            <a:off x="2393950" y="3557588"/>
            <a:ext cx="1625600" cy="708025"/>
          </a:xfrm>
          <a:prstGeom prst="roundRect">
            <a:avLst>
              <a:gd name="adj" fmla="val 16667"/>
            </a:avLst>
          </a:prstGeom>
          <a:solidFill>
            <a:srgbClr val="D6E1C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cs typeface="Arial" panose="020B0604020202020204" pitchFamily="34" charset="0"/>
              </a:rPr>
              <a:t>Managed Drainage</a:t>
            </a:r>
          </a:p>
          <a:p>
            <a:pPr algn="ctr" eaLnBrk="1" hangingPunct="1"/>
            <a:r>
              <a:rPr lang="en-US" altLang="en-US" sz="1200" b="1">
                <a:latin typeface="Arial" panose="020B0604020202020204" pitchFamily="34" charset="0"/>
                <a:cs typeface="Arial" panose="020B0604020202020204" pitchFamily="34" charset="0"/>
              </a:rPr>
              <a:t>28 acres</a:t>
            </a:r>
          </a:p>
          <a:p>
            <a:pPr algn="ctr" eaLnBrk="1" hangingPunct="1"/>
            <a:r>
              <a:rPr lang="en-US" altLang="en-US" sz="1200" b="1">
                <a:latin typeface="Arial" panose="020B0604020202020204" pitchFamily="34" charset="0"/>
                <a:cs typeface="Arial" panose="020B0604020202020204" pitchFamily="34" charset="0"/>
              </a:rPr>
              <a:t>100 ft Spacing</a:t>
            </a:r>
          </a:p>
        </p:txBody>
      </p:sp>
      <p:sp>
        <p:nvSpPr>
          <p:cNvPr id="135173" name="AutoShape 5"/>
          <p:cNvSpPr>
            <a:spLocks noChangeArrowheads="1"/>
          </p:cNvSpPr>
          <p:nvPr/>
        </p:nvSpPr>
        <p:spPr bwMode="auto">
          <a:xfrm>
            <a:off x="1465263" y="5319713"/>
            <a:ext cx="1625600" cy="708025"/>
          </a:xfrm>
          <a:prstGeom prst="roundRect">
            <a:avLst>
              <a:gd name="adj" fmla="val 16667"/>
            </a:avLst>
          </a:prstGeom>
          <a:solidFill>
            <a:srgbClr val="D6E1C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cs typeface="Arial" panose="020B0604020202020204" pitchFamily="34" charset="0"/>
              </a:rPr>
              <a:t>Free Drainage</a:t>
            </a:r>
          </a:p>
          <a:p>
            <a:pPr algn="ctr" eaLnBrk="1" hangingPunct="1"/>
            <a:r>
              <a:rPr lang="en-US" altLang="en-US" sz="1200" b="1">
                <a:latin typeface="Arial" panose="020B0604020202020204" pitchFamily="34" charset="0"/>
                <a:cs typeface="Arial" panose="020B0604020202020204" pitchFamily="34" charset="0"/>
              </a:rPr>
              <a:t>31 acres</a:t>
            </a:r>
          </a:p>
          <a:p>
            <a:pPr algn="ctr" eaLnBrk="1" hangingPunct="1"/>
            <a:r>
              <a:rPr lang="en-US" altLang="en-US" sz="1200" b="1">
                <a:latin typeface="Arial" panose="020B0604020202020204" pitchFamily="34" charset="0"/>
                <a:cs typeface="Arial" panose="020B0604020202020204" pitchFamily="34" charset="0"/>
              </a:rPr>
              <a:t>100 ft Spacing</a:t>
            </a:r>
          </a:p>
        </p:txBody>
      </p:sp>
      <p:sp>
        <p:nvSpPr>
          <p:cNvPr id="135174" name="Oval 6"/>
          <p:cNvSpPr>
            <a:spLocks noChangeAspect="1" noChangeArrowheads="1"/>
          </p:cNvSpPr>
          <p:nvPr/>
        </p:nvSpPr>
        <p:spPr bwMode="auto">
          <a:xfrm>
            <a:off x="4619625" y="5399088"/>
            <a:ext cx="182563" cy="182562"/>
          </a:xfrm>
          <a:prstGeom prst="ellipse">
            <a:avLst/>
          </a:prstGeom>
          <a:solidFill>
            <a:srgbClr val="FF00FF"/>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5175" name="Oval 7"/>
          <p:cNvSpPr>
            <a:spLocks noChangeAspect="1" noChangeArrowheads="1"/>
          </p:cNvSpPr>
          <p:nvPr/>
        </p:nvSpPr>
        <p:spPr bwMode="auto">
          <a:xfrm>
            <a:off x="4654550" y="1457325"/>
            <a:ext cx="182563" cy="182563"/>
          </a:xfrm>
          <a:prstGeom prst="ellipse">
            <a:avLst/>
          </a:prstGeom>
          <a:solidFill>
            <a:srgbClr val="3366FF"/>
          </a:solidFill>
          <a:ln w="317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5176" name="Rectangle 8"/>
          <p:cNvSpPr>
            <a:spLocks noChangeArrowheads="1"/>
          </p:cNvSpPr>
          <p:nvPr/>
        </p:nvSpPr>
        <p:spPr bwMode="auto">
          <a:xfrm>
            <a:off x="4597400" y="5153025"/>
            <a:ext cx="258763" cy="204788"/>
          </a:xfrm>
          <a:prstGeom prst="rect">
            <a:avLst/>
          </a:prstGeom>
          <a:solidFill>
            <a:schemeClr val="accent1"/>
          </a:solidFill>
          <a:ln w="317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en-US" sz="1800">
                <a:latin typeface="Arial" panose="020B0604020202020204" pitchFamily="34" charset="0"/>
                <a:cs typeface="Arial" panose="020B0604020202020204" pitchFamily="34" charset="0"/>
              </a:rPr>
              <a:t>W</a:t>
            </a:r>
          </a:p>
        </p:txBody>
      </p:sp>
      <p:sp>
        <p:nvSpPr>
          <p:cNvPr id="135177" name="Oval 9"/>
          <p:cNvSpPr>
            <a:spLocks noChangeAspect="1" noChangeArrowheads="1"/>
          </p:cNvSpPr>
          <p:nvPr/>
        </p:nvSpPr>
        <p:spPr bwMode="auto">
          <a:xfrm>
            <a:off x="4622800" y="4914900"/>
            <a:ext cx="182563" cy="182563"/>
          </a:xfrm>
          <a:prstGeom prst="ellipse">
            <a:avLst/>
          </a:prstGeom>
          <a:solidFill>
            <a:srgbClr val="FF00FF"/>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5178" name="Oval 10"/>
          <p:cNvSpPr>
            <a:spLocks noChangeAspect="1" noChangeArrowheads="1"/>
          </p:cNvSpPr>
          <p:nvPr/>
        </p:nvSpPr>
        <p:spPr bwMode="auto">
          <a:xfrm>
            <a:off x="4721225" y="3205163"/>
            <a:ext cx="182563" cy="182562"/>
          </a:xfrm>
          <a:prstGeom prst="ellipse">
            <a:avLst/>
          </a:prstGeom>
          <a:solidFill>
            <a:srgbClr val="3366FF"/>
          </a:solidFill>
          <a:ln w="317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5179" name="Oval 11"/>
          <p:cNvSpPr>
            <a:spLocks noChangeAspect="1" noChangeArrowheads="1"/>
          </p:cNvSpPr>
          <p:nvPr/>
        </p:nvSpPr>
        <p:spPr bwMode="auto">
          <a:xfrm>
            <a:off x="4676775" y="6203950"/>
            <a:ext cx="182563" cy="182563"/>
          </a:xfrm>
          <a:prstGeom prst="ellipse">
            <a:avLst/>
          </a:prstGeom>
          <a:solidFill>
            <a:srgbClr val="3366FF"/>
          </a:solidFill>
          <a:ln w="317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205312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52400" y="1905000"/>
            <a:ext cx="457200" cy="182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9267" name="Rectangle 4"/>
          <p:cNvSpPr>
            <a:spLocks noChangeArrowheads="1"/>
          </p:cNvSpPr>
          <p:nvPr/>
        </p:nvSpPr>
        <p:spPr bwMode="auto">
          <a:xfrm>
            <a:off x="3352800" y="457200"/>
            <a:ext cx="2122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2800" b="1">
                <a:solidFill>
                  <a:srgbClr val="3333CC"/>
                </a:solidFill>
                <a:latin typeface="Arial" panose="020B0604020202020204" pitchFamily="34" charset="0"/>
                <a:cs typeface="Arial" panose="020B0604020202020204" pitchFamily="34" charset="0"/>
              </a:rPr>
              <a:t>Deland Site</a:t>
            </a:r>
          </a:p>
        </p:txBody>
      </p:sp>
      <p:pic>
        <p:nvPicPr>
          <p:cNvPr id="139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42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433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74" y="899160"/>
            <a:ext cx="7422200" cy="5643608"/>
          </a:xfrm>
          <a:prstGeom prst="rect">
            <a:avLst/>
          </a:prstGeom>
        </p:spPr>
      </p:pic>
      <p:sp>
        <p:nvSpPr>
          <p:cNvPr id="22532" name="Text Box 8"/>
          <p:cNvSpPr txBox="1">
            <a:spLocks noChangeArrowheads="1"/>
          </p:cNvSpPr>
          <p:nvPr/>
        </p:nvSpPr>
        <p:spPr bwMode="auto">
          <a:xfrm>
            <a:off x="7586388" y="5942012"/>
            <a:ext cx="1111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ko-KR" dirty="0">
                <a:solidFill>
                  <a:srgbClr val="000000"/>
                </a:solidFill>
                <a:ea typeface="굴림" pitchFamily="34" charset="-127"/>
              </a:rPr>
              <a:t>Capacity</a:t>
            </a:r>
          </a:p>
          <a:p>
            <a:pPr eaLnBrk="1" hangingPunct="1"/>
            <a:r>
              <a:rPr lang="en-US" altLang="ko-KR" dirty="0">
                <a:solidFill>
                  <a:srgbClr val="000000"/>
                </a:solidFill>
                <a:ea typeface="굴림" pitchFamily="34" charset="-127"/>
              </a:rPr>
              <a:t>Control</a:t>
            </a:r>
          </a:p>
          <a:p>
            <a:pPr eaLnBrk="1" hangingPunct="1"/>
            <a:r>
              <a:rPr lang="en-US" altLang="ko-KR" dirty="0">
                <a:solidFill>
                  <a:srgbClr val="000000"/>
                </a:solidFill>
                <a:ea typeface="굴림" pitchFamily="34" charset="-127"/>
              </a:rPr>
              <a:t>Structure</a:t>
            </a:r>
          </a:p>
        </p:txBody>
      </p:sp>
      <p:sp>
        <p:nvSpPr>
          <p:cNvPr id="22533" name="Text Box 11"/>
          <p:cNvSpPr txBox="1">
            <a:spLocks noChangeArrowheads="1"/>
          </p:cNvSpPr>
          <p:nvPr/>
        </p:nvSpPr>
        <p:spPr bwMode="auto">
          <a:xfrm>
            <a:off x="7973053" y="2667000"/>
            <a:ext cx="90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ko-KR" dirty="0">
                <a:solidFill>
                  <a:srgbClr val="000000"/>
                </a:solidFill>
                <a:ea typeface="굴림" pitchFamily="34" charset="-127"/>
              </a:rPr>
              <a:t>5’ Soil </a:t>
            </a:r>
          </a:p>
          <a:p>
            <a:pPr algn="ctr" eaLnBrk="1" hangingPunct="1"/>
            <a:r>
              <a:rPr lang="en-US" altLang="ko-KR" dirty="0">
                <a:solidFill>
                  <a:srgbClr val="000000"/>
                </a:solidFill>
                <a:ea typeface="굴림" pitchFamily="34" charset="-127"/>
              </a:rPr>
              <a:t>Backfill</a:t>
            </a:r>
          </a:p>
        </p:txBody>
      </p:sp>
      <p:sp>
        <p:nvSpPr>
          <p:cNvPr id="22534" name="Text Box 14"/>
          <p:cNvSpPr txBox="1">
            <a:spLocks noChangeArrowheads="1"/>
          </p:cNvSpPr>
          <p:nvPr/>
        </p:nvSpPr>
        <p:spPr bwMode="auto">
          <a:xfrm>
            <a:off x="2835275" y="5562600"/>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ko-KR">
                <a:solidFill>
                  <a:srgbClr val="000000"/>
                </a:solidFill>
                <a:ea typeface="굴림" pitchFamily="34" charset="-127"/>
              </a:rPr>
              <a:t>Woodchips</a:t>
            </a:r>
          </a:p>
        </p:txBody>
      </p:sp>
      <p:sp>
        <p:nvSpPr>
          <p:cNvPr id="22535" name="Text Box 16"/>
          <p:cNvSpPr txBox="1">
            <a:spLocks noChangeArrowheads="1"/>
          </p:cNvSpPr>
          <p:nvPr/>
        </p:nvSpPr>
        <p:spPr bwMode="auto">
          <a:xfrm>
            <a:off x="301813" y="5617979"/>
            <a:ext cx="2304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ko-KR" dirty="0">
                <a:solidFill>
                  <a:srgbClr val="000000"/>
                </a:solidFill>
                <a:ea typeface="굴림" pitchFamily="34" charset="-127"/>
              </a:rPr>
              <a:t>Trench bottom at the</a:t>
            </a:r>
          </a:p>
          <a:p>
            <a:pPr eaLnBrk="1" hangingPunct="1"/>
            <a:r>
              <a:rPr lang="en-US" altLang="ko-KR" dirty="0">
                <a:solidFill>
                  <a:srgbClr val="000000"/>
                </a:solidFill>
                <a:ea typeface="굴림" pitchFamily="34" charset="-127"/>
              </a:rPr>
              <a:t>tile invert level</a:t>
            </a:r>
          </a:p>
        </p:txBody>
      </p:sp>
      <p:sp>
        <p:nvSpPr>
          <p:cNvPr id="22536" name="Text Box 21"/>
          <p:cNvSpPr txBox="1">
            <a:spLocks noChangeArrowheads="1"/>
          </p:cNvSpPr>
          <p:nvPr/>
        </p:nvSpPr>
        <p:spPr bwMode="auto">
          <a:xfrm>
            <a:off x="5649239" y="1014879"/>
            <a:ext cx="30315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ko-KR" dirty="0">
                <a:solidFill>
                  <a:srgbClr val="000000"/>
                </a:solidFill>
                <a:ea typeface="굴림" pitchFamily="34" charset="-127"/>
              </a:rPr>
              <a:t>Length/width dependent on </a:t>
            </a:r>
          </a:p>
          <a:p>
            <a:pPr eaLnBrk="1" hangingPunct="1"/>
            <a:r>
              <a:rPr lang="en-US" altLang="ko-KR" dirty="0">
                <a:solidFill>
                  <a:srgbClr val="000000"/>
                </a:solidFill>
                <a:ea typeface="굴림" pitchFamily="34" charset="-127"/>
              </a:rPr>
              <a:t>contributing area</a:t>
            </a:r>
          </a:p>
        </p:txBody>
      </p:sp>
      <p:sp>
        <p:nvSpPr>
          <p:cNvPr id="22537" name="Text Box 23"/>
          <p:cNvSpPr txBox="1">
            <a:spLocks noChangeArrowheads="1"/>
          </p:cNvSpPr>
          <p:nvPr/>
        </p:nvSpPr>
        <p:spPr bwMode="auto">
          <a:xfrm>
            <a:off x="202913" y="484988"/>
            <a:ext cx="113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ko-KR" dirty="0">
                <a:solidFill>
                  <a:srgbClr val="000000"/>
                </a:solidFill>
                <a:ea typeface="굴림" pitchFamily="34" charset="-127"/>
              </a:rPr>
              <a:t>Diversion</a:t>
            </a:r>
          </a:p>
          <a:p>
            <a:pPr eaLnBrk="1" hangingPunct="1"/>
            <a:r>
              <a:rPr lang="en-US" altLang="ko-KR" dirty="0">
                <a:solidFill>
                  <a:srgbClr val="000000"/>
                </a:solidFill>
                <a:ea typeface="굴림" pitchFamily="34" charset="-127"/>
              </a:rPr>
              <a:t>Structure</a:t>
            </a:r>
          </a:p>
        </p:txBody>
      </p:sp>
      <p:sp>
        <p:nvSpPr>
          <p:cNvPr id="22539" name="Line 9"/>
          <p:cNvSpPr>
            <a:spLocks noChangeShapeType="1"/>
          </p:cNvSpPr>
          <p:nvPr/>
        </p:nvSpPr>
        <p:spPr bwMode="auto">
          <a:xfrm>
            <a:off x="1066800" y="1126338"/>
            <a:ext cx="1700331" cy="7139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540" name="Line 12"/>
          <p:cNvSpPr>
            <a:spLocks noChangeShapeType="1"/>
          </p:cNvSpPr>
          <p:nvPr/>
        </p:nvSpPr>
        <p:spPr bwMode="auto">
          <a:xfrm flipH="1">
            <a:off x="6618034" y="3069590"/>
            <a:ext cx="1355019" cy="8116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543" name="Text Box 19"/>
          <p:cNvSpPr txBox="1">
            <a:spLocks noChangeArrowheads="1"/>
          </p:cNvSpPr>
          <p:nvPr/>
        </p:nvSpPr>
        <p:spPr bwMode="auto">
          <a:xfrm>
            <a:off x="45497" y="3826154"/>
            <a:ext cx="15568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ko-KR" dirty="0">
                <a:solidFill>
                  <a:srgbClr val="000000"/>
                </a:solidFill>
                <a:ea typeface="굴림" pitchFamily="34" charset="-127"/>
              </a:rPr>
              <a:t>Section </a:t>
            </a:r>
          </a:p>
          <a:p>
            <a:pPr eaLnBrk="1" hangingPunct="1"/>
            <a:r>
              <a:rPr lang="en-US" altLang="ko-KR" dirty="0">
                <a:solidFill>
                  <a:srgbClr val="000000"/>
                </a:solidFill>
                <a:ea typeface="굴림" pitchFamily="34" charset="-127"/>
              </a:rPr>
              <a:t>of perforated </a:t>
            </a:r>
          </a:p>
          <a:p>
            <a:pPr eaLnBrk="1" hangingPunct="1"/>
            <a:r>
              <a:rPr lang="en-US" altLang="ko-KR" dirty="0">
                <a:solidFill>
                  <a:srgbClr val="000000"/>
                </a:solidFill>
                <a:ea typeface="굴림" pitchFamily="34" charset="-127"/>
              </a:rPr>
              <a:t>tile</a:t>
            </a:r>
          </a:p>
        </p:txBody>
      </p:sp>
      <p:sp>
        <p:nvSpPr>
          <p:cNvPr id="22544" name="Line 20"/>
          <p:cNvSpPr>
            <a:spLocks noChangeShapeType="1"/>
          </p:cNvSpPr>
          <p:nvPr/>
        </p:nvSpPr>
        <p:spPr bwMode="auto">
          <a:xfrm flipV="1">
            <a:off x="990600" y="3503948"/>
            <a:ext cx="1737149" cy="6040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545" name="Line 15"/>
          <p:cNvSpPr>
            <a:spLocks noChangeShapeType="1"/>
          </p:cNvSpPr>
          <p:nvPr/>
        </p:nvSpPr>
        <p:spPr bwMode="auto">
          <a:xfrm flipV="1">
            <a:off x="3292475" y="3881272"/>
            <a:ext cx="1348495" cy="1757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547" name="Line 17"/>
          <p:cNvSpPr>
            <a:spLocks noChangeShapeType="1"/>
          </p:cNvSpPr>
          <p:nvPr/>
        </p:nvSpPr>
        <p:spPr bwMode="auto">
          <a:xfrm flipV="1">
            <a:off x="1508540" y="3749102"/>
            <a:ext cx="1518729" cy="18896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548" name="Line 7"/>
          <p:cNvSpPr>
            <a:spLocks noChangeShapeType="1"/>
          </p:cNvSpPr>
          <p:nvPr/>
        </p:nvSpPr>
        <p:spPr bwMode="auto">
          <a:xfrm flipH="1" flipV="1">
            <a:off x="3292475" y="2819400"/>
            <a:ext cx="1133942" cy="64770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549" name="Line 10"/>
          <p:cNvSpPr>
            <a:spLocks noChangeShapeType="1"/>
          </p:cNvSpPr>
          <p:nvPr/>
        </p:nvSpPr>
        <p:spPr bwMode="auto">
          <a:xfrm>
            <a:off x="4145429" y="2512359"/>
            <a:ext cx="1896776" cy="1078400"/>
          </a:xfrm>
          <a:prstGeom prst="line">
            <a:avLst/>
          </a:prstGeom>
          <a:noFill/>
          <a:ln w="508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550" name="Line 22"/>
          <p:cNvSpPr>
            <a:spLocks noChangeShapeType="1"/>
          </p:cNvSpPr>
          <p:nvPr/>
        </p:nvSpPr>
        <p:spPr bwMode="auto">
          <a:xfrm flipH="1">
            <a:off x="4996111" y="1689323"/>
            <a:ext cx="1570650" cy="12719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2551" name="Line 24"/>
          <p:cNvSpPr>
            <a:spLocks noChangeShapeType="1"/>
          </p:cNvSpPr>
          <p:nvPr/>
        </p:nvSpPr>
        <p:spPr bwMode="auto">
          <a:xfrm flipH="1" flipV="1">
            <a:off x="6699353" y="4038600"/>
            <a:ext cx="1273699" cy="20131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 name="Rectangle 1"/>
          <p:cNvSpPr/>
          <p:nvPr/>
        </p:nvSpPr>
        <p:spPr>
          <a:xfrm>
            <a:off x="2977101" y="-4809"/>
            <a:ext cx="3640933" cy="854080"/>
          </a:xfrm>
          <a:prstGeom prst="rect">
            <a:avLst/>
          </a:prstGeom>
        </p:spPr>
        <p:txBody>
          <a:bodyPr wrap="none">
            <a:spAutoFit/>
          </a:bodyPr>
          <a:lstStyle/>
          <a:p>
            <a:r>
              <a:rPr lang="en-US" sz="4950" b="1" dirty="0">
                <a:solidFill>
                  <a:srgbClr val="0000CC"/>
                </a:solidFill>
                <a:effectLst>
                  <a:outerShdw blurRad="38100" dist="38100" dir="2700000" algn="tl">
                    <a:srgbClr val="000000">
                      <a:alpha val="43137"/>
                    </a:srgbClr>
                  </a:outerShdw>
                </a:effectLst>
                <a:latin typeface="Arial Rounded MT Bold" pitchFamily="34" charset="0"/>
                <a:ea typeface="Arial Unicode MS" pitchFamily="34" charset="-128"/>
                <a:cs typeface="Arial Unicode MS" pitchFamily="34" charset="-128"/>
              </a:rPr>
              <a:t>Bioreactor </a:t>
            </a:r>
            <a:endParaRPr lang="en-US" dirty="0">
              <a:solidFill>
                <a:prstClr val="black"/>
              </a:solidFill>
            </a:endParaRPr>
          </a:p>
        </p:txBody>
      </p:sp>
      <p:sp>
        <p:nvSpPr>
          <p:cNvPr id="21" name="Title 1"/>
          <p:cNvSpPr>
            <a:spLocks noGrp="1"/>
          </p:cNvSpPr>
          <p:nvPr>
            <p:ph type="ctrTitle"/>
          </p:nvPr>
        </p:nvSpPr>
        <p:spPr>
          <a:xfrm>
            <a:off x="685800" y="-1406144"/>
            <a:ext cx="7772400" cy="1470025"/>
          </a:xfrm>
        </p:spPr>
        <p:txBody>
          <a:bodyPr/>
          <a:lstStyle/>
          <a:p>
            <a:r>
              <a:rPr lang="en-US" dirty="0" smtClean="0"/>
              <a:t>Bioreactor</a:t>
            </a:r>
            <a:endParaRPr lang="en-US" dirty="0"/>
          </a:p>
        </p:txBody>
      </p:sp>
    </p:spTree>
    <p:extLst>
      <p:ext uri="{BB962C8B-B14F-4D97-AF65-F5344CB8AC3E}">
        <p14:creationId xmlns:p14="http://schemas.microsoft.com/office/powerpoint/2010/main" val="2918729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1676400"/>
            <a:ext cx="8556812" cy="4387850"/>
            <a:chOff x="119063" y="1522413"/>
            <a:chExt cx="8556812" cy="4387850"/>
          </a:xfrm>
        </p:grpSpPr>
        <p:sp>
          <p:nvSpPr>
            <p:cNvPr id="4" name="Rectangle 2"/>
            <p:cNvSpPr>
              <a:spLocks noChangeArrowheads="1"/>
            </p:cNvSpPr>
            <p:nvPr/>
          </p:nvSpPr>
          <p:spPr bwMode="auto">
            <a:xfrm>
              <a:off x="803275" y="2228850"/>
              <a:ext cx="77914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5" name="Line 3"/>
            <p:cNvSpPr>
              <a:spLocks noChangeShapeType="1"/>
            </p:cNvSpPr>
            <p:nvPr/>
          </p:nvSpPr>
          <p:spPr bwMode="auto">
            <a:xfrm>
              <a:off x="803275" y="5765800"/>
              <a:ext cx="7789863"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 name="Rectangle 4"/>
            <p:cNvSpPr>
              <a:spLocks noChangeArrowheads="1"/>
            </p:cNvSpPr>
            <p:nvPr/>
          </p:nvSpPr>
          <p:spPr bwMode="auto">
            <a:xfrm>
              <a:off x="803275" y="2228850"/>
              <a:ext cx="7791450" cy="3538538"/>
            </a:xfrm>
            <a:prstGeom prst="rect">
              <a:avLst/>
            </a:prstGeom>
            <a:noFill/>
            <a:ln w="1111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kern="0">
                <a:solidFill>
                  <a:prstClr val="black"/>
                </a:solidFill>
              </a:endParaRPr>
            </a:p>
          </p:txBody>
        </p:sp>
        <p:sp>
          <p:nvSpPr>
            <p:cNvPr id="7" name="Line 5"/>
            <p:cNvSpPr>
              <a:spLocks noChangeShapeType="1"/>
            </p:cNvSpPr>
            <p:nvPr/>
          </p:nvSpPr>
          <p:spPr bwMode="auto">
            <a:xfrm>
              <a:off x="803275" y="2228850"/>
              <a:ext cx="1588" cy="353695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8" name="Line 6"/>
            <p:cNvSpPr>
              <a:spLocks noChangeShapeType="1"/>
            </p:cNvSpPr>
            <p:nvPr/>
          </p:nvSpPr>
          <p:spPr bwMode="auto">
            <a:xfrm>
              <a:off x="746125" y="2228850"/>
              <a:ext cx="57150"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9" name="Line 7"/>
            <p:cNvSpPr>
              <a:spLocks noChangeShapeType="1"/>
            </p:cNvSpPr>
            <p:nvPr/>
          </p:nvSpPr>
          <p:spPr bwMode="auto">
            <a:xfrm>
              <a:off x="746125" y="2620963"/>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10" name="Line 8"/>
            <p:cNvSpPr>
              <a:spLocks noChangeShapeType="1"/>
            </p:cNvSpPr>
            <p:nvPr/>
          </p:nvSpPr>
          <p:spPr bwMode="auto">
            <a:xfrm>
              <a:off x="746125" y="3013075"/>
              <a:ext cx="57150"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11" name="Line 9"/>
            <p:cNvSpPr>
              <a:spLocks noChangeShapeType="1"/>
            </p:cNvSpPr>
            <p:nvPr/>
          </p:nvSpPr>
          <p:spPr bwMode="auto">
            <a:xfrm>
              <a:off x="746125" y="3405188"/>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12" name="Line 10"/>
            <p:cNvSpPr>
              <a:spLocks noChangeShapeType="1"/>
            </p:cNvSpPr>
            <p:nvPr/>
          </p:nvSpPr>
          <p:spPr bwMode="auto">
            <a:xfrm>
              <a:off x="746125" y="3795713"/>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13" name="Line 11"/>
            <p:cNvSpPr>
              <a:spLocks noChangeShapeType="1"/>
            </p:cNvSpPr>
            <p:nvPr/>
          </p:nvSpPr>
          <p:spPr bwMode="auto">
            <a:xfrm>
              <a:off x="746125" y="4197350"/>
              <a:ext cx="57150"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14" name="Line 12"/>
            <p:cNvSpPr>
              <a:spLocks noChangeShapeType="1"/>
            </p:cNvSpPr>
            <p:nvPr/>
          </p:nvSpPr>
          <p:spPr bwMode="auto">
            <a:xfrm>
              <a:off x="746125" y="4589463"/>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15" name="Line 13"/>
            <p:cNvSpPr>
              <a:spLocks noChangeShapeType="1"/>
            </p:cNvSpPr>
            <p:nvPr/>
          </p:nvSpPr>
          <p:spPr bwMode="auto">
            <a:xfrm>
              <a:off x="746125" y="4983163"/>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16" name="Line 14"/>
            <p:cNvSpPr>
              <a:spLocks noChangeShapeType="1"/>
            </p:cNvSpPr>
            <p:nvPr/>
          </p:nvSpPr>
          <p:spPr bwMode="auto">
            <a:xfrm>
              <a:off x="746125" y="5373688"/>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17" name="Line 15"/>
            <p:cNvSpPr>
              <a:spLocks noChangeShapeType="1"/>
            </p:cNvSpPr>
            <p:nvPr/>
          </p:nvSpPr>
          <p:spPr bwMode="auto">
            <a:xfrm>
              <a:off x="746125" y="5765800"/>
              <a:ext cx="57150"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18" name="Line 16"/>
            <p:cNvSpPr>
              <a:spLocks noChangeShapeType="1"/>
            </p:cNvSpPr>
            <p:nvPr/>
          </p:nvSpPr>
          <p:spPr bwMode="auto">
            <a:xfrm>
              <a:off x="803275" y="2228850"/>
              <a:ext cx="7789863"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19" name="Line 17"/>
            <p:cNvSpPr>
              <a:spLocks noChangeShapeType="1"/>
            </p:cNvSpPr>
            <p:nvPr/>
          </p:nvSpPr>
          <p:spPr bwMode="auto">
            <a:xfrm flipV="1">
              <a:off x="803275" y="2170113"/>
              <a:ext cx="1588"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20" name="Line 18"/>
            <p:cNvSpPr>
              <a:spLocks noChangeShapeType="1"/>
            </p:cNvSpPr>
            <p:nvPr/>
          </p:nvSpPr>
          <p:spPr bwMode="auto">
            <a:xfrm flipV="1">
              <a:off x="1865313" y="2170113"/>
              <a:ext cx="1587"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21" name="Line 19"/>
            <p:cNvSpPr>
              <a:spLocks noChangeShapeType="1"/>
            </p:cNvSpPr>
            <p:nvPr/>
          </p:nvSpPr>
          <p:spPr bwMode="auto">
            <a:xfrm flipV="1">
              <a:off x="2925763" y="2170113"/>
              <a:ext cx="1587"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22" name="Line 20"/>
            <p:cNvSpPr>
              <a:spLocks noChangeShapeType="1"/>
            </p:cNvSpPr>
            <p:nvPr/>
          </p:nvSpPr>
          <p:spPr bwMode="auto">
            <a:xfrm flipV="1">
              <a:off x="3986213" y="2170113"/>
              <a:ext cx="1587"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23" name="Line 21"/>
            <p:cNvSpPr>
              <a:spLocks noChangeShapeType="1"/>
            </p:cNvSpPr>
            <p:nvPr/>
          </p:nvSpPr>
          <p:spPr bwMode="auto">
            <a:xfrm flipV="1">
              <a:off x="5048250" y="2170113"/>
              <a:ext cx="1588"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24" name="Line 22"/>
            <p:cNvSpPr>
              <a:spLocks noChangeShapeType="1"/>
            </p:cNvSpPr>
            <p:nvPr/>
          </p:nvSpPr>
          <p:spPr bwMode="auto">
            <a:xfrm flipV="1">
              <a:off x="6107113" y="2170113"/>
              <a:ext cx="1587"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25" name="Line 23"/>
            <p:cNvSpPr>
              <a:spLocks noChangeShapeType="1"/>
            </p:cNvSpPr>
            <p:nvPr/>
          </p:nvSpPr>
          <p:spPr bwMode="auto">
            <a:xfrm flipV="1">
              <a:off x="7169150" y="2170113"/>
              <a:ext cx="1588"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26" name="Line 24"/>
            <p:cNvSpPr>
              <a:spLocks noChangeShapeType="1"/>
            </p:cNvSpPr>
            <p:nvPr/>
          </p:nvSpPr>
          <p:spPr bwMode="auto">
            <a:xfrm flipV="1">
              <a:off x="8231188" y="2170113"/>
              <a:ext cx="1587"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27" name="Rectangle 29"/>
            <p:cNvSpPr>
              <a:spLocks noChangeArrowheads="1"/>
            </p:cNvSpPr>
            <p:nvPr/>
          </p:nvSpPr>
          <p:spPr bwMode="auto">
            <a:xfrm>
              <a:off x="555625" y="2112963"/>
              <a:ext cx="2016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28" name="Rectangle 31"/>
            <p:cNvSpPr>
              <a:spLocks noChangeArrowheads="1"/>
            </p:cNvSpPr>
            <p:nvPr/>
          </p:nvSpPr>
          <p:spPr bwMode="auto">
            <a:xfrm>
              <a:off x="555625" y="2506663"/>
              <a:ext cx="2016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29" name="Rectangle 33"/>
            <p:cNvSpPr>
              <a:spLocks noChangeArrowheads="1"/>
            </p:cNvSpPr>
            <p:nvPr/>
          </p:nvSpPr>
          <p:spPr bwMode="auto">
            <a:xfrm>
              <a:off x="450850" y="2898775"/>
              <a:ext cx="307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30" name="Rectangle 35"/>
            <p:cNvSpPr>
              <a:spLocks noChangeArrowheads="1"/>
            </p:cNvSpPr>
            <p:nvPr/>
          </p:nvSpPr>
          <p:spPr bwMode="auto">
            <a:xfrm>
              <a:off x="450850" y="3289300"/>
              <a:ext cx="307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31" name="Rectangle 37"/>
            <p:cNvSpPr>
              <a:spLocks noChangeArrowheads="1"/>
            </p:cNvSpPr>
            <p:nvPr/>
          </p:nvSpPr>
          <p:spPr bwMode="auto">
            <a:xfrm>
              <a:off x="450850" y="3681413"/>
              <a:ext cx="307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32" name="Rectangle 39"/>
            <p:cNvSpPr>
              <a:spLocks noChangeArrowheads="1"/>
            </p:cNvSpPr>
            <p:nvPr/>
          </p:nvSpPr>
          <p:spPr bwMode="auto">
            <a:xfrm>
              <a:off x="450850" y="4083050"/>
              <a:ext cx="307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33" name="Rectangle 41"/>
            <p:cNvSpPr>
              <a:spLocks noChangeArrowheads="1"/>
            </p:cNvSpPr>
            <p:nvPr/>
          </p:nvSpPr>
          <p:spPr bwMode="auto">
            <a:xfrm>
              <a:off x="450850" y="4476750"/>
              <a:ext cx="307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34" name="Rectangle 43"/>
            <p:cNvSpPr>
              <a:spLocks noChangeArrowheads="1"/>
            </p:cNvSpPr>
            <p:nvPr/>
          </p:nvSpPr>
          <p:spPr bwMode="auto">
            <a:xfrm>
              <a:off x="450850" y="4867275"/>
              <a:ext cx="307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35" name="Rectangle 45"/>
            <p:cNvSpPr>
              <a:spLocks noChangeArrowheads="1"/>
            </p:cNvSpPr>
            <p:nvPr/>
          </p:nvSpPr>
          <p:spPr bwMode="auto">
            <a:xfrm>
              <a:off x="450850" y="5259388"/>
              <a:ext cx="307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36" name="Rectangle 47"/>
            <p:cNvSpPr>
              <a:spLocks noChangeArrowheads="1"/>
            </p:cNvSpPr>
            <p:nvPr/>
          </p:nvSpPr>
          <p:spPr bwMode="auto">
            <a:xfrm>
              <a:off x="450850" y="5649913"/>
              <a:ext cx="307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37" name="Rectangle 49"/>
            <p:cNvSpPr>
              <a:spLocks noChangeArrowheads="1"/>
            </p:cNvSpPr>
            <p:nvPr/>
          </p:nvSpPr>
          <p:spPr bwMode="auto">
            <a:xfrm>
              <a:off x="565150" y="1825625"/>
              <a:ext cx="5762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38" name="Rectangle 51"/>
            <p:cNvSpPr>
              <a:spLocks noChangeArrowheads="1"/>
            </p:cNvSpPr>
            <p:nvPr/>
          </p:nvSpPr>
          <p:spPr bwMode="auto">
            <a:xfrm>
              <a:off x="1625600" y="1825625"/>
              <a:ext cx="5762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39" name="Rectangle 53"/>
            <p:cNvSpPr>
              <a:spLocks noChangeArrowheads="1"/>
            </p:cNvSpPr>
            <p:nvPr/>
          </p:nvSpPr>
          <p:spPr bwMode="auto">
            <a:xfrm>
              <a:off x="2790825" y="1825625"/>
              <a:ext cx="365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40" name="Rectangle 55"/>
            <p:cNvSpPr>
              <a:spLocks noChangeArrowheads="1"/>
            </p:cNvSpPr>
            <p:nvPr/>
          </p:nvSpPr>
          <p:spPr bwMode="auto">
            <a:xfrm>
              <a:off x="3805238" y="1825625"/>
              <a:ext cx="469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41" name="Rectangle 57"/>
            <p:cNvSpPr>
              <a:spLocks noChangeArrowheads="1"/>
            </p:cNvSpPr>
            <p:nvPr/>
          </p:nvSpPr>
          <p:spPr bwMode="auto">
            <a:xfrm>
              <a:off x="4865688" y="1825625"/>
              <a:ext cx="469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42" name="Rectangle 59"/>
            <p:cNvSpPr>
              <a:spLocks noChangeArrowheads="1"/>
            </p:cNvSpPr>
            <p:nvPr/>
          </p:nvSpPr>
          <p:spPr bwMode="auto">
            <a:xfrm>
              <a:off x="5973763" y="1825625"/>
              <a:ext cx="365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43" name="Rectangle 61"/>
            <p:cNvSpPr>
              <a:spLocks noChangeArrowheads="1"/>
            </p:cNvSpPr>
            <p:nvPr/>
          </p:nvSpPr>
          <p:spPr bwMode="auto">
            <a:xfrm>
              <a:off x="6988175" y="1825625"/>
              <a:ext cx="469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44" name="Rectangle 63"/>
            <p:cNvSpPr>
              <a:spLocks noChangeArrowheads="1"/>
            </p:cNvSpPr>
            <p:nvPr/>
          </p:nvSpPr>
          <p:spPr bwMode="auto">
            <a:xfrm>
              <a:off x="7989888" y="1825625"/>
              <a:ext cx="5762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45" name="Rectangle 65"/>
            <p:cNvSpPr>
              <a:spLocks noChangeArrowheads="1"/>
            </p:cNvSpPr>
            <p:nvPr/>
          </p:nvSpPr>
          <p:spPr bwMode="auto">
            <a:xfrm>
              <a:off x="4587875" y="1522413"/>
              <a:ext cx="4810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grpSp>
          <p:nvGrpSpPr>
            <p:cNvPr id="46" name="Group 68"/>
            <p:cNvGrpSpPr>
              <a:grpSpLocks/>
            </p:cNvGrpSpPr>
            <p:nvPr/>
          </p:nvGrpSpPr>
          <p:grpSpPr bwMode="auto">
            <a:xfrm>
              <a:off x="852488" y="2630488"/>
              <a:ext cx="2857500" cy="2773362"/>
              <a:chOff x="537" y="1657"/>
              <a:chExt cx="1800" cy="1747"/>
            </a:xfrm>
          </p:grpSpPr>
          <p:sp>
            <p:nvSpPr>
              <p:cNvPr id="132" name="Rectangle 69"/>
              <p:cNvSpPr>
                <a:spLocks noChangeArrowheads="1"/>
              </p:cNvSpPr>
              <p:nvPr/>
            </p:nvSpPr>
            <p:spPr bwMode="auto">
              <a:xfrm>
                <a:off x="2315" y="1668"/>
                <a:ext cx="22" cy="173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grpSp>
            <p:nvGrpSpPr>
              <p:cNvPr id="133" name="Group 70"/>
              <p:cNvGrpSpPr>
                <a:grpSpLocks/>
              </p:cNvGrpSpPr>
              <p:nvPr/>
            </p:nvGrpSpPr>
            <p:grpSpPr bwMode="auto">
              <a:xfrm>
                <a:off x="537" y="1657"/>
                <a:ext cx="1789" cy="22"/>
                <a:chOff x="537" y="1657"/>
                <a:chExt cx="1789" cy="22"/>
              </a:xfrm>
            </p:grpSpPr>
            <p:sp>
              <p:nvSpPr>
                <p:cNvPr id="134" name="Rectangle 71"/>
                <p:cNvSpPr>
                  <a:spLocks noChangeArrowheads="1"/>
                </p:cNvSpPr>
                <p:nvPr/>
              </p:nvSpPr>
              <p:spPr bwMode="auto">
                <a:xfrm>
                  <a:off x="537" y="1657"/>
                  <a:ext cx="175" cy="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135" name="Rectangle 72"/>
                <p:cNvSpPr>
                  <a:spLocks noChangeArrowheads="1"/>
                </p:cNvSpPr>
                <p:nvPr/>
              </p:nvSpPr>
              <p:spPr bwMode="auto">
                <a:xfrm>
                  <a:off x="778" y="1657"/>
                  <a:ext cx="176" cy="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136" name="Rectangle 73"/>
                <p:cNvSpPr>
                  <a:spLocks noChangeArrowheads="1"/>
                </p:cNvSpPr>
                <p:nvPr/>
              </p:nvSpPr>
              <p:spPr bwMode="auto">
                <a:xfrm>
                  <a:off x="1019" y="1657"/>
                  <a:ext cx="176" cy="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137" name="Rectangle 74"/>
                <p:cNvSpPr>
                  <a:spLocks noChangeArrowheads="1"/>
                </p:cNvSpPr>
                <p:nvPr/>
              </p:nvSpPr>
              <p:spPr bwMode="auto">
                <a:xfrm>
                  <a:off x="1261" y="1657"/>
                  <a:ext cx="175" cy="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138" name="Rectangle 75"/>
                <p:cNvSpPr>
                  <a:spLocks noChangeArrowheads="1"/>
                </p:cNvSpPr>
                <p:nvPr/>
              </p:nvSpPr>
              <p:spPr bwMode="auto">
                <a:xfrm>
                  <a:off x="1502" y="1657"/>
                  <a:ext cx="175" cy="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139" name="Rectangle 76"/>
                <p:cNvSpPr>
                  <a:spLocks noChangeArrowheads="1"/>
                </p:cNvSpPr>
                <p:nvPr/>
              </p:nvSpPr>
              <p:spPr bwMode="auto">
                <a:xfrm>
                  <a:off x="1743" y="1657"/>
                  <a:ext cx="175" cy="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140" name="Rectangle 77"/>
                <p:cNvSpPr>
                  <a:spLocks noChangeArrowheads="1"/>
                </p:cNvSpPr>
                <p:nvPr/>
              </p:nvSpPr>
              <p:spPr bwMode="auto">
                <a:xfrm>
                  <a:off x="1984" y="1657"/>
                  <a:ext cx="175" cy="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141" name="Rectangle 78"/>
                <p:cNvSpPr>
                  <a:spLocks noChangeArrowheads="1"/>
                </p:cNvSpPr>
                <p:nvPr/>
              </p:nvSpPr>
              <p:spPr bwMode="auto">
                <a:xfrm>
                  <a:off x="2225" y="1657"/>
                  <a:ext cx="101" cy="2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grpSp>
        </p:grpSp>
        <p:sp>
          <p:nvSpPr>
            <p:cNvPr id="47" name="Rectangle 79"/>
            <p:cNvSpPr>
              <a:spLocks noChangeArrowheads="1"/>
            </p:cNvSpPr>
            <p:nvPr/>
          </p:nvSpPr>
          <p:spPr bwMode="auto">
            <a:xfrm>
              <a:off x="3692525" y="5386388"/>
              <a:ext cx="668338" cy="34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48" name="Rectangle 81"/>
            <p:cNvSpPr>
              <a:spLocks noChangeArrowheads="1"/>
            </p:cNvSpPr>
            <p:nvPr/>
          </p:nvSpPr>
          <p:spPr bwMode="auto">
            <a:xfrm rot="-5400000">
              <a:off x="8027005" y="4049209"/>
              <a:ext cx="6957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C00000"/>
                  </a:solidFill>
                  <a:latin typeface="Arial Narrow" pitchFamily="34" charset="0"/>
                  <a:cs typeface="Arial" charset="0"/>
                </a:rPr>
                <a:t>Harvest</a:t>
              </a:r>
              <a:endParaRPr lang="en-US" kern="0" dirty="0">
                <a:solidFill>
                  <a:srgbClr val="C00000"/>
                </a:solidFill>
                <a:latin typeface="Arial Narrow" pitchFamily="34" charset="0"/>
                <a:cs typeface="Arial" charset="0"/>
              </a:endParaRPr>
            </a:p>
          </p:txBody>
        </p:sp>
        <p:pic>
          <p:nvPicPr>
            <p:cNvPr id="49" name="Picture 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796" y="2312987"/>
              <a:ext cx="1985963"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83"/>
            <p:cNvSpPr>
              <a:spLocks noChangeArrowheads="1"/>
            </p:cNvSpPr>
            <p:nvPr/>
          </p:nvSpPr>
          <p:spPr bwMode="auto">
            <a:xfrm>
              <a:off x="1103313" y="3482975"/>
              <a:ext cx="18843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51" name="Rectangle 91"/>
            <p:cNvSpPr>
              <a:spLocks noChangeArrowheads="1"/>
            </p:cNvSpPr>
            <p:nvPr/>
          </p:nvSpPr>
          <p:spPr bwMode="auto">
            <a:xfrm>
              <a:off x="4945063" y="4735513"/>
              <a:ext cx="29543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52" name="Rectangle 94"/>
            <p:cNvSpPr>
              <a:spLocks noChangeArrowheads="1"/>
            </p:cNvSpPr>
            <p:nvPr/>
          </p:nvSpPr>
          <p:spPr bwMode="auto">
            <a:xfrm>
              <a:off x="5280025" y="3482975"/>
              <a:ext cx="2954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53" name="Rectangle 98"/>
            <p:cNvSpPr>
              <a:spLocks noChangeArrowheads="1"/>
            </p:cNvSpPr>
            <p:nvPr/>
          </p:nvSpPr>
          <p:spPr bwMode="auto">
            <a:xfrm>
              <a:off x="803275" y="2228850"/>
              <a:ext cx="77914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54" name="Line 99"/>
            <p:cNvSpPr>
              <a:spLocks noChangeShapeType="1"/>
            </p:cNvSpPr>
            <p:nvPr/>
          </p:nvSpPr>
          <p:spPr bwMode="auto">
            <a:xfrm>
              <a:off x="803275" y="5765800"/>
              <a:ext cx="7789863"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55" name="Rectangle 100"/>
            <p:cNvSpPr>
              <a:spLocks noChangeArrowheads="1"/>
            </p:cNvSpPr>
            <p:nvPr/>
          </p:nvSpPr>
          <p:spPr bwMode="auto">
            <a:xfrm>
              <a:off x="803275" y="2228850"/>
              <a:ext cx="7791450" cy="3538538"/>
            </a:xfrm>
            <a:prstGeom prst="rect">
              <a:avLst/>
            </a:prstGeom>
            <a:noFill/>
            <a:ln w="1111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kern="0">
                <a:solidFill>
                  <a:prstClr val="black"/>
                </a:solidFill>
              </a:endParaRPr>
            </a:p>
          </p:txBody>
        </p:sp>
        <p:sp>
          <p:nvSpPr>
            <p:cNvPr id="56" name="Line 101"/>
            <p:cNvSpPr>
              <a:spLocks noChangeShapeType="1"/>
            </p:cNvSpPr>
            <p:nvPr/>
          </p:nvSpPr>
          <p:spPr bwMode="auto">
            <a:xfrm>
              <a:off x="803275" y="2228850"/>
              <a:ext cx="1588" cy="353695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57" name="Line 102"/>
            <p:cNvSpPr>
              <a:spLocks noChangeShapeType="1"/>
            </p:cNvSpPr>
            <p:nvPr/>
          </p:nvSpPr>
          <p:spPr bwMode="auto">
            <a:xfrm>
              <a:off x="746125" y="2228850"/>
              <a:ext cx="57150"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58" name="Line 103"/>
            <p:cNvSpPr>
              <a:spLocks noChangeShapeType="1"/>
            </p:cNvSpPr>
            <p:nvPr/>
          </p:nvSpPr>
          <p:spPr bwMode="auto">
            <a:xfrm>
              <a:off x="746125" y="2620963"/>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59" name="Line 104"/>
            <p:cNvSpPr>
              <a:spLocks noChangeShapeType="1"/>
            </p:cNvSpPr>
            <p:nvPr/>
          </p:nvSpPr>
          <p:spPr bwMode="auto">
            <a:xfrm>
              <a:off x="746125" y="3013075"/>
              <a:ext cx="57150"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0" name="Line 105"/>
            <p:cNvSpPr>
              <a:spLocks noChangeShapeType="1"/>
            </p:cNvSpPr>
            <p:nvPr/>
          </p:nvSpPr>
          <p:spPr bwMode="auto">
            <a:xfrm>
              <a:off x="746125" y="3405188"/>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1" name="Line 106"/>
            <p:cNvSpPr>
              <a:spLocks noChangeShapeType="1"/>
            </p:cNvSpPr>
            <p:nvPr/>
          </p:nvSpPr>
          <p:spPr bwMode="auto">
            <a:xfrm>
              <a:off x="746125" y="3795713"/>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2" name="Line 107"/>
            <p:cNvSpPr>
              <a:spLocks noChangeShapeType="1"/>
            </p:cNvSpPr>
            <p:nvPr/>
          </p:nvSpPr>
          <p:spPr bwMode="auto">
            <a:xfrm>
              <a:off x="746125" y="4197350"/>
              <a:ext cx="57150"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3" name="Line 108"/>
            <p:cNvSpPr>
              <a:spLocks noChangeShapeType="1"/>
            </p:cNvSpPr>
            <p:nvPr/>
          </p:nvSpPr>
          <p:spPr bwMode="auto">
            <a:xfrm>
              <a:off x="746125" y="4589463"/>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4" name="Line 109"/>
            <p:cNvSpPr>
              <a:spLocks noChangeShapeType="1"/>
            </p:cNvSpPr>
            <p:nvPr/>
          </p:nvSpPr>
          <p:spPr bwMode="auto">
            <a:xfrm>
              <a:off x="746125" y="4983163"/>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5" name="Line 110"/>
            <p:cNvSpPr>
              <a:spLocks noChangeShapeType="1"/>
            </p:cNvSpPr>
            <p:nvPr/>
          </p:nvSpPr>
          <p:spPr bwMode="auto">
            <a:xfrm>
              <a:off x="746125" y="5373688"/>
              <a:ext cx="57150" cy="158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6" name="Line 111"/>
            <p:cNvSpPr>
              <a:spLocks noChangeShapeType="1"/>
            </p:cNvSpPr>
            <p:nvPr/>
          </p:nvSpPr>
          <p:spPr bwMode="auto">
            <a:xfrm>
              <a:off x="746125" y="5765800"/>
              <a:ext cx="57150"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7" name="Line 112"/>
            <p:cNvSpPr>
              <a:spLocks noChangeShapeType="1"/>
            </p:cNvSpPr>
            <p:nvPr/>
          </p:nvSpPr>
          <p:spPr bwMode="auto">
            <a:xfrm>
              <a:off x="886012" y="2228850"/>
              <a:ext cx="7789863" cy="1588"/>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8" name="Line 113"/>
            <p:cNvSpPr>
              <a:spLocks noChangeShapeType="1"/>
            </p:cNvSpPr>
            <p:nvPr/>
          </p:nvSpPr>
          <p:spPr bwMode="auto">
            <a:xfrm flipV="1">
              <a:off x="803275" y="2170113"/>
              <a:ext cx="1588"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69" name="Line 114"/>
            <p:cNvSpPr>
              <a:spLocks noChangeShapeType="1"/>
            </p:cNvSpPr>
            <p:nvPr/>
          </p:nvSpPr>
          <p:spPr bwMode="auto">
            <a:xfrm flipV="1">
              <a:off x="1865313" y="2170113"/>
              <a:ext cx="1587"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70" name="Line 115"/>
            <p:cNvSpPr>
              <a:spLocks noChangeShapeType="1"/>
            </p:cNvSpPr>
            <p:nvPr/>
          </p:nvSpPr>
          <p:spPr bwMode="auto">
            <a:xfrm flipV="1">
              <a:off x="2925763" y="2170113"/>
              <a:ext cx="1587"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71" name="Line 116"/>
            <p:cNvSpPr>
              <a:spLocks noChangeShapeType="1"/>
            </p:cNvSpPr>
            <p:nvPr/>
          </p:nvSpPr>
          <p:spPr bwMode="auto">
            <a:xfrm flipV="1">
              <a:off x="3986213" y="2170113"/>
              <a:ext cx="1587"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72" name="Line 117"/>
            <p:cNvSpPr>
              <a:spLocks noChangeShapeType="1"/>
            </p:cNvSpPr>
            <p:nvPr/>
          </p:nvSpPr>
          <p:spPr bwMode="auto">
            <a:xfrm flipV="1">
              <a:off x="5048250" y="2170113"/>
              <a:ext cx="1588"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73" name="Line 118"/>
            <p:cNvSpPr>
              <a:spLocks noChangeShapeType="1"/>
            </p:cNvSpPr>
            <p:nvPr/>
          </p:nvSpPr>
          <p:spPr bwMode="auto">
            <a:xfrm flipV="1">
              <a:off x="6107113" y="2170113"/>
              <a:ext cx="1587"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74" name="Line 119"/>
            <p:cNvSpPr>
              <a:spLocks noChangeShapeType="1"/>
            </p:cNvSpPr>
            <p:nvPr/>
          </p:nvSpPr>
          <p:spPr bwMode="auto">
            <a:xfrm flipV="1">
              <a:off x="7169150" y="2170113"/>
              <a:ext cx="1588"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75" name="Line 120"/>
            <p:cNvSpPr>
              <a:spLocks noChangeShapeType="1"/>
            </p:cNvSpPr>
            <p:nvPr/>
          </p:nvSpPr>
          <p:spPr bwMode="auto">
            <a:xfrm flipV="1">
              <a:off x="8231188" y="2170113"/>
              <a:ext cx="1587" cy="5873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en-US" kern="0">
                <a:solidFill>
                  <a:prstClr val="black"/>
                </a:solidFill>
              </a:endParaRPr>
            </a:p>
          </p:txBody>
        </p:sp>
        <p:sp>
          <p:nvSpPr>
            <p:cNvPr id="76" name="Rectangle 125"/>
            <p:cNvSpPr>
              <a:spLocks noChangeArrowheads="1"/>
            </p:cNvSpPr>
            <p:nvPr/>
          </p:nvSpPr>
          <p:spPr bwMode="auto">
            <a:xfrm>
              <a:off x="555625" y="2112963"/>
              <a:ext cx="2016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77" name="Rectangle 127"/>
            <p:cNvSpPr>
              <a:spLocks noChangeArrowheads="1"/>
            </p:cNvSpPr>
            <p:nvPr/>
          </p:nvSpPr>
          <p:spPr bwMode="auto">
            <a:xfrm>
              <a:off x="555625" y="2506663"/>
              <a:ext cx="2016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78" name="Rectangle 129"/>
            <p:cNvSpPr>
              <a:spLocks noChangeArrowheads="1"/>
            </p:cNvSpPr>
            <p:nvPr/>
          </p:nvSpPr>
          <p:spPr bwMode="auto">
            <a:xfrm>
              <a:off x="450850" y="2898775"/>
              <a:ext cx="307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79" name="Rectangle 131"/>
            <p:cNvSpPr>
              <a:spLocks noChangeArrowheads="1"/>
            </p:cNvSpPr>
            <p:nvPr/>
          </p:nvSpPr>
          <p:spPr bwMode="auto">
            <a:xfrm>
              <a:off x="450850" y="3289300"/>
              <a:ext cx="307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80" name="Rectangle 133"/>
            <p:cNvSpPr>
              <a:spLocks noChangeArrowheads="1"/>
            </p:cNvSpPr>
            <p:nvPr/>
          </p:nvSpPr>
          <p:spPr bwMode="auto">
            <a:xfrm>
              <a:off x="450850" y="3681413"/>
              <a:ext cx="307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81" name="Rectangle 135"/>
            <p:cNvSpPr>
              <a:spLocks noChangeArrowheads="1"/>
            </p:cNvSpPr>
            <p:nvPr/>
          </p:nvSpPr>
          <p:spPr bwMode="auto">
            <a:xfrm>
              <a:off x="450850" y="4083050"/>
              <a:ext cx="307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82" name="Rectangle 137"/>
            <p:cNvSpPr>
              <a:spLocks noChangeArrowheads="1"/>
            </p:cNvSpPr>
            <p:nvPr/>
          </p:nvSpPr>
          <p:spPr bwMode="auto">
            <a:xfrm>
              <a:off x="450850" y="4476750"/>
              <a:ext cx="3079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83" name="Rectangle 139"/>
            <p:cNvSpPr>
              <a:spLocks noChangeArrowheads="1"/>
            </p:cNvSpPr>
            <p:nvPr/>
          </p:nvSpPr>
          <p:spPr bwMode="auto">
            <a:xfrm>
              <a:off x="450850" y="4867275"/>
              <a:ext cx="307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84" name="Rectangle 141"/>
            <p:cNvSpPr>
              <a:spLocks noChangeArrowheads="1"/>
            </p:cNvSpPr>
            <p:nvPr/>
          </p:nvSpPr>
          <p:spPr bwMode="auto">
            <a:xfrm>
              <a:off x="450850" y="5259388"/>
              <a:ext cx="3079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85" name="Rectangle 143"/>
            <p:cNvSpPr>
              <a:spLocks noChangeArrowheads="1"/>
            </p:cNvSpPr>
            <p:nvPr/>
          </p:nvSpPr>
          <p:spPr bwMode="auto">
            <a:xfrm>
              <a:off x="478536" y="5472804"/>
              <a:ext cx="307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grpSp>
          <p:nvGrpSpPr>
            <p:cNvPr id="86" name="Group 85"/>
            <p:cNvGrpSpPr/>
            <p:nvPr/>
          </p:nvGrpSpPr>
          <p:grpSpPr>
            <a:xfrm>
              <a:off x="473210" y="2103793"/>
              <a:ext cx="226938" cy="3716982"/>
              <a:chOff x="493239" y="2120900"/>
              <a:chExt cx="226938" cy="3716982"/>
            </a:xfrm>
          </p:grpSpPr>
          <p:sp>
            <p:nvSpPr>
              <p:cNvPr id="122" name="Rectangle 126"/>
              <p:cNvSpPr>
                <a:spLocks noChangeArrowheads="1"/>
              </p:cNvSpPr>
              <p:nvPr/>
            </p:nvSpPr>
            <p:spPr bwMode="auto">
              <a:xfrm>
                <a:off x="612775" y="2120900"/>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1500" b="1" kern="0" dirty="0">
                    <a:solidFill>
                      <a:srgbClr val="0000FF"/>
                    </a:solidFill>
                    <a:latin typeface="Arial" charset="0"/>
                    <a:cs typeface="Arial" charset="0"/>
                  </a:rPr>
                  <a:t>0</a:t>
                </a:r>
                <a:endParaRPr lang="en-US" kern="0" dirty="0">
                  <a:solidFill>
                    <a:srgbClr val="0000FF"/>
                  </a:solidFill>
                  <a:latin typeface="Arial" charset="0"/>
                  <a:cs typeface="Arial" charset="0"/>
                </a:endParaRPr>
              </a:p>
            </p:txBody>
          </p:sp>
          <p:sp>
            <p:nvSpPr>
              <p:cNvPr id="123" name="Rectangle 128"/>
              <p:cNvSpPr>
                <a:spLocks noChangeArrowheads="1"/>
              </p:cNvSpPr>
              <p:nvPr/>
            </p:nvSpPr>
            <p:spPr bwMode="auto">
              <a:xfrm>
                <a:off x="612776" y="2514600"/>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1500" b="1" kern="0" dirty="0">
                    <a:solidFill>
                      <a:srgbClr val="0000FF"/>
                    </a:solidFill>
                    <a:latin typeface="Arial" charset="0"/>
                    <a:cs typeface="Arial" charset="0"/>
                  </a:rPr>
                  <a:t>6</a:t>
                </a:r>
                <a:endParaRPr lang="en-US" kern="0" dirty="0">
                  <a:solidFill>
                    <a:srgbClr val="0000FF"/>
                  </a:solidFill>
                  <a:latin typeface="Arial" charset="0"/>
                  <a:cs typeface="Arial" charset="0"/>
                </a:endParaRPr>
              </a:p>
            </p:txBody>
          </p:sp>
          <p:sp>
            <p:nvSpPr>
              <p:cNvPr id="124" name="Rectangle 130"/>
              <p:cNvSpPr>
                <a:spLocks noChangeArrowheads="1"/>
              </p:cNvSpPr>
              <p:nvPr/>
            </p:nvSpPr>
            <p:spPr bwMode="auto">
              <a:xfrm>
                <a:off x="505374" y="2905125"/>
                <a:ext cx="2148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1500" b="1" kern="0" dirty="0">
                    <a:solidFill>
                      <a:srgbClr val="0000FF"/>
                    </a:solidFill>
                    <a:latin typeface="Arial" charset="0"/>
                    <a:cs typeface="Arial" charset="0"/>
                  </a:rPr>
                  <a:t>12</a:t>
                </a:r>
                <a:endParaRPr lang="en-US" kern="0" dirty="0">
                  <a:solidFill>
                    <a:srgbClr val="0000FF"/>
                  </a:solidFill>
                  <a:latin typeface="Arial" charset="0"/>
                  <a:cs typeface="Arial" charset="0"/>
                </a:endParaRPr>
              </a:p>
            </p:txBody>
          </p:sp>
          <p:sp>
            <p:nvSpPr>
              <p:cNvPr id="125" name="Rectangle 132"/>
              <p:cNvSpPr>
                <a:spLocks noChangeArrowheads="1"/>
              </p:cNvSpPr>
              <p:nvPr/>
            </p:nvSpPr>
            <p:spPr bwMode="auto">
              <a:xfrm>
                <a:off x="505374" y="3297238"/>
                <a:ext cx="2148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1500" b="1" kern="0" dirty="0">
                    <a:solidFill>
                      <a:srgbClr val="0000FF"/>
                    </a:solidFill>
                    <a:latin typeface="Arial" charset="0"/>
                    <a:cs typeface="Arial" charset="0"/>
                  </a:rPr>
                  <a:t>18</a:t>
                </a:r>
                <a:endParaRPr lang="en-US" kern="0" dirty="0">
                  <a:solidFill>
                    <a:srgbClr val="0000FF"/>
                  </a:solidFill>
                  <a:latin typeface="Arial" charset="0"/>
                  <a:cs typeface="Arial" charset="0"/>
                </a:endParaRPr>
              </a:p>
            </p:txBody>
          </p:sp>
          <p:sp>
            <p:nvSpPr>
              <p:cNvPr id="126" name="Rectangle 134"/>
              <p:cNvSpPr>
                <a:spLocks noChangeArrowheads="1"/>
              </p:cNvSpPr>
              <p:nvPr/>
            </p:nvSpPr>
            <p:spPr bwMode="auto">
              <a:xfrm>
                <a:off x="505374" y="3687763"/>
                <a:ext cx="2148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1500" b="1" kern="0" dirty="0">
                    <a:solidFill>
                      <a:srgbClr val="0000FF"/>
                    </a:solidFill>
                    <a:latin typeface="Arial" charset="0"/>
                    <a:cs typeface="Arial" charset="0"/>
                  </a:rPr>
                  <a:t>24</a:t>
                </a:r>
                <a:endParaRPr lang="en-US" kern="0" dirty="0">
                  <a:solidFill>
                    <a:srgbClr val="0000FF"/>
                  </a:solidFill>
                  <a:latin typeface="Arial" charset="0"/>
                  <a:cs typeface="Arial" charset="0"/>
                </a:endParaRPr>
              </a:p>
            </p:txBody>
          </p:sp>
          <p:sp>
            <p:nvSpPr>
              <p:cNvPr id="127" name="Rectangle 136"/>
              <p:cNvSpPr>
                <a:spLocks noChangeArrowheads="1"/>
              </p:cNvSpPr>
              <p:nvPr/>
            </p:nvSpPr>
            <p:spPr bwMode="auto">
              <a:xfrm>
                <a:off x="505374" y="4089400"/>
                <a:ext cx="2148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1500" b="1" kern="0" dirty="0">
                    <a:solidFill>
                      <a:srgbClr val="0000FF"/>
                    </a:solidFill>
                    <a:latin typeface="Arial" charset="0"/>
                    <a:cs typeface="Arial" charset="0"/>
                  </a:rPr>
                  <a:t>30</a:t>
                </a:r>
                <a:endParaRPr lang="en-US" kern="0" dirty="0">
                  <a:solidFill>
                    <a:srgbClr val="0000FF"/>
                  </a:solidFill>
                  <a:latin typeface="Arial" charset="0"/>
                  <a:cs typeface="Arial" charset="0"/>
                </a:endParaRPr>
              </a:p>
            </p:txBody>
          </p:sp>
          <p:sp>
            <p:nvSpPr>
              <p:cNvPr id="128" name="Rectangle 138"/>
              <p:cNvSpPr>
                <a:spLocks noChangeArrowheads="1"/>
              </p:cNvSpPr>
              <p:nvPr/>
            </p:nvSpPr>
            <p:spPr bwMode="auto">
              <a:xfrm>
                <a:off x="505374" y="4495800"/>
                <a:ext cx="2148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1500" b="1" kern="0" dirty="0">
                    <a:solidFill>
                      <a:srgbClr val="0000FF"/>
                    </a:solidFill>
                    <a:latin typeface="Arial" charset="0"/>
                    <a:cs typeface="Arial" charset="0"/>
                  </a:rPr>
                  <a:t>36</a:t>
                </a:r>
                <a:endParaRPr lang="en-US" kern="0" dirty="0">
                  <a:solidFill>
                    <a:srgbClr val="0000FF"/>
                  </a:solidFill>
                  <a:latin typeface="Arial" charset="0"/>
                  <a:cs typeface="Arial" charset="0"/>
                </a:endParaRPr>
              </a:p>
            </p:txBody>
          </p:sp>
          <p:sp>
            <p:nvSpPr>
              <p:cNvPr id="129" name="Rectangle 140"/>
              <p:cNvSpPr>
                <a:spLocks noChangeArrowheads="1"/>
              </p:cNvSpPr>
              <p:nvPr/>
            </p:nvSpPr>
            <p:spPr bwMode="auto">
              <a:xfrm>
                <a:off x="505374" y="4876800"/>
                <a:ext cx="2148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1500" b="1" kern="0" dirty="0">
                    <a:solidFill>
                      <a:srgbClr val="0000FF"/>
                    </a:solidFill>
                    <a:latin typeface="Arial" charset="0"/>
                    <a:cs typeface="Arial" charset="0"/>
                  </a:rPr>
                  <a:t>42</a:t>
                </a:r>
                <a:endParaRPr lang="en-US" kern="0" dirty="0">
                  <a:solidFill>
                    <a:srgbClr val="0000FF"/>
                  </a:solidFill>
                  <a:latin typeface="Arial" charset="0"/>
                  <a:cs typeface="Arial" charset="0"/>
                </a:endParaRPr>
              </a:p>
            </p:txBody>
          </p:sp>
          <p:sp>
            <p:nvSpPr>
              <p:cNvPr id="130" name="Rectangle 142"/>
              <p:cNvSpPr>
                <a:spLocks noChangeArrowheads="1"/>
              </p:cNvSpPr>
              <p:nvPr/>
            </p:nvSpPr>
            <p:spPr bwMode="auto">
              <a:xfrm>
                <a:off x="505374" y="5257800"/>
                <a:ext cx="2148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1500" b="1" kern="0" dirty="0">
                    <a:solidFill>
                      <a:srgbClr val="0000FF"/>
                    </a:solidFill>
                    <a:latin typeface="Arial" charset="0"/>
                    <a:cs typeface="Arial" charset="0"/>
                  </a:rPr>
                  <a:t>48</a:t>
                </a:r>
                <a:endParaRPr lang="en-US" kern="0" dirty="0">
                  <a:solidFill>
                    <a:srgbClr val="0000FF"/>
                  </a:solidFill>
                  <a:latin typeface="Arial" charset="0"/>
                  <a:cs typeface="Arial" charset="0"/>
                </a:endParaRPr>
              </a:p>
            </p:txBody>
          </p:sp>
          <p:sp>
            <p:nvSpPr>
              <p:cNvPr id="131" name="Rectangle 144"/>
              <p:cNvSpPr>
                <a:spLocks noChangeArrowheads="1"/>
              </p:cNvSpPr>
              <p:nvPr/>
            </p:nvSpPr>
            <p:spPr bwMode="auto">
              <a:xfrm>
                <a:off x="493239" y="5607050"/>
                <a:ext cx="2148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1500" b="1" kern="0" dirty="0">
                    <a:solidFill>
                      <a:srgbClr val="0000FF"/>
                    </a:solidFill>
                    <a:latin typeface="Arial" charset="0"/>
                    <a:cs typeface="Arial" charset="0"/>
                  </a:rPr>
                  <a:t>54</a:t>
                </a:r>
                <a:endParaRPr lang="en-US" kern="0" dirty="0">
                  <a:solidFill>
                    <a:srgbClr val="0000FF"/>
                  </a:solidFill>
                  <a:latin typeface="Arial" charset="0"/>
                  <a:cs typeface="Arial" charset="0"/>
                </a:endParaRPr>
              </a:p>
            </p:txBody>
          </p:sp>
        </p:grpSp>
        <p:sp>
          <p:nvSpPr>
            <p:cNvPr id="87" name="Rectangle 145"/>
            <p:cNvSpPr>
              <a:spLocks noChangeArrowheads="1"/>
            </p:cNvSpPr>
            <p:nvPr/>
          </p:nvSpPr>
          <p:spPr bwMode="auto">
            <a:xfrm>
              <a:off x="565150" y="1825625"/>
              <a:ext cx="5762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88" name="Rectangle 147"/>
            <p:cNvSpPr>
              <a:spLocks noChangeArrowheads="1"/>
            </p:cNvSpPr>
            <p:nvPr/>
          </p:nvSpPr>
          <p:spPr bwMode="auto">
            <a:xfrm>
              <a:off x="1625600" y="1825625"/>
              <a:ext cx="5762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89" name="Rectangle 149"/>
            <p:cNvSpPr>
              <a:spLocks noChangeArrowheads="1"/>
            </p:cNvSpPr>
            <p:nvPr/>
          </p:nvSpPr>
          <p:spPr bwMode="auto">
            <a:xfrm>
              <a:off x="2790825" y="1825625"/>
              <a:ext cx="365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90" name="Rectangle 151"/>
            <p:cNvSpPr>
              <a:spLocks noChangeArrowheads="1"/>
            </p:cNvSpPr>
            <p:nvPr/>
          </p:nvSpPr>
          <p:spPr bwMode="auto">
            <a:xfrm>
              <a:off x="3805238" y="1825625"/>
              <a:ext cx="469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91" name="Rectangle 153"/>
            <p:cNvSpPr>
              <a:spLocks noChangeArrowheads="1"/>
            </p:cNvSpPr>
            <p:nvPr/>
          </p:nvSpPr>
          <p:spPr bwMode="auto">
            <a:xfrm>
              <a:off x="4865688" y="1825625"/>
              <a:ext cx="469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92" name="Rectangle 155"/>
            <p:cNvSpPr>
              <a:spLocks noChangeArrowheads="1"/>
            </p:cNvSpPr>
            <p:nvPr/>
          </p:nvSpPr>
          <p:spPr bwMode="auto">
            <a:xfrm>
              <a:off x="5973763" y="1825625"/>
              <a:ext cx="365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93" name="Rectangle 157"/>
            <p:cNvSpPr>
              <a:spLocks noChangeArrowheads="1"/>
            </p:cNvSpPr>
            <p:nvPr/>
          </p:nvSpPr>
          <p:spPr bwMode="auto">
            <a:xfrm>
              <a:off x="6988175" y="1825625"/>
              <a:ext cx="469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94" name="Rectangle 159"/>
            <p:cNvSpPr>
              <a:spLocks noChangeArrowheads="1"/>
            </p:cNvSpPr>
            <p:nvPr/>
          </p:nvSpPr>
          <p:spPr bwMode="auto">
            <a:xfrm>
              <a:off x="7989888" y="1825625"/>
              <a:ext cx="5762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grpSp>
          <p:nvGrpSpPr>
            <p:cNvPr id="95" name="Group 94"/>
            <p:cNvGrpSpPr/>
            <p:nvPr/>
          </p:nvGrpSpPr>
          <p:grpSpPr>
            <a:xfrm>
              <a:off x="679451" y="1709579"/>
              <a:ext cx="7937698" cy="246221"/>
              <a:chOff x="679451" y="1776973"/>
              <a:chExt cx="7937698" cy="246221"/>
            </a:xfrm>
          </p:grpSpPr>
          <p:sp>
            <p:nvSpPr>
              <p:cNvPr id="114" name="Rectangle 146"/>
              <p:cNvSpPr>
                <a:spLocks noChangeArrowheads="1"/>
              </p:cNvSpPr>
              <p:nvPr/>
            </p:nvSpPr>
            <p:spPr bwMode="auto">
              <a:xfrm>
                <a:off x="679451" y="1776973"/>
                <a:ext cx="5129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0000FF"/>
                    </a:solidFill>
                    <a:latin typeface="Arial" charset="0"/>
                    <a:cs typeface="Arial" charset="0"/>
                  </a:rPr>
                  <a:t>10/31</a:t>
                </a:r>
                <a:endParaRPr lang="en-US" kern="0" dirty="0">
                  <a:solidFill>
                    <a:srgbClr val="0000FF"/>
                  </a:solidFill>
                  <a:latin typeface="Arial" charset="0"/>
                  <a:cs typeface="Arial" charset="0"/>
                </a:endParaRPr>
              </a:p>
            </p:txBody>
          </p:sp>
          <p:sp>
            <p:nvSpPr>
              <p:cNvPr id="115" name="Rectangle 148"/>
              <p:cNvSpPr>
                <a:spLocks noChangeArrowheads="1"/>
              </p:cNvSpPr>
              <p:nvPr/>
            </p:nvSpPr>
            <p:spPr bwMode="auto">
              <a:xfrm>
                <a:off x="1739901" y="1776973"/>
                <a:ext cx="5129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0000FF"/>
                    </a:solidFill>
                    <a:latin typeface="Arial" charset="0"/>
                    <a:cs typeface="Arial" charset="0"/>
                  </a:rPr>
                  <a:t>12/31</a:t>
                </a:r>
                <a:endParaRPr lang="en-US" kern="0" dirty="0">
                  <a:solidFill>
                    <a:srgbClr val="0000FF"/>
                  </a:solidFill>
                  <a:latin typeface="Arial" charset="0"/>
                  <a:cs typeface="Arial" charset="0"/>
                </a:endParaRPr>
              </a:p>
            </p:txBody>
          </p:sp>
          <p:sp>
            <p:nvSpPr>
              <p:cNvPr id="116" name="Rectangle 150"/>
              <p:cNvSpPr>
                <a:spLocks noChangeArrowheads="1"/>
              </p:cNvSpPr>
              <p:nvPr/>
            </p:nvSpPr>
            <p:spPr bwMode="auto">
              <a:xfrm>
                <a:off x="2848526" y="1776973"/>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a:solidFill>
                      <a:srgbClr val="0000FF"/>
                    </a:solidFill>
                    <a:latin typeface="Arial" charset="0"/>
                    <a:cs typeface="Arial" charset="0"/>
                  </a:rPr>
                  <a:t>2/28</a:t>
                </a:r>
                <a:endParaRPr lang="en-US" kern="0">
                  <a:solidFill>
                    <a:srgbClr val="0000FF"/>
                  </a:solidFill>
                  <a:latin typeface="Arial" charset="0"/>
                  <a:cs typeface="Arial" charset="0"/>
                </a:endParaRPr>
              </a:p>
            </p:txBody>
          </p:sp>
          <p:sp>
            <p:nvSpPr>
              <p:cNvPr id="117" name="Rectangle 152"/>
              <p:cNvSpPr>
                <a:spLocks noChangeArrowheads="1"/>
              </p:cNvSpPr>
              <p:nvPr/>
            </p:nvSpPr>
            <p:spPr bwMode="auto">
              <a:xfrm>
                <a:off x="3918501" y="1776973"/>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0000FF"/>
                    </a:solidFill>
                    <a:latin typeface="Arial" charset="0"/>
                    <a:cs typeface="Arial" charset="0"/>
                  </a:rPr>
                  <a:t>4/15</a:t>
                </a:r>
                <a:endParaRPr lang="en-US" kern="0" dirty="0">
                  <a:solidFill>
                    <a:srgbClr val="0000FF"/>
                  </a:solidFill>
                  <a:latin typeface="Arial" charset="0"/>
                  <a:cs typeface="Arial" charset="0"/>
                </a:endParaRPr>
              </a:p>
            </p:txBody>
          </p:sp>
          <p:sp>
            <p:nvSpPr>
              <p:cNvPr id="118" name="Rectangle 154"/>
              <p:cNvSpPr>
                <a:spLocks noChangeArrowheads="1"/>
              </p:cNvSpPr>
              <p:nvPr/>
            </p:nvSpPr>
            <p:spPr bwMode="auto">
              <a:xfrm>
                <a:off x="4978951" y="1776973"/>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0000FF"/>
                    </a:solidFill>
                    <a:latin typeface="Arial" charset="0"/>
                    <a:cs typeface="Arial" charset="0"/>
                  </a:rPr>
                  <a:t>5/18</a:t>
                </a:r>
                <a:endParaRPr lang="en-US" kern="0" dirty="0">
                  <a:solidFill>
                    <a:srgbClr val="0000FF"/>
                  </a:solidFill>
                  <a:latin typeface="Arial" charset="0"/>
                  <a:cs typeface="Arial" charset="0"/>
                </a:endParaRPr>
              </a:p>
            </p:txBody>
          </p:sp>
          <p:sp>
            <p:nvSpPr>
              <p:cNvPr id="119" name="Rectangle 156"/>
              <p:cNvSpPr>
                <a:spLocks noChangeArrowheads="1"/>
              </p:cNvSpPr>
              <p:nvPr/>
            </p:nvSpPr>
            <p:spPr bwMode="auto">
              <a:xfrm>
                <a:off x="6087575" y="1776973"/>
                <a:ext cx="285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a:solidFill>
                      <a:srgbClr val="0000FF"/>
                    </a:solidFill>
                    <a:latin typeface="Arial" charset="0"/>
                    <a:cs typeface="Arial" charset="0"/>
                  </a:rPr>
                  <a:t>7/7</a:t>
                </a:r>
                <a:endParaRPr lang="en-US" kern="0">
                  <a:solidFill>
                    <a:srgbClr val="0000FF"/>
                  </a:solidFill>
                  <a:latin typeface="Arial" charset="0"/>
                  <a:cs typeface="Arial" charset="0"/>
                </a:endParaRPr>
              </a:p>
            </p:txBody>
          </p:sp>
          <p:sp>
            <p:nvSpPr>
              <p:cNvPr id="120" name="Rectangle 158"/>
              <p:cNvSpPr>
                <a:spLocks noChangeArrowheads="1"/>
              </p:cNvSpPr>
              <p:nvPr/>
            </p:nvSpPr>
            <p:spPr bwMode="auto">
              <a:xfrm>
                <a:off x="7101438" y="1776973"/>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0000FF"/>
                    </a:solidFill>
                    <a:latin typeface="Arial" charset="0"/>
                    <a:cs typeface="Arial" charset="0"/>
                  </a:rPr>
                  <a:t>8/26</a:t>
                </a:r>
                <a:endParaRPr lang="en-US" kern="0" dirty="0">
                  <a:solidFill>
                    <a:srgbClr val="0000FF"/>
                  </a:solidFill>
                  <a:latin typeface="Arial" charset="0"/>
                  <a:cs typeface="Arial" charset="0"/>
                </a:endParaRPr>
              </a:p>
            </p:txBody>
          </p:sp>
          <p:sp>
            <p:nvSpPr>
              <p:cNvPr id="121" name="Rectangle 160"/>
              <p:cNvSpPr>
                <a:spLocks noChangeArrowheads="1"/>
              </p:cNvSpPr>
              <p:nvPr/>
            </p:nvSpPr>
            <p:spPr bwMode="auto">
              <a:xfrm>
                <a:off x="8104187" y="1776973"/>
                <a:ext cx="5129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a:solidFill>
                      <a:srgbClr val="0000FF"/>
                    </a:solidFill>
                    <a:latin typeface="Arial" charset="0"/>
                    <a:cs typeface="Arial" charset="0"/>
                  </a:rPr>
                  <a:t>10/15</a:t>
                </a:r>
                <a:endParaRPr lang="en-US" kern="0">
                  <a:solidFill>
                    <a:srgbClr val="0000FF"/>
                  </a:solidFill>
                  <a:latin typeface="Arial" charset="0"/>
                  <a:cs typeface="Arial" charset="0"/>
                </a:endParaRPr>
              </a:p>
            </p:txBody>
          </p:sp>
        </p:grpSp>
        <p:sp>
          <p:nvSpPr>
            <p:cNvPr id="96" name="Rectangle 161"/>
            <p:cNvSpPr>
              <a:spLocks noChangeArrowheads="1"/>
            </p:cNvSpPr>
            <p:nvPr/>
          </p:nvSpPr>
          <p:spPr bwMode="auto">
            <a:xfrm>
              <a:off x="4587875" y="1522413"/>
              <a:ext cx="4810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97" name="Rectangle 163"/>
            <p:cNvSpPr>
              <a:spLocks noChangeArrowheads="1"/>
            </p:cNvSpPr>
            <p:nvPr/>
          </p:nvSpPr>
          <p:spPr bwMode="auto">
            <a:xfrm rot="16200000">
              <a:off x="-1028687" y="3704511"/>
              <a:ext cx="2603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sz="2000" b="1" kern="0" dirty="0">
                  <a:solidFill>
                    <a:srgbClr val="0000FF"/>
                  </a:solidFill>
                  <a:latin typeface="Arial Narrow" pitchFamily="34" charset="0"/>
                  <a:cs typeface="Arial" charset="0"/>
                </a:rPr>
                <a:t>Drainage Outlet Depth (in)</a:t>
              </a:r>
            </a:p>
          </p:txBody>
        </p:sp>
        <p:sp>
          <p:nvSpPr>
            <p:cNvPr id="98" name="Rectangle 166"/>
            <p:cNvSpPr>
              <a:spLocks noChangeArrowheads="1"/>
            </p:cNvSpPr>
            <p:nvPr/>
          </p:nvSpPr>
          <p:spPr bwMode="auto">
            <a:xfrm>
              <a:off x="3692525" y="5386388"/>
              <a:ext cx="668338" cy="34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99" name="Rectangle 169"/>
            <p:cNvSpPr>
              <a:spLocks noChangeArrowheads="1"/>
            </p:cNvSpPr>
            <p:nvPr/>
          </p:nvSpPr>
          <p:spPr bwMode="auto">
            <a:xfrm>
              <a:off x="1103313" y="3482975"/>
              <a:ext cx="18843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100" name="Rectangle 175"/>
            <p:cNvSpPr>
              <a:spLocks noChangeArrowheads="1"/>
            </p:cNvSpPr>
            <p:nvPr/>
          </p:nvSpPr>
          <p:spPr bwMode="auto">
            <a:xfrm rot="-5400000">
              <a:off x="3724118" y="3948718"/>
              <a:ext cx="746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C00000"/>
                  </a:solidFill>
                  <a:latin typeface="Arial Narrow" pitchFamily="34" charset="0"/>
                  <a:cs typeface="Arial" charset="0"/>
                </a:rPr>
                <a:t>Planting</a:t>
              </a:r>
              <a:endParaRPr lang="en-US" kern="0" dirty="0">
                <a:solidFill>
                  <a:srgbClr val="C00000"/>
                </a:solidFill>
                <a:latin typeface="Arial Narrow" pitchFamily="34" charset="0"/>
                <a:cs typeface="Arial" charset="0"/>
              </a:endParaRPr>
            </a:p>
          </p:txBody>
        </p:sp>
        <p:sp>
          <p:nvSpPr>
            <p:cNvPr id="101" name="Rectangle 178"/>
            <p:cNvSpPr>
              <a:spLocks noChangeArrowheads="1"/>
            </p:cNvSpPr>
            <p:nvPr/>
          </p:nvSpPr>
          <p:spPr bwMode="auto">
            <a:xfrm>
              <a:off x="4953000" y="4724400"/>
              <a:ext cx="2954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102" name="Rectangle 181"/>
            <p:cNvSpPr>
              <a:spLocks noChangeArrowheads="1"/>
            </p:cNvSpPr>
            <p:nvPr/>
          </p:nvSpPr>
          <p:spPr bwMode="auto">
            <a:xfrm>
              <a:off x="5280025" y="3482975"/>
              <a:ext cx="29543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kern="0">
                <a:solidFill>
                  <a:prstClr val="black"/>
                </a:solidFill>
              </a:endParaRPr>
            </a:p>
          </p:txBody>
        </p:sp>
        <p:sp>
          <p:nvSpPr>
            <p:cNvPr id="103" name="Rectangle 182"/>
            <p:cNvSpPr>
              <a:spLocks noChangeArrowheads="1"/>
            </p:cNvSpPr>
            <p:nvPr/>
          </p:nvSpPr>
          <p:spPr bwMode="auto">
            <a:xfrm>
              <a:off x="6463977" y="3548063"/>
              <a:ext cx="11573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0000FF"/>
                  </a:solidFill>
                  <a:latin typeface="Arial Narrow" pitchFamily="34" charset="0"/>
                  <a:cs typeface="Arial" charset="0"/>
                </a:rPr>
                <a:t>Outlet set to </a:t>
              </a:r>
              <a:endParaRPr lang="en-US" kern="0" dirty="0">
                <a:solidFill>
                  <a:srgbClr val="0000FF"/>
                </a:solidFill>
                <a:latin typeface="Arial Narrow" pitchFamily="34" charset="0"/>
                <a:cs typeface="Arial" charset="0"/>
              </a:endParaRPr>
            </a:p>
          </p:txBody>
        </p:sp>
        <p:sp>
          <p:nvSpPr>
            <p:cNvPr id="104" name="Rectangle 183"/>
            <p:cNvSpPr>
              <a:spLocks noChangeArrowheads="1"/>
            </p:cNvSpPr>
            <p:nvPr/>
          </p:nvSpPr>
          <p:spPr bwMode="auto">
            <a:xfrm>
              <a:off x="6317081" y="3852863"/>
              <a:ext cx="1660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0000FF"/>
                  </a:solidFill>
                  <a:latin typeface="Arial Narrow" pitchFamily="34" charset="0"/>
                  <a:cs typeface="Arial" charset="0"/>
                </a:rPr>
                <a:t>mirror root growth</a:t>
              </a:r>
              <a:endParaRPr lang="en-US" kern="0" dirty="0">
                <a:solidFill>
                  <a:srgbClr val="0000FF"/>
                </a:solidFill>
                <a:latin typeface="Arial Narrow" pitchFamily="34" charset="0"/>
                <a:cs typeface="Arial" charset="0"/>
              </a:endParaRPr>
            </a:p>
          </p:txBody>
        </p:sp>
        <p:sp>
          <p:nvSpPr>
            <p:cNvPr id="106" name="Oval 187"/>
            <p:cNvSpPr>
              <a:spLocks noChangeArrowheads="1"/>
            </p:cNvSpPr>
            <p:nvPr/>
          </p:nvSpPr>
          <p:spPr bwMode="auto">
            <a:xfrm>
              <a:off x="914400" y="5257800"/>
              <a:ext cx="217488" cy="219075"/>
            </a:xfrm>
            <a:prstGeom prst="ellipse">
              <a:avLst/>
            </a:prstGeom>
            <a:solidFill>
              <a:srgbClr val="FFFFFF"/>
            </a:solidFill>
            <a:ln w="28575">
              <a:solidFill>
                <a:srgbClr val="FF0000"/>
              </a:solidFill>
              <a:round/>
              <a:headEnd/>
              <a:tailEnd/>
            </a:ln>
          </p:spPr>
          <p:txBody>
            <a:bodyPr/>
            <a:lstStyle/>
            <a:p>
              <a:pPr>
                <a:defRPr/>
              </a:pPr>
              <a:endParaRPr lang="en-US" kern="0">
                <a:solidFill>
                  <a:prstClr val="black"/>
                </a:solidFill>
              </a:endParaRPr>
            </a:p>
          </p:txBody>
        </p:sp>
        <p:sp>
          <p:nvSpPr>
            <p:cNvPr id="107" name="Text Box 188"/>
            <p:cNvSpPr txBox="1">
              <a:spLocks noChangeArrowheads="1"/>
            </p:cNvSpPr>
            <p:nvPr/>
          </p:nvSpPr>
          <p:spPr bwMode="auto">
            <a:xfrm>
              <a:off x="1066800" y="5181600"/>
              <a:ext cx="2819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defRPr/>
              </a:pPr>
              <a:r>
                <a:rPr lang="en-US" altLang="ko-KR" b="1" kern="0" dirty="0">
                  <a:solidFill>
                    <a:srgbClr val="C00000"/>
                  </a:solidFill>
                  <a:latin typeface="Arial" charset="0"/>
                  <a:ea typeface="Batang" pitchFamily="18" charset="-127"/>
                  <a:cs typeface="Arial" charset="0"/>
                </a:rPr>
                <a:t>Subsurface Drain Depth</a:t>
              </a:r>
              <a:endParaRPr lang="en-US" b="1" kern="0" dirty="0">
                <a:solidFill>
                  <a:srgbClr val="C00000"/>
                </a:solidFill>
                <a:latin typeface="Times New Roman" pitchFamily="18" charset="0"/>
                <a:ea typeface="Batang" pitchFamily="18" charset="-127"/>
                <a:cs typeface="Arial" charset="0"/>
              </a:endParaRPr>
            </a:p>
          </p:txBody>
        </p:sp>
        <p:sp>
          <p:nvSpPr>
            <p:cNvPr id="108" name="Text Box 189"/>
            <p:cNvSpPr txBox="1">
              <a:spLocks noChangeArrowheads="1"/>
            </p:cNvSpPr>
            <p:nvPr/>
          </p:nvSpPr>
          <p:spPr bwMode="auto">
            <a:xfrm>
              <a:off x="3422715" y="2214020"/>
              <a:ext cx="1450414" cy="22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defRPr/>
              </a:pPr>
              <a:r>
                <a:rPr lang="en-US" altLang="ko-KR" sz="1800" kern="0" dirty="0">
                  <a:solidFill>
                    <a:srgbClr val="C00000"/>
                  </a:solidFill>
                  <a:latin typeface="Arial" charset="0"/>
                  <a:ea typeface="Batang" pitchFamily="18" charset="-127"/>
                  <a:cs typeface="Arial" charset="0"/>
                </a:rPr>
                <a:t>Soil Surface</a:t>
              </a:r>
              <a:endParaRPr lang="en-US" sz="1800" kern="0" dirty="0">
                <a:solidFill>
                  <a:srgbClr val="C00000"/>
                </a:solidFill>
                <a:latin typeface="Times New Roman" pitchFamily="18" charset="0"/>
                <a:ea typeface="Batang" pitchFamily="18" charset="-127"/>
                <a:cs typeface="Arial" charset="0"/>
              </a:endParaRPr>
            </a:p>
          </p:txBody>
        </p:sp>
        <p:sp>
          <p:nvSpPr>
            <p:cNvPr id="109" name="Text Box 190"/>
            <p:cNvSpPr txBox="1">
              <a:spLocks noChangeArrowheads="1"/>
            </p:cNvSpPr>
            <p:nvPr/>
          </p:nvSpPr>
          <p:spPr bwMode="auto">
            <a:xfrm>
              <a:off x="1082371" y="2293955"/>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defRPr/>
              </a:pPr>
              <a:r>
                <a:rPr lang="en-US" altLang="ko-KR" sz="1800" kern="0" dirty="0">
                  <a:solidFill>
                    <a:srgbClr val="C00000"/>
                  </a:solidFill>
                  <a:latin typeface="Arial" charset="0"/>
                  <a:ea typeface="Batang" pitchFamily="18" charset="-127"/>
                  <a:cs typeface="Arial" charset="0"/>
                </a:rPr>
                <a:t>Outlet Depth</a:t>
              </a:r>
              <a:endParaRPr lang="en-US" sz="1800" kern="0" dirty="0">
                <a:solidFill>
                  <a:srgbClr val="C00000"/>
                </a:solidFill>
                <a:latin typeface="Times New Roman" pitchFamily="18" charset="0"/>
                <a:ea typeface="Batang" pitchFamily="18" charset="-127"/>
                <a:cs typeface="Arial" charset="0"/>
              </a:endParaRPr>
            </a:p>
          </p:txBody>
        </p:sp>
        <p:sp>
          <p:nvSpPr>
            <p:cNvPr id="110" name="Freeform 109"/>
            <p:cNvSpPr/>
            <p:nvPr/>
          </p:nvSpPr>
          <p:spPr>
            <a:xfrm>
              <a:off x="4343400" y="2879678"/>
              <a:ext cx="3858904" cy="2524965"/>
            </a:xfrm>
            <a:custGeom>
              <a:avLst/>
              <a:gdLst>
                <a:gd name="connsiteX0" fmla="*/ 13648 w 3862316"/>
                <a:gd name="connsiteY0" fmla="*/ 2538483 h 2538483"/>
                <a:gd name="connsiteX1" fmla="*/ 0 w 3862316"/>
                <a:gd name="connsiteY1" fmla="*/ 0 h 2538483"/>
                <a:gd name="connsiteX2" fmla="*/ 245660 w 3862316"/>
                <a:gd name="connsiteY2" fmla="*/ 13647 h 2538483"/>
                <a:gd name="connsiteX3" fmla="*/ 259308 w 3862316"/>
                <a:gd name="connsiteY3" fmla="*/ 641444 h 2538483"/>
                <a:gd name="connsiteX4" fmla="*/ 518615 w 3862316"/>
                <a:gd name="connsiteY4" fmla="*/ 627797 h 2538483"/>
                <a:gd name="connsiteX5" fmla="*/ 532263 w 3862316"/>
                <a:gd name="connsiteY5" fmla="*/ 1269241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245660 w 3862316"/>
                <a:gd name="connsiteY2" fmla="*/ 13647 h 2538483"/>
                <a:gd name="connsiteX3" fmla="*/ 259308 w 3862316"/>
                <a:gd name="connsiteY3" fmla="*/ 641444 h 2538483"/>
                <a:gd name="connsiteX4" fmla="*/ 518615 w 3862316"/>
                <a:gd name="connsiteY4" fmla="*/ 627797 h 2538483"/>
                <a:gd name="connsiteX5" fmla="*/ 777923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245660 w 3862316"/>
                <a:gd name="connsiteY2" fmla="*/ 13647 h 2538483"/>
                <a:gd name="connsiteX3" fmla="*/ 259308 w 3862316"/>
                <a:gd name="connsiteY3" fmla="*/ 641444 h 2538483"/>
                <a:gd name="connsiteX4" fmla="*/ 777923 w 3862316"/>
                <a:gd name="connsiteY4" fmla="*/ 655092 h 2538483"/>
                <a:gd name="connsiteX5" fmla="*/ 777923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245660 w 3862316"/>
                <a:gd name="connsiteY2" fmla="*/ 13647 h 2538483"/>
                <a:gd name="connsiteX3" fmla="*/ 259308 w 3862316"/>
                <a:gd name="connsiteY3" fmla="*/ 641444 h 2538483"/>
                <a:gd name="connsiteX4" fmla="*/ 846162 w 3862316"/>
                <a:gd name="connsiteY4" fmla="*/ 655092 h 2538483"/>
                <a:gd name="connsiteX5" fmla="*/ 777923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245660 w 3862316"/>
                <a:gd name="connsiteY2" fmla="*/ 13647 h 2538483"/>
                <a:gd name="connsiteX3" fmla="*/ 259308 w 3862316"/>
                <a:gd name="connsiteY3" fmla="*/ 641444 h 2538483"/>
                <a:gd name="connsiteX4" fmla="*/ 846162 w 3862316"/>
                <a:gd name="connsiteY4" fmla="*/ 655092 h 2538483"/>
                <a:gd name="connsiteX5" fmla="*/ 887105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368490 w 3862316"/>
                <a:gd name="connsiteY2" fmla="*/ 40942 h 2538483"/>
                <a:gd name="connsiteX3" fmla="*/ 259308 w 3862316"/>
                <a:gd name="connsiteY3" fmla="*/ 641444 h 2538483"/>
                <a:gd name="connsiteX4" fmla="*/ 846162 w 3862316"/>
                <a:gd name="connsiteY4" fmla="*/ 655092 h 2538483"/>
                <a:gd name="connsiteX5" fmla="*/ 887105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368490 w 3862316"/>
                <a:gd name="connsiteY2" fmla="*/ 40942 h 2538483"/>
                <a:gd name="connsiteX3" fmla="*/ 423081 w 3862316"/>
                <a:gd name="connsiteY3" fmla="*/ 682387 h 2538483"/>
                <a:gd name="connsiteX4" fmla="*/ 846162 w 3862316"/>
                <a:gd name="connsiteY4" fmla="*/ 655092 h 2538483"/>
                <a:gd name="connsiteX5" fmla="*/ 887105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368490 w 3862316"/>
                <a:gd name="connsiteY2" fmla="*/ 40942 h 2538483"/>
                <a:gd name="connsiteX3" fmla="*/ 382138 w 3862316"/>
                <a:gd name="connsiteY3" fmla="*/ 736978 h 2538483"/>
                <a:gd name="connsiteX4" fmla="*/ 846162 w 3862316"/>
                <a:gd name="connsiteY4" fmla="*/ 655092 h 2538483"/>
                <a:gd name="connsiteX5" fmla="*/ 887105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368490 w 3862316"/>
                <a:gd name="connsiteY2" fmla="*/ 40942 h 2538483"/>
                <a:gd name="connsiteX3" fmla="*/ 368490 w 3862316"/>
                <a:gd name="connsiteY3" fmla="*/ 682387 h 2538483"/>
                <a:gd name="connsiteX4" fmla="*/ 846162 w 3862316"/>
                <a:gd name="connsiteY4" fmla="*/ 655092 h 2538483"/>
                <a:gd name="connsiteX5" fmla="*/ 887105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375634 w 3862316"/>
                <a:gd name="connsiteY2" fmla="*/ 2842 h 2538483"/>
                <a:gd name="connsiteX3" fmla="*/ 368490 w 3862316"/>
                <a:gd name="connsiteY3" fmla="*/ 682387 h 2538483"/>
                <a:gd name="connsiteX4" fmla="*/ 846162 w 3862316"/>
                <a:gd name="connsiteY4" fmla="*/ 655092 h 2538483"/>
                <a:gd name="connsiteX5" fmla="*/ 887105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375634 w 3862316"/>
                <a:gd name="connsiteY2" fmla="*/ 2842 h 2538483"/>
                <a:gd name="connsiteX3" fmla="*/ 380396 w 3862316"/>
                <a:gd name="connsiteY3" fmla="*/ 680006 h 2538483"/>
                <a:gd name="connsiteX4" fmla="*/ 846162 w 3862316"/>
                <a:gd name="connsiteY4" fmla="*/ 655092 h 2538483"/>
                <a:gd name="connsiteX5" fmla="*/ 887105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375634 w 3862316"/>
                <a:gd name="connsiteY2" fmla="*/ 2842 h 2538483"/>
                <a:gd name="connsiteX3" fmla="*/ 380396 w 3862316"/>
                <a:gd name="connsiteY3" fmla="*/ 680006 h 2538483"/>
                <a:gd name="connsiteX4" fmla="*/ 869974 w 3862316"/>
                <a:gd name="connsiteY4" fmla="*/ 688430 h 2538483"/>
                <a:gd name="connsiteX5" fmla="*/ 887105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375634 w 3862316"/>
                <a:gd name="connsiteY2" fmla="*/ 2842 h 2538483"/>
                <a:gd name="connsiteX3" fmla="*/ 380396 w 3862316"/>
                <a:gd name="connsiteY3" fmla="*/ 680006 h 2538483"/>
                <a:gd name="connsiteX4" fmla="*/ 877117 w 3862316"/>
                <a:gd name="connsiteY4" fmla="*/ 681286 h 2538483"/>
                <a:gd name="connsiteX5" fmla="*/ 887105 w 3862316"/>
                <a:gd name="connsiteY5" fmla="*/ 1241946 h 2538483"/>
                <a:gd name="connsiteX6" fmla="*/ 1310185 w 3862316"/>
                <a:gd name="connsiteY6" fmla="*/ 1255594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375634 w 3862316"/>
                <a:gd name="connsiteY2" fmla="*/ 2842 h 2538483"/>
                <a:gd name="connsiteX3" fmla="*/ 380396 w 3862316"/>
                <a:gd name="connsiteY3" fmla="*/ 680006 h 2538483"/>
                <a:gd name="connsiteX4" fmla="*/ 877117 w 3862316"/>
                <a:gd name="connsiteY4" fmla="*/ 681286 h 2538483"/>
                <a:gd name="connsiteX5" fmla="*/ 887105 w 3862316"/>
                <a:gd name="connsiteY5" fmla="*/ 1241946 h 2538483"/>
                <a:gd name="connsiteX6" fmla="*/ 1329235 w 3862316"/>
                <a:gd name="connsiteY6" fmla="*/ 1243688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62316"/>
                <a:gd name="connsiteY0" fmla="*/ 2538483 h 2538483"/>
                <a:gd name="connsiteX1" fmla="*/ 0 w 3862316"/>
                <a:gd name="connsiteY1" fmla="*/ 0 h 2538483"/>
                <a:gd name="connsiteX2" fmla="*/ 375634 w 3862316"/>
                <a:gd name="connsiteY2" fmla="*/ 2842 h 2538483"/>
                <a:gd name="connsiteX3" fmla="*/ 380396 w 3862316"/>
                <a:gd name="connsiteY3" fmla="*/ 680006 h 2538483"/>
                <a:gd name="connsiteX4" fmla="*/ 877117 w 3862316"/>
                <a:gd name="connsiteY4" fmla="*/ 681286 h 2538483"/>
                <a:gd name="connsiteX5" fmla="*/ 887105 w 3862316"/>
                <a:gd name="connsiteY5" fmla="*/ 1241946 h 2538483"/>
                <a:gd name="connsiteX6" fmla="*/ 1317329 w 3862316"/>
                <a:gd name="connsiteY6" fmla="*/ 1248451 h 2538483"/>
                <a:gd name="connsiteX7" fmla="*/ 1323833 w 3862316"/>
                <a:gd name="connsiteY7" fmla="*/ 1692322 h 2538483"/>
                <a:gd name="connsiteX8" fmla="*/ 3835021 w 3862316"/>
                <a:gd name="connsiteY8" fmla="*/ 1692322 h 2538483"/>
                <a:gd name="connsiteX9" fmla="*/ 3862316 w 3862316"/>
                <a:gd name="connsiteY9" fmla="*/ 2524835 h 2538483"/>
                <a:gd name="connsiteX10" fmla="*/ 13648 w 3862316"/>
                <a:gd name="connsiteY10" fmla="*/ 2538483 h 2538483"/>
                <a:gd name="connsiteX0" fmla="*/ 13648 w 3876001"/>
                <a:gd name="connsiteY0" fmla="*/ 2538483 h 2538483"/>
                <a:gd name="connsiteX1" fmla="*/ 0 w 3876001"/>
                <a:gd name="connsiteY1" fmla="*/ 0 h 2538483"/>
                <a:gd name="connsiteX2" fmla="*/ 375634 w 3876001"/>
                <a:gd name="connsiteY2" fmla="*/ 2842 h 2538483"/>
                <a:gd name="connsiteX3" fmla="*/ 380396 w 3876001"/>
                <a:gd name="connsiteY3" fmla="*/ 680006 h 2538483"/>
                <a:gd name="connsiteX4" fmla="*/ 877117 w 3876001"/>
                <a:gd name="connsiteY4" fmla="*/ 681286 h 2538483"/>
                <a:gd name="connsiteX5" fmla="*/ 887105 w 3876001"/>
                <a:gd name="connsiteY5" fmla="*/ 1241946 h 2538483"/>
                <a:gd name="connsiteX6" fmla="*/ 1317329 w 3876001"/>
                <a:gd name="connsiteY6" fmla="*/ 1248451 h 2538483"/>
                <a:gd name="connsiteX7" fmla="*/ 1323833 w 3876001"/>
                <a:gd name="connsiteY7" fmla="*/ 1692322 h 2538483"/>
                <a:gd name="connsiteX8" fmla="*/ 3876001 w 3876001"/>
                <a:gd name="connsiteY8" fmla="*/ 1692322 h 2538483"/>
                <a:gd name="connsiteX9" fmla="*/ 3862316 w 3876001"/>
                <a:gd name="connsiteY9" fmla="*/ 2524835 h 2538483"/>
                <a:gd name="connsiteX10" fmla="*/ 13648 w 3876001"/>
                <a:gd name="connsiteY10" fmla="*/ 2538483 h 2538483"/>
                <a:gd name="connsiteX0" fmla="*/ 13648 w 3862316"/>
                <a:gd name="connsiteY0" fmla="*/ 2538483 h 2538483"/>
                <a:gd name="connsiteX1" fmla="*/ 0 w 3862316"/>
                <a:gd name="connsiteY1" fmla="*/ 0 h 2538483"/>
                <a:gd name="connsiteX2" fmla="*/ 375634 w 3862316"/>
                <a:gd name="connsiteY2" fmla="*/ 2842 h 2538483"/>
                <a:gd name="connsiteX3" fmla="*/ 380396 w 3862316"/>
                <a:gd name="connsiteY3" fmla="*/ 680006 h 2538483"/>
                <a:gd name="connsiteX4" fmla="*/ 877117 w 3862316"/>
                <a:gd name="connsiteY4" fmla="*/ 681286 h 2538483"/>
                <a:gd name="connsiteX5" fmla="*/ 887105 w 3862316"/>
                <a:gd name="connsiteY5" fmla="*/ 1241946 h 2538483"/>
                <a:gd name="connsiteX6" fmla="*/ 1317329 w 3862316"/>
                <a:gd name="connsiteY6" fmla="*/ 1248451 h 2538483"/>
                <a:gd name="connsiteX7" fmla="*/ 1323833 w 3862316"/>
                <a:gd name="connsiteY7" fmla="*/ 1692322 h 2538483"/>
                <a:gd name="connsiteX8" fmla="*/ 3848682 w 3862316"/>
                <a:gd name="connsiteY8" fmla="*/ 1678601 h 2538483"/>
                <a:gd name="connsiteX9" fmla="*/ 3862316 w 3862316"/>
                <a:gd name="connsiteY9" fmla="*/ 2524835 h 2538483"/>
                <a:gd name="connsiteX10" fmla="*/ 13648 w 3862316"/>
                <a:gd name="connsiteY10" fmla="*/ 2538483 h 2538483"/>
                <a:gd name="connsiteX0" fmla="*/ 13648 w 3889661"/>
                <a:gd name="connsiteY0" fmla="*/ 2538483 h 2538483"/>
                <a:gd name="connsiteX1" fmla="*/ 0 w 3889661"/>
                <a:gd name="connsiteY1" fmla="*/ 0 h 2538483"/>
                <a:gd name="connsiteX2" fmla="*/ 375634 w 3889661"/>
                <a:gd name="connsiteY2" fmla="*/ 2842 h 2538483"/>
                <a:gd name="connsiteX3" fmla="*/ 380396 w 3889661"/>
                <a:gd name="connsiteY3" fmla="*/ 680006 h 2538483"/>
                <a:gd name="connsiteX4" fmla="*/ 877117 w 3889661"/>
                <a:gd name="connsiteY4" fmla="*/ 681286 h 2538483"/>
                <a:gd name="connsiteX5" fmla="*/ 887105 w 3889661"/>
                <a:gd name="connsiteY5" fmla="*/ 1241946 h 2538483"/>
                <a:gd name="connsiteX6" fmla="*/ 1317329 w 3889661"/>
                <a:gd name="connsiteY6" fmla="*/ 1248451 h 2538483"/>
                <a:gd name="connsiteX7" fmla="*/ 1323833 w 3889661"/>
                <a:gd name="connsiteY7" fmla="*/ 1692322 h 2538483"/>
                <a:gd name="connsiteX8" fmla="*/ 3889661 w 3889661"/>
                <a:gd name="connsiteY8" fmla="*/ 1664880 h 2538483"/>
                <a:gd name="connsiteX9" fmla="*/ 3862316 w 3889661"/>
                <a:gd name="connsiteY9" fmla="*/ 2524835 h 2538483"/>
                <a:gd name="connsiteX10" fmla="*/ 13648 w 3889661"/>
                <a:gd name="connsiteY10" fmla="*/ 2538483 h 2538483"/>
                <a:gd name="connsiteX0" fmla="*/ 13648 w 3862316"/>
                <a:gd name="connsiteY0" fmla="*/ 2538483 h 2538483"/>
                <a:gd name="connsiteX1" fmla="*/ 0 w 3862316"/>
                <a:gd name="connsiteY1" fmla="*/ 0 h 2538483"/>
                <a:gd name="connsiteX2" fmla="*/ 375634 w 3862316"/>
                <a:gd name="connsiteY2" fmla="*/ 2842 h 2538483"/>
                <a:gd name="connsiteX3" fmla="*/ 380396 w 3862316"/>
                <a:gd name="connsiteY3" fmla="*/ 680006 h 2538483"/>
                <a:gd name="connsiteX4" fmla="*/ 877117 w 3862316"/>
                <a:gd name="connsiteY4" fmla="*/ 681286 h 2538483"/>
                <a:gd name="connsiteX5" fmla="*/ 887105 w 3862316"/>
                <a:gd name="connsiteY5" fmla="*/ 1241946 h 2538483"/>
                <a:gd name="connsiteX6" fmla="*/ 1317329 w 3862316"/>
                <a:gd name="connsiteY6" fmla="*/ 1248451 h 2538483"/>
                <a:gd name="connsiteX7" fmla="*/ 1323833 w 3862316"/>
                <a:gd name="connsiteY7" fmla="*/ 1692322 h 2538483"/>
                <a:gd name="connsiteX8" fmla="*/ 3848682 w 3862316"/>
                <a:gd name="connsiteY8" fmla="*/ 1706042 h 2538483"/>
                <a:gd name="connsiteX9" fmla="*/ 3862316 w 3862316"/>
                <a:gd name="connsiteY9" fmla="*/ 2524835 h 2538483"/>
                <a:gd name="connsiteX10" fmla="*/ 13648 w 3862316"/>
                <a:gd name="connsiteY10" fmla="*/ 2538483 h 253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2316" h="2538483">
                  <a:moveTo>
                    <a:pt x="13648" y="2538483"/>
                  </a:moveTo>
                  <a:cubicBezTo>
                    <a:pt x="9099" y="1692322"/>
                    <a:pt x="4549" y="846161"/>
                    <a:pt x="0" y="0"/>
                  </a:cubicBezTo>
                  <a:lnTo>
                    <a:pt x="375634" y="2842"/>
                  </a:lnTo>
                  <a:cubicBezTo>
                    <a:pt x="373253" y="229357"/>
                    <a:pt x="382777" y="453491"/>
                    <a:pt x="380396" y="680006"/>
                  </a:cubicBezTo>
                  <a:lnTo>
                    <a:pt x="877117" y="681286"/>
                  </a:lnTo>
                  <a:lnTo>
                    <a:pt x="887105" y="1241946"/>
                  </a:lnTo>
                  <a:lnTo>
                    <a:pt x="1317329" y="1248451"/>
                  </a:lnTo>
                  <a:cubicBezTo>
                    <a:pt x="1315528" y="1397996"/>
                    <a:pt x="1325634" y="1542777"/>
                    <a:pt x="1323833" y="1692322"/>
                  </a:cubicBezTo>
                  <a:lnTo>
                    <a:pt x="3848682" y="1706042"/>
                  </a:lnTo>
                  <a:lnTo>
                    <a:pt x="3862316" y="2524835"/>
                  </a:lnTo>
                  <a:lnTo>
                    <a:pt x="13648" y="2538483"/>
                  </a:lnTo>
                  <a:close/>
                </a:path>
              </a:pathLst>
            </a:custGeom>
            <a:solidFill>
              <a:srgbClr val="5B9BD5">
                <a:lumMod val="40000"/>
                <a:lumOff val="60000"/>
              </a:srgbClr>
            </a:solidFill>
            <a:ln w="12700" cap="flat" cmpd="sng" algn="ctr">
              <a:solidFill>
                <a:srgbClr val="FF0000"/>
              </a:solidFill>
              <a:prstDash val="solid"/>
              <a:miter lim="800000"/>
            </a:ln>
            <a:effectLst/>
          </p:spPr>
          <p:txBody>
            <a:bodyPr rtlCol="0" anchor="ctr"/>
            <a:lstStyle/>
            <a:p>
              <a:pPr algn="ctr">
                <a:defRPr/>
              </a:pPr>
              <a:endParaRPr lang="en-US" kern="0">
                <a:solidFill>
                  <a:prstClr val="white"/>
                </a:solidFill>
              </a:endParaRPr>
            </a:p>
          </p:txBody>
        </p:sp>
        <p:cxnSp>
          <p:nvCxnSpPr>
            <p:cNvPr id="111" name="Straight Connector 110"/>
            <p:cNvCxnSpPr/>
            <p:nvPr/>
          </p:nvCxnSpPr>
          <p:spPr>
            <a:xfrm>
              <a:off x="4343400" y="2879678"/>
              <a:ext cx="1322664" cy="1683310"/>
            </a:xfrm>
            <a:prstGeom prst="line">
              <a:avLst/>
            </a:prstGeom>
            <a:noFill/>
            <a:ln w="25400" cap="flat" cmpd="sng" algn="ctr">
              <a:solidFill>
                <a:srgbClr val="FF0000"/>
              </a:solidFill>
              <a:prstDash val="sysDash"/>
              <a:miter lim="800000"/>
            </a:ln>
            <a:effectLst/>
          </p:spPr>
        </p:cxnSp>
        <p:sp>
          <p:nvSpPr>
            <p:cNvPr id="112" name="Rectangle 179"/>
            <p:cNvSpPr>
              <a:spLocks noChangeArrowheads="1"/>
            </p:cNvSpPr>
            <p:nvPr/>
          </p:nvSpPr>
          <p:spPr bwMode="auto">
            <a:xfrm>
              <a:off x="5778101" y="4742358"/>
              <a:ext cx="2138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0000FF"/>
                  </a:solidFill>
                  <a:latin typeface="Arial Narrow" pitchFamily="34" charset="0"/>
                  <a:cs typeface="Arial" charset="0"/>
                </a:rPr>
                <a:t>Potential water storage </a:t>
              </a:r>
              <a:endParaRPr lang="en-US" kern="0" dirty="0">
                <a:solidFill>
                  <a:srgbClr val="0000FF"/>
                </a:solidFill>
                <a:latin typeface="Arial Narrow" pitchFamily="34" charset="0"/>
                <a:cs typeface="Arial" charset="0"/>
              </a:endParaRPr>
            </a:p>
          </p:txBody>
        </p:sp>
        <p:sp>
          <p:nvSpPr>
            <p:cNvPr id="113" name="Rectangle 180"/>
            <p:cNvSpPr>
              <a:spLocks noChangeArrowheads="1"/>
            </p:cNvSpPr>
            <p:nvPr/>
          </p:nvSpPr>
          <p:spPr bwMode="auto">
            <a:xfrm>
              <a:off x="5748772" y="5038911"/>
              <a:ext cx="20839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b="1" kern="0" dirty="0">
                  <a:solidFill>
                    <a:srgbClr val="0000FF"/>
                  </a:solidFill>
                  <a:latin typeface="Arial Narrow" pitchFamily="34" charset="0"/>
                  <a:cs typeface="Arial" charset="0"/>
                </a:rPr>
                <a:t>during growing season</a:t>
              </a:r>
              <a:endParaRPr lang="en-US" kern="0" dirty="0">
                <a:solidFill>
                  <a:srgbClr val="0000FF"/>
                </a:solidFill>
                <a:latin typeface="Arial Narrow" pitchFamily="34" charset="0"/>
                <a:cs typeface="Arial" charset="0"/>
              </a:endParaRPr>
            </a:p>
          </p:txBody>
        </p:sp>
      </p:grpSp>
      <p:sp>
        <p:nvSpPr>
          <p:cNvPr id="142" name="Freeform 141"/>
          <p:cNvSpPr/>
          <p:nvPr/>
        </p:nvSpPr>
        <p:spPr>
          <a:xfrm>
            <a:off x="950898" y="2794446"/>
            <a:ext cx="2859110" cy="1820767"/>
          </a:xfrm>
          <a:custGeom>
            <a:avLst/>
            <a:gdLst>
              <a:gd name="connsiteX0" fmla="*/ 0 w 2704564"/>
              <a:gd name="connsiteY0" fmla="*/ 0 h 1764405"/>
              <a:gd name="connsiteX1" fmla="*/ 103031 w 2704564"/>
              <a:gd name="connsiteY1" fmla="*/ 231819 h 1764405"/>
              <a:gd name="connsiteX2" fmla="*/ 90153 w 2704564"/>
              <a:gd name="connsiteY2" fmla="*/ 463639 h 1764405"/>
              <a:gd name="connsiteX3" fmla="*/ 90153 w 2704564"/>
              <a:gd name="connsiteY3" fmla="*/ 746974 h 1764405"/>
              <a:gd name="connsiteX4" fmla="*/ 167426 w 2704564"/>
              <a:gd name="connsiteY4" fmla="*/ 953036 h 1764405"/>
              <a:gd name="connsiteX5" fmla="*/ 296215 w 2704564"/>
              <a:gd name="connsiteY5" fmla="*/ 1133340 h 1764405"/>
              <a:gd name="connsiteX6" fmla="*/ 399246 w 2704564"/>
              <a:gd name="connsiteY6" fmla="*/ 914400 h 1764405"/>
              <a:gd name="connsiteX7" fmla="*/ 450761 w 2704564"/>
              <a:gd name="connsiteY7" fmla="*/ 708338 h 1764405"/>
              <a:gd name="connsiteX8" fmla="*/ 579550 w 2704564"/>
              <a:gd name="connsiteY8" fmla="*/ 515155 h 1764405"/>
              <a:gd name="connsiteX9" fmla="*/ 721217 w 2704564"/>
              <a:gd name="connsiteY9" fmla="*/ 553791 h 1764405"/>
              <a:gd name="connsiteX10" fmla="*/ 772733 w 2704564"/>
              <a:gd name="connsiteY10" fmla="*/ 940157 h 1764405"/>
              <a:gd name="connsiteX11" fmla="*/ 811370 w 2704564"/>
              <a:gd name="connsiteY11" fmla="*/ 1313645 h 1764405"/>
              <a:gd name="connsiteX12" fmla="*/ 914400 w 2704564"/>
              <a:gd name="connsiteY12" fmla="*/ 1378039 h 1764405"/>
              <a:gd name="connsiteX13" fmla="*/ 1056068 w 2704564"/>
              <a:gd name="connsiteY13" fmla="*/ 1390918 h 1764405"/>
              <a:gd name="connsiteX14" fmla="*/ 1146220 w 2704564"/>
              <a:gd name="connsiteY14" fmla="*/ 850005 h 1764405"/>
              <a:gd name="connsiteX15" fmla="*/ 1146220 w 2704564"/>
              <a:gd name="connsiteY15" fmla="*/ 798490 h 1764405"/>
              <a:gd name="connsiteX16" fmla="*/ 1197736 w 2704564"/>
              <a:gd name="connsiteY16" fmla="*/ 669701 h 1764405"/>
              <a:gd name="connsiteX17" fmla="*/ 1275009 w 2704564"/>
              <a:gd name="connsiteY17" fmla="*/ 850005 h 1764405"/>
              <a:gd name="connsiteX18" fmla="*/ 1262130 w 2704564"/>
              <a:gd name="connsiteY18" fmla="*/ 1094704 h 1764405"/>
              <a:gd name="connsiteX19" fmla="*/ 1326524 w 2704564"/>
              <a:gd name="connsiteY19" fmla="*/ 1300766 h 1764405"/>
              <a:gd name="connsiteX20" fmla="*/ 1352282 w 2704564"/>
              <a:gd name="connsiteY20" fmla="*/ 1455312 h 1764405"/>
              <a:gd name="connsiteX21" fmla="*/ 1352282 w 2704564"/>
              <a:gd name="connsiteY21" fmla="*/ 1455312 h 1764405"/>
              <a:gd name="connsiteX22" fmla="*/ 1596981 w 2704564"/>
              <a:gd name="connsiteY22" fmla="*/ 1429555 h 1764405"/>
              <a:gd name="connsiteX23" fmla="*/ 1725770 w 2704564"/>
              <a:gd name="connsiteY23" fmla="*/ 1365160 h 1764405"/>
              <a:gd name="connsiteX24" fmla="*/ 1983347 w 2704564"/>
              <a:gd name="connsiteY24" fmla="*/ 1390918 h 1764405"/>
              <a:gd name="connsiteX25" fmla="*/ 1983347 w 2704564"/>
              <a:gd name="connsiteY25" fmla="*/ 1545464 h 1764405"/>
              <a:gd name="connsiteX26" fmla="*/ 2086378 w 2704564"/>
              <a:gd name="connsiteY26" fmla="*/ 1764405 h 1764405"/>
              <a:gd name="connsiteX27" fmla="*/ 2189409 w 2704564"/>
              <a:gd name="connsiteY27" fmla="*/ 1609859 h 1764405"/>
              <a:gd name="connsiteX28" fmla="*/ 2189409 w 2704564"/>
              <a:gd name="connsiteY28" fmla="*/ 1468191 h 1764405"/>
              <a:gd name="connsiteX29" fmla="*/ 2292440 w 2704564"/>
              <a:gd name="connsiteY29" fmla="*/ 1236371 h 1764405"/>
              <a:gd name="connsiteX30" fmla="*/ 2292440 w 2704564"/>
              <a:gd name="connsiteY30" fmla="*/ 940157 h 1764405"/>
              <a:gd name="connsiteX31" fmla="*/ 2421229 w 2704564"/>
              <a:gd name="connsiteY31" fmla="*/ 772732 h 1764405"/>
              <a:gd name="connsiteX32" fmla="*/ 2601533 w 2704564"/>
              <a:gd name="connsiteY32" fmla="*/ 1171977 h 1764405"/>
              <a:gd name="connsiteX33" fmla="*/ 2653048 w 2704564"/>
              <a:gd name="connsiteY33" fmla="*/ 888642 h 1764405"/>
              <a:gd name="connsiteX34" fmla="*/ 2704564 w 2704564"/>
              <a:gd name="connsiteY34" fmla="*/ 553791 h 1764405"/>
              <a:gd name="connsiteX35" fmla="*/ 2665927 w 2704564"/>
              <a:gd name="connsiteY35" fmla="*/ 399245 h 1764405"/>
              <a:gd name="connsiteX36" fmla="*/ 2678806 w 2704564"/>
              <a:gd name="connsiteY36" fmla="*/ 12878 h 1764405"/>
              <a:gd name="connsiteX37" fmla="*/ 206062 w 2704564"/>
              <a:gd name="connsiteY37" fmla="*/ 12878 h 1764405"/>
              <a:gd name="connsiteX38" fmla="*/ 206062 w 2704564"/>
              <a:gd name="connsiteY38" fmla="*/ 12878 h 1764405"/>
              <a:gd name="connsiteX0" fmla="*/ 0 w 2704564"/>
              <a:gd name="connsiteY0" fmla="*/ 0 h 1764405"/>
              <a:gd name="connsiteX1" fmla="*/ 103031 w 2704564"/>
              <a:gd name="connsiteY1" fmla="*/ 231819 h 1764405"/>
              <a:gd name="connsiteX2" fmla="*/ 90153 w 2704564"/>
              <a:gd name="connsiteY2" fmla="*/ 463639 h 1764405"/>
              <a:gd name="connsiteX3" fmla="*/ 90153 w 2704564"/>
              <a:gd name="connsiteY3" fmla="*/ 746974 h 1764405"/>
              <a:gd name="connsiteX4" fmla="*/ 167426 w 2704564"/>
              <a:gd name="connsiteY4" fmla="*/ 953036 h 1764405"/>
              <a:gd name="connsiteX5" fmla="*/ 296215 w 2704564"/>
              <a:gd name="connsiteY5" fmla="*/ 1133340 h 1764405"/>
              <a:gd name="connsiteX6" fmla="*/ 399246 w 2704564"/>
              <a:gd name="connsiteY6" fmla="*/ 914400 h 1764405"/>
              <a:gd name="connsiteX7" fmla="*/ 450761 w 2704564"/>
              <a:gd name="connsiteY7" fmla="*/ 708338 h 1764405"/>
              <a:gd name="connsiteX8" fmla="*/ 579550 w 2704564"/>
              <a:gd name="connsiteY8" fmla="*/ 515155 h 1764405"/>
              <a:gd name="connsiteX9" fmla="*/ 721217 w 2704564"/>
              <a:gd name="connsiteY9" fmla="*/ 553791 h 1764405"/>
              <a:gd name="connsiteX10" fmla="*/ 772733 w 2704564"/>
              <a:gd name="connsiteY10" fmla="*/ 940157 h 1764405"/>
              <a:gd name="connsiteX11" fmla="*/ 811370 w 2704564"/>
              <a:gd name="connsiteY11" fmla="*/ 1313645 h 1764405"/>
              <a:gd name="connsiteX12" fmla="*/ 914400 w 2704564"/>
              <a:gd name="connsiteY12" fmla="*/ 1378039 h 1764405"/>
              <a:gd name="connsiteX13" fmla="*/ 1056068 w 2704564"/>
              <a:gd name="connsiteY13" fmla="*/ 1390918 h 1764405"/>
              <a:gd name="connsiteX14" fmla="*/ 1146220 w 2704564"/>
              <a:gd name="connsiteY14" fmla="*/ 850005 h 1764405"/>
              <a:gd name="connsiteX15" fmla="*/ 1146220 w 2704564"/>
              <a:gd name="connsiteY15" fmla="*/ 798490 h 1764405"/>
              <a:gd name="connsiteX16" fmla="*/ 1197736 w 2704564"/>
              <a:gd name="connsiteY16" fmla="*/ 669701 h 1764405"/>
              <a:gd name="connsiteX17" fmla="*/ 1275009 w 2704564"/>
              <a:gd name="connsiteY17" fmla="*/ 850005 h 1764405"/>
              <a:gd name="connsiteX18" fmla="*/ 1262130 w 2704564"/>
              <a:gd name="connsiteY18" fmla="*/ 1094704 h 1764405"/>
              <a:gd name="connsiteX19" fmla="*/ 1326524 w 2704564"/>
              <a:gd name="connsiteY19" fmla="*/ 1300766 h 1764405"/>
              <a:gd name="connsiteX20" fmla="*/ 1352282 w 2704564"/>
              <a:gd name="connsiteY20" fmla="*/ 1455312 h 1764405"/>
              <a:gd name="connsiteX21" fmla="*/ 1352282 w 2704564"/>
              <a:gd name="connsiteY21" fmla="*/ 1455312 h 1764405"/>
              <a:gd name="connsiteX22" fmla="*/ 1596981 w 2704564"/>
              <a:gd name="connsiteY22" fmla="*/ 1429555 h 1764405"/>
              <a:gd name="connsiteX23" fmla="*/ 1725770 w 2704564"/>
              <a:gd name="connsiteY23" fmla="*/ 1365160 h 1764405"/>
              <a:gd name="connsiteX24" fmla="*/ 1983347 w 2704564"/>
              <a:gd name="connsiteY24" fmla="*/ 1390918 h 1764405"/>
              <a:gd name="connsiteX25" fmla="*/ 1983347 w 2704564"/>
              <a:gd name="connsiteY25" fmla="*/ 1545464 h 1764405"/>
              <a:gd name="connsiteX26" fmla="*/ 2086378 w 2704564"/>
              <a:gd name="connsiteY26" fmla="*/ 1764405 h 1764405"/>
              <a:gd name="connsiteX27" fmla="*/ 2189409 w 2704564"/>
              <a:gd name="connsiteY27" fmla="*/ 1609859 h 1764405"/>
              <a:gd name="connsiteX28" fmla="*/ 2189409 w 2704564"/>
              <a:gd name="connsiteY28" fmla="*/ 1468191 h 1764405"/>
              <a:gd name="connsiteX29" fmla="*/ 2292440 w 2704564"/>
              <a:gd name="connsiteY29" fmla="*/ 1236371 h 1764405"/>
              <a:gd name="connsiteX30" fmla="*/ 2292440 w 2704564"/>
              <a:gd name="connsiteY30" fmla="*/ 940157 h 1764405"/>
              <a:gd name="connsiteX31" fmla="*/ 2421229 w 2704564"/>
              <a:gd name="connsiteY31" fmla="*/ 772732 h 1764405"/>
              <a:gd name="connsiteX32" fmla="*/ 2601533 w 2704564"/>
              <a:gd name="connsiteY32" fmla="*/ 1171977 h 1764405"/>
              <a:gd name="connsiteX33" fmla="*/ 2653048 w 2704564"/>
              <a:gd name="connsiteY33" fmla="*/ 888642 h 1764405"/>
              <a:gd name="connsiteX34" fmla="*/ 2704564 w 2704564"/>
              <a:gd name="connsiteY34" fmla="*/ 553791 h 1764405"/>
              <a:gd name="connsiteX35" fmla="*/ 2665927 w 2704564"/>
              <a:gd name="connsiteY35" fmla="*/ 399245 h 1764405"/>
              <a:gd name="connsiteX36" fmla="*/ 2678806 w 2704564"/>
              <a:gd name="connsiteY36" fmla="*/ 12878 h 1764405"/>
              <a:gd name="connsiteX37" fmla="*/ 206062 w 2704564"/>
              <a:gd name="connsiteY37" fmla="*/ 12878 h 1764405"/>
              <a:gd name="connsiteX38" fmla="*/ 206062 w 2704564"/>
              <a:gd name="connsiteY38" fmla="*/ 12878 h 1764405"/>
              <a:gd name="connsiteX39" fmla="*/ 0 w 2704564"/>
              <a:gd name="connsiteY39" fmla="*/ 0 h 1764405"/>
              <a:gd name="connsiteX0" fmla="*/ 0 w 2859110"/>
              <a:gd name="connsiteY0" fmla="*/ 0 h 1764405"/>
              <a:gd name="connsiteX1" fmla="*/ 103031 w 2859110"/>
              <a:gd name="connsiteY1" fmla="*/ 231819 h 1764405"/>
              <a:gd name="connsiteX2" fmla="*/ 90153 w 2859110"/>
              <a:gd name="connsiteY2" fmla="*/ 463639 h 1764405"/>
              <a:gd name="connsiteX3" fmla="*/ 90153 w 2859110"/>
              <a:gd name="connsiteY3" fmla="*/ 746974 h 1764405"/>
              <a:gd name="connsiteX4" fmla="*/ 167426 w 2859110"/>
              <a:gd name="connsiteY4" fmla="*/ 953036 h 1764405"/>
              <a:gd name="connsiteX5" fmla="*/ 296215 w 2859110"/>
              <a:gd name="connsiteY5" fmla="*/ 1133340 h 1764405"/>
              <a:gd name="connsiteX6" fmla="*/ 399246 w 2859110"/>
              <a:gd name="connsiteY6" fmla="*/ 914400 h 1764405"/>
              <a:gd name="connsiteX7" fmla="*/ 450761 w 2859110"/>
              <a:gd name="connsiteY7" fmla="*/ 708338 h 1764405"/>
              <a:gd name="connsiteX8" fmla="*/ 579550 w 2859110"/>
              <a:gd name="connsiteY8" fmla="*/ 515155 h 1764405"/>
              <a:gd name="connsiteX9" fmla="*/ 721217 w 2859110"/>
              <a:gd name="connsiteY9" fmla="*/ 553791 h 1764405"/>
              <a:gd name="connsiteX10" fmla="*/ 772733 w 2859110"/>
              <a:gd name="connsiteY10" fmla="*/ 940157 h 1764405"/>
              <a:gd name="connsiteX11" fmla="*/ 811370 w 2859110"/>
              <a:gd name="connsiteY11" fmla="*/ 1313645 h 1764405"/>
              <a:gd name="connsiteX12" fmla="*/ 914400 w 2859110"/>
              <a:gd name="connsiteY12" fmla="*/ 1378039 h 1764405"/>
              <a:gd name="connsiteX13" fmla="*/ 1056068 w 2859110"/>
              <a:gd name="connsiteY13" fmla="*/ 1390918 h 1764405"/>
              <a:gd name="connsiteX14" fmla="*/ 1146220 w 2859110"/>
              <a:gd name="connsiteY14" fmla="*/ 850005 h 1764405"/>
              <a:gd name="connsiteX15" fmla="*/ 1146220 w 2859110"/>
              <a:gd name="connsiteY15" fmla="*/ 798490 h 1764405"/>
              <a:gd name="connsiteX16" fmla="*/ 1197736 w 2859110"/>
              <a:gd name="connsiteY16" fmla="*/ 669701 h 1764405"/>
              <a:gd name="connsiteX17" fmla="*/ 1275009 w 2859110"/>
              <a:gd name="connsiteY17" fmla="*/ 850005 h 1764405"/>
              <a:gd name="connsiteX18" fmla="*/ 1262130 w 2859110"/>
              <a:gd name="connsiteY18" fmla="*/ 1094704 h 1764405"/>
              <a:gd name="connsiteX19" fmla="*/ 1326524 w 2859110"/>
              <a:gd name="connsiteY19" fmla="*/ 1300766 h 1764405"/>
              <a:gd name="connsiteX20" fmla="*/ 1352282 w 2859110"/>
              <a:gd name="connsiteY20" fmla="*/ 1455312 h 1764405"/>
              <a:gd name="connsiteX21" fmla="*/ 1352282 w 2859110"/>
              <a:gd name="connsiteY21" fmla="*/ 1455312 h 1764405"/>
              <a:gd name="connsiteX22" fmla="*/ 1596981 w 2859110"/>
              <a:gd name="connsiteY22" fmla="*/ 1429555 h 1764405"/>
              <a:gd name="connsiteX23" fmla="*/ 1725770 w 2859110"/>
              <a:gd name="connsiteY23" fmla="*/ 1365160 h 1764405"/>
              <a:gd name="connsiteX24" fmla="*/ 1983347 w 2859110"/>
              <a:gd name="connsiteY24" fmla="*/ 1390918 h 1764405"/>
              <a:gd name="connsiteX25" fmla="*/ 1983347 w 2859110"/>
              <a:gd name="connsiteY25" fmla="*/ 1545464 h 1764405"/>
              <a:gd name="connsiteX26" fmla="*/ 2086378 w 2859110"/>
              <a:gd name="connsiteY26" fmla="*/ 1764405 h 1764405"/>
              <a:gd name="connsiteX27" fmla="*/ 2189409 w 2859110"/>
              <a:gd name="connsiteY27" fmla="*/ 1609859 h 1764405"/>
              <a:gd name="connsiteX28" fmla="*/ 2189409 w 2859110"/>
              <a:gd name="connsiteY28" fmla="*/ 1468191 h 1764405"/>
              <a:gd name="connsiteX29" fmla="*/ 2292440 w 2859110"/>
              <a:gd name="connsiteY29" fmla="*/ 1236371 h 1764405"/>
              <a:gd name="connsiteX30" fmla="*/ 2292440 w 2859110"/>
              <a:gd name="connsiteY30" fmla="*/ 940157 h 1764405"/>
              <a:gd name="connsiteX31" fmla="*/ 2421229 w 2859110"/>
              <a:gd name="connsiteY31" fmla="*/ 772732 h 1764405"/>
              <a:gd name="connsiteX32" fmla="*/ 2601533 w 2859110"/>
              <a:gd name="connsiteY32" fmla="*/ 1171977 h 1764405"/>
              <a:gd name="connsiteX33" fmla="*/ 2653048 w 2859110"/>
              <a:gd name="connsiteY33" fmla="*/ 888642 h 1764405"/>
              <a:gd name="connsiteX34" fmla="*/ 2704564 w 2859110"/>
              <a:gd name="connsiteY34" fmla="*/ 553791 h 1764405"/>
              <a:gd name="connsiteX35" fmla="*/ 2665927 w 2859110"/>
              <a:gd name="connsiteY35" fmla="*/ 399245 h 1764405"/>
              <a:gd name="connsiteX36" fmla="*/ 2859110 w 2859110"/>
              <a:gd name="connsiteY36" fmla="*/ 12878 h 1764405"/>
              <a:gd name="connsiteX37" fmla="*/ 206062 w 2859110"/>
              <a:gd name="connsiteY37" fmla="*/ 12878 h 1764405"/>
              <a:gd name="connsiteX38" fmla="*/ 206062 w 2859110"/>
              <a:gd name="connsiteY38" fmla="*/ 12878 h 1764405"/>
              <a:gd name="connsiteX39" fmla="*/ 0 w 2859110"/>
              <a:gd name="connsiteY39" fmla="*/ 0 h 1764405"/>
              <a:gd name="connsiteX0" fmla="*/ 0 w 2859110"/>
              <a:gd name="connsiteY0" fmla="*/ 0 h 2057572"/>
              <a:gd name="connsiteX1" fmla="*/ 103031 w 2859110"/>
              <a:gd name="connsiteY1" fmla="*/ 231819 h 2057572"/>
              <a:gd name="connsiteX2" fmla="*/ 90153 w 2859110"/>
              <a:gd name="connsiteY2" fmla="*/ 463639 h 2057572"/>
              <a:gd name="connsiteX3" fmla="*/ 90153 w 2859110"/>
              <a:gd name="connsiteY3" fmla="*/ 746974 h 2057572"/>
              <a:gd name="connsiteX4" fmla="*/ 167426 w 2859110"/>
              <a:gd name="connsiteY4" fmla="*/ 953036 h 2057572"/>
              <a:gd name="connsiteX5" fmla="*/ 384705 w 2859110"/>
              <a:gd name="connsiteY5" fmla="*/ 2057572 h 2057572"/>
              <a:gd name="connsiteX6" fmla="*/ 399246 w 2859110"/>
              <a:gd name="connsiteY6" fmla="*/ 914400 h 2057572"/>
              <a:gd name="connsiteX7" fmla="*/ 450761 w 2859110"/>
              <a:gd name="connsiteY7" fmla="*/ 708338 h 2057572"/>
              <a:gd name="connsiteX8" fmla="*/ 579550 w 2859110"/>
              <a:gd name="connsiteY8" fmla="*/ 515155 h 2057572"/>
              <a:gd name="connsiteX9" fmla="*/ 721217 w 2859110"/>
              <a:gd name="connsiteY9" fmla="*/ 553791 h 2057572"/>
              <a:gd name="connsiteX10" fmla="*/ 772733 w 2859110"/>
              <a:gd name="connsiteY10" fmla="*/ 940157 h 2057572"/>
              <a:gd name="connsiteX11" fmla="*/ 811370 w 2859110"/>
              <a:gd name="connsiteY11" fmla="*/ 1313645 h 2057572"/>
              <a:gd name="connsiteX12" fmla="*/ 914400 w 2859110"/>
              <a:gd name="connsiteY12" fmla="*/ 1378039 h 2057572"/>
              <a:gd name="connsiteX13" fmla="*/ 1056068 w 2859110"/>
              <a:gd name="connsiteY13" fmla="*/ 1390918 h 2057572"/>
              <a:gd name="connsiteX14" fmla="*/ 1146220 w 2859110"/>
              <a:gd name="connsiteY14" fmla="*/ 850005 h 2057572"/>
              <a:gd name="connsiteX15" fmla="*/ 1146220 w 2859110"/>
              <a:gd name="connsiteY15" fmla="*/ 798490 h 2057572"/>
              <a:gd name="connsiteX16" fmla="*/ 1197736 w 2859110"/>
              <a:gd name="connsiteY16" fmla="*/ 669701 h 2057572"/>
              <a:gd name="connsiteX17" fmla="*/ 1275009 w 2859110"/>
              <a:gd name="connsiteY17" fmla="*/ 850005 h 2057572"/>
              <a:gd name="connsiteX18" fmla="*/ 1262130 w 2859110"/>
              <a:gd name="connsiteY18" fmla="*/ 1094704 h 2057572"/>
              <a:gd name="connsiteX19" fmla="*/ 1326524 w 2859110"/>
              <a:gd name="connsiteY19" fmla="*/ 1300766 h 2057572"/>
              <a:gd name="connsiteX20" fmla="*/ 1352282 w 2859110"/>
              <a:gd name="connsiteY20" fmla="*/ 1455312 h 2057572"/>
              <a:gd name="connsiteX21" fmla="*/ 1352282 w 2859110"/>
              <a:gd name="connsiteY21" fmla="*/ 1455312 h 2057572"/>
              <a:gd name="connsiteX22" fmla="*/ 1596981 w 2859110"/>
              <a:gd name="connsiteY22" fmla="*/ 1429555 h 2057572"/>
              <a:gd name="connsiteX23" fmla="*/ 1725770 w 2859110"/>
              <a:gd name="connsiteY23" fmla="*/ 1365160 h 2057572"/>
              <a:gd name="connsiteX24" fmla="*/ 1983347 w 2859110"/>
              <a:gd name="connsiteY24" fmla="*/ 1390918 h 2057572"/>
              <a:gd name="connsiteX25" fmla="*/ 1983347 w 2859110"/>
              <a:gd name="connsiteY25" fmla="*/ 1545464 h 2057572"/>
              <a:gd name="connsiteX26" fmla="*/ 2086378 w 2859110"/>
              <a:gd name="connsiteY26" fmla="*/ 1764405 h 2057572"/>
              <a:gd name="connsiteX27" fmla="*/ 2189409 w 2859110"/>
              <a:gd name="connsiteY27" fmla="*/ 1609859 h 2057572"/>
              <a:gd name="connsiteX28" fmla="*/ 2189409 w 2859110"/>
              <a:gd name="connsiteY28" fmla="*/ 1468191 h 2057572"/>
              <a:gd name="connsiteX29" fmla="*/ 2292440 w 2859110"/>
              <a:gd name="connsiteY29" fmla="*/ 1236371 h 2057572"/>
              <a:gd name="connsiteX30" fmla="*/ 2292440 w 2859110"/>
              <a:gd name="connsiteY30" fmla="*/ 940157 h 2057572"/>
              <a:gd name="connsiteX31" fmla="*/ 2421229 w 2859110"/>
              <a:gd name="connsiteY31" fmla="*/ 772732 h 2057572"/>
              <a:gd name="connsiteX32" fmla="*/ 2601533 w 2859110"/>
              <a:gd name="connsiteY32" fmla="*/ 1171977 h 2057572"/>
              <a:gd name="connsiteX33" fmla="*/ 2653048 w 2859110"/>
              <a:gd name="connsiteY33" fmla="*/ 888642 h 2057572"/>
              <a:gd name="connsiteX34" fmla="*/ 2704564 w 2859110"/>
              <a:gd name="connsiteY34" fmla="*/ 553791 h 2057572"/>
              <a:gd name="connsiteX35" fmla="*/ 2665927 w 2859110"/>
              <a:gd name="connsiteY35" fmla="*/ 399245 h 2057572"/>
              <a:gd name="connsiteX36" fmla="*/ 2859110 w 2859110"/>
              <a:gd name="connsiteY36" fmla="*/ 12878 h 2057572"/>
              <a:gd name="connsiteX37" fmla="*/ 206062 w 2859110"/>
              <a:gd name="connsiteY37" fmla="*/ 12878 h 2057572"/>
              <a:gd name="connsiteX38" fmla="*/ 206062 w 2859110"/>
              <a:gd name="connsiteY38" fmla="*/ 12878 h 2057572"/>
              <a:gd name="connsiteX39" fmla="*/ 0 w 2859110"/>
              <a:gd name="connsiteY39" fmla="*/ 0 h 2057572"/>
              <a:gd name="connsiteX0" fmla="*/ 0 w 2859110"/>
              <a:gd name="connsiteY0" fmla="*/ 0 h 2057572"/>
              <a:gd name="connsiteX1" fmla="*/ 103031 w 2859110"/>
              <a:gd name="connsiteY1" fmla="*/ 231819 h 2057572"/>
              <a:gd name="connsiteX2" fmla="*/ 90153 w 2859110"/>
              <a:gd name="connsiteY2" fmla="*/ 463639 h 2057572"/>
              <a:gd name="connsiteX3" fmla="*/ 90153 w 2859110"/>
              <a:gd name="connsiteY3" fmla="*/ 746974 h 2057572"/>
              <a:gd name="connsiteX4" fmla="*/ 167426 w 2859110"/>
              <a:gd name="connsiteY4" fmla="*/ 953036 h 2057572"/>
              <a:gd name="connsiteX5" fmla="*/ 384705 w 2859110"/>
              <a:gd name="connsiteY5" fmla="*/ 2057572 h 2057572"/>
              <a:gd name="connsiteX6" fmla="*/ 399246 w 2859110"/>
              <a:gd name="connsiteY6" fmla="*/ 914400 h 2057572"/>
              <a:gd name="connsiteX7" fmla="*/ 450761 w 2859110"/>
              <a:gd name="connsiteY7" fmla="*/ 708338 h 2057572"/>
              <a:gd name="connsiteX8" fmla="*/ 579550 w 2859110"/>
              <a:gd name="connsiteY8" fmla="*/ 515155 h 2057572"/>
              <a:gd name="connsiteX9" fmla="*/ 721217 w 2859110"/>
              <a:gd name="connsiteY9" fmla="*/ 553791 h 2057572"/>
              <a:gd name="connsiteX10" fmla="*/ 674411 w 2859110"/>
              <a:gd name="connsiteY10" fmla="*/ 1156467 h 2057572"/>
              <a:gd name="connsiteX11" fmla="*/ 811370 w 2859110"/>
              <a:gd name="connsiteY11" fmla="*/ 1313645 h 2057572"/>
              <a:gd name="connsiteX12" fmla="*/ 914400 w 2859110"/>
              <a:gd name="connsiteY12" fmla="*/ 1378039 h 2057572"/>
              <a:gd name="connsiteX13" fmla="*/ 1056068 w 2859110"/>
              <a:gd name="connsiteY13" fmla="*/ 1390918 h 2057572"/>
              <a:gd name="connsiteX14" fmla="*/ 1146220 w 2859110"/>
              <a:gd name="connsiteY14" fmla="*/ 850005 h 2057572"/>
              <a:gd name="connsiteX15" fmla="*/ 1146220 w 2859110"/>
              <a:gd name="connsiteY15" fmla="*/ 798490 h 2057572"/>
              <a:gd name="connsiteX16" fmla="*/ 1197736 w 2859110"/>
              <a:gd name="connsiteY16" fmla="*/ 669701 h 2057572"/>
              <a:gd name="connsiteX17" fmla="*/ 1275009 w 2859110"/>
              <a:gd name="connsiteY17" fmla="*/ 850005 h 2057572"/>
              <a:gd name="connsiteX18" fmla="*/ 1262130 w 2859110"/>
              <a:gd name="connsiteY18" fmla="*/ 1094704 h 2057572"/>
              <a:gd name="connsiteX19" fmla="*/ 1326524 w 2859110"/>
              <a:gd name="connsiteY19" fmla="*/ 1300766 h 2057572"/>
              <a:gd name="connsiteX20" fmla="*/ 1352282 w 2859110"/>
              <a:gd name="connsiteY20" fmla="*/ 1455312 h 2057572"/>
              <a:gd name="connsiteX21" fmla="*/ 1352282 w 2859110"/>
              <a:gd name="connsiteY21" fmla="*/ 1455312 h 2057572"/>
              <a:gd name="connsiteX22" fmla="*/ 1596981 w 2859110"/>
              <a:gd name="connsiteY22" fmla="*/ 1429555 h 2057572"/>
              <a:gd name="connsiteX23" fmla="*/ 1725770 w 2859110"/>
              <a:gd name="connsiteY23" fmla="*/ 1365160 h 2057572"/>
              <a:gd name="connsiteX24" fmla="*/ 1983347 w 2859110"/>
              <a:gd name="connsiteY24" fmla="*/ 1390918 h 2057572"/>
              <a:gd name="connsiteX25" fmla="*/ 1983347 w 2859110"/>
              <a:gd name="connsiteY25" fmla="*/ 1545464 h 2057572"/>
              <a:gd name="connsiteX26" fmla="*/ 2086378 w 2859110"/>
              <a:gd name="connsiteY26" fmla="*/ 1764405 h 2057572"/>
              <a:gd name="connsiteX27" fmla="*/ 2189409 w 2859110"/>
              <a:gd name="connsiteY27" fmla="*/ 1609859 h 2057572"/>
              <a:gd name="connsiteX28" fmla="*/ 2189409 w 2859110"/>
              <a:gd name="connsiteY28" fmla="*/ 1468191 h 2057572"/>
              <a:gd name="connsiteX29" fmla="*/ 2292440 w 2859110"/>
              <a:gd name="connsiteY29" fmla="*/ 1236371 h 2057572"/>
              <a:gd name="connsiteX30" fmla="*/ 2292440 w 2859110"/>
              <a:gd name="connsiteY30" fmla="*/ 940157 h 2057572"/>
              <a:gd name="connsiteX31" fmla="*/ 2421229 w 2859110"/>
              <a:gd name="connsiteY31" fmla="*/ 772732 h 2057572"/>
              <a:gd name="connsiteX32" fmla="*/ 2601533 w 2859110"/>
              <a:gd name="connsiteY32" fmla="*/ 1171977 h 2057572"/>
              <a:gd name="connsiteX33" fmla="*/ 2653048 w 2859110"/>
              <a:gd name="connsiteY33" fmla="*/ 888642 h 2057572"/>
              <a:gd name="connsiteX34" fmla="*/ 2704564 w 2859110"/>
              <a:gd name="connsiteY34" fmla="*/ 553791 h 2057572"/>
              <a:gd name="connsiteX35" fmla="*/ 2665927 w 2859110"/>
              <a:gd name="connsiteY35" fmla="*/ 399245 h 2057572"/>
              <a:gd name="connsiteX36" fmla="*/ 2859110 w 2859110"/>
              <a:gd name="connsiteY36" fmla="*/ 12878 h 2057572"/>
              <a:gd name="connsiteX37" fmla="*/ 206062 w 2859110"/>
              <a:gd name="connsiteY37" fmla="*/ 12878 h 2057572"/>
              <a:gd name="connsiteX38" fmla="*/ 206062 w 2859110"/>
              <a:gd name="connsiteY38" fmla="*/ 12878 h 2057572"/>
              <a:gd name="connsiteX39" fmla="*/ 0 w 2859110"/>
              <a:gd name="connsiteY39" fmla="*/ 0 h 2057572"/>
              <a:gd name="connsiteX0" fmla="*/ 0 w 2859110"/>
              <a:gd name="connsiteY0" fmla="*/ 0 h 2057572"/>
              <a:gd name="connsiteX1" fmla="*/ 103031 w 2859110"/>
              <a:gd name="connsiteY1" fmla="*/ 231819 h 2057572"/>
              <a:gd name="connsiteX2" fmla="*/ 90153 w 2859110"/>
              <a:gd name="connsiteY2" fmla="*/ 463639 h 2057572"/>
              <a:gd name="connsiteX3" fmla="*/ 90153 w 2859110"/>
              <a:gd name="connsiteY3" fmla="*/ 746974 h 2057572"/>
              <a:gd name="connsiteX4" fmla="*/ 167426 w 2859110"/>
              <a:gd name="connsiteY4" fmla="*/ 953036 h 2057572"/>
              <a:gd name="connsiteX5" fmla="*/ 384705 w 2859110"/>
              <a:gd name="connsiteY5" fmla="*/ 2057572 h 2057572"/>
              <a:gd name="connsiteX6" fmla="*/ 399246 w 2859110"/>
              <a:gd name="connsiteY6" fmla="*/ 914400 h 2057572"/>
              <a:gd name="connsiteX7" fmla="*/ 450761 w 2859110"/>
              <a:gd name="connsiteY7" fmla="*/ 708338 h 2057572"/>
              <a:gd name="connsiteX8" fmla="*/ 579550 w 2859110"/>
              <a:gd name="connsiteY8" fmla="*/ 515155 h 2057572"/>
              <a:gd name="connsiteX9" fmla="*/ 721217 w 2859110"/>
              <a:gd name="connsiteY9" fmla="*/ 553791 h 2057572"/>
              <a:gd name="connsiteX10" fmla="*/ 674411 w 2859110"/>
              <a:gd name="connsiteY10" fmla="*/ 1156467 h 2057572"/>
              <a:gd name="connsiteX11" fmla="*/ 860531 w 2859110"/>
              <a:gd name="connsiteY11" fmla="*/ 1470961 h 2057572"/>
              <a:gd name="connsiteX12" fmla="*/ 914400 w 2859110"/>
              <a:gd name="connsiteY12" fmla="*/ 1378039 h 2057572"/>
              <a:gd name="connsiteX13" fmla="*/ 1056068 w 2859110"/>
              <a:gd name="connsiteY13" fmla="*/ 1390918 h 2057572"/>
              <a:gd name="connsiteX14" fmla="*/ 1146220 w 2859110"/>
              <a:gd name="connsiteY14" fmla="*/ 850005 h 2057572"/>
              <a:gd name="connsiteX15" fmla="*/ 1146220 w 2859110"/>
              <a:gd name="connsiteY15" fmla="*/ 798490 h 2057572"/>
              <a:gd name="connsiteX16" fmla="*/ 1197736 w 2859110"/>
              <a:gd name="connsiteY16" fmla="*/ 669701 h 2057572"/>
              <a:gd name="connsiteX17" fmla="*/ 1275009 w 2859110"/>
              <a:gd name="connsiteY17" fmla="*/ 850005 h 2057572"/>
              <a:gd name="connsiteX18" fmla="*/ 1262130 w 2859110"/>
              <a:gd name="connsiteY18" fmla="*/ 1094704 h 2057572"/>
              <a:gd name="connsiteX19" fmla="*/ 1326524 w 2859110"/>
              <a:gd name="connsiteY19" fmla="*/ 1300766 h 2057572"/>
              <a:gd name="connsiteX20" fmla="*/ 1352282 w 2859110"/>
              <a:gd name="connsiteY20" fmla="*/ 1455312 h 2057572"/>
              <a:gd name="connsiteX21" fmla="*/ 1352282 w 2859110"/>
              <a:gd name="connsiteY21" fmla="*/ 1455312 h 2057572"/>
              <a:gd name="connsiteX22" fmla="*/ 1596981 w 2859110"/>
              <a:gd name="connsiteY22" fmla="*/ 1429555 h 2057572"/>
              <a:gd name="connsiteX23" fmla="*/ 1725770 w 2859110"/>
              <a:gd name="connsiteY23" fmla="*/ 1365160 h 2057572"/>
              <a:gd name="connsiteX24" fmla="*/ 1983347 w 2859110"/>
              <a:gd name="connsiteY24" fmla="*/ 1390918 h 2057572"/>
              <a:gd name="connsiteX25" fmla="*/ 1983347 w 2859110"/>
              <a:gd name="connsiteY25" fmla="*/ 1545464 h 2057572"/>
              <a:gd name="connsiteX26" fmla="*/ 2086378 w 2859110"/>
              <a:gd name="connsiteY26" fmla="*/ 1764405 h 2057572"/>
              <a:gd name="connsiteX27" fmla="*/ 2189409 w 2859110"/>
              <a:gd name="connsiteY27" fmla="*/ 1609859 h 2057572"/>
              <a:gd name="connsiteX28" fmla="*/ 2189409 w 2859110"/>
              <a:gd name="connsiteY28" fmla="*/ 1468191 h 2057572"/>
              <a:gd name="connsiteX29" fmla="*/ 2292440 w 2859110"/>
              <a:gd name="connsiteY29" fmla="*/ 1236371 h 2057572"/>
              <a:gd name="connsiteX30" fmla="*/ 2292440 w 2859110"/>
              <a:gd name="connsiteY30" fmla="*/ 940157 h 2057572"/>
              <a:gd name="connsiteX31" fmla="*/ 2421229 w 2859110"/>
              <a:gd name="connsiteY31" fmla="*/ 772732 h 2057572"/>
              <a:gd name="connsiteX32" fmla="*/ 2601533 w 2859110"/>
              <a:gd name="connsiteY32" fmla="*/ 1171977 h 2057572"/>
              <a:gd name="connsiteX33" fmla="*/ 2653048 w 2859110"/>
              <a:gd name="connsiteY33" fmla="*/ 888642 h 2057572"/>
              <a:gd name="connsiteX34" fmla="*/ 2704564 w 2859110"/>
              <a:gd name="connsiteY34" fmla="*/ 553791 h 2057572"/>
              <a:gd name="connsiteX35" fmla="*/ 2665927 w 2859110"/>
              <a:gd name="connsiteY35" fmla="*/ 399245 h 2057572"/>
              <a:gd name="connsiteX36" fmla="*/ 2859110 w 2859110"/>
              <a:gd name="connsiteY36" fmla="*/ 12878 h 2057572"/>
              <a:gd name="connsiteX37" fmla="*/ 206062 w 2859110"/>
              <a:gd name="connsiteY37" fmla="*/ 12878 h 2057572"/>
              <a:gd name="connsiteX38" fmla="*/ 206062 w 2859110"/>
              <a:gd name="connsiteY38" fmla="*/ 12878 h 2057572"/>
              <a:gd name="connsiteX39" fmla="*/ 0 w 2859110"/>
              <a:gd name="connsiteY39" fmla="*/ 0 h 2057572"/>
              <a:gd name="connsiteX0" fmla="*/ 0 w 2859110"/>
              <a:gd name="connsiteY0" fmla="*/ 0 h 2057572"/>
              <a:gd name="connsiteX1" fmla="*/ 103031 w 2859110"/>
              <a:gd name="connsiteY1" fmla="*/ 231819 h 2057572"/>
              <a:gd name="connsiteX2" fmla="*/ 90153 w 2859110"/>
              <a:gd name="connsiteY2" fmla="*/ 463639 h 2057572"/>
              <a:gd name="connsiteX3" fmla="*/ 90153 w 2859110"/>
              <a:gd name="connsiteY3" fmla="*/ 746974 h 2057572"/>
              <a:gd name="connsiteX4" fmla="*/ 167426 w 2859110"/>
              <a:gd name="connsiteY4" fmla="*/ 953036 h 2057572"/>
              <a:gd name="connsiteX5" fmla="*/ 384705 w 2859110"/>
              <a:gd name="connsiteY5" fmla="*/ 2057572 h 2057572"/>
              <a:gd name="connsiteX6" fmla="*/ 399246 w 2859110"/>
              <a:gd name="connsiteY6" fmla="*/ 914400 h 2057572"/>
              <a:gd name="connsiteX7" fmla="*/ 450761 w 2859110"/>
              <a:gd name="connsiteY7" fmla="*/ 708338 h 2057572"/>
              <a:gd name="connsiteX8" fmla="*/ 579550 w 2859110"/>
              <a:gd name="connsiteY8" fmla="*/ 515155 h 2057572"/>
              <a:gd name="connsiteX9" fmla="*/ 721217 w 2859110"/>
              <a:gd name="connsiteY9" fmla="*/ 553791 h 2057572"/>
              <a:gd name="connsiteX10" fmla="*/ 674411 w 2859110"/>
              <a:gd name="connsiteY10" fmla="*/ 1156467 h 2057572"/>
              <a:gd name="connsiteX11" fmla="*/ 860531 w 2859110"/>
              <a:gd name="connsiteY11" fmla="*/ 1470961 h 2057572"/>
              <a:gd name="connsiteX12" fmla="*/ 914400 w 2859110"/>
              <a:gd name="connsiteY12" fmla="*/ 1378039 h 2057572"/>
              <a:gd name="connsiteX13" fmla="*/ 1056068 w 2859110"/>
              <a:gd name="connsiteY13" fmla="*/ 1390918 h 2057572"/>
              <a:gd name="connsiteX14" fmla="*/ 1146220 w 2859110"/>
              <a:gd name="connsiteY14" fmla="*/ 850005 h 2057572"/>
              <a:gd name="connsiteX15" fmla="*/ 1146220 w 2859110"/>
              <a:gd name="connsiteY15" fmla="*/ 798490 h 2057572"/>
              <a:gd name="connsiteX16" fmla="*/ 1197736 w 2859110"/>
              <a:gd name="connsiteY16" fmla="*/ 669701 h 2057572"/>
              <a:gd name="connsiteX17" fmla="*/ 1275009 w 2859110"/>
              <a:gd name="connsiteY17" fmla="*/ 850005 h 2057572"/>
              <a:gd name="connsiteX18" fmla="*/ 1262130 w 2859110"/>
              <a:gd name="connsiteY18" fmla="*/ 1094704 h 2057572"/>
              <a:gd name="connsiteX19" fmla="*/ 1326524 w 2859110"/>
              <a:gd name="connsiteY19" fmla="*/ 1300766 h 2057572"/>
              <a:gd name="connsiteX20" fmla="*/ 1352282 w 2859110"/>
              <a:gd name="connsiteY20" fmla="*/ 1455312 h 2057572"/>
              <a:gd name="connsiteX21" fmla="*/ 1352282 w 2859110"/>
              <a:gd name="connsiteY21" fmla="*/ 1455312 h 2057572"/>
              <a:gd name="connsiteX22" fmla="*/ 1577316 w 2859110"/>
              <a:gd name="connsiteY22" fmla="*/ 1665529 h 2057572"/>
              <a:gd name="connsiteX23" fmla="*/ 1725770 w 2859110"/>
              <a:gd name="connsiteY23" fmla="*/ 1365160 h 2057572"/>
              <a:gd name="connsiteX24" fmla="*/ 1983347 w 2859110"/>
              <a:gd name="connsiteY24" fmla="*/ 1390918 h 2057572"/>
              <a:gd name="connsiteX25" fmla="*/ 1983347 w 2859110"/>
              <a:gd name="connsiteY25" fmla="*/ 1545464 h 2057572"/>
              <a:gd name="connsiteX26" fmla="*/ 2086378 w 2859110"/>
              <a:gd name="connsiteY26" fmla="*/ 1764405 h 2057572"/>
              <a:gd name="connsiteX27" fmla="*/ 2189409 w 2859110"/>
              <a:gd name="connsiteY27" fmla="*/ 1609859 h 2057572"/>
              <a:gd name="connsiteX28" fmla="*/ 2189409 w 2859110"/>
              <a:gd name="connsiteY28" fmla="*/ 1468191 h 2057572"/>
              <a:gd name="connsiteX29" fmla="*/ 2292440 w 2859110"/>
              <a:gd name="connsiteY29" fmla="*/ 1236371 h 2057572"/>
              <a:gd name="connsiteX30" fmla="*/ 2292440 w 2859110"/>
              <a:gd name="connsiteY30" fmla="*/ 940157 h 2057572"/>
              <a:gd name="connsiteX31" fmla="*/ 2421229 w 2859110"/>
              <a:gd name="connsiteY31" fmla="*/ 772732 h 2057572"/>
              <a:gd name="connsiteX32" fmla="*/ 2601533 w 2859110"/>
              <a:gd name="connsiteY32" fmla="*/ 1171977 h 2057572"/>
              <a:gd name="connsiteX33" fmla="*/ 2653048 w 2859110"/>
              <a:gd name="connsiteY33" fmla="*/ 888642 h 2057572"/>
              <a:gd name="connsiteX34" fmla="*/ 2704564 w 2859110"/>
              <a:gd name="connsiteY34" fmla="*/ 553791 h 2057572"/>
              <a:gd name="connsiteX35" fmla="*/ 2665927 w 2859110"/>
              <a:gd name="connsiteY35" fmla="*/ 399245 h 2057572"/>
              <a:gd name="connsiteX36" fmla="*/ 2859110 w 2859110"/>
              <a:gd name="connsiteY36" fmla="*/ 12878 h 2057572"/>
              <a:gd name="connsiteX37" fmla="*/ 206062 w 2859110"/>
              <a:gd name="connsiteY37" fmla="*/ 12878 h 2057572"/>
              <a:gd name="connsiteX38" fmla="*/ 206062 w 2859110"/>
              <a:gd name="connsiteY38" fmla="*/ 12878 h 2057572"/>
              <a:gd name="connsiteX39" fmla="*/ 0 w 2859110"/>
              <a:gd name="connsiteY39" fmla="*/ 0 h 2057572"/>
              <a:gd name="connsiteX0" fmla="*/ 0 w 2859110"/>
              <a:gd name="connsiteY0" fmla="*/ 0 h 2057572"/>
              <a:gd name="connsiteX1" fmla="*/ 103031 w 2859110"/>
              <a:gd name="connsiteY1" fmla="*/ 231819 h 2057572"/>
              <a:gd name="connsiteX2" fmla="*/ 90153 w 2859110"/>
              <a:gd name="connsiteY2" fmla="*/ 463639 h 2057572"/>
              <a:gd name="connsiteX3" fmla="*/ 90153 w 2859110"/>
              <a:gd name="connsiteY3" fmla="*/ 746974 h 2057572"/>
              <a:gd name="connsiteX4" fmla="*/ 167426 w 2859110"/>
              <a:gd name="connsiteY4" fmla="*/ 953036 h 2057572"/>
              <a:gd name="connsiteX5" fmla="*/ 384705 w 2859110"/>
              <a:gd name="connsiteY5" fmla="*/ 2057572 h 2057572"/>
              <a:gd name="connsiteX6" fmla="*/ 399246 w 2859110"/>
              <a:gd name="connsiteY6" fmla="*/ 914400 h 2057572"/>
              <a:gd name="connsiteX7" fmla="*/ 450761 w 2859110"/>
              <a:gd name="connsiteY7" fmla="*/ 708338 h 2057572"/>
              <a:gd name="connsiteX8" fmla="*/ 579550 w 2859110"/>
              <a:gd name="connsiteY8" fmla="*/ 515155 h 2057572"/>
              <a:gd name="connsiteX9" fmla="*/ 721217 w 2859110"/>
              <a:gd name="connsiteY9" fmla="*/ 553791 h 2057572"/>
              <a:gd name="connsiteX10" fmla="*/ 674411 w 2859110"/>
              <a:gd name="connsiteY10" fmla="*/ 1156467 h 2057572"/>
              <a:gd name="connsiteX11" fmla="*/ 860531 w 2859110"/>
              <a:gd name="connsiteY11" fmla="*/ 1470961 h 2057572"/>
              <a:gd name="connsiteX12" fmla="*/ 914400 w 2859110"/>
              <a:gd name="connsiteY12" fmla="*/ 1378039 h 2057572"/>
              <a:gd name="connsiteX13" fmla="*/ 1056068 w 2859110"/>
              <a:gd name="connsiteY13" fmla="*/ 1390918 h 2057572"/>
              <a:gd name="connsiteX14" fmla="*/ 1146220 w 2859110"/>
              <a:gd name="connsiteY14" fmla="*/ 850005 h 2057572"/>
              <a:gd name="connsiteX15" fmla="*/ 1146220 w 2859110"/>
              <a:gd name="connsiteY15" fmla="*/ 798490 h 2057572"/>
              <a:gd name="connsiteX16" fmla="*/ 1197736 w 2859110"/>
              <a:gd name="connsiteY16" fmla="*/ 669701 h 2057572"/>
              <a:gd name="connsiteX17" fmla="*/ 1275009 w 2859110"/>
              <a:gd name="connsiteY17" fmla="*/ 850005 h 2057572"/>
              <a:gd name="connsiteX18" fmla="*/ 1262130 w 2859110"/>
              <a:gd name="connsiteY18" fmla="*/ 1094704 h 2057572"/>
              <a:gd name="connsiteX19" fmla="*/ 1326524 w 2859110"/>
              <a:gd name="connsiteY19" fmla="*/ 1300766 h 2057572"/>
              <a:gd name="connsiteX20" fmla="*/ 1352282 w 2859110"/>
              <a:gd name="connsiteY20" fmla="*/ 1455312 h 2057572"/>
              <a:gd name="connsiteX21" fmla="*/ 1352282 w 2859110"/>
              <a:gd name="connsiteY21" fmla="*/ 1455312 h 2057572"/>
              <a:gd name="connsiteX22" fmla="*/ 1577316 w 2859110"/>
              <a:gd name="connsiteY22" fmla="*/ 1665529 h 2057572"/>
              <a:gd name="connsiteX23" fmla="*/ 1804428 w 2859110"/>
              <a:gd name="connsiteY23" fmla="*/ 1699457 h 2057572"/>
              <a:gd name="connsiteX24" fmla="*/ 1983347 w 2859110"/>
              <a:gd name="connsiteY24" fmla="*/ 1390918 h 2057572"/>
              <a:gd name="connsiteX25" fmla="*/ 1983347 w 2859110"/>
              <a:gd name="connsiteY25" fmla="*/ 1545464 h 2057572"/>
              <a:gd name="connsiteX26" fmla="*/ 2086378 w 2859110"/>
              <a:gd name="connsiteY26" fmla="*/ 1764405 h 2057572"/>
              <a:gd name="connsiteX27" fmla="*/ 2189409 w 2859110"/>
              <a:gd name="connsiteY27" fmla="*/ 1609859 h 2057572"/>
              <a:gd name="connsiteX28" fmla="*/ 2189409 w 2859110"/>
              <a:gd name="connsiteY28" fmla="*/ 1468191 h 2057572"/>
              <a:gd name="connsiteX29" fmla="*/ 2292440 w 2859110"/>
              <a:gd name="connsiteY29" fmla="*/ 1236371 h 2057572"/>
              <a:gd name="connsiteX30" fmla="*/ 2292440 w 2859110"/>
              <a:gd name="connsiteY30" fmla="*/ 940157 h 2057572"/>
              <a:gd name="connsiteX31" fmla="*/ 2421229 w 2859110"/>
              <a:gd name="connsiteY31" fmla="*/ 772732 h 2057572"/>
              <a:gd name="connsiteX32" fmla="*/ 2601533 w 2859110"/>
              <a:gd name="connsiteY32" fmla="*/ 1171977 h 2057572"/>
              <a:gd name="connsiteX33" fmla="*/ 2653048 w 2859110"/>
              <a:gd name="connsiteY33" fmla="*/ 888642 h 2057572"/>
              <a:gd name="connsiteX34" fmla="*/ 2704564 w 2859110"/>
              <a:gd name="connsiteY34" fmla="*/ 553791 h 2057572"/>
              <a:gd name="connsiteX35" fmla="*/ 2665927 w 2859110"/>
              <a:gd name="connsiteY35" fmla="*/ 399245 h 2057572"/>
              <a:gd name="connsiteX36" fmla="*/ 2859110 w 2859110"/>
              <a:gd name="connsiteY36" fmla="*/ 12878 h 2057572"/>
              <a:gd name="connsiteX37" fmla="*/ 206062 w 2859110"/>
              <a:gd name="connsiteY37" fmla="*/ 12878 h 2057572"/>
              <a:gd name="connsiteX38" fmla="*/ 206062 w 2859110"/>
              <a:gd name="connsiteY38" fmla="*/ 12878 h 2057572"/>
              <a:gd name="connsiteX39" fmla="*/ 0 w 2859110"/>
              <a:gd name="connsiteY39" fmla="*/ 0 h 2057572"/>
              <a:gd name="connsiteX0" fmla="*/ 0 w 2859110"/>
              <a:gd name="connsiteY0" fmla="*/ 0 h 2057572"/>
              <a:gd name="connsiteX1" fmla="*/ 103031 w 2859110"/>
              <a:gd name="connsiteY1" fmla="*/ 231819 h 2057572"/>
              <a:gd name="connsiteX2" fmla="*/ 90153 w 2859110"/>
              <a:gd name="connsiteY2" fmla="*/ 463639 h 2057572"/>
              <a:gd name="connsiteX3" fmla="*/ 90153 w 2859110"/>
              <a:gd name="connsiteY3" fmla="*/ 746974 h 2057572"/>
              <a:gd name="connsiteX4" fmla="*/ 167426 w 2859110"/>
              <a:gd name="connsiteY4" fmla="*/ 953036 h 2057572"/>
              <a:gd name="connsiteX5" fmla="*/ 384705 w 2859110"/>
              <a:gd name="connsiteY5" fmla="*/ 2057572 h 2057572"/>
              <a:gd name="connsiteX6" fmla="*/ 399246 w 2859110"/>
              <a:gd name="connsiteY6" fmla="*/ 914400 h 2057572"/>
              <a:gd name="connsiteX7" fmla="*/ 450761 w 2859110"/>
              <a:gd name="connsiteY7" fmla="*/ 708338 h 2057572"/>
              <a:gd name="connsiteX8" fmla="*/ 579550 w 2859110"/>
              <a:gd name="connsiteY8" fmla="*/ 515155 h 2057572"/>
              <a:gd name="connsiteX9" fmla="*/ 721217 w 2859110"/>
              <a:gd name="connsiteY9" fmla="*/ 553791 h 2057572"/>
              <a:gd name="connsiteX10" fmla="*/ 674411 w 2859110"/>
              <a:gd name="connsiteY10" fmla="*/ 1156467 h 2057572"/>
              <a:gd name="connsiteX11" fmla="*/ 860531 w 2859110"/>
              <a:gd name="connsiteY11" fmla="*/ 1470961 h 2057572"/>
              <a:gd name="connsiteX12" fmla="*/ 914400 w 2859110"/>
              <a:gd name="connsiteY12" fmla="*/ 1378039 h 2057572"/>
              <a:gd name="connsiteX13" fmla="*/ 1056068 w 2859110"/>
              <a:gd name="connsiteY13" fmla="*/ 1390918 h 2057572"/>
              <a:gd name="connsiteX14" fmla="*/ 1146220 w 2859110"/>
              <a:gd name="connsiteY14" fmla="*/ 850005 h 2057572"/>
              <a:gd name="connsiteX15" fmla="*/ 1146220 w 2859110"/>
              <a:gd name="connsiteY15" fmla="*/ 798490 h 2057572"/>
              <a:gd name="connsiteX16" fmla="*/ 1197736 w 2859110"/>
              <a:gd name="connsiteY16" fmla="*/ 669701 h 2057572"/>
              <a:gd name="connsiteX17" fmla="*/ 1275009 w 2859110"/>
              <a:gd name="connsiteY17" fmla="*/ 850005 h 2057572"/>
              <a:gd name="connsiteX18" fmla="*/ 1262130 w 2859110"/>
              <a:gd name="connsiteY18" fmla="*/ 1094704 h 2057572"/>
              <a:gd name="connsiteX19" fmla="*/ 1326524 w 2859110"/>
              <a:gd name="connsiteY19" fmla="*/ 1300766 h 2057572"/>
              <a:gd name="connsiteX20" fmla="*/ 1352282 w 2859110"/>
              <a:gd name="connsiteY20" fmla="*/ 1455312 h 2057572"/>
              <a:gd name="connsiteX21" fmla="*/ 1352282 w 2859110"/>
              <a:gd name="connsiteY21" fmla="*/ 1455312 h 2057572"/>
              <a:gd name="connsiteX22" fmla="*/ 1577316 w 2859110"/>
              <a:gd name="connsiteY22" fmla="*/ 1665529 h 2057572"/>
              <a:gd name="connsiteX23" fmla="*/ 1804428 w 2859110"/>
              <a:gd name="connsiteY23" fmla="*/ 1699457 h 2057572"/>
              <a:gd name="connsiteX24" fmla="*/ 1934186 w 2859110"/>
              <a:gd name="connsiteY24" fmla="*/ 1774376 h 2057572"/>
              <a:gd name="connsiteX25" fmla="*/ 1983347 w 2859110"/>
              <a:gd name="connsiteY25" fmla="*/ 1545464 h 2057572"/>
              <a:gd name="connsiteX26" fmla="*/ 2086378 w 2859110"/>
              <a:gd name="connsiteY26" fmla="*/ 1764405 h 2057572"/>
              <a:gd name="connsiteX27" fmla="*/ 2189409 w 2859110"/>
              <a:gd name="connsiteY27" fmla="*/ 1609859 h 2057572"/>
              <a:gd name="connsiteX28" fmla="*/ 2189409 w 2859110"/>
              <a:gd name="connsiteY28" fmla="*/ 1468191 h 2057572"/>
              <a:gd name="connsiteX29" fmla="*/ 2292440 w 2859110"/>
              <a:gd name="connsiteY29" fmla="*/ 1236371 h 2057572"/>
              <a:gd name="connsiteX30" fmla="*/ 2292440 w 2859110"/>
              <a:gd name="connsiteY30" fmla="*/ 940157 h 2057572"/>
              <a:gd name="connsiteX31" fmla="*/ 2421229 w 2859110"/>
              <a:gd name="connsiteY31" fmla="*/ 772732 h 2057572"/>
              <a:gd name="connsiteX32" fmla="*/ 2601533 w 2859110"/>
              <a:gd name="connsiteY32" fmla="*/ 1171977 h 2057572"/>
              <a:gd name="connsiteX33" fmla="*/ 2653048 w 2859110"/>
              <a:gd name="connsiteY33" fmla="*/ 888642 h 2057572"/>
              <a:gd name="connsiteX34" fmla="*/ 2704564 w 2859110"/>
              <a:gd name="connsiteY34" fmla="*/ 553791 h 2057572"/>
              <a:gd name="connsiteX35" fmla="*/ 2665927 w 2859110"/>
              <a:gd name="connsiteY35" fmla="*/ 399245 h 2057572"/>
              <a:gd name="connsiteX36" fmla="*/ 2859110 w 2859110"/>
              <a:gd name="connsiteY36" fmla="*/ 12878 h 2057572"/>
              <a:gd name="connsiteX37" fmla="*/ 206062 w 2859110"/>
              <a:gd name="connsiteY37" fmla="*/ 12878 h 2057572"/>
              <a:gd name="connsiteX38" fmla="*/ 206062 w 2859110"/>
              <a:gd name="connsiteY38" fmla="*/ 12878 h 2057572"/>
              <a:gd name="connsiteX39" fmla="*/ 0 w 2859110"/>
              <a:gd name="connsiteY39" fmla="*/ 0 h 2057572"/>
              <a:gd name="connsiteX0" fmla="*/ 0 w 2859110"/>
              <a:gd name="connsiteY0" fmla="*/ 0 h 2057572"/>
              <a:gd name="connsiteX1" fmla="*/ 103031 w 2859110"/>
              <a:gd name="connsiteY1" fmla="*/ 231819 h 2057572"/>
              <a:gd name="connsiteX2" fmla="*/ 90153 w 2859110"/>
              <a:gd name="connsiteY2" fmla="*/ 463639 h 2057572"/>
              <a:gd name="connsiteX3" fmla="*/ 90153 w 2859110"/>
              <a:gd name="connsiteY3" fmla="*/ 746974 h 2057572"/>
              <a:gd name="connsiteX4" fmla="*/ 167426 w 2859110"/>
              <a:gd name="connsiteY4" fmla="*/ 953036 h 2057572"/>
              <a:gd name="connsiteX5" fmla="*/ 384705 w 2859110"/>
              <a:gd name="connsiteY5" fmla="*/ 2057572 h 2057572"/>
              <a:gd name="connsiteX6" fmla="*/ 399246 w 2859110"/>
              <a:gd name="connsiteY6" fmla="*/ 914400 h 2057572"/>
              <a:gd name="connsiteX7" fmla="*/ 450761 w 2859110"/>
              <a:gd name="connsiteY7" fmla="*/ 708338 h 2057572"/>
              <a:gd name="connsiteX8" fmla="*/ 579550 w 2859110"/>
              <a:gd name="connsiteY8" fmla="*/ 515155 h 2057572"/>
              <a:gd name="connsiteX9" fmla="*/ 721217 w 2859110"/>
              <a:gd name="connsiteY9" fmla="*/ 553791 h 2057572"/>
              <a:gd name="connsiteX10" fmla="*/ 674411 w 2859110"/>
              <a:gd name="connsiteY10" fmla="*/ 1156467 h 2057572"/>
              <a:gd name="connsiteX11" fmla="*/ 860531 w 2859110"/>
              <a:gd name="connsiteY11" fmla="*/ 1470961 h 2057572"/>
              <a:gd name="connsiteX12" fmla="*/ 914400 w 2859110"/>
              <a:gd name="connsiteY12" fmla="*/ 1378039 h 2057572"/>
              <a:gd name="connsiteX13" fmla="*/ 1056068 w 2859110"/>
              <a:gd name="connsiteY13" fmla="*/ 1390918 h 2057572"/>
              <a:gd name="connsiteX14" fmla="*/ 1146220 w 2859110"/>
              <a:gd name="connsiteY14" fmla="*/ 850005 h 2057572"/>
              <a:gd name="connsiteX15" fmla="*/ 1146220 w 2859110"/>
              <a:gd name="connsiteY15" fmla="*/ 798490 h 2057572"/>
              <a:gd name="connsiteX16" fmla="*/ 1197736 w 2859110"/>
              <a:gd name="connsiteY16" fmla="*/ 669701 h 2057572"/>
              <a:gd name="connsiteX17" fmla="*/ 1275009 w 2859110"/>
              <a:gd name="connsiteY17" fmla="*/ 850005 h 2057572"/>
              <a:gd name="connsiteX18" fmla="*/ 1262130 w 2859110"/>
              <a:gd name="connsiteY18" fmla="*/ 1094704 h 2057572"/>
              <a:gd name="connsiteX19" fmla="*/ 1326524 w 2859110"/>
              <a:gd name="connsiteY19" fmla="*/ 1300766 h 2057572"/>
              <a:gd name="connsiteX20" fmla="*/ 1352282 w 2859110"/>
              <a:gd name="connsiteY20" fmla="*/ 1455312 h 2057572"/>
              <a:gd name="connsiteX21" fmla="*/ 1352282 w 2859110"/>
              <a:gd name="connsiteY21" fmla="*/ 1455312 h 2057572"/>
              <a:gd name="connsiteX22" fmla="*/ 1577316 w 2859110"/>
              <a:gd name="connsiteY22" fmla="*/ 1665529 h 2057572"/>
              <a:gd name="connsiteX23" fmla="*/ 1804428 w 2859110"/>
              <a:gd name="connsiteY23" fmla="*/ 1699457 h 2057572"/>
              <a:gd name="connsiteX24" fmla="*/ 1934186 w 2859110"/>
              <a:gd name="connsiteY24" fmla="*/ 1774376 h 2057572"/>
              <a:gd name="connsiteX25" fmla="*/ 2062005 w 2859110"/>
              <a:gd name="connsiteY25" fmla="*/ 1820767 h 2057572"/>
              <a:gd name="connsiteX26" fmla="*/ 2086378 w 2859110"/>
              <a:gd name="connsiteY26" fmla="*/ 1764405 h 2057572"/>
              <a:gd name="connsiteX27" fmla="*/ 2189409 w 2859110"/>
              <a:gd name="connsiteY27" fmla="*/ 1609859 h 2057572"/>
              <a:gd name="connsiteX28" fmla="*/ 2189409 w 2859110"/>
              <a:gd name="connsiteY28" fmla="*/ 1468191 h 2057572"/>
              <a:gd name="connsiteX29" fmla="*/ 2292440 w 2859110"/>
              <a:gd name="connsiteY29" fmla="*/ 1236371 h 2057572"/>
              <a:gd name="connsiteX30" fmla="*/ 2292440 w 2859110"/>
              <a:gd name="connsiteY30" fmla="*/ 940157 h 2057572"/>
              <a:gd name="connsiteX31" fmla="*/ 2421229 w 2859110"/>
              <a:gd name="connsiteY31" fmla="*/ 772732 h 2057572"/>
              <a:gd name="connsiteX32" fmla="*/ 2601533 w 2859110"/>
              <a:gd name="connsiteY32" fmla="*/ 1171977 h 2057572"/>
              <a:gd name="connsiteX33" fmla="*/ 2653048 w 2859110"/>
              <a:gd name="connsiteY33" fmla="*/ 888642 h 2057572"/>
              <a:gd name="connsiteX34" fmla="*/ 2704564 w 2859110"/>
              <a:gd name="connsiteY34" fmla="*/ 553791 h 2057572"/>
              <a:gd name="connsiteX35" fmla="*/ 2665927 w 2859110"/>
              <a:gd name="connsiteY35" fmla="*/ 399245 h 2057572"/>
              <a:gd name="connsiteX36" fmla="*/ 2859110 w 2859110"/>
              <a:gd name="connsiteY36" fmla="*/ 12878 h 2057572"/>
              <a:gd name="connsiteX37" fmla="*/ 206062 w 2859110"/>
              <a:gd name="connsiteY37" fmla="*/ 12878 h 2057572"/>
              <a:gd name="connsiteX38" fmla="*/ 206062 w 2859110"/>
              <a:gd name="connsiteY38" fmla="*/ 12878 h 2057572"/>
              <a:gd name="connsiteX39" fmla="*/ 0 w 2859110"/>
              <a:gd name="connsiteY39" fmla="*/ 0 h 2057572"/>
              <a:gd name="connsiteX0" fmla="*/ 0 w 2859110"/>
              <a:gd name="connsiteY0" fmla="*/ 0 h 1820767"/>
              <a:gd name="connsiteX1" fmla="*/ 103031 w 2859110"/>
              <a:gd name="connsiteY1" fmla="*/ 231819 h 1820767"/>
              <a:gd name="connsiteX2" fmla="*/ 90153 w 2859110"/>
              <a:gd name="connsiteY2" fmla="*/ 463639 h 1820767"/>
              <a:gd name="connsiteX3" fmla="*/ 90153 w 2859110"/>
              <a:gd name="connsiteY3" fmla="*/ 746974 h 1820767"/>
              <a:gd name="connsiteX4" fmla="*/ 167426 w 2859110"/>
              <a:gd name="connsiteY4" fmla="*/ 953036 h 1820767"/>
              <a:gd name="connsiteX5" fmla="*/ 306047 w 2859110"/>
              <a:gd name="connsiteY5" fmla="*/ 1153005 h 1820767"/>
              <a:gd name="connsiteX6" fmla="*/ 399246 w 2859110"/>
              <a:gd name="connsiteY6" fmla="*/ 914400 h 1820767"/>
              <a:gd name="connsiteX7" fmla="*/ 450761 w 2859110"/>
              <a:gd name="connsiteY7" fmla="*/ 708338 h 1820767"/>
              <a:gd name="connsiteX8" fmla="*/ 579550 w 2859110"/>
              <a:gd name="connsiteY8" fmla="*/ 515155 h 1820767"/>
              <a:gd name="connsiteX9" fmla="*/ 721217 w 2859110"/>
              <a:gd name="connsiteY9" fmla="*/ 553791 h 1820767"/>
              <a:gd name="connsiteX10" fmla="*/ 674411 w 2859110"/>
              <a:gd name="connsiteY10" fmla="*/ 1156467 h 1820767"/>
              <a:gd name="connsiteX11" fmla="*/ 860531 w 2859110"/>
              <a:gd name="connsiteY11" fmla="*/ 1470961 h 1820767"/>
              <a:gd name="connsiteX12" fmla="*/ 914400 w 2859110"/>
              <a:gd name="connsiteY12" fmla="*/ 1378039 h 1820767"/>
              <a:gd name="connsiteX13" fmla="*/ 1056068 w 2859110"/>
              <a:gd name="connsiteY13" fmla="*/ 1390918 h 1820767"/>
              <a:gd name="connsiteX14" fmla="*/ 1146220 w 2859110"/>
              <a:gd name="connsiteY14" fmla="*/ 850005 h 1820767"/>
              <a:gd name="connsiteX15" fmla="*/ 1146220 w 2859110"/>
              <a:gd name="connsiteY15" fmla="*/ 798490 h 1820767"/>
              <a:gd name="connsiteX16" fmla="*/ 1197736 w 2859110"/>
              <a:gd name="connsiteY16" fmla="*/ 669701 h 1820767"/>
              <a:gd name="connsiteX17" fmla="*/ 1275009 w 2859110"/>
              <a:gd name="connsiteY17" fmla="*/ 850005 h 1820767"/>
              <a:gd name="connsiteX18" fmla="*/ 1262130 w 2859110"/>
              <a:gd name="connsiteY18" fmla="*/ 1094704 h 1820767"/>
              <a:gd name="connsiteX19" fmla="*/ 1326524 w 2859110"/>
              <a:gd name="connsiteY19" fmla="*/ 1300766 h 1820767"/>
              <a:gd name="connsiteX20" fmla="*/ 1352282 w 2859110"/>
              <a:gd name="connsiteY20" fmla="*/ 1455312 h 1820767"/>
              <a:gd name="connsiteX21" fmla="*/ 1352282 w 2859110"/>
              <a:gd name="connsiteY21" fmla="*/ 1455312 h 1820767"/>
              <a:gd name="connsiteX22" fmla="*/ 1577316 w 2859110"/>
              <a:gd name="connsiteY22" fmla="*/ 1665529 h 1820767"/>
              <a:gd name="connsiteX23" fmla="*/ 1804428 w 2859110"/>
              <a:gd name="connsiteY23" fmla="*/ 1699457 h 1820767"/>
              <a:gd name="connsiteX24" fmla="*/ 1934186 w 2859110"/>
              <a:gd name="connsiteY24" fmla="*/ 1774376 h 1820767"/>
              <a:gd name="connsiteX25" fmla="*/ 2062005 w 2859110"/>
              <a:gd name="connsiteY25" fmla="*/ 1820767 h 1820767"/>
              <a:gd name="connsiteX26" fmla="*/ 2086378 w 2859110"/>
              <a:gd name="connsiteY26" fmla="*/ 1764405 h 1820767"/>
              <a:gd name="connsiteX27" fmla="*/ 2189409 w 2859110"/>
              <a:gd name="connsiteY27" fmla="*/ 1609859 h 1820767"/>
              <a:gd name="connsiteX28" fmla="*/ 2189409 w 2859110"/>
              <a:gd name="connsiteY28" fmla="*/ 1468191 h 1820767"/>
              <a:gd name="connsiteX29" fmla="*/ 2292440 w 2859110"/>
              <a:gd name="connsiteY29" fmla="*/ 1236371 h 1820767"/>
              <a:gd name="connsiteX30" fmla="*/ 2292440 w 2859110"/>
              <a:gd name="connsiteY30" fmla="*/ 940157 h 1820767"/>
              <a:gd name="connsiteX31" fmla="*/ 2421229 w 2859110"/>
              <a:gd name="connsiteY31" fmla="*/ 772732 h 1820767"/>
              <a:gd name="connsiteX32" fmla="*/ 2601533 w 2859110"/>
              <a:gd name="connsiteY32" fmla="*/ 1171977 h 1820767"/>
              <a:gd name="connsiteX33" fmla="*/ 2653048 w 2859110"/>
              <a:gd name="connsiteY33" fmla="*/ 888642 h 1820767"/>
              <a:gd name="connsiteX34" fmla="*/ 2704564 w 2859110"/>
              <a:gd name="connsiteY34" fmla="*/ 553791 h 1820767"/>
              <a:gd name="connsiteX35" fmla="*/ 2665927 w 2859110"/>
              <a:gd name="connsiteY35" fmla="*/ 399245 h 1820767"/>
              <a:gd name="connsiteX36" fmla="*/ 2859110 w 2859110"/>
              <a:gd name="connsiteY36" fmla="*/ 12878 h 1820767"/>
              <a:gd name="connsiteX37" fmla="*/ 206062 w 2859110"/>
              <a:gd name="connsiteY37" fmla="*/ 12878 h 1820767"/>
              <a:gd name="connsiteX38" fmla="*/ 206062 w 2859110"/>
              <a:gd name="connsiteY38" fmla="*/ 12878 h 1820767"/>
              <a:gd name="connsiteX39" fmla="*/ 0 w 2859110"/>
              <a:gd name="connsiteY39" fmla="*/ 0 h 18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9110" h="1820767">
                <a:moveTo>
                  <a:pt x="0" y="0"/>
                </a:moveTo>
                <a:lnTo>
                  <a:pt x="103031" y="231819"/>
                </a:lnTo>
                <a:lnTo>
                  <a:pt x="90153" y="463639"/>
                </a:lnTo>
                <a:lnTo>
                  <a:pt x="90153" y="746974"/>
                </a:lnTo>
                <a:lnTo>
                  <a:pt x="167426" y="953036"/>
                </a:lnTo>
                <a:lnTo>
                  <a:pt x="306047" y="1153005"/>
                </a:lnTo>
                <a:lnTo>
                  <a:pt x="399246" y="914400"/>
                </a:lnTo>
                <a:lnTo>
                  <a:pt x="450761" y="708338"/>
                </a:lnTo>
                <a:lnTo>
                  <a:pt x="579550" y="515155"/>
                </a:lnTo>
                <a:lnTo>
                  <a:pt x="721217" y="553791"/>
                </a:lnTo>
                <a:lnTo>
                  <a:pt x="674411" y="1156467"/>
                </a:lnTo>
                <a:lnTo>
                  <a:pt x="860531" y="1470961"/>
                </a:lnTo>
                <a:lnTo>
                  <a:pt x="914400" y="1378039"/>
                </a:lnTo>
                <a:lnTo>
                  <a:pt x="1056068" y="1390918"/>
                </a:lnTo>
                <a:lnTo>
                  <a:pt x="1146220" y="850005"/>
                </a:lnTo>
                <a:lnTo>
                  <a:pt x="1146220" y="798490"/>
                </a:lnTo>
                <a:lnTo>
                  <a:pt x="1197736" y="669701"/>
                </a:lnTo>
                <a:lnTo>
                  <a:pt x="1275009" y="850005"/>
                </a:lnTo>
                <a:lnTo>
                  <a:pt x="1262130" y="1094704"/>
                </a:lnTo>
                <a:lnTo>
                  <a:pt x="1326524" y="1300766"/>
                </a:lnTo>
                <a:lnTo>
                  <a:pt x="1352282" y="1455312"/>
                </a:lnTo>
                <a:lnTo>
                  <a:pt x="1352282" y="1455312"/>
                </a:lnTo>
                <a:lnTo>
                  <a:pt x="1577316" y="1665529"/>
                </a:lnTo>
                <a:lnTo>
                  <a:pt x="1804428" y="1699457"/>
                </a:lnTo>
                <a:lnTo>
                  <a:pt x="1934186" y="1774376"/>
                </a:lnTo>
                <a:lnTo>
                  <a:pt x="2062005" y="1820767"/>
                </a:lnTo>
                <a:lnTo>
                  <a:pt x="2086378" y="1764405"/>
                </a:lnTo>
                <a:lnTo>
                  <a:pt x="2189409" y="1609859"/>
                </a:lnTo>
                <a:lnTo>
                  <a:pt x="2189409" y="1468191"/>
                </a:lnTo>
                <a:lnTo>
                  <a:pt x="2292440" y="1236371"/>
                </a:lnTo>
                <a:lnTo>
                  <a:pt x="2292440" y="940157"/>
                </a:lnTo>
                <a:lnTo>
                  <a:pt x="2421229" y="772732"/>
                </a:lnTo>
                <a:lnTo>
                  <a:pt x="2601533" y="1171977"/>
                </a:lnTo>
                <a:lnTo>
                  <a:pt x="2653048" y="888642"/>
                </a:lnTo>
                <a:lnTo>
                  <a:pt x="2704564" y="553791"/>
                </a:lnTo>
                <a:lnTo>
                  <a:pt x="2665927" y="399245"/>
                </a:lnTo>
                <a:lnTo>
                  <a:pt x="2859110" y="12878"/>
                </a:lnTo>
                <a:lnTo>
                  <a:pt x="206062" y="12878"/>
                </a:lnTo>
                <a:lnTo>
                  <a:pt x="206062" y="12878"/>
                </a:lnTo>
                <a:lnTo>
                  <a:pt x="0" y="0"/>
                </a:lnTo>
                <a:close/>
              </a:path>
            </a:pathLst>
          </a:custGeom>
          <a:solidFill>
            <a:schemeClr val="accent6">
              <a:lumMod val="20000"/>
              <a:lumOff val="8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4" name="Rectangle 143"/>
          <p:cNvSpPr/>
          <p:nvPr/>
        </p:nvSpPr>
        <p:spPr>
          <a:xfrm>
            <a:off x="0" y="151013"/>
            <a:ext cx="9144000" cy="1446550"/>
          </a:xfrm>
          <a:prstGeom prst="rect">
            <a:avLst/>
          </a:prstGeom>
        </p:spPr>
        <p:txBody>
          <a:bodyPr wrap="square">
            <a:spAutoFit/>
          </a:bodyPr>
          <a:lstStyle/>
          <a:p>
            <a:pPr algn="ctr"/>
            <a:r>
              <a:rPr lang="en-US" sz="4400" b="1" dirty="0">
                <a:solidFill>
                  <a:srgbClr val="E37246"/>
                </a:solidFill>
                <a:latin typeface="Arial Rounded MT Bold" pitchFamily="34" charset="0"/>
                <a:ea typeface="Arial Unicode MS" pitchFamily="34" charset="-128"/>
                <a:cs typeface="Arial Unicode MS" pitchFamily="34" charset="-128"/>
              </a:rPr>
              <a:t>Combined DWM/Bioreactor System</a:t>
            </a:r>
            <a:endParaRPr lang="en-US" sz="1400" dirty="0">
              <a:solidFill>
                <a:srgbClr val="E37246"/>
              </a:solidFill>
            </a:endParaRPr>
          </a:p>
        </p:txBody>
      </p:sp>
    </p:spTree>
    <p:extLst>
      <p:ext uri="{BB962C8B-B14F-4D97-AF65-F5344CB8AC3E}">
        <p14:creationId xmlns:p14="http://schemas.microsoft.com/office/powerpoint/2010/main" val="36621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19243" y="1222790"/>
            <a:ext cx="8905512" cy="4543801"/>
          </a:xfrm>
          <a:prstGeom prst="rect">
            <a:avLst/>
          </a:prstGeom>
        </p:spPr>
      </p:pic>
      <p:sp>
        <p:nvSpPr>
          <p:cNvPr id="3" name="Rectangle 2"/>
          <p:cNvSpPr/>
          <p:nvPr/>
        </p:nvSpPr>
        <p:spPr>
          <a:xfrm>
            <a:off x="978003" y="368710"/>
            <a:ext cx="7187993" cy="854080"/>
          </a:xfrm>
          <a:prstGeom prst="rect">
            <a:avLst/>
          </a:prstGeom>
        </p:spPr>
        <p:txBody>
          <a:bodyPr wrap="none">
            <a:spAutoFit/>
          </a:bodyPr>
          <a:lstStyle/>
          <a:p>
            <a:r>
              <a:rPr lang="en-US" sz="4950" b="1" dirty="0" smtClean="0">
                <a:solidFill>
                  <a:srgbClr val="0000CC"/>
                </a:solidFill>
                <a:effectLst>
                  <a:outerShdw blurRad="38100" dist="38100" dir="2700000" algn="tl">
                    <a:srgbClr val="000000">
                      <a:alpha val="43137"/>
                    </a:srgbClr>
                  </a:outerShdw>
                </a:effectLst>
                <a:latin typeface="Arial Rounded MT Bold" pitchFamily="34" charset="0"/>
                <a:ea typeface="Arial Unicode MS" pitchFamily="34" charset="-128"/>
                <a:cs typeface="Arial Unicode MS" pitchFamily="34" charset="-128"/>
              </a:rPr>
              <a:t>Hydraulic Conductivity</a:t>
            </a:r>
            <a:endParaRPr lang="en-US" dirty="0">
              <a:solidFill>
                <a:prstClr val="black"/>
              </a:solidFill>
            </a:endParaRPr>
          </a:p>
        </p:txBody>
      </p:sp>
      <p:sp>
        <p:nvSpPr>
          <p:cNvPr id="10" name="Title 1"/>
          <p:cNvSpPr txBox="1">
            <a:spLocks/>
          </p:cNvSpPr>
          <p:nvPr/>
        </p:nvSpPr>
        <p:spPr>
          <a:xfrm>
            <a:off x="685800" y="-1406144"/>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rPr>
              <a:t>Specific Discharge</a:t>
            </a:r>
          </a:p>
        </p:txBody>
      </p:sp>
      <p:grpSp>
        <p:nvGrpSpPr>
          <p:cNvPr id="6" name="Group 5"/>
          <p:cNvGrpSpPr/>
          <p:nvPr/>
        </p:nvGrpSpPr>
        <p:grpSpPr>
          <a:xfrm>
            <a:off x="0" y="6172200"/>
            <a:ext cx="9144000" cy="607986"/>
            <a:chOff x="0" y="6173007"/>
            <a:chExt cx="9144000" cy="607986"/>
          </a:xfrm>
        </p:grpSpPr>
        <p:cxnSp>
          <p:nvCxnSpPr>
            <p:cNvPr id="7" name="Straight Connector 6"/>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8" name="Picture 4" descr="Illino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7285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98" y="11396"/>
            <a:ext cx="8229600" cy="6853013"/>
          </a:xfrm>
          <a:prstGeom prst="rect">
            <a:avLst/>
          </a:prstGeom>
          <a:noFill/>
          <a:ln>
            <a:noFill/>
          </a:ln>
          <a:effectLst/>
          <a:extLst/>
        </p:spPr>
      </p:pic>
      <p:sp>
        <p:nvSpPr>
          <p:cNvPr id="2" name="Title 1"/>
          <p:cNvSpPr>
            <a:spLocks noGrp="1"/>
          </p:cNvSpPr>
          <p:nvPr>
            <p:ph type="title"/>
          </p:nvPr>
        </p:nvSpPr>
        <p:spPr>
          <a:xfrm>
            <a:off x="2057400" y="5181600"/>
            <a:ext cx="4572000" cy="1143000"/>
          </a:xfrm>
        </p:spPr>
        <p:txBody>
          <a:bodyPr>
            <a:normAutofit/>
          </a:bodyPr>
          <a:lstStyle/>
          <a:p>
            <a:pPr algn="ctr"/>
            <a:r>
              <a:rPr lang="en-US" sz="5400" b="1" dirty="0" smtClean="0">
                <a:solidFill>
                  <a:srgbClr val="0000FF"/>
                </a:solidFill>
                <a:latin typeface="Rockwell" pitchFamily="18" charset="0"/>
              </a:rPr>
              <a:t>Thank You</a:t>
            </a:r>
            <a:endParaRPr lang="en-US" sz="5400" b="1" dirty="0">
              <a:solidFill>
                <a:srgbClr val="0000FF"/>
              </a:solidFill>
              <a:latin typeface="Rockwell" pitchFamily="18" charset="0"/>
            </a:endParaRPr>
          </a:p>
        </p:txBody>
      </p:sp>
      <p:sp>
        <p:nvSpPr>
          <p:cNvPr id="4" name="AutoShape 26"/>
          <p:cNvSpPr>
            <a:spLocks noChangeArrowheads="1"/>
          </p:cNvSpPr>
          <p:nvPr/>
        </p:nvSpPr>
        <p:spPr bwMode="auto">
          <a:xfrm>
            <a:off x="838200" y="1870948"/>
            <a:ext cx="7086600" cy="578882"/>
          </a:xfrm>
          <a:prstGeom prst="roundRect">
            <a:avLst>
              <a:gd name="adj" fmla="val 16667"/>
            </a:avLst>
          </a:prstGeom>
          <a:noFill/>
          <a:ln w="9525">
            <a:noFill/>
            <a:round/>
            <a:headEnd/>
            <a:tailEnd/>
          </a:ln>
          <a:effectLst/>
          <a:extLst/>
        </p:spPr>
        <p:txBody>
          <a:bodyPr wrap="square" anchor="ctr">
            <a:spAutoFit/>
          </a:bodyPr>
          <a:lstStyle/>
          <a:p>
            <a:pPr algn="ctr"/>
            <a:r>
              <a:rPr lang="en-US" sz="2800" b="1" dirty="0" err="1" smtClean="0">
                <a:solidFill>
                  <a:schemeClr val="bg1"/>
                </a:solidFill>
                <a:latin typeface="Arial" pitchFamily="34" charset="0"/>
                <a:cs typeface="Arial" pitchFamily="34" charset="0"/>
              </a:rPr>
              <a:t>Tilepherus</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Decapodia</a:t>
            </a:r>
            <a:endParaRPr lang="en-US"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65003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6172200"/>
            <a:ext cx="9144000" cy="607986"/>
            <a:chOff x="0" y="6173007"/>
            <a:chExt cx="9144000" cy="607986"/>
          </a:xfrm>
        </p:grpSpPr>
        <p:cxnSp>
          <p:nvCxnSpPr>
            <p:cNvPr id="7" name="Straight Connector 6"/>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8" name="Picture 4" descr="Illino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4727836"/>
          </a:xfrm>
          <a:prstGeom prst="rect">
            <a:avLst/>
          </a:prstGeom>
        </p:spPr>
      </p:pic>
    </p:spTree>
    <p:extLst>
      <p:ext uri="{BB962C8B-B14F-4D97-AF65-F5344CB8AC3E}">
        <p14:creationId xmlns:p14="http://schemas.microsoft.com/office/powerpoint/2010/main" val="3929446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6172200"/>
            <a:ext cx="9144000" cy="607986"/>
            <a:chOff x="0" y="6173007"/>
            <a:chExt cx="9144000" cy="607986"/>
          </a:xfrm>
        </p:grpSpPr>
        <p:cxnSp>
          <p:nvCxnSpPr>
            <p:cNvPr id="7" name="Straight Connector 6"/>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8" name="Picture 4" descr="Illino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090"/>
            <a:ext cx="9144000" cy="4729820"/>
          </a:xfrm>
          <a:prstGeom prst="rect">
            <a:avLst/>
          </a:prstGeom>
        </p:spPr>
      </p:pic>
    </p:spTree>
    <p:extLst>
      <p:ext uri="{BB962C8B-B14F-4D97-AF65-F5344CB8AC3E}">
        <p14:creationId xmlns:p14="http://schemas.microsoft.com/office/powerpoint/2010/main" val="3045983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1219200"/>
            <a:ext cx="8382000" cy="4572000"/>
          </a:xfrm>
          <a:prstGeom prst="rect">
            <a:avLst/>
          </a:prstGeom>
        </p:spPr>
        <p:txBody>
          <a:bodyPr/>
          <a:lstStyle>
            <a:lvl1pPr algn="ctr" defTabSz="457200" rtl="0" eaLnBrk="1" latinLnBrk="0" hangingPunct="1">
              <a:spcBef>
                <a:spcPct val="0"/>
              </a:spcBef>
              <a:buNone/>
              <a:defRPr sz="3500" b="1" i="0" kern="1200">
                <a:solidFill>
                  <a:schemeClr val="tx1"/>
                </a:solidFill>
                <a:latin typeface="Arial"/>
                <a:ea typeface="+mj-ea"/>
                <a:cs typeface="Arial"/>
              </a:defRPr>
            </a:lvl1pPr>
          </a:lstStyle>
          <a:p>
            <a:r>
              <a:rPr lang="en-US" altLang="en-US" sz="5400" b="0" dirty="0" smtClean="0">
                <a:solidFill>
                  <a:srgbClr val="CC0099"/>
                </a:solidFill>
                <a:latin typeface="Arial" panose="020B0604020202020204" pitchFamily="34" charset="0"/>
              </a:rPr>
              <a:t>Drainage Water Management is </a:t>
            </a:r>
            <a:r>
              <a:rPr lang="en-US" altLang="en-US" sz="5400" dirty="0" smtClean="0">
                <a:solidFill>
                  <a:srgbClr val="CC0099"/>
                </a:solidFill>
                <a:latin typeface="Arial" panose="020B0604020202020204" pitchFamily="34" charset="0"/>
              </a:rPr>
              <a:t>not</a:t>
            </a:r>
            <a:r>
              <a:rPr lang="en-US" altLang="en-US" sz="5400" b="0" dirty="0" smtClean="0">
                <a:solidFill>
                  <a:srgbClr val="CC0099"/>
                </a:solidFill>
                <a:latin typeface="Arial" panose="020B0604020202020204" pitchFamily="34" charset="0"/>
              </a:rPr>
              <a:t> a recommended practice in the Illinois Nutrient Loss Reduction Strategy</a:t>
            </a:r>
            <a:endParaRPr lang="en-US" altLang="en-US" sz="5400" b="0" dirty="0" smtClean="0">
              <a:solidFill>
                <a:srgbClr val="CC0099"/>
              </a:solidFill>
              <a:latin typeface="Arial" panose="020B0604020202020204" pitchFamily="34" charset="0"/>
            </a:endParaRPr>
          </a:p>
        </p:txBody>
      </p:sp>
      <p:grpSp>
        <p:nvGrpSpPr>
          <p:cNvPr id="3" name="Group 2"/>
          <p:cNvGrpSpPr/>
          <p:nvPr/>
        </p:nvGrpSpPr>
        <p:grpSpPr>
          <a:xfrm>
            <a:off x="0" y="6172200"/>
            <a:ext cx="9144000" cy="607986"/>
            <a:chOff x="0" y="6173007"/>
            <a:chExt cx="9144000" cy="607986"/>
          </a:xfrm>
        </p:grpSpPr>
        <p:cxnSp>
          <p:nvCxnSpPr>
            <p:cNvPr id="4" name="Straight Connector 3"/>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5" name="Picture 4" descr="Illino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2390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531813" y="228600"/>
            <a:ext cx="81883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800" b="1" dirty="0">
                <a:solidFill>
                  <a:srgbClr val="000099"/>
                </a:solidFill>
                <a:latin typeface="Cambria" panose="02040503050406030204" pitchFamily="18" charset="0"/>
              </a:rPr>
              <a:t>One who knows and knows that he knows... His horse of wisdom will reach the skies.</a:t>
            </a:r>
          </a:p>
          <a:p>
            <a:pPr eaLnBrk="1" hangingPunct="1">
              <a:buFont typeface="Arial" panose="020B0604020202020204" pitchFamily="34" charset="0"/>
              <a:buChar char="•"/>
            </a:pPr>
            <a:endParaRPr lang="en-US" altLang="en-US" sz="800" b="1" dirty="0">
              <a:solidFill>
                <a:srgbClr val="000099"/>
              </a:solidFill>
              <a:latin typeface="Cambria" panose="02040503050406030204" pitchFamily="18" charset="0"/>
            </a:endParaRPr>
          </a:p>
          <a:p>
            <a:pPr eaLnBrk="1" hangingPunct="1">
              <a:buFont typeface="Arial" panose="020B0604020202020204" pitchFamily="34" charset="0"/>
              <a:buChar char="•"/>
            </a:pPr>
            <a:r>
              <a:rPr lang="en-US" altLang="en-US" sz="2800" b="1" dirty="0">
                <a:solidFill>
                  <a:srgbClr val="6B6BCF"/>
                </a:solidFill>
                <a:latin typeface="Cambria" panose="02040503050406030204" pitchFamily="18" charset="0"/>
              </a:rPr>
              <a:t>One who knows, but doesn't know that he knows... He is fast asleep, so you should wake him up!</a:t>
            </a:r>
          </a:p>
          <a:p>
            <a:pPr eaLnBrk="1" hangingPunct="1">
              <a:buFont typeface="Arial" panose="020B0604020202020204" pitchFamily="34" charset="0"/>
              <a:buChar char="•"/>
            </a:pPr>
            <a:endParaRPr lang="en-US" altLang="en-US" sz="800" b="1" dirty="0">
              <a:solidFill>
                <a:srgbClr val="6B6BCF"/>
              </a:solidFill>
              <a:latin typeface="Cambria" panose="02040503050406030204" pitchFamily="18" charset="0"/>
            </a:endParaRPr>
          </a:p>
          <a:p>
            <a:pPr eaLnBrk="1" hangingPunct="1">
              <a:buFont typeface="Arial" panose="020B0604020202020204" pitchFamily="34" charset="0"/>
              <a:buChar char="•"/>
            </a:pPr>
            <a:r>
              <a:rPr lang="en-US" altLang="en-US" sz="2800" b="1" dirty="0">
                <a:solidFill>
                  <a:srgbClr val="000099"/>
                </a:solidFill>
                <a:latin typeface="Cambria" panose="02040503050406030204" pitchFamily="18" charset="0"/>
              </a:rPr>
              <a:t>One who doesn't know, but knows that he doesn't know... His limping mule will eventually get him home.</a:t>
            </a:r>
          </a:p>
          <a:p>
            <a:pPr eaLnBrk="1" hangingPunct="1">
              <a:buFont typeface="Arial" panose="020B0604020202020204" pitchFamily="34" charset="0"/>
              <a:buChar char="•"/>
            </a:pPr>
            <a:endParaRPr lang="en-US" altLang="en-US" sz="800" b="1" dirty="0">
              <a:solidFill>
                <a:srgbClr val="000099"/>
              </a:solidFill>
              <a:latin typeface="Cambria" panose="02040503050406030204" pitchFamily="18" charset="0"/>
            </a:endParaRPr>
          </a:p>
          <a:p>
            <a:pPr eaLnBrk="1" hangingPunct="1">
              <a:buFont typeface="Arial" panose="020B0604020202020204" pitchFamily="34" charset="0"/>
              <a:buChar char="•"/>
            </a:pPr>
            <a:r>
              <a:rPr lang="en-US" altLang="en-US" sz="2800" b="1" dirty="0">
                <a:solidFill>
                  <a:srgbClr val="6B6BCF"/>
                </a:solidFill>
                <a:latin typeface="Cambria" panose="02040503050406030204" pitchFamily="18" charset="0"/>
              </a:rPr>
              <a:t>One who doesn't know and doesn't know that he doesn't know... He will be eternally lost in his hopeless oblivion!</a:t>
            </a:r>
          </a:p>
        </p:txBody>
      </p:sp>
      <p:sp>
        <p:nvSpPr>
          <p:cNvPr id="7171" name="Rectangle 4"/>
          <p:cNvSpPr>
            <a:spLocks noChangeArrowheads="1"/>
          </p:cNvSpPr>
          <p:nvPr/>
        </p:nvSpPr>
        <p:spPr bwMode="auto">
          <a:xfrm>
            <a:off x="3657959" y="5486400"/>
            <a:ext cx="507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CC0099"/>
                </a:solidFill>
                <a:latin typeface="Cambria" panose="02040503050406030204" pitchFamily="18" charset="0"/>
              </a:rPr>
              <a:t>Ibn </a:t>
            </a:r>
            <a:r>
              <a:rPr lang="en-US" altLang="en-US" sz="2400" b="1" dirty="0" err="1">
                <a:solidFill>
                  <a:srgbClr val="CC0099"/>
                </a:solidFill>
                <a:latin typeface="Cambria" panose="02040503050406030204" pitchFamily="18" charset="0"/>
              </a:rPr>
              <a:t>Yamin</a:t>
            </a:r>
            <a:r>
              <a:rPr lang="en-US" altLang="en-US" sz="2400" b="1" dirty="0">
                <a:solidFill>
                  <a:srgbClr val="CC0099"/>
                </a:solidFill>
                <a:latin typeface="Cambria" panose="02040503050406030204" pitchFamily="18" charset="0"/>
              </a:rPr>
              <a:t> </a:t>
            </a:r>
            <a:r>
              <a:rPr lang="en-US" altLang="en-US" sz="2400" b="1" dirty="0" err="1">
                <a:solidFill>
                  <a:srgbClr val="CC0099"/>
                </a:solidFill>
                <a:latin typeface="Cambria" panose="02040503050406030204" pitchFamily="18" charset="0"/>
              </a:rPr>
              <a:t>Faryumadi</a:t>
            </a:r>
            <a:r>
              <a:rPr lang="en-US" altLang="en-US" sz="2400" b="1" dirty="0">
                <a:solidFill>
                  <a:srgbClr val="CC0099"/>
                </a:solidFill>
                <a:latin typeface="Cambria" panose="02040503050406030204" pitchFamily="18" charset="0"/>
              </a:rPr>
              <a:t> (1286-1368)  </a:t>
            </a:r>
          </a:p>
        </p:txBody>
      </p:sp>
      <p:grpSp>
        <p:nvGrpSpPr>
          <p:cNvPr id="4" name="Group 3"/>
          <p:cNvGrpSpPr/>
          <p:nvPr/>
        </p:nvGrpSpPr>
        <p:grpSpPr>
          <a:xfrm>
            <a:off x="0" y="6172200"/>
            <a:ext cx="9144000" cy="607986"/>
            <a:chOff x="0" y="6173007"/>
            <a:chExt cx="9144000" cy="607986"/>
          </a:xfrm>
        </p:grpSpPr>
        <p:cxnSp>
          <p:nvCxnSpPr>
            <p:cNvPr id="5" name="Straight Connector 4"/>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6" name="Picture 4" descr="Illinoi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9460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bwMode="auto">
          <a:xfrm>
            <a:off x="2145979" y="649339"/>
            <a:ext cx="4719946" cy="3668097"/>
          </a:xfrm>
          <a:custGeom>
            <a:avLst/>
            <a:gdLst>
              <a:gd name="connsiteX0" fmla="*/ 0 w 7028597"/>
              <a:gd name="connsiteY0" fmla="*/ 5295331 h 5322626"/>
              <a:gd name="connsiteX1" fmla="*/ 3521123 w 7028597"/>
              <a:gd name="connsiteY1" fmla="*/ 0 h 5322626"/>
              <a:gd name="connsiteX2" fmla="*/ 7028597 w 7028597"/>
              <a:gd name="connsiteY2" fmla="*/ 5322626 h 5322626"/>
              <a:gd name="connsiteX0" fmla="*/ 0 w 7028597"/>
              <a:gd name="connsiteY0" fmla="*/ 5295331 h 5322626"/>
              <a:gd name="connsiteX1" fmla="*/ 3521123 w 7028597"/>
              <a:gd name="connsiteY1" fmla="*/ 0 h 5322626"/>
              <a:gd name="connsiteX2" fmla="*/ 7028597 w 7028597"/>
              <a:gd name="connsiteY2" fmla="*/ 5322626 h 5322626"/>
              <a:gd name="connsiteX3" fmla="*/ 0 w 7028597"/>
              <a:gd name="connsiteY3" fmla="*/ 5295331 h 5322626"/>
            </a:gdLst>
            <a:ahLst/>
            <a:cxnLst>
              <a:cxn ang="0">
                <a:pos x="connsiteX0" y="connsiteY0"/>
              </a:cxn>
              <a:cxn ang="0">
                <a:pos x="connsiteX1" y="connsiteY1"/>
              </a:cxn>
              <a:cxn ang="0">
                <a:pos x="connsiteX2" y="connsiteY2"/>
              </a:cxn>
              <a:cxn ang="0">
                <a:pos x="connsiteX3" y="connsiteY3"/>
              </a:cxn>
            </a:cxnLst>
            <a:rect l="l" t="t" r="r" b="b"/>
            <a:pathLst>
              <a:path w="7028597" h="5322626">
                <a:moveTo>
                  <a:pt x="0" y="5295331"/>
                </a:moveTo>
                <a:lnTo>
                  <a:pt x="3521123" y="0"/>
                </a:lnTo>
                <a:lnTo>
                  <a:pt x="7028597" y="5322626"/>
                </a:lnTo>
                <a:lnTo>
                  <a:pt x="0" y="5295331"/>
                </a:lnTo>
                <a:close/>
              </a:path>
            </a:pathLst>
          </a:custGeom>
          <a:solidFill>
            <a:srgbClr val="FFB9B9"/>
          </a:solidFill>
          <a:ln w="47625" cap="flat" cmpd="sng" algn="ctr">
            <a:solidFill>
              <a:schemeClr val="tx1"/>
            </a:solidFill>
            <a:prstDash val="solid"/>
            <a:round/>
            <a:headEnd type="none" w="med" len="med"/>
            <a:tailEnd type="none" w="med" len="med"/>
          </a:ln>
          <a:effectLst/>
          <a:extLst/>
        </p:spPr>
        <p:txBody>
          <a:bodyPr/>
          <a:lstStyle/>
          <a:p>
            <a:pPr>
              <a:defRPr/>
            </a:pPr>
            <a:endParaRPr lang="en-US" sz="2800" b="1" dirty="0">
              <a:solidFill>
                <a:srgbClr val="000099"/>
              </a:solidFill>
              <a:effectLst>
                <a:outerShdw blurRad="38100" dist="38100" dir="2700000" algn="tl">
                  <a:srgbClr val="000000">
                    <a:alpha val="43137"/>
                  </a:srgbClr>
                </a:outerShdw>
              </a:effectLst>
              <a:latin typeface="Cooper Black" pitchFamily="18" charset="0"/>
            </a:endParaRPr>
          </a:p>
        </p:txBody>
      </p:sp>
      <p:sp>
        <p:nvSpPr>
          <p:cNvPr id="2" name="Freeform 1"/>
          <p:cNvSpPr/>
          <p:nvPr/>
        </p:nvSpPr>
        <p:spPr bwMode="auto">
          <a:xfrm>
            <a:off x="1082347" y="655638"/>
            <a:ext cx="6847215" cy="5321300"/>
          </a:xfrm>
          <a:custGeom>
            <a:avLst/>
            <a:gdLst>
              <a:gd name="connsiteX0" fmla="*/ 0 w 7028597"/>
              <a:gd name="connsiteY0" fmla="*/ 5295331 h 5322626"/>
              <a:gd name="connsiteX1" fmla="*/ 3521123 w 7028597"/>
              <a:gd name="connsiteY1" fmla="*/ 0 h 5322626"/>
              <a:gd name="connsiteX2" fmla="*/ 7028597 w 7028597"/>
              <a:gd name="connsiteY2" fmla="*/ 5322626 h 5322626"/>
              <a:gd name="connsiteX0" fmla="*/ 0 w 7028597"/>
              <a:gd name="connsiteY0" fmla="*/ 5295331 h 5322626"/>
              <a:gd name="connsiteX1" fmla="*/ 3521123 w 7028597"/>
              <a:gd name="connsiteY1" fmla="*/ 0 h 5322626"/>
              <a:gd name="connsiteX2" fmla="*/ 7028597 w 7028597"/>
              <a:gd name="connsiteY2" fmla="*/ 5322626 h 5322626"/>
              <a:gd name="connsiteX3" fmla="*/ 0 w 7028597"/>
              <a:gd name="connsiteY3" fmla="*/ 5295331 h 5322626"/>
            </a:gdLst>
            <a:ahLst/>
            <a:cxnLst>
              <a:cxn ang="0">
                <a:pos x="connsiteX0" y="connsiteY0"/>
              </a:cxn>
              <a:cxn ang="0">
                <a:pos x="connsiteX1" y="connsiteY1"/>
              </a:cxn>
              <a:cxn ang="0">
                <a:pos x="connsiteX2" y="connsiteY2"/>
              </a:cxn>
              <a:cxn ang="0">
                <a:pos x="connsiteX3" y="connsiteY3"/>
              </a:cxn>
            </a:cxnLst>
            <a:rect l="l" t="t" r="r" b="b"/>
            <a:pathLst>
              <a:path w="7028597" h="5322626">
                <a:moveTo>
                  <a:pt x="0" y="5295331"/>
                </a:moveTo>
                <a:lnTo>
                  <a:pt x="3521123" y="0"/>
                </a:lnTo>
                <a:lnTo>
                  <a:pt x="7028597" y="5322626"/>
                </a:lnTo>
                <a:lnTo>
                  <a:pt x="0" y="5295331"/>
                </a:lnTo>
                <a:close/>
              </a:path>
            </a:pathLst>
          </a:custGeom>
          <a:solidFill>
            <a:srgbClr val="FFB9B9"/>
          </a:solidFill>
          <a:ln w="47625" cap="flat" cmpd="sng" algn="ctr">
            <a:solidFill>
              <a:schemeClr val="tx1"/>
            </a:solidFill>
            <a:prstDash val="solid"/>
            <a:round/>
            <a:headEnd type="none" w="med" len="med"/>
            <a:tailEnd type="none" w="med" len="med"/>
          </a:ln>
          <a:effectLst/>
          <a:extLst/>
        </p:spPr>
        <p:txBody>
          <a:bodyPr/>
          <a:lstStyle/>
          <a:p>
            <a:pPr>
              <a:defRPr/>
            </a:pPr>
            <a:endParaRPr lang="en-US" sz="2800" b="1" dirty="0">
              <a:solidFill>
                <a:srgbClr val="000099"/>
              </a:solidFill>
              <a:effectLst>
                <a:outerShdw blurRad="38100" dist="38100" dir="2700000" algn="tl">
                  <a:srgbClr val="000000">
                    <a:alpha val="43137"/>
                  </a:srgbClr>
                </a:outerShdw>
              </a:effectLst>
              <a:latin typeface="Cooper Black" pitchFamily="18" charset="0"/>
            </a:endParaRPr>
          </a:p>
        </p:txBody>
      </p:sp>
      <p:sp>
        <p:nvSpPr>
          <p:cNvPr id="9219" name="TextBox 21"/>
          <p:cNvSpPr txBox="1">
            <a:spLocks noChangeArrowheads="1"/>
          </p:cNvSpPr>
          <p:nvPr/>
        </p:nvSpPr>
        <p:spPr bwMode="auto">
          <a:xfrm>
            <a:off x="3063891" y="108913"/>
            <a:ext cx="2884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smtClean="0">
                <a:solidFill>
                  <a:srgbClr val="000099"/>
                </a:solidFill>
                <a:latin typeface="Arial Rounded MT Bold" panose="020F0704030504030204" pitchFamily="34" charset="0"/>
              </a:rPr>
              <a:t>Known Knowns</a:t>
            </a:r>
            <a:endParaRPr lang="en-US" altLang="en-US" sz="2800" b="1" dirty="0">
              <a:solidFill>
                <a:srgbClr val="000099"/>
              </a:solidFill>
              <a:latin typeface="Arial Rounded MT Bold" panose="020F0704030504030204" pitchFamily="34" charset="0"/>
            </a:endParaRPr>
          </a:p>
        </p:txBody>
      </p:sp>
      <p:sp>
        <p:nvSpPr>
          <p:cNvPr id="9220" name="TextBox 24"/>
          <p:cNvSpPr txBox="1">
            <a:spLocks noChangeArrowheads="1"/>
          </p:cNvSpPr>
          <p:nvPr/>
        </p:nvSpPr>
        <p:spPr bwMode="auto">
          <a:xfrm>
            <a:off x="5334000" y="5976938"/>
            <a:ext cx="3313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smtClean="0">
                <a:solidFill>
                  <a:srgbClr val="000099"/>
                </a:solidFill>
                <a:latin typeface="Arial Rounded MT Bold" panose="020F0704030504030204" pitchFamily="34" charset="0"/>
              </a:rPr>
              <a:t>Unknown Knowns</a:t>
            </a:r>
            <a:endParaRPr lang="en-US" altLang="en-US" sz="2800" b="1" dirty="0">
              <a:solidFill>
                <a:srgbClr val="000099"/>
              </a:solidFill>
              <a:latin typeface="Arial Rounded MT Bold" panose="020F0704030504030204" pitchFamily="34" charset="0"/>
            </a:endParaRPr>
          </a:p>
        </p:txBody>
      </p:sp>
      <p:sp>
        <p:nvSpPr>
          <p:cNvPr id="9221" name="TextBox 25"/>
          <p:cNvSpPr txBox="1">
            <a:spLocks noChangeArrowheads="1"/>
          </p:cNvSpPr>
          <p:nvPr/>
        </p:nvSpPr>
        <p:spPr bwMode="auto">
          <a:xfrm>
            <a:off x="76200" y="5994144"/>
            <a:ext cx="3313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smtClean="0">
                <a:solidFill>
                  <a:srgbClr val="000099"/>
                </a:solidFill>
                <a:latin typeface="Arial Rounded MT Bold" panose="020F0704030504030204" pitchFamily="34" charset="0"/>
              </a:rPr>
              <a:t>Known Unknowns</a:t>
            </a:r>
            <a:endParaRPr lang="en-US" altLang="en-US" sz="2800" b="1" dirty="0">
              <a:solidFill>
                <a:srgbClr val="000099"/>
              </a:solidFill>
              <a:latin typeface="Arial Rounded MT Bold" panose="020F0704030504030204" pitchFamily="34" charset="0"/>
            </a:endParaRPr>
          </a:p>
        </p:txBody>
      </p:sp>
      <p:cxnSp>
        <p:nvCxnSpPr>
          <p:cNvPr id="4" name="Straight Arrow Connector 3"/>
          <p:cNvCxnSpPr/>
          <p:nvPr/>
        </p:nvCxnSpPr>
        <p:spPr>
          <a:xfrm flipV="1">
            <a:off x="1905000" y="1720150"/>
            <a:ext cx="1484928" cy="2242250"/>
          </a:xfrm>
          <a:prstGeom prst="straightConnector1">
            <a:avLst/>
          </a:prstGeom>
          <a:ln w="60325">
            <a:solidFill>
              <a:srgbClr val="00B0F0"/>
            </a:solidFill>
            <a:tailEnd type="triangle" w="lg" len="lg"/>
          </a:ln>
        </p:spPr>
        <p:style>
          <a:lnRef idx="2">
            <a:schemeClr val="accent1"/>
          </a:lnRef>
          <a:fillRef idx="0">
            <a:schemeClr val="accent1"/>
          </a:fillRef>
          <a:effectRef idx="1">
            <a:schemeClr val="accent1"/>
          </a:effectRef>
          <a:fontRef idx="minor">
            <a:schemeClr val="tx1"/>
          </a:fontRef>
        </p:style>
      </p:cxnSp>
      <p:sp>
        <p:nvSpPr>
          <p:cNvPr id="38" name="TextBox 21"/>
          <p:cNvSpPr txBox="1">
            <a:spLocks noChangeArrowheads="1"/>
          </p:cNvSpPr>
          <p:nvPr/>
        </p:nvSpPr>
        <p:spPr bwMode="auto">
          <a:xfrm>
            <a:off x="6572554" y="2584502"/>
            <a:ext cx="2521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smtClean="0">
                <a:solidFill>
                  <a:srgbClr val="00B0F0"/>
                </a:solidFill>
                <a:latin typeface="Arial Rounded MT Bold" panose="020F0704030504030204" pitchFamily="34" charset="0"/>
              </a:rPr>
              <a:t>Collaboration</a:t>
            </a:r>
            <a:endParaRPr lang="en-US" altLang="en-US" sz="2800" b="1" dirty="0">
              <a:solidFill>
                <a:srgbClr val="00B0F0"/>
              </a:solidFill>
              <a:latin typeface="Arial Rounded MT Bold" panose="020F0704030504030204" pitchFamily="34" charset="0"/>
            </a:endParaRPr>
          </a:p>
        </p:txBody>
      </p:sp>
      <p:sp>
        <p:nvSpPr>
          <p:cNvPr id="39" name="TextBox 21"/>
          <p:cNvSpPr txBox="1">
            <a:spLocks noChangeArrowheads="1"/>
          </p:cNvSpPr>
          <p:nvPr/>
        </p:nvSpPr>
        <p:spPr bwMode="auto">
          <a:xfrm>
            <a:off x="577234" y="2634550"/>
            <a:ext cx="18374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smtClean="0">
                <a:solidFill>
                  <a:srgbClr val="00B0F0"/>
                </a:solidFill>
                <a:latin typeface="Arial Rounded MT Bold" panose="020F0704030504030204" pitchFamily="34" charset="0"/>
              </a:rPr>
              <a:t>Research</a:t>
            </a:r>
            <a:endParaRPr lang="en-US" altLang="en-US" sz="2800" b="1" dirty="0">
              <a:solidFill>
                <a:srgbClr val="00B0F0"/>
              </a:solidFill>
              <a:latin typeface="Arial Rounded MT Bold" panose="020F0704030504030204" pitchFamily="34" charset="0"/>
            </a:endParaRPr>
          </a:p>
        </p:txBody>
      </p:sp>
      <p:cxnSp>
        <p:nvCxnSpPr>
          <p:cNvPr id="40" name="Straight Arrow Connector 39"/>
          <p:cNvCxnSpPr/>
          <p:nvPr/>
        </p:nvCxnSpPr>
        <p:spPr>
          <a:xfrm flipH="1" flipV="1">
            <a:off x="5670717" y="1718768"/>
            <a:ext cx="1434223" cy="2243632"/>
          </a:xfrm>
          <a:prstGeom prst="straightConnector1">
            <a:avLst/>
          </a:prstGeom>
          <a:ln w="60325">
            <a:solidFill>
              <a:srgbClr val="00B0F0"/>
            </a:solidFill>
            <a:tailEnd type="triangle" w="lg" len="lg"/>
          </a:ln>
        </p:spPr>
        <p:style>
          <a:lnRef idx="2">
            <a:schemeClr val="accent1"/>
          </a:lnRef>
          <a:fillRef idx="0">
            <a:schemeClr val="accent1"/>
          </a:fillRef>
          <a:effectRef idx="1">
            <a:schemeClr val="accent1"/>
          </a:effectRef>
          <a:fontRef idx="minor">
            <a:schemeClr val="tx1"/>
          </a:fontRef>
        </p:style>
      </p:cxnSp>
      <p:sp>
        <p:nvSpPr>
          <p:cNvPr id="41" name="TextBox 24"/>
          <p:cNvSpPr txBox="1">
            <a:spLocks noChangeArrowheads="1"/>
          </p:cNvSpPr>
          <p:nvPr/>
        </p:nvSpPr>
        <p:spPr bwMode="auto">
          <a:xfrm>
            <a:off x="5061117" y="4358022"/>
            <a:ext cx="3313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smtClean="0">
                <a:solidFill>
                  <a:srgbClr val="000099"/>
                </a:solidFill>
                <a:latin typeface="Arial Rounded MT Bold" panose="020F0704030504030204" pitchFamily="34" charset="0"/>
              </a:rPr>
              <a:t>Unknown Knowns</a:t>
            </a:r>
            <a:endParaRPr lang="en-US" altLang="en-US" sz="2800" b="1" dirty="0">
              <a:solidFill>
                <a:srgbClr val="000099"/>
              </a:solidFill>
              <a:latin typeface="Arial Rounded MT Bold" panose="020F0704030504030204" pitchFamily="34" charset="0"/>
            </a:endParaRPr>
          </a:p>
        </p:txBody>
      </p:sp>
      <p:sp>
        <p:nvSpPr>
          <p:cNvPr id="42" name="TextBox 25"/>
          <p:cNvSpPr txBox="1">
            <a:spLocks noChangeArrowheads="1"/>
          </p:cNvSpPr>
          <p:nvPr/>
        </p:nvSpPr>
        <p:spPr bwMode="auto">
          <a:xfrm>
            <a:off x="0" y="4358022"/>
            <a:ext cx="3313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smtClean="0">
                <a:solidFill>
                  <a:srgbClr val="000099"/>
                </a:solidFill>
                <a:latin typeface="Arial Rounded MT Bold" panose="020F0704030504030204" pitchFamily="34" charset="0"/>
              </a:rPr>
              <a:t>Known Unknowns</a:t>
            </a:r>
            <a:endParaRPr lang="en-US" altLang="en-US" sz="2800" b="1" dirty="0">
              <a:solidFill>
                <a:srgbClr val="000099"/>
              </a:solidFill>
              <a:latin typeface="Arial Rounded MT Bold" panose="020F0704030504030204" pitchFamily="34" charset="0"/>
            </a:endParaRPr>
          </a:p>
        </p:txBody>
      </p:sp>
    </p:spTree>
    <p:extLst>
      <p:ext uri="{BB962C8B-B14F-4D97-AF65-F5344CB8AC3E}">
        <p14:creationId xmlns:p14="http://schemas.microsoft.com/office/powerpoint/2010/main" val="59607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22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22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220" grpId="0"/>
      <p:bldP spid="9221" grpId="0"/>
      <p:bldP spid="38" grpId="0"/>
      <p:bldP spid="39"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865" y="950392"/>
            <a:ext cx="4157663"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2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736" y="987424"/>
            <a:ext cx="4157663"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7"/>
          <p:cNvSpPr>
            <a:spLocks noChangeArrowheads="1"/>
          </p:cNvSpPr>
          <p:nvPr/>
        </p:nvSpPr>
        <p:spPr bwMode="auto">
          <a:xfrm>
            <a:off x="374271" y="228601"/>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r>
              <a:rPr lang="en-US" sz="3200" b="1" dirty="0">
                <a:solidFill>
                  <a:srgbClr val="0000FF"/>
                </a:solidFill>
                <a:latin typeface="Rockwell" pitchFamily="18" charset="0"/>
                <a:cs typeface="Arial" charset="0"/>
              </a:rPr>
              <a:t>Drainage Water </a:t>
            </a:r>
            <a:r>
              <a:rPr lang="en-US" sz="3200" b="1" dirty="0" smtClean="0">
                <a:solidFill>
                  <a:srgbClr val="0000FF"/>
                </a:solidFill>
                <a:latin typeface="Rockwell" pitchFamily="18" charset="0"/>
                <a:cs typeface="Arial" charset="0"/>
              </a:rPr>
              <a:t>Management</a:t>
            </a:r>
          </a:p>
          <a:p>
            <a:pPr algn="ctr" fontAlgn="base">
              <a:spcBef>
                <a:spcPct val="0"/>
              </a:spcBef>
              <a:spcAft>
                <a:spcPct val="0"/>
              </a:spcAft>
            </a:pPr>
            <a:r>
              <a:rPr lang="en-US" sz="3200" b="1" dirty="0" smtClean="0">
                <a:solidFill>
                  <a:srgbClr val="0000FF"/>
                </a:solidFill>
                <a:latin typeface="Rockwell" pitchFamily="18" charset="0"/>
                <a:cs typeface="Arial" charset="0"/>
              </a:rPr>
              <a:t>(Controlled Drainage)</a:t>
            </a:r>
            <a:endParaRPr lang="en-US" sz="3200" b="1" dirty="0">
              <a:solidFill>
                <a:srgbClr val="0000FF"/>
              </a:solidFill>
              <a:latin typeface="Rockwell" pitchFamily="18" charset="0"/>
              <a:cs typeface="Arial" charset="0"/>
            </a:endParaRPr>
          </a:p>
        </p:txBody>
      </p:sp>
    </p:spTree>
    <p:extLst>
      <p:ext uri="{BB962C8B-B14F-4D97-AF65-F5344CB8AC3E}">
        <p14:creationId xmlns:p14="http://schemas.microsoft.com/office/powerpoint/2010/main" val="338681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882" y="129352"/>
            <a:ext cx="5670142" cy="461665"/>
          </a:xfrm>
          <a:prstGeom prst="rect">
            <a:avLst/>
          </a:prstGeom>
        </p:spPr>
        <p:txBody>
          <a:bodyPr wrap="none">
            <a:spAutoFit/>
          </a:bodyPr>
          <a:lstStyle/>
          <a:p>
            <a:r>
              <a:rPr lang="en-US" sz="2400" b="1" dirty="0"/>
              <a:t>Effects of </a:t>
            </a:r>
            <a:r>
              <a:rPr lang="en-US" sz="2400" b="1" dirty="0" err="1"/>
              <a:t>Subirrigation</a:t>
            </a:r>
            <a:r>
              <a:rPr lang="en-US" sz="2400" b="1" dirty="0"/>
              <a:t> on Soil Properties</a:t>
            </a:r>
          </a:p>
        </p:txBody>
      </p:sp>
      <p:sp>
        <p:nvSpPr>
          <p:cNvPr id="6" name="Rectangle 5"/>
          <p:cNvSpPr/>
          <p:nvPr/>
        </p:nvSpPr>
        <p:spPr>
          <a:xfrm>
            <a:off x="2139868" y="582266"/>
            <a:ext cx="2435795" cy="461665"/>
          </a:xfrm>
          <a:prstGeom prst="rect">
            <a:avLst/>
          </a:prstGeom>
        </p:spPr>
        <p:txBody>
          <a:bodyPr wrap="none">
            <a:spAutoFit/>
          </a:bodyPr>
          <a:lstStyle/>
          <a:p>
            <a:r>
              <a:rPr lang="en-US" sz="2400" dirty="0"/>
              <a:t>Norman R. </a:t>
            </a:r>
            <a:r>
              <a:rPr lang="en-US" sz="2400" dirty="0" err="1"/>
              <a:t>Fausey</a:t>
            </a:r>
            <a:endParaRPr lang="en-US" sz="2400" dirty="0"/>
          </a:p>
        </p:txBody>
      </p:sp>
      <p:sp>
        <p:nvSpPr>
          <p:cNvPr id="7" name="Rectangle 6"/>
          <p:cNvSpPr/>
          <p:nvPr/>
        </p:nvSpPr>
        <p:spPr>
          <a:xfrm>
            <a:off x="4850200" y="637557"/>
            <a:ext cx="2093778" cy="461665"/>
          </a:xfrm>
          <a:prstGeom prst="rect">
            <a:avLst/>
          </a:prstGeom>
        </p:spPr>
        <p:txBody>
          <a:bodyPr wrap="none">
            <a:spAutoFit/>
          </a:bodyPr>
          <a:lstStyle/>
          <a:p>
            <a:r>
              <a:rPr lang="en-US" sz="2400" dirty="0"/>
              <a:t>Barbara J. Baker</a:t>
            </a:r>
          </a:p>
        </p:txBody>
      </p:sp>
      <p:grpSp>
        <p:nvGrpSpPr>
          <p:cNvPr id="15" name="Group 14"/>
          <p:cNvGrpSpPr/>
          <p:nvPr/>
        </p:nvGrpSpPr>
        <p:grpSpPr>
          <a:xfrm>
            <a:off x="26680" y="1145762"/>
            <a:ext cx="8771309" cy="4800600"/>
            <a:chOff x="0" y="1593147"/>
            <a:chExt cx="8771309" cy="4800600"/>
          </a:xfrm>
        </p:grpSpPr>
        <p:pic>
          <p:nvPicPr>
            <p:cNvPr id="4" name="Picture 3"/>
            <p:cNvPicPr>
              <a:picLocks noChangeAspect="1"/>
            </p:cNvPicPr>
            <p:nvPr/>
          </p:nvPicPr>
          <p:blipFill>
            <a:blip r:embed="rId2"/>
            <a:stretch>
              <a:fillRect/>
            </a:stretch>
          </p:blipFill>
          <p:spPr>
            <a:xfrm>
              <a:off x="0" y="1593147"/>
              <a:ext cx="8771309" cy="4800600"/>
            </a:xfrm>
            <a:prstGeom prst="rect">
              <a:avLst/>
            </a:prstGeom>
          </p:spPr>
        </p:pic>
        <p:grpSp>
          <p:nvGrpSpPr>
            <p:cNvPr id="3" name="Group 2"/>
            <p:cNvGrpSpPr/>
            <p:nvPr/>
          </p:nvGrpSpPr>
          <p:grpSpPr>
            <a:xfrm>
              <a:off x="1524000" y="4419600"/>
              <a:ext cx="7044322" cy="1371600"/>
              <a:chOff x="1524000" y="4419600"/>
              <a:chExt cx="7044322" cy="1371600"/>
            </a:xfrm>
          </p:grpSpPr>
          <p:sp>
            <p:nvSpPr>
              <p:cNvPr id="2" name="Rectangle 1"/>
              <p:cNvSpPr/>
              <p:nvPr/>
            </p:nvSpPr>
            <p:spPr>
              <a:xfrm>
                <a:off x="1524000" y="5334000"/>
                <a:ext cx="2331720"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0301" y="4419600"/>
                <a:ext cx="2331720"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880301" y="4886912"/>
                <a:ext cx="2331720"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80301" y="5334000"/>
                <a:ext cx="2331720"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236602" y="4843413"/>
                <a:ext cx="2331720"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0" y="6172200"/>
            <a:ext cx="9144000" cy="607986"/>
            <a:chOff x="0" y="6173007"/>
            <a:chExt cx="9144000" cy="607986"/>
          </a:xfrm>
        </p:grpSpPr>
        <p:cxnSp>
          <p:nvCxnSpPr>
            <p:cNvPr id="13" name="Straight Connector 12"/>
            <p:cNvCxnSpPr/>
            <p:nvPr/>
          </p:nvCxnSpPr>
          <p:spPr>
            <a:xfrm>
              <a:off x="0" y="6477000"/>
              <a:ext cx="9144000" cy="0"/>
            </a:xfrm>
            <a:prstGeom prst="line">
              <a:avLst/>
            </a:prstGeom>
            <a:ln w="88900">
              <a:solidFill>
                <a:srgbClr val="2C4A9E"/>
              </a:solidFill>
            </a:ln>
          </p:spPr>
          <p:style>
            <a:lnRef idx="2">
              <a:schemeClr val="accent1"/>
            </a:lnRef>
            <a:fillRef idx="0">
              <a:schemeClr val="accent1"/>
            </a:fillRef>
            <a:effectRef idx="1">
              <a:schemeClr val="accent1"/>
            </a:effectRef>
            <a:fontRef idx="minor">
              <a:schemeClr val="tx1"/>
            </a:fontRef>
          </p:style>
        </p:cxnSp>
        <p:pic>
          <p:nvPicPr>
            <p:cNvPr id="14" name="Picture 4" descr="Illino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173007"/>
              <a:ext cx="415989" cy="6079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257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Custom 2">
      <a:dk1>
        <a:srgbClr val="246DA4"/>
      </a:dk1>
      <a:lt1>
        <a:srgbClr val="FFFFFF"/>
      </a:lt1>
      <a:dk2>
        <a:srgbClr val="000000"/>
      </a:dk2>
      <a:lt2>
        <a:srgbClr val="FFFFFF"/>
      </a:lt2>
      <a:accent1>
        <a:srgbClr val="40B9D8"/>
      </a:accent1>
      <a:accent2>
        <a:srgbClr val="DE5A26"/>
      </a:accent2>
      <a:accent3>
        <a:srgbClr val="533D33"/>
      </a:accent3>
      <a:accent4>
        <a:srgbClr val="807A77"/>
      </a:accent4>
      <a:accent5>
        <a:srgbClr val="435875"/>
      </a:accent5>
      <a:accent6>
        <a:srgbClr val="EF8107"/>
      </a:accent6>
      <a:hlink>
        <a:srgbClr val="40B9D8"/>
      </a:hlink>
      <a:folHlink>
        <a:srgbClr val="435875"/>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3888</TotalTime>
  <Words>713</Words>
  <Application>Microsoft Office PowerPoint</Application>
  <PresentationFormat>On-screen Show (4:3)</PresentationFormat>
  <Paragraphs>174</Paragraphs>
  <Slides>29</Slides>
  <Notes>7</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9" baseType="lpstr">
      <vt:lpstr>Malgun Gothic</vt:lpstr>
      <vt:lpstr>Arial</vt:lpstr>
      <vt:lpstr>Arial Narrow</vt:lpstr>
      <vt:lpstr>Arial Rounded MT Bold</vt:lpstr>
      <vt:lpstr>Arial Unicode MS</vt:lpstr>
      <vt:lpstr>Batang</vt:lpstr>
      <vt:lpstr>Calibri</vt:lpstr>
      <vt:lpstr>Cambria</vt:lpstr>
      <vt:lpstr>Cooper Black</vt:lpstr>
      <vt:lpstr>Garamond</vt:lpstr>
      <vt:lpstr>굴림</vt:lpstr>
      <vt:lpstr>굴림</vt:lpstr>
      <vt:lpstr>Rockwell</vt:lpstr>
      <vt:lpstr>Symbol</vt:lpstr>
      <vt:lpstr>Tahoma</vt:lpstr>
      <vt:lpstr>Times New Roman</vt:lpstr>
      <vt:lpstr>Verdana</vt:lpstr>
      <vt:lpstr>Wingdings</vt:lpstr>
      <vt:lpstr>5_Office Theme</vt:lpstr>
      <vt:lpstr>Chart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Site A Phosphate Curve</vt:lpstr>
      <vt:lpstr>PowerPoint Presentation</vt:lpstr>
      <vt:lpstr>PowerPoint Presentation</vt:lpstr>
      <vt:lpstr>PowerPoint Presentation</vt:lpstr>
      <vt:lpstr>PowerPoint Presentation</vt:lpstr>
      <vt:lpstr>PowerPoint Presentation</vt:lpstr>
      <vt:lpstr>Bioreactor</vt:lpstr>
      <vt:lpstr>PowerPoint Presentation</vt:lpstr>
      <vt:lpstr>PowerPoint Presentation</vt:lpstr>
      <vt:lpstr>Thank You</vt:lpstr>
    </vt:vector>
  </TitlesOfParts>
  <Company>abe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וְלֹא-תַחֲנִיפוּ אֶת-הָאָרֶץ</dc:title>
  <dc:creator>Cooke, Richard A C</dc:creator>
  <cp:lastModifiedBy>Cooke, Richard A C</cp:lastModifiedBy>
  <cp:revision>143</cp:revision>
  <cp:lastPrinted>2011-09-12T22:19:11Z</cp:lastPrinted>
  <dcterms:created xsi:type="dcterms:W3CDTF">2011-09-12T21:57:28Z</dcterms:created>
  <dcterms:modified xsi:type="dcterms:W3CDTF">2020-01-24T02:22:22Z</dcterms:modified>
</cp:coreProperties>
</file>