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1"/>
  </p:notesMasterIdLst>
  <p:sldIdLst>
    <p:sldId id="256" r:id="rId2"/>
    <p:sldId id="319" r:id="rId3"/>
    <p:sldId id="368" r:id="rId4"/>
    <p:sldId id="321" r:id="rId5"/>
    <p:sldId id="320" r:id="rId6"/>
    <p:sldId id="367" r:id="rId7"/>
    <p:sldId id="363" r:id="rId8"/>
    <p:sldId id="364" r:id="rId9"/>
    <p:sldId id="366" r:id="rId10"/>
    <p:sldId id="362" r:id="rId11"/>
    <p:sldId id="263" r:id="rId12"/>
    <p:sldId id="261" r:id="rId13"/>
    <p:sldId id="360" r:id="rId14"/>
    <p:sldId id="329" r:id="rId15"/>
    <p:sldId id="330" r:id="rId16"/>
    <p:sldId id="331" r:id="rId17"/>
    <p:sldId id="332" r:id="rId18"/>
    <p:sldId id="333" r:id="rId19"/>
    <p:sldId id="371" r:id="rId20"/>
    <p:sldId id="361" r:id="rId21"/>
    <p:sldId id="338" r:id="rId22"/>
    <p:sldId id="341" r:id="rId23"/>
    <p:sldId id="342" r:id="rId24"/>
    <p:sldId id="343" r:id="rId25"/>
    <p:sldId id="257" r:id="rId26"/>
    <p:sldId id="316" r:id="rId27"/>
    <p:sldId id="336" r:id="rId28"/>
    <p:sldId id="344" r:id="rId29"/>
    <p:sldId id="265" r:id="rId30"/>
    <p:sldId id="266" r:id="rId31"/>
    <p:sldId id="267" r:id="rId32"/>
    <p:sldId id="269" r:id="rId33"/>
    <p:sldId id="273" r:id="rId34"/>
    <p:sldId id="274" r:id="rId35"/>
    <p:sldId id="308" r:id="rId36"/>
    <p:sldId id="365" r:id="rId37"/>
    <p:sldId id="347" r:id="rId38"/>
    <p:sldId id="311" r:id="rId39"/>
    <p:sldId id="303" r:id="rId40"/>
    <p:sldId id="313" r:id="rId41"/>
    <p:sldId id="304" r:id="rId42"/>
    <p:sldId id="352" r:id="rId43"/>
    <p:sldId id="353" r:id="rId44"/>
    <p:sldId id="354" r:id="rId45"/>
    <p:sldId id="276" r:id="rId46"/>
    <p:sldId id="277" r:id="rId47"/>
    <p:sldId id="278" r:id="rId48"/>
    <p:sldId id="279" r:id="rId49"/>
    <p:sldId id="280" r:id="rId50"/>
    <p:sldId id="281" r:id="rId51"/>
    <p:sldId id="282" r:id="rId52"/>
    <p:sldId id="350" r:id="rId53"/>
    <p:sldId id="284" r:id="rId54"/>
    <p:sldId id="285" r:id="rId55"/>
    <p:sldId id="286" r:id="rId56"/>
    <p:sldId id="370" r:id="rId57"/>
    <p:sldId id="357" r:id="rId58"/>
    <p:sldId id="358" r:id="rId59"/>
    <p:sldId id="359" r:id="rId60"/>
    <p:sldId id="291" r:id="rId61"/>
    <p:sldId id="293" r:id="rId62"/>
    <p:sldId id="294" r:id="rId63"/>
    <p:sldId id="295" r:id="rId64"/>
    <p:sldId id="296" r:id="rId65"/>
    <p:sldId id="297" r:id="rId66"/>
    <p:sldId id="298" r:id="rId67"/>
    <p:sldId id="369" r:id="rId68"/>
    <p:sldId id="355" r:id="rId69"/>
    <p:sldId id="314" r:id="rId7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  <a:srgbClr val="203864"/>
    <a:srgbClr val="000080"/>
    <a:srgbClr val="5B9BD5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image" Target="../media/image5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image" Target="../media/image6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A6B00C-664D-431B-B920-115AE4B83A31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41E7F-CEEF-409B-88C9-23BE2F66D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568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soilhealth.ucdavis.edu/soil-challenges/low-organic-matter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rmmanagement.pro/5-methods-of-manipulating-soil-moisture-levels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50FDE01-05EB-4808-9E07-1E9C62AAF76B}" type="slidenum">
              <a:rPr lang="en-US" altLang="en-US" smtClean="0"/>
              <a:pPr eaLnBrk="1" hangingPunct="1"/>
              <a:t>6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69656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http://soilhealth.ucdavis.edu/soil-challenges/low-organic-matter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17AB0-EFC7-45A2-BA3D-369A9E3B743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554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50FDE01-05EB-4808-9E07-1E9C62AAF76B}" type="slidenum">
              <a:rPr lang="en-US" altLang="en-US" smtClean="0"/>
              <a:pPr eaLnBrk="1" hangingPunct="1"/>
              <a:t>14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16173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3668A07-39DD-4B4E-8506-B484B810FAC9}" type="slidenum">
              <a:rPr lang="en-US" altLang="en-US" smtClean="0"/>
              <a:pPr eaLnBrk="1" hangingPunct="1"/>
              <a:t>15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37490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561331E-36FF-4599-8A69-A2392EE73060}" type="slidenum">
              <a:rPr lang="en-US" altLang="en-US" smtClean="0"/>
              <a:pPr eaLnBrk="1" hangingPunct="1"/>
              <a:t>16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76972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https://www.farmmanagement.pro/5-methods-of-manipulating-soil-moisture-levels/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17AB0-EFC7-45A2-BA3D-369A9E3B743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803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5C63DB-C4BE-4D49-9E0E-10B951D59E2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717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 the past 200 years, much of the glaciated interior plains (GIP) has been drained for agriculture, resulting in a 50 – 90% net wetland loss with concurrent loss of habitat and biodiversity. Increased agricultural land-use in the region has led to nutrient enrichment with further declines in plant species diversity, and the loss of rare and uncommon species. These practices have led to a decline in essential wetland ecosystem services, including water quality improvement, nutrient processing,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biodiversity support.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D6D26-378E-4DCD-9652-D2174298D289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62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2E7C2-20D4-403C-80A9-C3822C302BC1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D96EE-C786-4C52-BD4F-832C862A4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61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2E7C2-20D4-403C-80A9-C3822C302BC1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D96EE-C786-4C52-BD4F-832C862A4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995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2E7C2-20D4-403C-80A9-C3822C302BC1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D96EE-C786-4C52-BD4F-832C862A4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42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DB233EA-8B5E-40F3-B1FC-84EB0BC921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4096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2E7C2-20D4-403C-80A9-C3822C302BC1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D96EE-C786-4C52-BD4F-832C862A4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118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2E7C2-20D4-403C-80A9-C3822C302BC1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D96EE-C786-4C52-BD4F-832C862A4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10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2E7C2-20D4-403C-80A9-C3822C302BC1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D96EE-C786-4C52-BD4F-832C862A4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645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2E7C2-20D4-403C-80A9-C3822C302BC1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D96EE-C786-4C52-BD4F-832C862A4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28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2E7C2-20D4-403C-80A9-C3822C302BC1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D96EE-C786-4C52-BD4F-832C862A4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568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2E7C2-20D4-403C-80A9-C3822C302BC1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D96EE-C786-4C52-BD4F-832C862A4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160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2E7C2-20D4-403C-80A9-C3822C302BC1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D96EE-C786-4C52-BD4F-832C862A4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241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2E7C2-20D4-403C-80A9-C3822C302BC1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D96EE-C786-4C52-BD4F-832C862A4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179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2E7C2-20D4-403C-80A9-C3822C302BC1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D96EE-C786-4C52-BD4F-832C862A4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174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0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4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4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5.wmf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soilhealthinstitute.org/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4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5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6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27.w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49.wmf"/><Relationship Id="rId4" Type="http://schemas.openxmlformats.org/officeDocument/2006/relationships/oleObject" Target="../embeddings/oleObject11.bin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7" Type="http://schemas.openxmlformats.org/officeDocument/2006/relationships/image" Target="../media/image5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53.jpeg"/><Relationship Id="rId4" Type="http://schemas.openxmlformats.org/officeDocument/2006/relationships/image" Target="../media/image51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54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55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56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57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61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62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63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65.e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64.emf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2399" y="88133"/>
            <a:ext cx="64448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9900"/>
                </a:solidFill>
              </a:rPr>
              <a:t>Soil Health and Soil Function:</a:t>
            </a:r>
            <a:endParaRPr lang="en-US" sz="3600" dirty="0">
              <a:solidFill>
                <a:srgbClr val="FF9900"/>
              </a:solidFill>
            </a:endParaRPr>
          </a:p>
          <a:p>
            <a:pPr algn="ctr"/>
            <a:r>
              <a:rPr lang="en-US" sz="3600" dirty="0" smtClean="0">
                <a:solidFill>
                  <a:srgbClr val="FF9900"/>
                </a:solidFill>
              </a:rPr>
              <a:t>A Wetland Ecologist’s Perspective</a:t>
            </a:r>
            <a:endParaRPr lang="en-US" sz="3600" dirty="0">
              <a:solidFill>
                <a:srgbClr val="FF99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49949" y="1570181"/>
            <a:ext cx="28103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Christopher Craft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Indiana University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6" name="Picture 5" descr="Defra_OrganicCompost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49689"/>
            <a:ext cx="4491903" cy="5408311"/>
          </a:xfrm>
          <a:prstGeom prst="rect">
            <a:avLst/>
          </a:prstGeom>
        </p:spPr>
      </p:pic>
      <p:pic>
        <p:nvPicPr>
          <p:cNvPr id="7" name="Picture 2" descr="http://arec.vaes.vt.edu/content/dam/arec_vaes_vt_edu/southern-piedmont/images/2013-05-28%2001.59.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2" r="3124"/>
          <a:stretch/>
        </p:blipFill>
        <p:spPr bwMode="auto">
          <a:xfrm>
            <a:off x="4692073" y="3008745"/>
            <a:ext cx="4257965" cy="3193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02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3624"/>
          <a:stretch/>
        </p:blipFill>
        <p:spPr>
          <a:xfrm>
            <a:off x="1327597" y="951345"/>
            <a:ext cx="5699472" cy="58189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35150" y="192117"/>
            <a:ext cx="6507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Soil Nitrogen Increases with SOM 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7024766" y="6431701"/>
            <a:ext cx="21192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From Craft et al. (1991)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7390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538452"/>
              </p:ext>
            </p:extLst>
          </p:nvPr>
        </p:nvGraphicFramePr>
        <p:xfrm>
          <a:off x="420832" y="513203"/>
          <a:ext cx="7948613" cy="593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3" name="SPW 9.0 Graph" r:id="rId3" imgW="5668200" imgH="4228920" progId="SigmaPlotGraphicObject.8">
                  <p:embed/>
                </p:oleObj>
              </mc:Choice>
              <mc:Fallback>
                <p:oleObj name="SPW 9.0 Graph" r:id="rId3" imgW="5668200" imgH="4228920" progId="SigmaPlotGraphicObject.8">
                  <p:embed/>
                  <p:pic>
                    <p:nvPicPr>
                      <p:cNvPr id="7168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832" y="513203"/>
                        <a:ext cx="7948613" cy="593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533400" y="0"/>
            <a:ext cx="8229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Forms and Amounts of N Accumulation in Soil</a:t>
            </a:r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7306135" y="6330242"/>
            <a:ext cx="16602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dirty="0">
                <a:solidFill>
                  <a:schemeClr val="bg1"/>
                </a:solidFill>
              </a:rPr>
              <a:t>F</a:t>
            </a:r>
            <a:r>
              <a:rPr lang="en-US" altLang="en-US" sz="1600" dirty="0" smtClean="0">
                <a:solidFill>
                  <a:schemeClr val="bg1"/>
                </a:solidFill>
              </a:rPr>
              <a:t>rom </a:t>
            </a:r>
            <a:r>
              <a:rPr lang="en-US" altLang="en-US" sz="1600" dirty="0">
                <a:solidFill>
                  <a:schemeClr val="bg1"/>
                </a:solidFill>
              </a:rPr>
              <a:t>Craft (1997</a:t>
            </a:r>
            <a:r>
              <a:rPr lang="en-US" altLang="en-US" sz="1600" dirty="0" smtClean="0">
                <a:solidFill>
                  <a:schemeClr val="bg1"/>
                </a:solidFill>
              </a:rPr>
              <a:t>)</a:t>
            </a:r>
            <a:endParaRPr lang="en-US" alt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20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658" name="Object 2"/>
          <p:cNvGraphicFramePr>
            <a:graphicFrameLocks noChangeAspect="1"/>
          </p:cNvGraphicFramePr>
          <p:nvPr/>
        </p:nvGraphicFramePr>
        <p:xfrm>
          <a:off x="552450" y="133350"/>
          <a:ext cx="7848600" cy="6338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" name="SPW 9.0 Graph" r:id="rId3" imgW="5597640" imgH="4520520" progId="SigmaPlotGraphicObject.8">
                  <p:embed/>
                </p:oleObj>
              </mc:Choice>
              <mc:Fallback>
                <p:oleObj name="SPW 9.0 Graph" r:id="rId3" imgW="5597640" imgH="4520520" progId="SigmaPlotGraphicObject.8">
                  <p:embed/>
                  <p:pic>
                    <p:nvPicPr>
                      <p:cNvPr id="7065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" y="133350"/>
                        <a:ext cx="7848600" cy="6338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457200" y="0"/>
            <a:ext cx="8229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Forms and Accumulation of P in Soil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306135" y="6339478"/>
            <a:ext cx="16602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dirty="0">
                <a:solidFill>
                  <a:schemeClr val="bg1"/>
                </a:solidFill>
              </a:rPr>
              <a:t>F</a:t>
            </a:r>
            <a:r>
              <a:rPr lang="en-US" altLang="en-US" sz="1600" dirty="0" smtClean="0">
                <a:solidFill>
                  <a:schemeClr val="bg1"/>
                </a:solidFill>
              </a:rPr>
              <a:t>rom </a:t>
            </a:r>
            <a:r>
              <a:rPr lang="en-US" altLang="en-US" sz="1600" dirty="0">
                <a:solidFill>
                  <a:schemeClr val="bg1"/>
                </a:solidFill>
              </a:rPr>
              <a:t>Craft (1997</a:t>
            </a:r>
            <a:r>
              <a:rPr lang="en-US" altLang="en-US" sz="1600" dirty="0" smtClean="0">
                <a:solidFill>
                  <a:schemeClr val="bg1"/>
                </a:solidFill>
              </a:rPr>
              <a:t>)</a:t>
            </a:r>
            <a:endParaRPr lang="en-US" alt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60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24878004088_142ead1ba0_k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43"/>
          <a:stretch/>
        </p:blipFill>
        <p:spPr bwMode="auto">
          <a:xfrm>
            <a:off x="0" y="0"/>
            <a:ext cx="91717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06369" y="129309"/>
            <a:ext cx="3743333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SOM and Biology</a:t>
            </a:r>
          </a:p>
        </p:txBody>
      </p:sp>
    </p:spTree>
    <p:extLst>
      <p:ext uri="{BB962C8B-B14F-4D97-AF65-F5344CB8AC3E}">
        <p14:creationId xmlns:p14="http://schemas.microsoft.com/office/powerpoint/2010/main" val="268371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9" name="Photo Editor Photo" r:id="rId4" imgW="28571429" imgH="19047619" progId="MSPhotoEd.3">
                  <p:embed/>
                </p:oleObj>
              </mc:Choice>
              <mc:Fallback>
                <p:oleObj name="Photo Editor Photo" r:id="rId4" imgW="28571429" imgH="19047619" progId="MSPhotoEd.3">
                  <p:embed/>
                  <p:pic>
                    <p:nvPicPr>
                      <p:cNvPr id="717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1111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05891" y="6114473"/>
            <a:ext cx="833221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SOM Supports Healthy Microbial and Fauna Populations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2349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611188" y="533400"/>
          <a:ext cx="7770812" cy="598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4" name="SPW 8.0 Graph" r:id="rId4" imgW="5605920" imgH="4314960" progId="SigmaPlotGraphicObject.7">
                  <p:embed/>
                </p:oleObj>
              </mc:Choice>
              <mc:Fallback>
                <p:oleObj name="SPW 8.0 Graph" r:id="rId4" imgW="5605920" imgH="4314960" progId="SigmaPlotGraphicObject.7">
                  <p:embed/>
                  <p:pic>
                    <p:nvPicPr>
                      <p:cNvPr id="819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533400"/>
                        <a:ext cx="7770812" cy="598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75057" y="358032"/>
            <a:ext cx="5843074" cy="584775"/>
          </a:xfrm>
          <a:prstGeom prst="rect">
            <a:avLst/>
          </a:prstGeom>
          <a:solidFill>
            <a:srgbClr val="000080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            SOM and Microbial Activity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825844" y="6422607"/>
            <a:ext cx="21192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dirty="0">
                <a:solidFill>
                  <a:schemeClr val="bg1"/>
                </a:solidFill>
              </a:rPr>
              <a:t>F</a:t>
            </a:r>
            <a:r>
              <a:rPr lang="en-US" altLang="en-US" sz="1600" dirty="0" smtClean="0">
                <a:solidFill>
                  <a:schemeClr val="bg1"/>
                </a:solidFill>
              </a:rPr>
              <a:t>rom </a:t>
            </a:r>
            <a:r>
              <a:rPr lang="en-US" altLang="en-US" sz="1600" dirty="0">
                <a:solidFill>
                  <a:schemeClr val="bg1"/>
                </a:solidFill>
              </a:rPr>
              <a:t>Craft </a:t>
            </a:r>
            <a:r>
              <a:rPr lang="en-US" altLang="en-US" sz="1600" dirty="0" smtClean="0">
                <a:solidFill>
                  <a:schemeClr val="bg1"/>
                </a:solidFill>
              </a:rPr>
              <a:t>et al. (2003)</a:t>
            </a:r>
            <a:endParaRPr lang="en-US" alt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29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Inve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686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346" name="Object 2"/>
          <p:cNvGraphicFramePr>
            <a:graphicFrameLocks noChangeAspect="1"/>
          </p:cNvGraphicFramePr>
          <p:nvPr/>
        </p:nvGraphicFramePr>
        <p:xfrm>
          <a:off x="685800" y="381000"/>
          <a:ext cx="7848600" cy="604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8" name="SPW 8.0 Graph" r:id="rId3" imgW="5588640" imgH="4304880" progId="SigmaPlotGraphicObject.7">
                  <p:embed/>
                </p:oleObj>
              </mc:Choice>
              <mc:Fallback>
                <p:oleObj name="SPW 8.0 Graph" r:id="rId3" imgW="5588640" imgH="4304880" progId="SigmaPlotGraphicObject.7">
                  <p:embed/>
                  <p:pic>
                    <p:nvPicPr>
                      <p:cNvPr id="5734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381000"/>
                        <a:ext cx="7848600" cy="604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47" name="Freeform 3"/>
          <p:cNvSpPr>
            <a:spLocks/>
          </p:cNvSpPr>
          <p:nvPr/>
        </p:nvSpPr>
        <p:spPr bwMode="auto">
          <a:xfrm>
            <a:off x="1828800" y="2209800"/>
            <a:ext cx="5365750" cy="2092325"/>
          </a:xfrm>
          <a:custGeom>
            <a:avLst/>
            <a:gdLst>
              <a:gd name="T0" fmla="*/ 0 w 3504"/>
              <a:gd name="T1" fmla="*/ 2147483646 h 1248"/>
              <a:gd name="T2" fmla="*/ 2147483646 w 3504"/>
              <a:gd name="T3" fmla="*/ 2147483646 h 1248"/>
              <a:gd name="T4" fmla="*/ 2147483646 w 3504"/>
              <a:gd name="T5" fmla="*/ 0 h 1248"/>
              <a:gd name="T6" fmla="*/ 0 60000 65536"/>
              <a:gd name="T7" fmla="*/ 0 60000 65536"/>
              <a:gd name="T8" fmla="*/ 0 60000 65536"/>
              <a:gd name="T9" fmla="*/ 0 w 3504"/>
              <a:gd name="T10" fmla="*/ 0 h 1248"/>
              <a:gd name="T11" fmla="*/ 3504 w 3504"/>
              <a:gd name="T12" fmla="*/ 1248 h 12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504" h="1248">
                <a:moveTo>
                  <a:pt x="0" y="1248"/>
                </a:moveTo>
                <a:cubicBezTo>
                  <a:pt x="44" y="848"/>
                  <a:pt x="88" y="448"/>
                  <a:pt x="672" y="240"/>
                </a:cubicBezTo>
                <a:cubicBezTo>
                  <a:pt x="1256" y="32"/>
                  <a:pt x="2380" y="16"/>
                  <a:pt x="3504" y="0"/>
                </a:cubicBezTo>
              </a:path>
            </a:pathLst>
          </a:cu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32075" y="293378"/>
            <a:ext cx="6202532" cy="584775"/>
          </a:xfrm>
          <a:prstGeom prst="rect">
            <a:avLst/>
          </a:prstGeom>
          <a:solidFill>
            <a:srgbClr val="000080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            SOM and Soil Fauna                 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825844" y="6422607"/>
            <a:ext cx="21192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dirty="0">
                <a:solidFill>
                  <a:schemeClr val="bg1"/>
                </a:solidFill>
              </a:rPr>
              <a:t>F</a:t>
            </a:r>
            <a:r>
              <a:rPr lang="en-US" altLang="en-US" sz="1600" dirty="0" smtClean="0">
                <a:solidFill>
                  <a:schemeClr val="bg1"/>
                </a:solidFill>
              </a:rPr>
              <a:t>rom </a:t>
            </a:r>
            <a:r>
              <a:rPr lang="en-US" altLang="en-US" sz="1600" dirty="0">
                <a:solidFill>
                  <a:schemeClr val="bg1"/>
                </a:solidFill>
              </a:rPr>
              <a:t>Craft </a:t>
            </a:r>
            <a:r>
              <a:rPr lang="en-US" altLang="en-US" sz="1600" dirty="0" smtClean="0">
                <a:solidFill>
                  <a:schemeClr val="bg1"/>
                </a:solidFill>
              </a:rPr>
              <a:t>et al. (2003)</a:t>
            </a:r>
            <a:endParaRPr lang="en-US" alt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01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70" name="Object 5"/>
          <p:cNvGraphicFramePr>
            <a:graphicFrameLocks noChangeAspect="1"/>
          </p:cNvGraphicFramePr>
          <p:nvPr/>
        </p:nvGraphicFramePr>
        <p:xfrm>
          <a:off x="914400" y="533400"/>
          <a:ext cx="7240588" cy="611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2" name="SPW 8.0 Graph" r:id="rId3" imgW="5542178" imgH="4678070" progId="SigmaPlotGraphicObject.7">
                  <p:embed/>
                </p:oleObj>
              </mc:Choice>
              <mc:Fallback>
                <p:oleObj name="SPW 8.0 Graph" r:id="rId3" imgW="5542178" imgH="4678070" progId="SigmaPlotGraphicObject.7">
                  <p:embed/>
                  <p:pic>
                    <p:nvPicPr>
                      <p:cNvPr id="5837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533400"/>
                        <a:ext cx="7240588" cy="611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64778" y="339559"/>
            <a:ext cx="5939831" cy="584775"/>
          </a:xfrm>
          <a:prstGeom prst="rect">
            <a:avLst/>
          </a:prstGeom>
          <a:solidFill>
            <a:srgbClr val="000080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            SOM and Fauna Diversity     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825844" y="6422607"/>
            <a:ext cx="21192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dirty="0">
                <a:solidFill>
                  <a:schemeClr val="bg1"/>
                </a:solidFill>
              </a:rPr>
              <a:t>F</a:t>
            </a:r>
            <a:r>
              <a:rPr lang="en-US" altLang="en-US" sz="1600" dirty="0" smtClean="0">
                <a:solidFill>
                  <a:schemeClr val="bg1"/>
                </a:solidFill>
              </a:rPr>
              <a:t>rom </a:t>
            </a:r>
            <a:r>
              <a:rPr lang="en-US" altLang="en-US" sz="1600" dirty="0">
                <a:solidFill>
                  <a:schemeClr val="bg1"/>
                </a:solidFill>
              </a:rPr>
              <a:t>Craft </a:t>
            </a:r>
            <a:r>
              <a:rPr lang="en-US" altLang="en-US" sz="1600" dirty="0" smtClean="0">
                <a:solidFill>
                  <a:schemeClr val="bg1"/>
                </a:solidFill>
              </a:rPr>
              <a:t>et al. (2003)</a:t>
            </a:r>
            <a:endParaRPr lang="en-US" alt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20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54" t="10342" r="7529" b="10281"/>
          <a:stretch/>
        </p:blipFill>
        <p:spPr>
          <a:xfrm rot="16200000">
            <a:off x="2116599" y="169401"/>
            <a:ext cx="4738267" cy="65330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67200" y="60198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 err="1"/>
              <a:t>Lal</a:t>
            </a:r>
            <a:r>
              <a:rPr lang="en-US" i="1" dirty="0"/>
              <a:t>, R. 2013. Food security in a changing climate. </a:t>
            </a:r>
            <a:r>
              <a:rPr lang="en-US" i="1" dirty="0" err="1"/>
              <a:t>Ecohydrology</a:t>
            </a:r>
            <a:r>
              <a:rPr lang="en-US" i="1" dirty="0"/>
              <a:t> &amp; Hydrobiology 13:8-21.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6600"/>
                </a:solidFill>
              </a:rPr>
              <a:t>Benefits/Importance of Organic Matter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07324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6312432"/>
              </p:ext>
            </p:extLst>
          </p:nvPr>
        </p:nvGraphicFramePr>
        <p:xfrm>
          <a:off x="0" y="0"/>
          <a:ext cx="9144000" cy="63300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93153241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528391535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637919908"/>
                    </a:ext>
                  </a:extLst>
                </a:gridCol>
              </a:tblGrid>
              <a:tr h="1200413">
                <a:tc gridSpan="3">
                  <a:txBody>
                    <a:bodyPr/>
                    <a:lstStyle/>
                    <a:p>
                      <a:pPr algn="ctr"/>
                      <a:endParaRPr lang="en-US" sz="2400" dirty="0" smtClean="0"/>
                    </a:p>
                    <a:p>
                      <a:pPr algn="ctr"/>
                      <a:r>
                        <a:rPr lang="en-US" sz="3200" dirty="0" smtClean="0"/>
                        <a:t>Indicators of Soil Health</a:t>
                      </a:r>
                    </a:p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8355584"/>
                  </a:ext>
                </a:extLst>
              </a:tr>
              <a:tr h="51054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Chemical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Physical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Biological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5187605"/>
                  </a:ext>
                </a:extLst>
              </a:tr>
              <a:tr h="4508870">
                <a:tc>
                  <a:txBody>
                    <a:bodyPr/>
                    <a:lstStyle/>
                    <a:p>
                      <a:pPr algn="ctr"/>
                      <a:endParaRPr lang="en-US" sz="1600" dirty="0" smtClean="0"/>
                    </a:p>
                    <a:p>
                      <a:pPr algn="ctr"/>
                      <a:r>
                        <a:rPr lang="en-US" sz="1800" dirty="0" smtClean="0"/>
                        <a:t>Base Saturation</a:t>
                      </a:r>
                    </a:p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Cation Exchange Capacity</a:t>
                      </a:r>
                    </a:p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Electrical Conductivity</a:t>
                      </a:r>
                    </a:p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Nitrogen</a:t>
                      </a:r>
                    </a:p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Micronutrients</a:t>
                      </a:r>
                    </a:p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pH</a:t>
                      </a:r>
                    </a:p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Phosphorus</a:t>
                      </a:r>
                      <a:r>
                        <a:rPr lang="en-US" sz="1800" baseline="0" dirty="0" smtClean="0"/>
                        <a:t> </a:t>
                      </a:r>
                    </a:p>
                    <a:p>
                      <a:pPr algn="ctr"/>
                      <a:endParaRPr lang="en-US" sz="1800" baseline="0" dirty="0" smtClean="0"/>
                    </a:p>
                    <a:p>
                      <a:pPr algn="ctr"/>
                      <a:r>
                        <a:rPr lang="en-US" sz="1800" baseline="0" dirty="0" smtClean="0"/>
                        <a:t>Potassium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 smtClean="0"/>
                    </a:p>
                    <a:p>
                      <a:pPr algn="ctr"/>
                      <a:r>
                        <a:rPr lang="en-US" sz="1800" dirty="0" smtClean="0"/>
                        <a:t>Water</a:t>
                      </a:r>
                      <a:r>
                        <a:rPr lang="en-US" sz="1800" baseline="0" dirty="0" smtClean="0"/>
                        <a:t> Holding Capacity</a:t>
                      </a:r>
                    </a:p>
                    <a:p>
                      <a:pPr algn="ctr"/>
                      <a:endParaRPr lang="en-US" sz="1800" baseline="0" dirty="0" smtClean="0"/>
                    </a:p>
                    <a:p>
                      <a:pPr algn="ctr"/>
                      <a:r>
                        <a:rPr lang="en-US" sz="1800" baseline="0" dirty="0" smtClean="0"/>
                        <a:t>Bulk Density</a:t>
                      </a:r>
                    </a:p>
                    <a:p>
                      <a:pPr algn="ctr"/>
                      <a:endParaRPr lang="en-US" sz="1800" baseline="0" dirty="0" smtClean="0"/>
                    </a:p>
                    <a:p>
                      <a:pPr algn="ctr"/>
                      <a:r>
                        <a:rPr lang="en-US" sz="1800" baseline="0" dirty="0" smtClean="0"/>
                        <a:t>Infiltration Rate</a:t>
                      </a:r>
                    </a:p>
                    <a:p>
                      <a:pPr algn="ctr"/>
                      <a:endParaRPr lang="en-US" sz="1800" baseline="0" dirty="0" smtClean="0"/>
                    </a:p>
                    <a:p>
                      <a:pPr algn="ctr"/>
                      <a:r>
                        <a:rPr lang="en-US" sz="1800" baseline="0" dirty="0" smtClean="0"/>
                        <a:t>Erosion Rating</a:t>
                      </a:r>
                    </a:p>
                    <a:p>
                      <a:pPr algn="ctr"/>
                      <a:endParaRPr lang="en-US" sz="1800" baseline="0" dirty="0" smtClean="0"/>
                    </a:p>
                    <a:p>
                      <a:pPr algn="ctr"/>
                      <a:r>
                        <a:rPr lang="en-US" sz="1800" baseline="0" dirty="0" smtClean="0"/>
                        <a:t>Penetration Resistance</a:t>
                      </a:r>
                    </a:p>
                    <a:p>
                      <a:pPr algn="ctr"/>
                      <a:endParaRPr lang="en-US" sz="1800" baseline="0" dirty="0" smtClean="0"/>
                    </a:p>
                    <a:p>
                      <a:pPr algn="ctr"/>
                      <a:r>
                        <a:rPr lang="en-US" sz="1800" baseline="0" dirty="0" smtClean="0"/>
                        <a:t>Texture</a:t>
                      </a:r>
                    </a:p>
                    <a:p>
                      <a:pPr algn="ctr"/>
                      <a:endParaRPr lang="en-US" sz="1800" baseline="0" dirty="0" smtClean="0"/>
                    </a:p>
                    <a:p>
                      <a:pPr algn="ctr"/>
                      <a:r>
                        <a:rPr lang="en-US" sz="1800" baseline="0" dirty="0" smtClean="0"/>
                        <a:t>Water Stable Aggregation</a:t>
                      </a:r>
                    </a:p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 smtClean="0"/>
                    </a:p>
                    <a:p>
                      <a:pPr algn="ctr"/>
                      <a:r>
                        <a:rPr lang="en-US" sz="1800" dirty="0" smtClean="0"/>
                        <a:t>Crop Yield</a:t>
                      </a:r>
                    </a:p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Nitrogen Mineralization</a:t>
                      </a:r>
                    </a:p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b="1" i="1" dirty="0" smtClean="0"/>
                        <a:t>Organic</a:t>
                      </a:r>
                      <a:r>
                        <a:rPr lang="en-US" sz="1800" b="1" i="1" baseline="0" dirty="0" smtClean="0"/>
                        <a:t> Carbon</a:t>
                      </a:r>
                    </a:p>
                    <a:p>
                      <a:pPr algn="ctr"/>
                      <a:endParaRPr lang="en-US" sz="1800" baseline="0" dirty="0" smtClean="0"/>
                    </a:p>
                    <a:p>
                      <a:pPr algn="ctr"/>
                      <a:r>
                        <a:rPr lang="en-US" sz="1800" baseline="0" dirty="0" smtClean="0"/>
                        <a:t>Carbon Mineralization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822781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069730" y="6356777"/>
            <a:ext cx="2099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Soil Health Institute</a:t>
            </a:r>
          </a:p>
          <a:p>
            <a:pPr algn="ctr"/>
            <a:r>
              <a:rPr lang="en-US" sz="1200" dirty="0">
                <a:hlinkClick r:id="rId2"/>
              </a:rPr>
              <a:t>https://soilhealthinstitute.org/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8571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www.farmmanagement.pro/wp-content/uploads/2017/10/soil-moisture-620x33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1" r="19427"/>
          <a:stretch/>
        </p:blipFill>
        <p:spPr bwMode="auto">
          <a:xfrm>
            <a:off x="0" y="0"/>
            <a:ext cx="91624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40385" y="6031346"/>
            <a:ext cx="528170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Soil Moisture / Water Table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4244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arec.vaes.vt.edu/content/dam/arec_vaes_vt_edu/southern-piedmont/images/2013-05-28%2001.59.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2" r="3124"/>
          <a:stretch/>
        </p:blipFill>
        <p:spPr bwMode="auto">
          <a:xfrm>
            <a:off x="0" y="0"/>
            <a:ext cx="9144000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7399" y="6160654"/>
            <a:ext cx="410920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/>
              <a:t>A Typical Terrestrial Soil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2140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Mottle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828800" y="6172200"/>
            <a:ext cx="5791200" cy="5334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Mottled Soils:  Fluctuating water level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0310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Gley Soi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43000" y="5943600"/>
            <a:ext cx="6553200" cy="6858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800" dirty="0" err="1" smtClean="0"/>
              <a:t>Gleyed</a:t>
            </a:r>
            <a:r>
              <a:rPr lang="en-US" sz="2800" dirty="0" smtClean="0"/>
              <a:t> Soils:  Wet nearly all of the time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0929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een Soil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52600" y="6248400"/>
            <a:ext cx="6019800" cy="4572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sz="2800" dirty="0" smtClean="0"/>
              <a:t>Blue &amp; </a:t>
            </a:r>
            <a:r>
              <a:rPr lang="en-US" sz="3100" dirty="0" smtClean="0"/>
              <a:t>Green</a:t>
            </a:r>
            <a:r>
              <a:rPr lang="en-US" sz="2800" dirty="0" smtClean="0"/>
              <a:t> Soils: Never see daylight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1445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247650" y="1524000"/>
            <a:ext cx="89154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90000"/>
              </a:spcBef>
              <a:spcAft>
                <a:spcPct val="90000"/>
              </a:spcAft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Comic Sans MS" pitchFamily="66" charset="0"/>
                <a:cs typeface="Times New Roman" pitchFamily="18" charset="0"/>
              </a:rPr>
              <a:t>Oxygen reduction (Aerobic Respiration): O</a:t>
            </a:r>
            <a:r>
              <a:rPr lang="en-US" altLang="en-US" sz="2400" baseline="-25000">
                <a:solidFill>
                  <a:srgbClr val="FFFF00"/>
                </a:solidFill>
                <a:latin typeface="Comic Sans MS" pitchFamily="66" charset="0"/>
                <a:cs typeface="Times New Roman" pitchFamily="18" charset="0"/>
              </a:rPr>
              <a:t>2</a:t>
            </a:r>
            <a:r>
              <a:rPr lang="en-US" altLang="en-US" sz="2400">
                <a:solidFill>
                  <a:srgbClr val="FFFF0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altLang="en-US" sz="2400">
                <a:solidFill>
                  <a:srgbClr val="FFFF00"/>
                </a:solidFill>
                <a:latin typeface="Comic Sans MS" pitchFamily="66" charset="0"/>
                <a:cs typeface="Times New Roman" pitchFamily="18" charset="0"/>
                <a:sym typeface="Symbol" pitchFamily="18" charset="2"/>
              </a:rPr>
              <a:t></a:t>
            </a:r>
            <a:r>
              <a:rPr lang="en-US" altLang="en-US" sz="2400">
                <a:solidFill>
                  <a:srgbClr val="FFFF00"/>
                </a:solidFill>
                <a:latin typeface="Comic Sans MS" pitchFamily="66" charset="0"/>
                <a:cs typeface="Times New Roman" pitchFamily="18" charset="0"/>
              </a:rPr>
              <a:t> 2H</a:t>
            </a:r>
            <a:r>
              <a:rPr lang="en-US" altLang="en-US" sz="2400" baseline="-25000">
                <a:solidFill>
                  <a:srgbClr val="FFFF00"/>
                </a:solidFill>
                <a:latin typeface="Comic Sans MS" pitchFamily="66" charset="0"/>
                <a:cs typeface="Times New Roman" pitchFamily="18" charset="0"/>
              </a:rPr>
              <a:t>2</a:t>
            </a:r>
            <a:r>
              <a:rPr lang="en-US" altLang="en-US" sz="2400">
                <a:solidFill>
                  <a:srgbClr val="FFFF00"/>
                </a:solidFill>
                <a:latin typeface="Comic Sans MS" pitchFamily="66" charset="0"/>
                <a:cs typeface="Times New Roman" pitchFamily="18" charset="0"/>
              </a:rPr>
              <a:t>O</a:t>
            </a:r>
          </a:p>
          <a:p>
            <a:pPr eaLnBrk="1" hangingPunct="1">
              <a:lnSpc>
                <a:spcPct val="90000"/>
              </a:lnSpc>
              <a:spcBef>
                <a:spcPct val="90000"/>
              </a:spcBef>
              <a:spcAft>
                <a:spcPct val="90000"/>
              </a:spcAft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Comic Sans MS" pitchFamily="66" charset="0"/>
                <a:cs typeface="Times New Roman" pitchFamily="18" charset="0"/>
              </a:rPr>
              <a:t>Nitrate reduction  (Denitrification):    NO</a:t>
            </a:r>
            <a:r>
              <a:rPr lang="en-US" altLang="en-US" sz="2400" baseline="-25000">
                <a:solidFill>
                  <a:srgbClr val="FFFF00"/>
                </a:solidFill>
                <a:latin typeface="Comic Sans MS" pitchFamily="66" charset="0"/>
                <a:cs typeface="Times New Roman" pitchFamily="18" charset="0"/>
              </a:rPr>
              <a:t>3</a:t>
            </a:r>
            <a:r>
              <a:rPr lang="en-US" altLang="en-US" sz="2400">
                <a:solidFill>
                  <a:srgbClr val="FFFF0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altLang="en-US" sz="2400">
                <a:solidFill>
                  <a:srgbClr val="FFFF00"/>
                </a:solidFill>
                <a:latin typeface="Comic Sans MS" pitchFamily="66" charset="0"/>
                <a:cs typeface="Times New Roman" pitchFamily="18" charset="0"/>
                <a:sym typeface="Symbol" pitchFamily="18" charset="2"/>
              </a:rPr>
              <a:t></a:t>
            </a:r>
            <a:r>
              <a:rPr lang="en-US" altLang="en-US" sz="2400">
                <a:solidFill>
                  <a:srgbClr val="FFFF00"/>
                </a:solidFill>
                <a:latin typeface="Comic Sans MS" pitchFamily="66" charset="0"/>
                <a:cs typeface="Times New Roman" pitchFamily="18" charset="0"/>
              </a:rPr>
              <a:t> NO</a:t>
            </a:r>
            <a:r>
              <a:rPr lang="en-US" altLang="en-US" sz="2400" baseline="-25000">
                <a:solidFill>
                  <a:srgbClr val="FFFF00"/>
                </a:solidFill>
                <a:latin typeface="Comic Sans MS" pitchFamily="66" charset="0"/>
                <a:cs typeface="Times New Roman" pitchFamily="18" charset="0"/>
              </a:rPr>
              <a:t>2</a:t>
            </a:r>
            <a:r>
              <a:rPr lang="en-US" altLang="en-US" sz="2400">
                <a:solidFill>
                  <a:srgbClr val="FFFF0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altLang="en-US" sz="2400">
                <a:solidFill>
                  <a:srgbClr val="FFFF00"/>
                </a:solidFill>
                <a:latin typeface="Comic Sans MS" pitchFamily="66" charset="0"/>
                <a:cs typeface="Times New Roman" pitchFamily="18" charset="0"/>
                <a:sym typeface="Symbol" pitchFamily="18" charset="2"/>
              </a:rPr>
              <a:t> </a:t>
            </a:r>
            <a:r>
              <a:rPr lang="en-US" altLang="en-US" sz="2400">
                <a:solidFill>
                  <a:srgbClr val="FFFF00"/>
                </a:solidFill>
                <a:latin typeface="Comic Sans MS" pitchFamily="66" charset="0"/>
                <a:cs typeface="Times New Roman" pitchFamily="18" charset="0"/>
              </a:rPr>
              <a:t>N</a:t>
            </a:r>
            <a:r>
              <a:rPr lang="en-US" altLang="en-US" sz="2400" baseline="-25000">
                <a:solidFill>
                  <a:srgbClr val="FFFF00"/>
                </a:solidFill>
                <a:latin typeface="Comic Sans MS" pitchFamily="66" charset="0"/>
                <a:cs typeface="Times New Roman" pitchFamily="18" charset="0"/>
              </a:rPr>
              <a:t>2 </a:t>
            </a:r>
          </a:p>
          <a:p>
            <a:pPr eaLnBrk="1" hangingPunct="1">
              <a:lnSpc>
                <a:spcPct val="90000"/>
              </a:lnSpc>
              <a:spcBef>
                <a:spcPct val="90000"/>
              </a:spcBef>
              <a:spcAft>
                <a:spcPct val="90000"/>
              </a:spcAft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Comic Sans MS" pitchFamily="66" charset="0"/>
                <a:cs typeface="Times New Roman" pitchFamily="18" charset="0"/>
              </a:rPr>
              <a:t>Iron reduction: 				Fe(III) </a:t>
            </a:r>
            <a:r>
              <a:rPr lang="en-US" altLang="en-US" sz="2400">
                <a:solidFill>
                  <a:srgbClr val="FFFF00"/>
                </a:solidFill>
                <a:latin typeface="Comic Sans MS" pitchFamily="66" charset="0"/>
                <a:cs typeface="Times New Roman" pitchFamily="18" charset="0"/>
                <a:sym typeface="Symbol" pitchFamily="18" charset="2"/>
              </a:rPr>
              <a:t></a:t>
            </a:r>
            <a:r>
              <a:rPr lang="en-US" altLang="en-US" sz="2400">
                <a:solidFill>
                  <a:srgbClr val="FFFF00"/>
                </a:solidFill>
                <a:latin typeface="Comic Sans MS" pitchFamily="66" charset="0"/>
                <a:cs typeface="Times New Roman" pitchFamily="18" charset="0"/>
              </a:rPr>
              <a:t> Fe(II)</a:t>
            </a:r>
          </a:p>
          <a:p>
            <a:pPr eaLnBrk="1" hangingPunct="1">
              <a:lnSpc>
                <a:spcPct val="90000"/>
              </a:lnSpc>
              <a:spcBef>
                <a:spcPct val="90000"/>
              </a:spcBef>
              <a:spcAft>
                <a:spcPct val="90000"/>
              </a:spcAft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Comic Sans MS" pitchFamily="66" charset="0"/>
                <a:cs typeface="Times New Roman" pitchFamily="18" charset="0"/>
              </a:rPr>
              <a:t>Sulfate reduction: 			    SO</a:t>
            </a:r>
            <a:r>
              <a:rPr lang="en-US" altLang="en-US" sz="2400" baseline="-25000">
                <a:solidFill>
                  <a:srgbClr val="FFFF00"/>
                </a:solidFill>
                <a:latin typeface="Comic Sans MS" pitchFamily="66" charset="0"/>
                <a:cs typeface="Times New Roman" pitchFamily="18" charset="0"/>
              </a:rPr>
              <a:t>4</a:t>
            </a:r>
            <a:r>
              <a:rPr lang="en-US" altLang="en-US" sz="2400">
                <a:solidFill>
                  <a:srgbClr val="FFFF0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altLang="en-US" sz="2400">
                <a:solidFill>
                  <a:srgbClr val="FFFF00"/>
                </a:solidFill>
                <a:latin typeface="Comic Sans MS" pitchFamily="66" charset="0"/>
                <a:cs typeface="Times New Roman" pitchFamily="18" charset="0"/>
                <a:sym typeface="Symbol" pitchFamily="18" charset="2"/>
              </a:rPr>
              <a:t></a:t>
            </a:r>
            <a:r>
              <a:rPr lang="en-US" altLang="en-US" sz="2400">
                <a:solidFill>
                  <a:srgbClr val="FFFF00"/>
                </a:solidFill>
                <a:latin typeface="Comic Sans MS" pitchFamily="66" charset="0"/>
                <a:cs typeface="Times New Roman" pitchFamily="18" charset="0"/>
              </a:rPr>
              <a:t> H</a:t>
            </a:r>
            <a:r>
              <a:rPr lang="en-US" altLang="en-US" sz="2400" baseline="-25000">
                <a:solidFill>
                  <a:srgbClr val="FFFF00"/>
                </a:solidFill>
                <a:latin typeface="Comic Sans MS" pitchFamily="66" charset="0"/>
                <a:cs typeface="Times New Roman" pitchFamily="18" charset="0"/>
              </a:rPr>
              <a:t>2</a:t>
            </a:r>
            <a:r>
              <a:rPr lang="en-US" altLang="en-US" sz="2400">
                <a:solidFill>
                  <a:srgbClr val="FFFF00"/>
                </a:solidFill>
                <a:latin typeface="Comic Sans MS" pitchFamily="66" charset="0"/>
                <a:cs typeface="Times New Roman" pitchFamily="18" charset="0"/>
              </a:rPr>
              <a:t>S</a:t>
            </a:r>
          </a:p>
          <a:p>
            <a:pPr eaLnBrk="1" hangingPunct="1">
              <a:lnSpc>
                <a:spcPct val="90000"/>
              </a:lnSpc>
              <a:spcBef>
                <a:spcPct val="90000"/>
              </a:spcBef>
              <a:spcAft>
                <a:spcPct val="90000"/>
              </a:spcAft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Comic Sans MS" pitchFamily="66" charset="0"/>
                <a:cs typeface="Times New Roman" pitchFamily="18" charset="0"/>
              </a:rPr>
              <a:t>CO</a:t>
            </a:r>
            <a:r>
              <a:rPr lang="en-US" altLang="en-US" sz="2400" baseline="-25000">
                <a:solidFill>
                  <a:srgbClr val="FFFF00"/>
                </a:solidFill>
                <a:latin typeface="Comic Sans MS" pitchFamily="66" charset="0"/>
                <a:cs typeface="Times New Roman" pitchFamily="18" charset="0"/>
              </a:rPr>
              <a:t>2</a:t>
            </a:r>
            <a:r>
              <a:rPr lang="en-US" altLang="en-US" sz="2400">
                <a:solidFill>
                  <a:srgbClr val="FFFF00"/>
                </a:solidFill>
                <a:latin typeface="Comic Sans MS" pitchFamily="66" charset="0"/>
                <a:cs typeface="Times New Roman" pitchFamily="18" charset="0"/>
              </a:rPr>
              <a:t> reduction (Methanogenesis): 	     CO</a:t>
            </a:r>
            <a:r>
              <a:rPr lang="en-US" altLang="en-US" sz="2400" baseline="-25000">
                <a:solidFill>
                  <a:srgbClr val="FFFF00"/>
                </a:solidFill>
                <a:latin typeface="Comic Sans MS" pitchFamily="66" charset="0"/>
                <a:cs typeface="Times New Roman" pitchFamily="18" charset="0"/>
              </a:rPr>
              <a:t>2</a:t>
            </a:r>
            <a:r>
              <a:rPr lang="en-US" altLang="en-US" sz="2400">
                <a:solidFill>
                  <a:srgbClr val="FFFF0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altLang="en-US" sz="2400">
                <a:solidFill>
                  <a:srgbClr val="FFFF00"/>
                </a:solidFill>
                <a:latin typeface="Comic Sans MS" pitchFamily="66" charset="0"/>
                <a:cs typeface="Times New Roman" pitchFamily="18" charset="0"/>
                <a:sym typeface="Symbol" pitchFamily="18" charset="2"/>
              </a:rPr>
              <a:t></a:t>
            </a:r>
            <a:r>
              <a:rPr lang="en-US" altLang="en-US" sz="2400">
                <a:solidFill>
                  <a:srgbClr val="FFFF00"/>
                </a:solidFill>
                <a:latin typeface="Comic Sans MS" pitchFamily="66" charset="0"/>
                <a:cs typeface="Times New Roman" pitchFamily="18" charset="0"/>
              </a:rPr>
              <a:t> CH</a:t>
            </a:r>
            <a:r>
              <a:rPr lang="en-US" altLang="en-US" sz="2400" baseline="-25000">
                <a:solidFill>
                  <a:srgbClr val="FFFF00"/>
                </a:solidFill>
                <a:latin typeface="Comic Sans MS" pitchFamily="66" charset="0"/>
                <a:cs typeface="Times New Roman" pitchFamily="18" charset="0"/>
              </a:rPr>
              <a:t>4</a:t>
            </a:r>
          </a:p>
        </p:txBody>
      </p:sp>
      <p:sp>
        <p:nvSpPr>
          <p:cNvPr id="6147" name="Text Box 9"/>
          <p:cNvSpPr txBox="1">
            <a:spLocks noChangeArrowheads="1"/>
          </p:cNvSpPr>
          <p:nvPr/>
        </p:nvSpPr>
        <p:spPr bwMode="auto">
          <a:xfrm>
            <a:off x="304800" y="381000"/>
            <a:ext cx="853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400" dirty="0">
                <a:solidFill>
                  <a:srgbClr val="FF9900"/>
                </a:solidFill>
                <a:latin typeface="Comic Sans MS" pitchFamily="66" charset="0"/>
                <a:cs typeface="Times New Roman" pitchFamily="18" charset="0"/>
              </a:rPr>
              <a:t>Classical Terminal Electron Accepting Processes (TEAP)</a:t>
            </a:r>
          </a:p>
        </p:txBody>
      </p:sp>
      <p:sp>
        <p:nvSpPr>
          <p:cNvPr id="30731" name="Freeform 11"/>
          <p:cNvSpPr>
            <a:spLocks/>
          </p:cNvSpPr>
          <p:nvPr/>
        </p:nvSpPr>
        <p:spPr bwMode="auto">
          <a:xfrm>
            <a:off x="6705600" y="6019800"/>
            <a:ext cx="1066800" cy="304800"/>
          </a:xfrm>
          <a:custGeom>
            <a:avLst/>
            <a:gdLst>
              <a:gd name="T0" fmla="*/ 1066800 w 672"/>
              <a:gd name="T1" fmla="*/ 0 h 192"/>
              <a:gd name="T2" fmla="*/ 533400 w 672"/>
              <a:gd name="T3" fmla="*/ 304800 h 192"/>
              <a:gd name="T4" fmla="*/ 0 w 672"/>
              <a:gd name="T5" fmla="*/ 0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192">
                <a:moveTo>
                  <a:pt x="672" y="0"/>
                </a:moveTo>
                <a:cubicBezTo>
                  <a:pt x="560" y="96"/>
                  <a:pt x="448" y="192"/>
                  <a:pt x="336" y="192"/>
                </a:cubicBezTo>
                <a:cubicBezTo>
                  <a:pt x="224" y="192"/>
                  <a:pt x="56" y="32"/>
                  <a:pt x="0" y="0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2" name="Freeform 12"/>
          <p:cNvSpPr>
            <a:spLocks/>
          </p:cNvSpPr>
          <p:nvPr/>
        </p:nvSpPr>
        <p:spPr bwMode="auto">
          <a:xfrm>
            <a:off x="6629400" y="2133600"/>
            <a:ext cx="1066800" cy="304800"/>
          </a:xfrm>
          <a:custGeom>
            <a:avLst/>
            <a:gdLst>
              <a:gd name="T0" fmla="*/ 1066800 w 672"/>
              <a:gd name="T1" fmla="*/ 0 h 192"/>
              <a:gd name="T2" fmla="*/ 533400 w 672"/>
              <a:gd name="T3" fmla="*/ 304800 h 192"/>
              <a:gd name="T4" fmla="*/ 0 w 672"/>
              <a:gd name="T5" fmla="*/ 0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192">
                <a:moveTo>
                  <a:pt x="672" y="0"/>
                </a:moveTo>
                <a:cubicBezTo>
                  <a:pt x="560" y="96"/>
                  <a:pt x="448" y="192"/>
                  <a:pt x="336" y="192"/>
                </a:cubicBezTo>
                <a:cubicBezTo>
                  <a:pt x="224" y="192"/>
                  <a:pt x="56" y="32"/>
                  <a:pt x="0" y="0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3" name="Freeform 13"/>
          <p:cNvSpPr>
            <a:spLocks/>
          </p:cNvSpPr>
          <p:nvPr/>
        </p:nvSpPr>
        <p:spPr bwMode="auto">
          <a:xfrm>
            <a:off x="6629400" y="3124200"/>
            <a:ext cx="1066800" cy="304800"/>
          </a:xfrm>
          <a:custGeom>
            <a:avLst/>
            <a:gdLst>
              <a:gd name="T0" fmla="*/ 1066800 w 672"/>
              <a:gd name="T1" fmla="*/ 0 h 192"/>
              <a:gd name="T2" fmla="*/ 533400 w 672"/>
              <a:gd name="T3" fmla="*/ 304800 h 192"/>
              <a:gd name="T4" fmla="*/ 0 w 672"/>
              <a:gd name="T5" fmla="*/ 0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192">
                <a:moveTo>
                  <a:pt x="672" y="0"/>
                </a:moveTo>
                <a:cubicBezTo>
                  <a:pt x="560" y="96"/>
                  <a:pt x="448" y="192"/>
                  <a:pt x="336" y="192"/>
                </a:cubicBezTo>
                <a:cubicBezTo>
                  <a:pt x="224" y="192"/>
                  <a:pt x="56" y="32"/>
                  <a:pt x="0" y="0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4" name="Freeform 14"/>
          <p:cNvSpPr>
            <a:spLocks/>
          </p:cNvSpPr>
          <p:nvPr/>
        </p:nvSpPr>
        <p:spPr bwMode="auto">
          <a:xfrm>
            <a:off x="6629400" y="4038600"/>
            <a:ext cx="1066800" cy="304800"/>
          </a:xfrm>
          <a:custGeom>
            <a:avLst/>
            <a:gdLst>
              <a:gd name="T0" fmla="*/ 1066800 w 672"/>
              <a:gd name="T1" fmla="*/ 0 h 192"/>
              <a:gd name="T2" fmla="*/ 533400 w 672"/>
              <a:gd name="T3" fmla="*/ 304800 h 192"/>
              <a:gd name="T4" fmla="*/ 0 w 672"/>
              <a:gd name="T5" fmla="*/ 0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192">
                <a:moveTo>
                  <a:pt x="672" y="0"/>
                </a:moveTo>
                <a:cubicBezTo>
                  <a:pt x="560" y="96"/>
                  <a:pt x="448" y="192"/>
                  <a:pt x="336" y="192"/>
                </a:cubicBezTo>
                <a:cubicBezTo>
                  <a:pt x="224" y="192"/>
                  <a:pt x="56" y="32"/>
                  <a:pt x="0" y="0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5" name="Freeform 15"/>
          <p:cNvSpPr>
            <a:spLocks/>
          </p:cNvSpPr>
          <p:nvPr/>
        </p:nvSpPr>
        <p:spPr bwMode="auto">
          <a:xfrm>
            <a:off x="6629400" y="5029200"/>
            <a:ext cx="1066800" cy="304800"/>
          </a:xfrm>
          <a:custGeom>
            <a:avLst/>
            <a:gdLst>
              <a:gd name="T0" fmla="*/ 1066800 w 672"/>
              <a:gd name="T1" fmla="*/ 0 h 192"/>
              <a:gd name="T2" fmla="*/ 533400 w 672"/>
              <a:gd name="T3" fmla="*/ 304800 h 192"/>
              <a:gd name="T4" fmla="*/ 0 w 672"/>
              <a:gd name="T5" fmla="*/ 0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192">
                <a:moveTo>
                  <a:pt x="672" y="0"/>
                </a:moveTo>
                <a:cubicBezTo>
                  <a:pt x="560" y="96"/>
                  <a:pt x="448" y="192"/>
                  <a:pt x="336" y="192"/>
                </a:cubicBezTo>
                <a:cubicBezTo>
                  <a:pt x="224" y="192"/>
                  <a:pt x="56" y="32"/>
                  <a:pt x="0" y="0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3" name="Text Box 17"/>
          <p:cNvSpPr txBox="1">
            <a:spLocks noChangeArrowheads="1"/>
          </p:cNvSpPr>
          <p:nvPr/>
        </p:nvSpPr>
        <p:spPr bwMode="auto">
          <a:xfrm>
            <a:off x="6553200" y="1295400"/>
            <a:ext cx="11763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bg1"/>
                </a:solidFill>
              </a:rPr>
              <a:t>Reduction</a:t>
            </a:r>
          </a:p>
        </p:txBody>
      </p:sp>
      <p:sp>
        <p:nvSpPr>
          <p:cNvPr id="30738" name="Text Box 18"/>
          <p:cNvSpPr txBox="1">
            <a:spLocks noChangeArrowheads="1"/>
          </p:cNvSpPr>
          <p:nvPr/>
        </p:nvSpPr>
        <p:spPr bwMode="auto">
          <a:xfrm>
            <a:off x="6629400" y="1905000"/>
            <a:ext cx="11223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bg1"/>
                </a:solidFill>
              </a:rPr>
              <a:t>Oxidation</a:t>
            </a:r>
          </a:p>
        </p:txBody>
      </p:sp>
    </p:spTree>
    <p:extLst>
      <p:ext uri="{BB962C8B-B14F-4D97-AF65-F5344CB8AC3E}">
        <p14:creationId xmlns:p14="http://schemas.microsoft.com/office/powerpoint/2010/main" val="118169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0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30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30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1" grpId="0" animBg="1"/>
      <p:bldP spid="30732" grpId="0" animBg="1"/>
      <p:bldP spid="30733" grpId="0" animBg="1"/>
      <p:bldP spid="30734" grpId="0" animBg="1"/>
      <p:bldP spid="30735" grpId="0" animBg="1"/>
      <p:bldP spid="3073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55715" y="314036"/>
            <a:ext cx="8229600" cy="285403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	</a:t>
            </a:r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Denitrification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b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</a:t>
            </a:r>
            <a:r>
              <a:rPr lang="en-US" sz="4000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  <a:r>
              <a:rPr lang="en-US" sz="40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---&gt; NO</a:t>
            </a:r>
            <a:r>
              <a:rPr lang="en-US" sz="4000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en-US" sz="40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---&gt; NO ---&gt; N</a:t>
            </a:r>
            <a:r>
              <a:rPr lang="en-US" sz="4000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 ---&gt; N</a:t>
            </a:r>
            <a:r>
              <a:rPr lang="en-US" sz="4000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Picture 6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3"/>
          <a:stretch/>
        </p:blipFill>
        <p:spPr bwMode="auto">
          <a:xfrm>
            <a:off x="466552" y="3168074"/>
            <a:ext cx="3874540" cy="28129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Qindao 2011 Enteromorpha1.jpg"/>
          <p:cNvPicPr>
            <a:picLocks noChangeAspect="1"/>
          </p:cNvPicPr>
          <p:nvPr/>
        </p:nvPicPr>
        <p:blipFill>
          <a:blip r:embed="rId3" cstate="print"/>
          <a:srcRect l="12381"/>
          <a:stretch>
            <a:fillRect/>
          </a:stretch>
        </p:blipFill>
        <p:spPr>
          <a:xfrm>
            <a:off x="4945510" y="3168074"/>
            <a:ext cx="3750642" cy="28129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89600" y="6234546"/>
            <a:ext cx="239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Quingdao</a:t>
            </a:r>
            <a:r>
              <a:rPr lang="en-US" dirty="0" smtClean="0">
                <a:solidFill>
                  <a:schemeClr val="bg1"/>
                </a:solidFill>
              </a:rPr>
              <a:t>, China (2011)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5971" y="6234546"/>
            <a:ext cx="3123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Upper Klamath Lake, OR (2000)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01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Coastal_Eutrophication_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07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107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00050" y="152400"/>
            <a:ext cx="8229600" cy="1574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Denitrification</a:t>
            </a:r>
            <a:endPara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2516909"/>
            <a:ext cx="7086600" cy="3219450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spcBef>
                <a:spcPct val="30000"/>
              </a:spcBef>
              <a:spcAft>
                <a:spcPct val="25000"/>
              </a:spcAft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</a:rPr>
              <a:t>Is controlled by… </a:t>
            </a:r>
          </a:p>
          <a:p>
            <a:pPr eaLnBrk="1" hangingPunct="1">
              <a:spcBef>
                <a:spcPct val="30000"/>
              </a:spcBef>
              <a:spcAft>
                <a:spcPct val="2500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</a:rPr>
              <a:t> Soil moisture / wetness</a:t>
            </a:r>
          </a:p>
          <a:p>
            <a:pPr eaLnBrk="1" hangingPunct="1">
              <a:spcBef>
                <a:spcPct val="0"/>
              </a:spcBef>
              <a:spcAft>
                <a:spcPct val="2500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</a:rPr>
              <a:t> Nitrate concentration</a:t>
            </a:r>
          </a:p>
          <a:p>
            <a:pPr eaLnBrk="1" hangingPunct="1">
              <a:spcBef>
                <a:spcPct val="0"/>
              </a:spcBef>
              <a:spcAft>
                <a:spcPct val="2500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</a:rPr>
              <a:t> Soil organic carbon</a:t>
            </a:r>
          </a:p>
          <a:p>
            <a:pPr eaLnBrk="1" hangingPunct="1">
              <a:spcBef>
                <a:spcPct val="0"/>
              </a:spcBef>
              <a:spcAft>
                <a:spcPct val="2500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</a:rPr>
              <a:t> Retention time</a:t>
            </a:r>
          </a:p>
        </p:txBody>
      </p:sp>
    </p:spTree>
    <p:extLst>
      <p:ext uri="{BB962C8B-B14F-4D97-AF65-F5344CB8AC3E}">
        <p14:creationId xmlns:p14="http://schemas.microsoft.com/office/powerpoint/2010/main" val="12812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7" name="Object 9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6575259"/>
              </p:ext>
            </p:extLst>
          </p:nvPr>
        </p:nvGraphicFramePr>
        <p:xfrm>
          <a:off x="80823" y="209665"/>
          <a:ext cx="8305800" cy="6575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7" name="SPW 9.0 Graph" r:id="rId3" imgW="5493600" imgH="4349520" progId="SigmaPlotGraphicObject.8">
                  <p:embed/>
                </p:oleObj>
              </mc:Choice>
              <mc:Fallback>
                <p:oleObj name="SPW 9.0 Graph" r:id="rId3" imgW="5493600" imgH="4349520" progId="SigmaPlotGraphicObject.8">
                  <p:embed/>
                  <p:pic>
                    <p:nvPicPr>
                      <p:cNvPr id="1741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823" y="209665"/>
                        <a:ext cx="8305800" cy="6575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6997469" y="6117242"/>
            <a:ext cx="201850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dirty="0">
                <a:solidFill>
                  <a:schemeClr val="bg1"/>
                </a:solidFill>
              </a:rPr>
              <a:t>Adapted from Hanson</a:t>
            </a:r>
          </a:p>
          <a:p>
            <a:r>
              <a:rPr lang="en-US" altLang="en-US" sz="1600" dirty="0">
                <a:solidFill>
                  <a:schemeClr val="bg1"/>
                </a:solidFill>
              </a:rPr>
              <a:t>et al. (1994</a:t>
            </a:r>
            <a:r>
              <a:rPr lang="en-US" altLang="en-US" sz="1600" dirty="0" smtClean="0">
                <a:solidFill>
                  <a:schemeClr val="bg1"/>
                </a:solidFill>
              </a:rPr>
              <a:t>)</a:t>
            </a:r>
            <a:endParaRPr lang="en-US" alt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09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257786"/>
              </p:ext>
            </p:extLst>
          </p:nvPr>
        </p:nvGraphicFramePr>
        <p:xfrm>
          <a:off x="0" y="0"/>
          <a:ext cx="9144000" cy="63300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93153241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528391535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637919908"/>
                    </a:ext>
                  </a:extLst>
                </a:gridCol>
              </a:tblGrid>
              <a:tr h="1200413">
                <a:tc gridSpan="3">
                  <a:txBody>
                    <a:bodyPr/>
                    <a:lstStyle/>
                    <a:p>
                      <a:pPr algn="ctr"/>
                      <a:endParaRPr lang="en-US" sz="2400" dirty="0" smtClean="0"/>
                    </a:p>
                    <a:p>
                      <a:pPr algn="ctr"/>
                      <a:r>
                        <a:rPr lang="en-US" sz="3200" dirty="0" smtClean="0"/>
                        <a:t>Indicators of Soil Quality</a:t>
                      </a:r>
                    </a:p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8355584"/>
                  </a:ext>
                </a:extLst>
              </a:tr>
              <a:tr h="51054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Physical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Chemical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Biological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5187605"/>
                  </a:ext>
                </a:extLst>
              </a:tr>
              <a:tr h="4508870">
                <a:tc>
                  <a:txBody>
                    <a:bodyPr/>
                    <a:lstStyle/>
                    <a:p>
                      <a:pPr algn="ctr"/>
                      <a:endParaRPr lang="en-US" sz="1600" dirty="0" smtClean="0"/>
                    </a:p>
                    <a:p>
                      <a:pPr algn="ctr"/>
                      <a:r>
                        <a:rPr lang="en-US" sz="1800" dirty="0" smtClean="0"/>
                        <a:t>Structure</a:t>
                      </a:r>
                    </a:p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Soil</a:t>
                      </a:r>
                      <a:r>
                        <a:rPr lang="en-US" sz="1800" baseline="0" dirty="0" smtClean="0"/>
                        <a:t> depth and rooting depth</a:t>
                      </a:r>
                      <a:endParaRPr lang="en-US" sz="1800" dirty="0" smtClean="0"/>
                    </a:p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b="1" i="1" dirty="0" smtClean="0"/>
                        <a:t>Infiltration</a:t>
                      </a:r>
                    </a:p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b="1" i="1" dirty="0" smtClean="0"/>
                        <a:t>Bulk</a:t>
                      </a:r>
                      <a:r>
                        <a:rPr lang="en-US" sz="1800" b="1" i="1" baseline="0" dirty="0" smtClean="0"/>
                        <a:t> density</a:t>
                      </a:r>
                      <a:endParaRPr lang="en-US" sz="1800" b="1" i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 smtClean="0"/>
                    </a:p>
                    <a:p>
                      <a:pPr algn="ctr"/>
                      <a:r>
                        <a:rPr lang="en-US" sz="1800" baseline="0" dirty="0" smtClean="0"/>
                        <a:t>pH</a:t>
                      </a:r>
                    </a:p>
                    <a:p>
                      <a:pPr algn="ctr"/>
                      <a:endParaRPr lang="en-US" sz="1800" baseline="0" dirty="0" smtClean="0"/>
                    </a:p>
                    <a:p>
                      <a:pPr algn="ctr"/>
                      <a:r>
                        <a:rPr lang="en-US" sz="1800" b="1" i="1" baseline="0" dirty="0" smtClean="0"/>
                        <a:t>Conductivity</a:t>
                      </a:r>
                    </a:p>
                    <a:p>
                      <a:pPr algn="ctr"/>
                      <a:endParaRPr lang="en-US" sz="1800" baseline="0" dirty="0" smtClean="0"/>
                    </a:p>
                    <a:p>
                      <a:pPr algn="ctr"/>
                      <a:r>
                        <a:rPr lang="en-US" sz="1800" i="1" baseline="0" dirty="0" smtClean="0"/>
                        <a:t>Extractable N, P, K</a:t>
                      </a:r>
                    </a:p>
                    <a:p>
                      <a:pPr algn="ctr"/>
                      <a:endParaRPr lang="en-US" sz="1800" baseline="0" dirty="0" smtClean="0"/>
                    </a:p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 smtClean="0"/>
                    </a:p>
                    <a:p>
                      <a:pPr algn="ctr"/>
                      <a:r>
                        <a:rPr lang="en-US" sz="1800" dirty="0" smtClean="0"/>
                        <a:t>Microbial</a:t>
                      </a:r>
                      <a:r>
                        <a:rPr lang="en-US" sz="1800" baseline="0" dirty="0" smtClean="0"/>
                        <a:t> biomass C and N</a:t>
                      </a:r>
                      <a:endParaRPr lang="en-US" sz="1800" dirty="0" smtClean="0"/>
                    </a:p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b="1" i="1" dirty="0" smtClean="0"/>
                        <a:t>Potentially</a:t>
                      </a:r>
                      <a:r>
                        <a:rPr lang="en-US" sz="1800" b="1" i="1" baseline="0" dirty="0" smtClean="0"/>
                        <a:t> </a:t>
                      </a:r>
                      <a:r>
                        <a:rPr lang="en-US" sz="1800" b="1" i="1" baseline="0" dirty="0" err="1" smtClean="0"/>
                        <a:t>mineralizable</a:t>
                      </a:r>
                      <a:r>
                        <a:rPr lang="en-US" sz="1800" b="1" i="1" baseline="0" dirty="0" smtClean="0"/>
                        <a:t> N</a:t>
                      </a:r>
                      <a:endParaRPr lang="en-US" sz="1800" b="1" i="1" dirty="0" smtClean="0"/>
                    </a:p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b="1" i="1" baseline="0" dirty="0" smtClean="0"/>
                        <a:t>Soil respiration</a:t>
                      </a:r>
                    </a:p>
                    <a:p>
                      <a:pPr algn="ctr"/>
                      <a:endParaRPr lang="en-US" sz="1800" baseline="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822781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606205" y="6482962"/>
            <a:ext cx="6807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https://www.nrcs.usda.gov/wps/portal/nrcs/detail/soils/health/assessment/?cid=stelprdb1237387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25591" y="5672306"/>
            <a:ext cx="877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SOM </a:t>
            </a:r>
            <a:endParaRPr lang="en-US" sz="2400" b="1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034012" y="5895918"/>
            <a:ext cx="2704699" cy="1443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1453415" y="5909911"/>
            <a:ext cx="2772176" cy="44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663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7" name="Object 7"/>
          <p:cNvGraphicFramePr>
            <a:graphicFrameLocks noGrp="1" noChangeAspect="1"/>
          </p:cNvGraphicFramePr>
          <p:nvPr>
            <p:ph idx="1"/>
          </p:nvPr>
        </p:nvGraphicFramePr>
        <p:xfrm>
          <a:off x="228600" y="152400"/>
          <a:ext cx="7924800" cy="653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1" name="SPW 9.0 Graph" r:id="rId3" imgW="5722920" imgH="4722840" progId="SigmaPlotGraphicObject.8">
                  <p:embed/>
                </p:oleObj>
              </mc:Choice>
              <mc:Fallback>
                <p:oleObj name="SPW 9.0 Graph" r:id="rId3" imgW="5722920" imgH="4722840" progId="SigmaPlotGraphicObject.8">
                  <p:embed/>
                  <p:pic>
                    <p:nvPicPr>
                      <p:cNvPr id="1536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52400"/>
                        <a:ext cx="7924800" cy="6538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6605788" y="6361995"/>
            <a:ext cx="24827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dirty="0">
                <a:solidFill>
                  <a:schemeClr val="bg1"/>
                </a:solidFill>
              </a:rPr>
              <a:t>Adapted from White (1999</a:t>
            </a:r>
            <a:r>
              <a:rPr lang="en-US" altLang="en-US" sz="1600" dirty="0" smtClean="0">
                <a:solidFill>
                  <a:schemeClr val="bg1"/>
                </a:solidFill>
              </a:rPr>
              <a:t>)</a:t>
            </a:r>
            <a:endParaRPr lang="en-US" alt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24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381000" y="381000"/>
          <a:ext cx="7467600" cy="591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5" name="SPW 8.0 Graph" r:id="rId3" imgW="5475240" imgH="4334040" progId="SigmaPlotGraphicObject.7">
                  <p:embed/>
                </p:oleObj>
              </mc:Choice>
              <mc:Fallback>
                <p:oleObj name="SPW 8.0 Graph" r:id="rId3" imgW="5475240" imgH="4334040" progId="SigmaPlotGraphicObject.7">
                  <p:embed/>
                  <p:pic>
                    <p:nvPicPr>
                      <p:cNvPr id="307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81000"/>
                        <a:ext cx="7467600" cy="5910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51" name="Rectangle 379"/>
          <p:cNvSpPr>
            <a:spLocks noChangeArrowheads="1"/>
          </p:cNvSpPr>
          <p:nvPr/>
        </p:nvSpPr>
        <p:spPr bwMode="auto">
          <a:xfrm>
            <a:off x="1524000" y="0"/>
            <a:ext cx="5791200" cy="914400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49" name="Text Box 377"/>
          <p:cNvSpPr txBox="1">
            <a:spLocks noChangeArrowheads="1"/>
          </p:cNvSpPr>
          <p:nvPr/>
        </p:nvSpPr>
        <p:spPr bwMode="auto">
          <a:xfrm>
            <a:off x="1524000" y="195590"/>
            <a:ext cx="581165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FFFF00"/>
                </a:solidFill>
              </a:rPr>
              <a:t>Effect of Soil </a:t>
            </a:r>
            <a:r>
              <a:rPr lang="en-US" altLang="en-US" sz="2800" b="1" dirty="0" smtClean="0">
                <a:solidFill>
                  <a:srgbClr val="FFFF00"/>
                </a:solidFill>
              </a:rPr>
              <a:t>Organic Matter </a:t>
            </a:r>
            <a:r>
              <a:rPr lang="en-US" altLang="en-US" sz="2800" b="1" dirty="0">
                <a:solidFill>
                  <a:srgbClr val="FFFF00"/>
                </a:solidFill>
              </a:rPr>
              <a:t>Content </a:t>
            </a:r>
          </a:p>
        </p:txBody>
      </p:sp>
      <p:sp>
        <p:nvSpPr>
          <p:cNvPr id="3453" name="Text Box 381"/>
          <p:cNvSpPr txBox="1">
            <a:spLocks noChangeArrowheads="1"/>
          </p:cNvSpPr>
          <p:nvPr/>
        </p:nvSpPr>
        <p:spPr bwMode="auto">
          <a:xfrm>
            <a:off x="6765739" y="6333709"/>
            <a:ext cx="216572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dirty="0" smtClean="0">
                <a:solidFill>
                  <a:schemeClr val="bg1"/>
                </a:solidFill>
              </a:rPr>
              <a:t>From Craft</a:t>
            </a:r>
            <a:r>
              <a:rPr lang="en-US" altLang="en-US" sz="1600" dirty="0">
                <a:solidFill>
                  <a:schemeClr val="bg1"/>
                </a:solidFill>
              </a:rPr>
              <a:t> et al.  (2003</a:t>
            </a:r>
            <a:r>
              <a:rPr lang="en-US" altLang="en-US" sz="1600" dirty="0" smtClean="0">
                <a:solidFill>
                  <a:schemeClr val="bg1"/>
                </a:solidFill>
              </a:rPr>
              <a:t>)</a:t>
            </a:r>
            <a:endParaRPr lang="en-US" alt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14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706" name="Object 2"/>
          <p:cNvGraphicFramePr>
            <a:graphicFrameLocks noGrp="1" noChangeAspect="1"/>
          </p:cNvGraphicFramePr>
          <p:nvPr>
            <p:ph/>
          </p:nvPr>
        </p:nvGraphicFramePr>
        <p:xfrm>
          <a:off x="400050" y="133350"/>
          <a:ext cx="7905750" cy="611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3" name="SPW 9.0 Graph" r:id="rId3" imgW="5475240" imgH="4234320" progId="SigmaPlotGraphicObject.8">
                  <p:embed/>
                </p:oleObj>
              </mc:Choice>
              <mc:Fallback>
                <p:oleObj name="SPW 9.0 Graph" r:id="rId3" imgW="5475240" imgH="4234320" progId="SigmaPlotGraphicObject.8">
                  <p:embed/>
                  <p:pic>
                    <p:nvPicPr>
                      <p:cNvPr id="7270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" y="133350"/>
                        <a:ext cx="7905750" cy="611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7003937" y="6143625"/>
            <a:ext cx="19976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dirty="0">
                <a:solidFill>
                  <a:schemeClr val="bg1"/>
                </a:solidFill>
              </a:rPr>
              <a:t>Adapted from Nichols</a:t>
            </a:r>
          </a:p>
          <a:p>
            <a:r>
              <a:rPr lang="en-US" altLang="en-US" sz="1600" dirty="0">
                <a:solidFill>
                  <a:schemeClr val="bg1"/>
                </a:solidFill>
              </a:rPr>
              <a:t>and Higgins (2000</a:t>
            </a:r>
            <a:r>
              <a:rPr lang="en-US" altLang="en-US" sz="1600" dirty="0" smtClean="0">
                <a:solidFill>
                  <a:schemeClr val="bg1"/>
                </a:solidFill>
              </a:rPr>
              <a:t>)</a:t>
            </a:r>
            <a:endParaRPr lang="en-US" alt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6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1828800" y="1066800"/>
            <a:ext cx="5486400" cy="4267200"/>
          </a:xfrm>
          <a:prstGeom prst="rect">
            <a:avLst/>
          </a:prstGeom>
          <a:solidFill>
            <a:srgbClr val="00008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1800" b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73731" name="Freeform 3"/>
          <p:cNvSpPr>
            <a:spLocks/>
          </p:cNvSpPr>
          <p:nvPr/>
        </p:nvSpPr>
        <p:spPr bwMode="auto">
          <a:xfrm>
            <a:off x="1843088" y="1892300"/>
            <a:ext cx="5472112" cy="3430588"/>
          </a:xfrm>
          <a:custGeom>
            <a:avLst/>
            <a:gdLst>
              <a:gd name="T0" fmla="*/ 0 w 3447"/>
              <a:gd name="T1" fmla="*/ 2145 h 2161"/>
              <a:gd name="T2" fmla="*/ 658 w 3447"/>
              <a:gd name="T3" fmla="*/ 2109 h 2161"/>
              <a:gd name="T4" fmla="*/ 951 w 3447"/>
              <a:gd name="T5" fmla="*/ 1832 h 2161"/>
              <a:gd name="T6" fmla="*/ 1191 w 3447"/>
              <a:gd name="T7" fmla="*/ 1064 h 2161"/>
              <a:gd name="T8" fmla="*/ 1479 w 3447"/>
              <a:gd name="T9" fmla="*/ 872 h 2161"/>
              <a:gd name="T10" fmla="*/ 1820 w 3447"/>
              <a:gd name="T11" fmla="*/ 719 h 2161"/>
              <a:gd name="T12" fmla="*/ 2066 w 3447"/>
              <a:gd name="T13" fmla="*/ 472 h 2161"/>
              <a:gd name="T14" fmla="*/ 2199 w 3447"/>
              <a:gd name="T15" fmla="*/ 248 h 2161"/>
              <a:gd name="T16" fmla="*/ 2343 w 3447"/>
              <a:gd name="T17" fmla="*/ 56 h 2161"/>
              <a:gd name="T18" fmla="*/ 2631 w 3447"/>
              <a:gd name="T19" fmla="*/ 8 h 2161"/>
              <a:gd name="T20" fmla="*/ 3447 w 3447"/>
              <a:gd name="T21" fmla="*/ 8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447" h="2161">
                <a:moveTo>
                  <a:pt x="0" y="2145"/>
                </a:moveTo>
                <a:cubicBezTo>
                  <a:pt x="108" y="2139"/>
                  <a:pt x="500" y="2161"/>
                  <a:pt x="658" y="2109"/>
                </a:cubicBezTo>
                <a:cubicBezTo>
                  <a:pt x="816" y="2057"/>
                  <a:pt x="862" y="2006"/>
                  <a:pt x="951" y="1832"/>
                </a:cubicBezTo>
                <a:cubicBezTo>
                  <a:pt x="1040" y="1658"/>
                  <a:pt x="1103" y="1224"/>
                  <a:pt x="1191" y="1064"/>
                </a:cubicBezTo>
                <a:cubicBezTo>
                  <a:pt x="1279" y="904"/>
                  <a:pt x="1374" y="930"/>
                  <a:pt x="1479" y="872"/>
                </a:cubicBezTo>
                <a:cubicBezTo>
                  <a:pt x="1584" y="814"/>
                  <a:pt x="1722" y="786"/>
                  <a:pt x="1820" y="719"/>
                </a:cubicBezTo>
                <a:cubicBezTo>
                  <a:pt x="1918" y="652"/>
                  <a:pt x="2003" y="550"/>
                  <a:pt x="2066" y="472"/>
                </a:cubicBezTo>
                <a:cubicBezTo>
                  <a:pt x="2129" y="394"/>
                  <a:pt x="2153" y="317"/>
                  <a:pt x="2199" y="248"/>
                </a:cubicBezTo>
                <a:cubicBezTo>
                  <a:pt x="2245" y="179"/>
                  <a:pt x="2271" y="96"/>
                  <a:pt x="2343" y="56"/>
                </a:cubicBezTo>
                <a:cubicBezTo>
                  <a:pt x="2415" y="16"/>
                  <a:pt x="2447" y="16"/>
                  <a:pt x="2631" y="8"/>
                </a:cubicBezTo>
                <a:cubicBezTo>
                  <a:pt x="2815" y="0"/>
                  <a:pt x="3131" y="4"/>
                  <a:pt x="3447" y="8"/>
                </a:cubicBezTo>
              </a:path>
            </a:pathLst>
          </a:custGeom>
          <a:noFill/>
          <a:ln w="38100" cmpd="sng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2" name="Freeform 4"/>
          <p:cNvSpPr>
            <a:spLocks/>
          </p:cNvSpPr>
          <p:nvPr/>
        </p:nvSpPr>
        <p:spPr bwMode="auto">
          <a:xfrm>
            <a:off x="3733800" y="3424238"/>
            <a:ext cx="3581400" cy="157162"/>
          </a:xfrm>
          <a:custGeom>
            <a:avLst/>
            <a:gdLst>
              <a:gd name="T0" fmla="*/ 2256 w 2256"/>
              <a:gd name="T1" fmla="*/ 3 h 99"/>
              <a:gd name="T2" fmla="*/ 480 w 2256"/>
              <a:gd name="T3" fmla="*/ 3 h 99"/>
              <a:gd name="T4" fmla="*/ 336 w 2256"/>
              <a:gd name="T5" fmla="*/ 3 h 99"/>
              <a:gd name="T6" fmla="*/ 171 w 2256"/>
              <a:gd name="T7" fmla="*/ 19 h 99"/>
              <a:gd name="T8" fmla="*/ 0 w 2256"/>
              <a:gd name="T9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56" h="99">
                <a:moveTo>
                  <a:pt x="2256" y="3"/>
                </a:moveTo>
                <a:cubicBezTo>
                  <a:pt x="1528" y="3"/>
                  <a:pt x="800" y="3"/>
                  <a:pt x="480" y="3"/>
                </a:cubicBezTo>
                <a:cubicBezTo>
                  <a:pt x="160" y="3"/>
                  <a:pt x="387" y="0"/>
                  <a:pt x="336" y="3"/>
                </a:cubicBezTo>
                <a:cubicBezTo>
                  <a:pt x="285" y="6"/>
                  <a:pt x="227" y="3"/>
                  <a:pt x="171" y="19"/>
                </a:cubicBezTo>
                <a:cubicBezTo>
                  <a:pt x="115" y="35"/>
                  <a:pt x="36" y="82"/>
                  <a:pt x="0" y="99"/>
                </a:cubicBezTo>
              </a:path>
            </a:pathLst>
          </a:custGeom>
          <a:noFill/>
          <a:ln w="38100" cap="flat" cmpd="sng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3" name="Line 5"/>
          <p:cNvSpPr>
            <a:spLocks noChangeShapeType="1"/>
          </p:cNvSpPr>
          <p:nvPr/>
        </p:nvSpPr>
        <p:spPr bwMode="auto">
          <a:xfrm flipH="1">
            <a:off x="1676400" y="5334000"/>
            <a:ext cx="152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4" name="Line 6"/>
          <p:cNvSpPr>
            <a:spLocks noChangeShapeType="1"/>
          </p:cNvSpPr>
          <p:nvPr/>
        </p:nvSpPr>
        <p:spPr bwMode="auto">
          <a:xfrm flipH="1">
            <a:off x="1676400" y="3657600"/>
            <a:ext cx="152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5" name="Line 7"/>
          <p:cNvSpPr>
            <a:spLocks noChangeShapeType="1"/>
          </p:cNvSpPr>
          <p:nvPr/>
        </p:nvSpPr>
        <p:spPr bwMode="auto">
          <a:xfrm flipH="1">
            <a:off x="1676400" y="1066800"/>
            <a:ext cx="152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6" name="Line 8"/>
          <p:cNvSpPr>
            <a:spLocks noChangeShapeType="1"/>
          </p:cNvSpPr>
          <p:nvPr/>
        </p:nvSpPr>
        <p:spPr bwMode="auto">
          <a:xfrm flipH="1">
            <a:off x="1676400" y="2743200"/>
            <a:ext cx="152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7" name="Line 9"/>
          <p:cNvSpPr>
            <a:spLocks noChangeShapeType="1"/>
          </p:cNvSpPr>
          <p:nvPr/>
        </p:nvSpPr>
        <p:spPr bwMode="auto">
          <a:xfrm flipH="1">
            <a:off x="1676400" y="1828800"/>
            <a:ext cx="152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8" name="Line 10"/>
          <p:cNvSpPr>
            <a:spLocks noChangeShapeType="1"/>
          </p:cNvSpPr>
          <p:nvPr/>
        </p:nvSpPr>
        <p:spPr bwMode="auto">
          <a:xfrm flipH="1">
            <a:off x="1676400" y="4495800"/>
            <a:ext cx="152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9" name="Line 11"/>
          <p:cNvSpPr>
            <a:spLocks noChangeShapeType="1"/>
          </p:cNvSpPr>
          <p:nvPr/>
        </p:nvSpPr>
        <p:spPr bwMode="auto">
          <a:xfrm flipV="1">
            <a:off x="1828800" y="5334000"/>
            <a:ext cx="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0" name="Line 12"/>
          <p:cNvSpPr>
            <a:spLocks noChangeShapeType="1"/>
          </p:cNvSpPr>
          <p:nvPr/>
        </p:nvSpPr>
        <p:spPr bwMode="auto">
          <a:xfrm flipV="1">
            <a:off x="3581400" y="5334000"/>
            <a:ext cx="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1" name="Line 13"/>
          <p:cNvSpPr>
            <a:spLocks noChangeShapeType="1"/>
          </p:cNvSpPr>
          <p:nvPr/>
        </p:nvSpPr>
        <p:spPr bwMode="auto">
          <a:xfrm flipV="1">
            <a:off x="5562600" y="5334000"/>
            <a:ext cx="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2" name="Line 14"/>
          <p:cNvSpPr>
            <a:spLocks noChangeShapeType="1"/>
          </p:cNvSpPr>
          <p:nvPr/>
        </p:nvSpPr>
        <p:spPr bwMode="auto">
          <a:xfrm flipV="1">
            <a:off x="7315200" y="5334000"/>
            <a:ext cx="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3" name="Text Box 15"/>
          <p:cNvSpPr txBox="1">
            <a:spLocks noChangeArrowheads="1"/>
          </p:cNvSpPr>
          <p:nvPr/>
        </p:nvSpPr>
        <p:spPr bwMode="auto">
          <a:xfrm>
            <a:off x="3733800" y="5943600"/>
            <a:ext cx="1555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>
                <a:solidFill>
                  <a:srgbClr val="FFFF00"/>
                </a:solidFill>
                <a:cs typeface="Arial" charset="0"/>
              </a:rPr>
              <a:t>Time (Years)</a:t>
            </a:r>
          </a:p>
        </p:txBody>
      </p:sp>
      <p:sp>
        <p:nvSpPr>
          <p:cNvPr id="73744" name="Text Box 16"/>
          <p:cNvSpPr txBox="1">
            <a:spLocks noChangeArrowheads="1"/>
          </p:cNvSpPr>
          <p:nvPr/>
        </p:nvSpPr>
        <p:spPr bwMode="auto">
          <a:xfrm rot="16200000">
            <a:off x="-764381" y="3013869"/>
            <a:ext cx="3422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>
                <a:solidFill>
                  <a:srgbClr val="FFFF00"/>
                </a:solidFill>
                <a:cs typeface="Arial" charset="0"/>
              </a:rPr>
              <a:t>Nitrogen  Removal   (kg/ha/yr)</a:t>
            </a:r>
          </a:p>
        </p:txBody>
      </p:sp>
      <p:sp>
        <p:nvSpPr>
          <p:cNvPr id="73745" name="Text Box 17"/>
          <p:cNvSpPr txBox="1">
            <a:spLocks noChangeArrowheads="1"/>
          </p:cNvSpPr>
          <p:nvPr/>
        </p:nvSpPr>
        <p:spPr bwMode="auto">
          <a:xfrm>
            <a:off x="1295400" y="3505200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solidFill>
                  <a:schemeClr val="bg1"/>
                </a:solidFill>
                <a:cs typeface="Arial" charset="0"/>
              </a:rPr>
              <a:t>60</a:t>
            </a:r>
          </a:p>
        </p:txBody>
      </p:sp>
      <p:sp>
        <p:nvSpPr>
          <p:cNvPr id="73746" name="Text Box 18"/>
          <p:cNvSpPr txBox="1">
            <a:spLocks noChangeArrowheads="1"/>
          </p:cNvSpPr>
          <p:nvPr/>
        </p:nvSpPr>
        <p:spPr bwMode="auto">
          <a:xfrm>
            <a:off x="1295400" y="4343400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solidFill>
                  <a:schemeClr val="bg1"/>
                </a:solidFill>
                <a:cs typeface="Arial" charset="0"/>
              </a:rPr>
              <a:t>30</a:t>
            </a:r>
          </a:p>
        </p:txBody>
      </p:sp>
      <p:sp>
        <p:nvSpPr>
          <p:cNvPr id="73747" name="Text Box 19"/>
          <p:cNvSpPr txBox="1">
            <a:spLocks noChangeArrowheads="1"/>
          </p:cNvSpPr>
          <p:nvPr/>
        </p:nvSpPr>
        <p:spPr bwMode="auto">
          <a:xfrm>
            <a:off x="1295400" y="2590800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solidFill>
                  <a:schemeClr val="bg1"/>
                </a:solidFill>
                <a:cs typeface="Arial" charset="0"/>
              </a:rPr>
              <a:t>90</a:t>
            </a:r>
          </a:p>
        </p:txBody>
      </p:sp>
      <p:sp>
        <p:nvSpPr>
          <p:cNvPr id="73748" name="Text Box 20"/>
          <p:cNvSpPr txBox="1">
            <a:spLocks noChangeArrowheads="1"/>
          </p:cNvSpPr>
          <p:nvPr/>
        </p:nvSpPr>
        <p:spPr bwMode="auto">
          <a:xfrm>
            <a:off x="1219200" y="1676400"/>
            <a:ext cx="45878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solidFill>
                  <a:schemeClr val="bg1"/>
                </a:solidFill>
                <a:cs typeface="Arial" charset="0"/>
              </a:rPr>
              <a:t>120</a:t>
            </a:r>
          </a:p>
        </p:txBody>
      </p:sp>
      <p:sp>
        <p:nvSpPr>
          <p:cNvPr id="73749" name="Text Box 21"/>
          <p:cNvSpPr txBox="1">
            <a:spLocks noChangeArrowheads="1"/>
          </p:cNvSpPr>
          <p:nvPr/>
        </p:nvSpPr>
        <p:spPr bwMode="auto">
          <a:xfrm>
            <a:off x="1196975" y="914400"/>
            <a:ext cx="45878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solidFill>
                  <a:schemeClr val="bg1"/>
                </a:solidFill>
                <a:cs typeface="Arial" charset="0"/>
              </a:rPr>
              <a:t>150</a:t>
            </a:r>
          </a:p>
        </p:txBody>
      </p:sp>
      <p:sp>
        <p:nvSpPr>
          <p:cNvPr id="73750" name="Text Box 22"/>
          <p:cNvSpPr txBox="1">
            <a:spLocks noChangeArrowheads="1"/>
          </p:cNvSpPr>
          <p:nvPr/>
        </p:nvSpPr>
        <p:spPr bwMode="auto">
          <a:xfrm>
            <a:off x="1393825" y="5181600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solidFill>
                  <a:schemeClr val="bg1"/>
                </a:solidFill>
                <a:cs typeface="Arial" charset="0"/>
              </a:rPr>
              <a:t>0</a:t>
            </a:r>
          </a:p>
        </p:txBody>
      </p:sp>
      <p:sp>
        <p:nvSpPr>
          <p:cNvPr id="73751" name="Text Box 23"/>
          <p:cNvSpPr txBox="1">
            <a:spLocks noChangeArrowheads="1"/>
          </p:cNvSpPr>
          <p:nvPr/>
        </p:nvSpPr>
        <p:spPr bwMode="auto">
          <a:xfrm>
            <a:off x="1600200" y="5486400"/>
            <a:ext cx="4122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solidFill>
                  <a:schemeClr val="bg1"/>
                </a:solidFill>
                <a:cs typeface="Arial" charset="0"/>
              </a:rPr>
              <a:t>0.1</a:t>
            </a:r>
          </a:p>
        </p:txBody>
      </p:sp>
      <p:sp>
        <p:nvSpPr>
          <p:cNvPr id="73752" name="Text Box 24"/>
          <p:cNvSpPr txBox="1">
            <a:spLocks noChangeArrowheads="1"/>
          </p:cNvSpPr>
          <p:nvPr/>
        </p:nvSpPr>
        <p:spPr bwMode="auto">
          <a:xfrm>
            <a:off x="3451225" y="5486400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solidFill>
                  <a:schemeClr val="bg1"/>
                </a:solidFill>
                <a:cs typeface="Arial" charset="0"/>
              </a:rPr>
              <a:t>1</a:t>
            </a:r>
          </a:p>
        </p:txBody>
      </p:sp>
      <p:sp>
        <p:nvSpPr>
          <p:cNvPr id="73753" name="Text Box 25"/>
          <p:cNvSpPr txBox="1">
            <a:spLocks noChangeArrowheads="1"/>
          </p:cNvSpPr>
          <p:nvPr/>
        </p:nvSpPr>
        <p:spPr bwMode="auto">
          <a:xfrm>
            <a:off x="5334000" y="5486400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solidFill>
                  <a:schemeClr val="bg1"/>
                </a:solidFill>
                <a:cs typeface="Arial" charset="0"/>
              </a:rPr>
              <a:t>10</a:t>
            </a:r>
          </a:p>
        </p:txBody>
      </p:sp>
      <p:sp>
        <p:nvSpPr>
          <p:cNvPr id="73754" name="Text Box 26"/>
          <p:cNvSpPr txBox="1">
            <a:spLocks noChangeArrowheads="1"/>
          </p:cNvSpPr>
          <p:nvPr/>
        </p:nvSpPr>
        <p:spPr bwMode="auto">
          <a:xfrm>
            <a:off x="7086600" y="5486400"/>
            <a:ext cx="45878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solidFill>
                  <a:schemeClr val="bg1"/>
                </a:solidFill>
                <a:cs typeface="Arial" charset="0"/>
              </a:rPr>
              <a:t>100</a:t>
            </a:r>
          </a:p>
        </p:txBody>
      </p:sp>
      <p:sp>
        <p:nvSpPr>
          <p:cNvPr id="73755" name="Text Box 27"/>
          <p:cNvSpPr txBox="1">
            <a:spLocks noChangeArrowheads="1"/>
          </p:cNvSpPr>
          <p:nvPr/>
        </p:nvSpPr>
        <p:spPr bwMode="auto">
          <a:xfrm>
            <a:off x="5562600" y="2717800"/>
            <a:ext cx="123309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solidFill>
                  <a:schemeClr val="bg1"/>
                </a:solidFill>
                <a:cs typeface="Arial" charset="0"/>
              </a:rPr>
              <a:t>Denitrification</a:t>
            </a:r>
          </a:p>
        </p:txBody>
      </p:sp>
      <p:sp>
        <p:nvSpPr>
          <p:cNvPr id="73756" name="Text Box 28"/>
          <p:cNvSpPr txBox="1">
            <a:spLocks noChangeArrowheads="1"/>
          </p:cNvSpPr>
          <p:nvPr/>
        </p:nvSpPr>
        <p:spPr bwMode="auto">
          <a:xfrm>
            <a:off x="4114800" y="4572000"/>
            <a:ext cx="230787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solidFill>
                  <a:schemeClr val="bg1"/>
                </a:solidFill>
                <a:cs typeface="Arial" charset="0"/>
              </a:rPr>
              <a:t>Organic matter accumulation</a:t>
            </a:r>
          </a:p>
        </p:txBody>
      </p:sp>
      <p:sp>
        <p:nvSpPr>
          <p:cNvPr id="73759" name="Text Box 31"/>
          <p:cNvSpPr txBox="1">
            <a:spLocks noChangeArrowheads="1"/>
          </p:cNvSpPr>
          <p:nvPr/>
        </p:nvSpPr>
        <p:spPr bwMode="auto">
          <a:xfrm>
            <a:off x="2007875" y="197643"/>
            <a:ext cx="539969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rgbClr val="FF6600"/>
                </a:solidFill>
                <a:cs typeface="Arial" charset="0"/>
              </a:rPr>
              <a:t>Long term Sustainable N Removal</a:t>
            </a:r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7306135" y="6274826"/>
            <a:ext cx="16602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dirty="0">
                <a:solidFill>
                  <a:schemeClr val="bg1"/>
                </a:solidFill>
              </a:rPr>
              <a:t>F</a:t>
            </a:r>
            <a:r>
              <a:rPr lang="en-US" altLang="en-US" sz="1600" dirty="0" smtClean="0">
                <a:solidFill>
                  <a:schemeClr val="bg1"/>
                </a:solidFill>
              </a:rPr>
              <a:t>rom </a:t>
            </a:r>
            <a:r>
              <a:rPr lang="en-US" altLang="en-US" sz="1600" dirty="0">
                <a:solidFill>
                  <a:schemeClr val="bg1"/>
                </a:solidFill>
              </a:rPr>
              <a:t>Craft (1997</a:t>
            </a:r>
            <a:r>
              <a:rPr lang="en-US" altLang="en-US" sz="1600" dirty="0" smtClean="0">
                <a:solidFill>
                  <a:schemeClr val="bg1"/>
                </a:solidFill>
              </a:rPr>
              <a:t>)</a:t>
            </a:r>
            <a:endParaRPr lang="en-US" alt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64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4" name="Group 2"/>
          <p:cNvGrpSpPr>
            <a:grpSpLocks/>
          </p:cNvGrpSpPr>
          <p:nvPr/>
        </p:nvGrpSpPr>
        <p:grpSpPr bwMode="auto">
          <a:xfrm>
            <a:off x="609600" y="838200"/>
            <a:ext cx="7327843" cy="5614988"/>
            <a:chOff x="385" y="480"/>
            <a:chExt cx="4249" cy="3441"/>
          </a:xfrm>
        </p:grpSpPr>
        <p:sp>
          <p:nvSpPr>
            <p:cNvPr id="74755" name="Rectangle 3"/>
            <p:cNvSpPr>
              <a:spLocks noChangeArrowheads="1"/>
            </p:cNvSpPr>
            <p:nvPr/>
          </p:nvSpPr>
          <p:spPr bwMode="auto">
            <a:xfrm>
              <a:off x="1008" y="576"/>
              <a:ext cx="3504" cy="2688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56" name="Freeform 4"/>
            <p:cNvSpPr>
              <a:spLocks/>
            </p:cNvSpPr>
            <p:nvPr/>
          </p:nvSpPr>
          <p:spPr bwMode="auto">
            <a:xfrm>
              <a:off x="1024" y="2256"/>
              <a:ext cx="3493" cy="963"/>
            </a:xfrm>
            <a:custGeom>
              <a:avLst/>
              <a:gdLst>
                <a:gd name="T0" fmla="*/ 0 w 3493"/>
                <a:gd name="T1" fmla="*/ 944 h 963"/>
                <a:gd name="T2" fmla="*/ 80 w 3493"/>
                <a:gd name="T3" fmla="*/ 912 h 963"/>
                <a:gd name="T4" fmla="*/ 320 w 3493"/>
                <a:gd name="T5" fmla="*/ 768 h 963"/>
                <a:gd name="T6" fmla="*/ 560 w 3493"/>
                <a:gd name="T7" fmla="*/ 480 h 963"/>
                <a:gd name="T8" fmla="*/ 800 w 3493"/>
                <a:gd name="T9" fmla="*/ 192 h 963"/>
                <a:gd name="T10" fmla="*/ 992 w 3493"/>
                <a:gd name="T11" fmla="*/ 48 h 963"/>
                <a:gd name="T12" fmla="*/ 1136 w 3493"/>
                <a:gd name="T13" fmla="*/ 0 h 963"/>
                <a:gd name="T14" fmla="*/ 1328 w 3493"/>
                <a:gd name="T15" fmla="*/ 48 h 963"/>
                <a:gd name="T16" fmla="*/ 1520 w 3493"/>
                <a:gd name="T17" fmla="*/ 240 h 963"/>
                <a:gd name="T18" fmla="*/ 1760 w 3493"/>
                <a:gd name="T19" fmla="*/ 576 h 963"/>
                <a:gd name="T20" fmla="*/ 1904 w 3493"/>
                <a:gd name="T21" fmla="*/ 720 h 963"/>
                <a:gd name="T22" fmla="*/ 2000 w 3493"/>
                <a:gd name="T23" fmla="*/ 816 h 963"/>
                <a:gd name="T24" fmla="*/ 2192 w 3493"/>
                <a:gd name="T25" fmla="*/ 912 h 963"/>
                <a:gd name="T26" fmla="*/ 2432 w 3493"/>
                <a:gd name="T27" fmla="*/ 944 h 963"/>
                <a:gd name="T28" fmla="*/ 3056 w 3493"/>
                <a:gd name="T29" fmla="*/ 960 h 963"/>
                <a:gd name="T30" fmla="*/ 3493 w 3493"/>
                <a:gd name="T31" fmla="*/ 962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93" h="963">
                  <a:moveTo>
                    <a:pt x="0" y="944"/>
                  </a:moveTo>
                  <a:cubicBezTo>
                    <a:pt x="15" y="939"/>
                    <a:pt x="27" y="941"/>
                    <a:pt x="80" y="912"/>
                  </a:cubicBezTo>
                  <a:cubicBezTo>
                    <a:pt x="133" y="883"/>
                    <a:pt x="240" y="840"/>
                    <a:pt x="320" y="768"/>
                  </a:cubicBezTo>
                  <a:cubicBezTo>
                    <a:pt x="400" y="696"/>
                    <a:pt x="480" y="576"/>
                    <a:pt x="560" y="480"/>
                  </a:cubicBezTo>
                  <a:cubicBezTo>
                    <a:pt x="640" y="384"/>
                    <a:pt x="728" y="264"/>
                    <a:pt x="800" y="192"/>
                  </a:cubicBezTo>
                  <a:cubicBezTo>
                    <a:pt x="872" y="120"/>
                    <a:pt x="936" y="80"/>
                    <a:pt x="992" y="48"/>
                  </a:cubicBezTo>
                  <a:cubicBezTo>
                    <a:pt x="1048" y="16"/>
                    <a:pt x="1080" y="0"/>
                    <a:pt x="1136" y="0"/>
                  </a:cubicBezTo>
                  <a:cubicBezTo>
                    <a:pt x="1192" y="0"/>
                    <a:pt x="1264" y="8"/>
                    <a:pt x="1328" y="48"/>
                  </a:cubicBezTo>
                  <a:cubicBezTo>
                    <a:pt x="1392" y="88"/>
                    <a:pt x="1448" y="152"/>
                    <a:pt x="1520" y="240"/>
                  </a:cubicBezTo>
                  <a:cubicBezTo>
                    <a:pt x="1592" y="328"/>
                    <a:pt x="1696" y="496"/>
                    <a:pt x="1760" y="576"/>
                  </a:cubicBezTo>
                  <a:cubicBezTo>
                    <a:pt x="1824" y="656"/>
                    <a:pt x="1864" y="680"/>
                    <a:pt x="1904" y="720"/>
                  </a:cubicBezTo>
                  <a:cubicBezTo>
                    <a:pt x="1944" y="760"/>
                    <a:pt x="1952" y="784"/>
                    <a:pt x="2000" y="816"/>
                  </a:cubicBezTo>
                  <a:cubicBezTo>
                    <a:pt x="2048" y="848"/>
                    <a:pt x="2120" y="891"/>
                    <a:pt x="2192" y="912"/>
                  </a:cubicBezTo>
                  <a:cubicBezTo>
                    <a:pt x="2264" y="933"/>
                    <a:pt x="2288" y="936"/>
                    <a:pt x="2432" y="944"/>
                  </a:cubicBezTo>
                  <a:cubicBezTo>
                    <a:pt x="2576" y="952"/>
                    <a:pt x="2879" y="957"/>
                    <a:pt x="3056" y="960"/>
                  </a:cubicBezTo>
                  <a:cubicBezTo>
                    <a:pt x="3233" y="963"/>
                    <a:pt x="3402" y="962"/>
                    <a:pt x="3493" y="962"/>
                  </a:cubicBezTo>
                </a:path>
              </a:pathLst>
            </a:custGeom>
            <a:noFill/>
            <a:ln w="38100" cap="rnd" cmpd="sng">
              <a:solidFill>
                <a:srgbClr val="00CC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57" name="Freeform 5"/>
            <p:cNvSpPr>
              <a:spLocks/>
            </p:cNvSpPr>
            <p:nvPr/>
          </p:nvSpPr>
          <p:spPr bwMode="auto">
            <a:xfrm>
              <a:off x="1728" y="1101"/>
              <a:ext cx="2779" cy="2053"/>
            </a:xfrm>
            <a:custGeom>
              <a:avLst/>
              <a:gdLst>
                <a:gd name="T0" fmla="*/ 0 w 2779"/>
                <a:gd name="T1" fmla="*/ 298 h 2053"/>
                <a:gd name="T2" fmla="*/ 96 w 2779"/>
                <a:gd name="T3" fmla="*/ 195 h 2053"/>
                <a:gd name="T4" fmla="*/ 288 w 2779"/>
                <a:gd name="T5" fmla="*/ 51 h 2053"/>
                <a:gd name="T6" fmla="*/ 432 w 2779"/>
                <a:gd name="T7" fmla="*/ 3 h 2053"/>
                <a:gd name="T8" fmla="*/ 530 w 2779"/>
                <a:gd name="T9" fmla="*/ 33 h 2053"/>
                <a:gd name="T10" fmla="*/ 672 w 2779"/>
                <a:gd name="T11" fmla="*/ 147 h 2053"/>
                <a:gd name="T12" fmla="*/ 816 w 2779"/>
                <a:gd name="T13" fmla="*/ 339 h 2053"/>
                <a:gd name="T14" fmla="*/ 912 w 2779"/>
                <a:gd name="T15" fmla="*/ 483 h 2053"/>
                <a:gd name="T16" fmla="*/ 1200 w 2779"/>
                <a:gd name="T17" fmla="*/ 1011 h 2053"/>
                <a:gd name="T18" fmla="*/ 1440 w 2779"/>
                <a:gd name="T19" fmla="*/ 1491 h 2053"/>
                <a:gd name="T20" fmla="*/ 1755 w 2779"/>
                <a:gd name="T21" fmla="*/ 1907 h 2053"/>
                <a:gd name="T22" fmla="*/ 2359 w 2779"/>
                <a:gd name="T23" fmla="*/ 2026 h 2053"/>
                <a:gd name="T24" fmla="*/ 2779 w 2779"/>
                <a:gd name="T25" fmla="*/ 2053 h 2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79" h="2053">
                  <a:moveTo>
                    <a:pt x="0" y="298"/>
                  </a:moveTo>
                  <a:cubicBezTo>
                    <a:pt x="18" y="281"/>
                    <a:pt x="48" y="236"/>
                    <a:pt x="96" y="195"/>
                  </a:cubicBezTo>
                  <a:cubicBezTo>
                    <a:pt x="144" y="154"/>
                    <a:pt x="232" y="83"/>
                    <a:pt x="288" y="51"/>
                  </a:cubicBezTo>
                  <a:cubicBezTo>
                    <a:pt x="344" y="19"/>
                    <a:pt x="392" y="6"/>
                    <a:pt x="432" y="3"/>
                  </a:cubicBezTo>
                  <a:cubicBezTo>
                    <a:pt x="472" y="0"/>
                    <a:pt x="490" y="9"/>
                    <a:pt x="530" y="33"/>
                  </a:cubicBezTo>
                  <a:cubicBezTo>
                    <a:pt x="570" y="57"/>
                    <a:pt x="624" y="96"/>
                    <a:pt x="672" y="147"/>
                  </a:cubicBezTo>
                  <a:cubicBezTo>
                    <a:pt x="720" y="198"/>
                    <a:pt x="776" y="283"/>
                    <a:pt x="816" y="339"/>
                  </a:cubicBezTo>
                  <a:cubicBezTo>
                    <a:pt x="856" y="395"/>
                    <a:pt x="848" y="371"/>
                    <a:pt x="912" y="483"/>
                  </a:cubicBezTo>
                  <a:cubicBezTo>
                    <a:pt x="976" y="595"/>
                    <a:pt x="1112" y="843"/>
                    <a:pt x="1200" y="1011"/>
                  </a:cubicBezTo>
                  <a:cubicBezTo>
                    <a:pt x="1288" y="1179"/>
                    <a:pt x="1347" y="1342"/>
                    <a:pt x="1440" y="1491"/>
                  </a:cubicBezTo>
                  <a:cubicBezTo>
                    <a:pt x="1533" y="1640"/>
                    <a:pt x="1602" y="1818"/>
                    <a:pt x="1755" y="1907"/>
                  </a:cubicBezTo>
                  <a:cubicBezTo>
                    <a:pt x="1908" y="1996"/>
                    <a:pt x="2188" y="2002"/>
                    <a:pt x="2359" y="2026"/>
                  </a:cubicBezTo>
                  <a:cubicBezTo>
                    <a:pt x="2530" y="2050"/>
                    <a:pt x="2692" y="2048"/>
                    <a:pt x="2779" y="2053"/>
                  </a:cubicBezTo>
                </a:path>
              </a:pathLst>
            </a:custGeom>
            <a:noFill/>
            <a:ln w="38100" cap="flat" cmpd="sng">
              <a:solidFill>
                <a:srgbClr val="FF6600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58" name="Line 6"/>
            <p:cNvSpPr>
              <a:spLocks noChangeShapeType="1"/>
            </p:cNvSpPr>
            <p:nvPr/>
          </p:nvSpPr>
          <p:spPr bwMode="auto">
            <a:xfrm flipH="1">
              <a:off x="960" y="576"/>
              <a:ext cx="9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59" name="Line 7"/>
            <p:cNvSpPr>
              <a:spLocks noChangeShapeType="1"/>
            </p:cNvSpPr>
            <p:nvPr/>
          </p:nvSpPr>
          <p:spPr bwMode="auto">
            <a:xfrm flipH="1">
              <a:off x="960" y="1680"/>
              <a:ext cx="48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60" name="Line 8"/>
            <p:cNvSpPr>
              <a:spLocks noChangeShapeType="1"/>
            </p:cNvSpPr>
            <p:nvPr/>
          </p:nvSpPr>
          <p:spPr bwMode="auto">
            <a:xfrm flipH="1">
              <a:off x="960" y="1104"/>
              <a:ext cx="48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61" name="Line 9"/>
            <p:cNvSpPr>
              <a:spLocks noChangeShapeType="1"/>
            </p:cNvSpPr>
            <p:nvPr/>
          </p:nvSpPr>
          <p:spPr bwMode="auto">
            <a:xfrm flipH="1">
              <a:off x="960" y="2256"/>
              <a:ext cx="48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62" name="Line 10"/>
            <p:cNvSpPr>
              <a:spLocks noChangeShapeType="1"/>
            </p:cNvSpPr>
            <p:nvPr/>
          </p:nvSpPr>
          <p:spPr bwMode="auto">
            <a:xfrm flipH="1">
              <a:off x="960" y="2784"/>
              <a:ext cx="48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63" name="Line 11"/>
            <p:cNvSpPr>
              <a:spLocks noChangeShapeType="1"/>
            </p:cNvSpPr>
            <p:nvPr/>
          </p:nvSpPr>
          <p:spPr bwMode="auto">
            <a:xfrm flipH="1">
              <a:off x="960" y="3264"/>
              <a:ext cx="48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64" name="Line 12"/>
            <p:cNvSpPr>
              <a:spLocks noChangeShapeType="1"/>
            </p:cNvSpPr>
            <p:nvPr/>
          </p:nvSpPr>
          <p:spPr bwMode="auto">
            <a:xfrm>
              <a:off x="1008" y="3264"/>
              <a:ext cx="0" cy="4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65" name="Line 13"/>
            <p:cNvSpPr>
              <a:spLocks noChangeShapeType="1"/>
            </p:cNvSpPr>
            <p:nvPr/>
          </p:nvSpPr>
          <p:spPr bwMode="auto">
            <a:xfrm>
              <a:off x="4512" y="3264"/>
              <a:ext cx="0" cy="4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66" name="Line 14"/>
            <p:cNvSpPr>
              <a:spLocks noChangeShapeType="1"/>
            </p:cNvSpPr>
            <p:nvPr/>
          </p:nvSpPr>
          <p:spPr bwMode="auto">
            <a:xfrm>
              <a:off x="3312" y="3264"/>
              <a:ext cx="0" cy="4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67" name="Line 15"/>
            <p:cNvSpPr>
              <a:spLocks noChangeShapeType="1"/>
            </p:cNvSpPr>
            <p:nvPr/>
          </p:nvSpPr>
          <p:spPr bwMode="auto">
            <a:xfrm>
              <a:off x="2112" y="3264"/>
              <a:ext cx="0" cy="4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68" name="Text Box 16"/>
            <p:cNvSpPr txBox="1">
              <a:spLocks noChangeArrowheads="1"/>
            </p:cNvSpPr>
            <p:nvPr/>
          </p:nvSpPr>
          <p:spPr bwMode="auto">
            <a:xfrm>
              <a:off x="1728" y="2928"/>
              <a:ext cx="727" cy="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dirty="0">
                  <a:solidFill>
                    <a:schemeClr val="bg1"/>
                  </a:solidFill>
                  <a:cs typeface="Arial" charset="0"/>
                </a:rPr>
                <a:t>Sedimentation</a:t>
              </a:r>
            </a:p>
          </p:txBody>
        </p:sp>
        <p:sp>
          <p:nvSpPr>
            <p:cNvPr id="74769" name="Text Box 17"/>
            <p:cNvSpPr txBox="1">
              <a:spLocks noChangeArrowheads="1"/>
            </p:cNvSpPr>
            <p:nvPr/>
          </p:nvSpPr>
          <p:spPr bwMode="auto">
            <a:xfrm>
              <a:off x="1728" y="1680"/>
              <a:ext cx="647" cy="3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dirty="0">
                  <a:solidFill>
                    <a:schemeClr val="bg1"/>
                  </a:solidFill>
                  <a:cs typeface="Arial" charset="0"/>
                </a:rPr>
                <a:t>Sorption &amp;</a:t>
              </a:r>
            </a:p>
            <a:p>
              <a:r>
                <a:rPr lang="en-US" altLang="en-US" sz="1400" dirty="0">
                  <a:solidFill>
                    <a:schemeClr val="bg1"/>
                  </a:solidFill>
                  <a:cs typeface="Arial" charset="0"/>
                </a:rPr>
                <a:t>Precipitation</a:t>
              </a:r>
            </a:p>
          </p:txBody>
        </p:sp>
        <p:sp>
          <p:nvSpPr>
            <p:cNvPr id="74770" name="Text Box 18"/>
            <p:cNvSpPr txBox="1">
              <a:spLocks noChangeArrowheads="1"/>
            </p:cNvSpPr>
            <p:nvPr/>
          </p:nvSpPr>
          <p:spPr bwMode="auto">
            <a:xfrm>
              <a:off x="3072" y="960"/>
              <a:ext cx="742" cy="3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dirty="0">
                  <a:solidFill>
                    <a:schemeClr val="bg1"/>
                  </a:solidFill>
                  <a:cs typeface="Arial" charset="0"/>
                </a:rPr>
                <a:t>Organic matter</a:t>
              </a:r>
            </a:p>
            <a:p>
              <a:r>
                <a:rPr lang="en-US" altLang="en-US" sz="1400" dirty="0">
                  <a:solidFill>
                    <a:schemeClr val="bg1"/>
                  </a:solidFill>
                  <a:cs typeface="Arial" charset="0"/>
                </a:rPr>
                <a:t>accumulation</a:t>
              </a:r>
            </a:p>
          </p:txBody>
        </p:sp>
        <p:sp>
          <p:nvSpPr>
            <p:cNvPr id="74771" name="Freeform 19"/>
            <p:cNvSpPr>
              <a:spLocks/>
            </p:cNvSpPr>
            <p:nvPr/>
          </p:nvSpPr>
          <p:spPr bwMode="auto">
            <a:xfrm>
              <a:off x="1008" y="1000"/>
              <a:ext cx="3481" cy="2118"/>
            </a:xfrm>
            <a:custGeom>
              <a:avLst/>
              <a:gdLst>
                <a:gd name="T0" fmla="*/ 0 w 3481"/>
                <a:gd name="T1" fmla="*/ 1208 h 2118"/>
                <a:gd name="T2" fmla="*/ 144 w 3481"/>
                <a:gd name="T3" fmla="*/ 1160 h 2118"/>
                <a:gd name="T4" fmla="*/ 336 w 3481"/>
                <a:gd name="T5" fmla="*/ 968 h 2118"/>
                <a:gd name="T6" fmla="*/ 576 w 3481"/>
                <a:gd name="T7" fmla="*/ 632 h 2118"/>
                <a:gd name="T8" fmla="*/ 816 w 3481"/>
                <a:gd name="T9" fmla="*/ 248 h 2118"/>
                <a:gd name="T10" fmla="*/ 1008 w 3481"/>
                <a:gd name="T11" fmla="*/ 56 h 2118"/>
                <a:gd name="T12" fmla="*/ 1152 w 3481"/>
                <a:gd name="T13" fmla="*/ 8 h 2118"/>
                <a:gd name="T14" fmla="*/ 1344 w 3481"/>
                <a:gd name="T15" fmla="*/ 104 h 2118"/>
                <a:gd name="T16" fmla="*/ 1653 w 3481"/>
                <a:gd name="T17" fmla="*/ 518 h 2118"/>
                <a:gd name="T18" fmla="*/ 1872 w 3481"/>
                <a:gd name="T19" fmla="*/ 920 h 2118"/>
                <a:gd name="T20" fmla="*/ 2082 w 3481"/>
                <a:gd name="T21" fmla="*/ 1350 h 2118"/>
                <a:gd name="T22" fmla="*/ 2208 w 3481"/>
                <a:gd name="T23" fmla="*/ 1592 h 2118"/>
                <a:gd name="T24" fmla="*/ 2304 w 3481"/>
                <a:gd name="T25" fmla="*/ 1784 h 2118"/>
                <a:gd name="T26" fmla="*/ 2448 w 3481"/>
                <a:gd name="T27" fmla="*/ 1928 h 2118"/>
                <a:gd name="T28" fmla="*/ 2736 w 3481"/>
                <a:gd name="T29" fmla="*/ 2024 h 2118"/>
                <a:gd name="T30" fmla="*/ 3481 w 3481"/>
                <a:gd name="T31" fmla="*/ 2118 h 2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81" h="2118">
                  <a:moveTo>
                    <a:pt x="0" y="1208"/>
                  </a:moveTo>
                  <a:cubicBezTo>
                    <a:pt x="44" y="1204"/>
                    <a:pt x="88" y="1200"/>
                    <a:pt x="144" y="1160"/>
                  </a:cubicBezTo>
                  <a:cubicBezTo>
                    <a:pt x="200" y="1120"/>
                    <a:pt x="264" y="1056"/>
                    <a:pt x="336" y="968"/>
                  </a:cubicBezTo>
                  <a:cubicBezTo>
                    <a:pt x="408" y="880"/>
                    <a:pt x="496" y="752"/>
                    <a:pt x="576" y="632"/>
                  </a:cubicBezTo>
                  <a:cubicBezTo>
                    <a:pt x="656" y="512"/>
                    <a:pt x="744" y="344"/>
                    <a:pt x="816" y="248"/>
                  </a:cubicBezTo>
                  <a:cubicBezTo>
                    <a:pt x="888" y="152"/>
                    <a:pt x="952" y="96"/>
                    <a:pt x="1008" y="56"/>
                  </a:cubicBezTo>
                  <a:cubicBezTo>
                    <a:pt x="1064" y="16"/>
                    <a:pt x="1096" y="0"/>
                    <a:pt x="1152" y="8"/>
                  </a:cubicBezTo>
                  <a:cubicBezTo>
                    <a:pt x="1208" y="16"/>
                    <a:pt x="1260" y="19"/>
                    <a:pt x="1344" y="104"/>
                  </a:cubicBezTo>
                  <a:cubicBezTo>
                    <a:pt x="1428" y="189"/>
                    <a:pt x="1565" y="382"/>
                    <a:pt x="1653" y="518"/>
                  </a:cubicBezTo>
                  <a:cubicBezTo>
                    <a:pt x="1741" y="654"/>
                    <a:pt x="1801" y="781"/>
                    <a:pt x="1872" y="920"/>
                  </a:cubicBezTo>
                  <a:cubicBezTo>
                    <a:pt x="1943" y="1059"/>
                    <a:pt x="2026" y="1238"/>
                    <a:pt x="2082" y="1350"/>
                  </a:cubicBezTo>
                  <a:cubicBezTo>
                    <a:pt x="2138" y="1462"/>
                    <a:pt x="2171" y="1520"/>
                    <a:pt x="2208" y="1592"/>
                  </a:cubicBezTo>
                  <a:cubicBezTo>
                    <a:pt x="2245" y="1664"/>
                    <a:pt x="2264" y="1728"/>
                    <a:pt x="2304" y="1784"/>
                  </a:cubicBezTo>
                  <a:cubicBezTo>
                    <a:pt x="2344" y="1840"/>
                    <a:pt x="2376" y="1888"/>
                    <a:pt x="2448" y="1928"/>
                  </a:cubicBezTo>
                  <a:cubicBezTo>
                    <a:pt x="2520" y="1968"/>
                    <a:pt x="2564" y="1992"/>
                    <a:pt x="2736" y="2024"/>
                  </a:cubicBezTo>
                  <a:cubicBezTo>
                    <a:pt x="2908" y="2056"/>
                    <a:pt x="3326" y="2099"/>
                    <a:pt x="3481" y="2118"/>
                  </a:cubicBezTo>
                </a:path>
              </a:pathLst>
            </a:custGeom>
            <a:noFill/>
            <a:ln w="38100" cmpd="sng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72" name="Line 20"/>
            <p:cNvSpPr>
              <a:spLocks noChangeShapeType="1"/>
            </p:cNvSpPr>
            <p:nvPr/>
          </p:nvSpPr>
          <p:spPr bwMode="auto">
            <a:xfrm flipH="1">
              <a:off x="2400" y="1056"/>
              <a:ext cx="672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73" name="Text Box 21"/>
            <p:cNvSpPr txBox="1">
              <a:spLocks noChangeArrowheads="1"/>
            </p:cNvSpPr>
            <p:nvPr/>
          </p:nvSpPr>
          <p:spPr bwMode="auto">
            <a:xfrm>
              <a:off x="720" y="2160"/>
              <a:ext cx="221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dirty="0">
                  <a:solidFill>
                    <a:schemeClr val="bg1"/>
                  </a:solidFill>
                  <a:cs typeface="Arial" charset="0"/>
                </a:rPr>
                <a:t>60</a:t>
              </a:r>
            </a:p>
          </p:txBody>
        </p:sp>
        <p:sp>
          <p:nvSpPr>
            <p:cNvPr id="74774" name="Text Box 22"/>
            <p:cNvSpPr txBox="1">
              <a:spLocks noChangeArrowheads="1"/>
            </p:cNvSpPr>
            <p:nvPr/>
          </p:nvSpPr>
          <p:spPr bwMode="auto">
            <a:xfrm>
              <a:off x="720" y="2688"/>
              <a:ext cx="221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dirty="0">
                  <a:solidFill>
                    <a:schemeClr val="bg1"/>
                  </a:solidFill>
                  <a:cs typeface="Arial" charset="0"/>
                </a:rPr>
                <a:t>30</a:t>
              </a:r>
            </a:p>
          </p:txBody>
        </p:sp>
        <p:sp>
          <p:nvSpPr>
            <p:cNvPr id="74775" name="Text Box 23"/>
            <p:cNvSpPr txBox="1">
              <a:spLocks noChangeArrowheads="1"/>
            </p:cNvSpPr>
            <p:nvPr/>
          </p:nvSpPr>
          <p:spPr bwMode="auto">
            <a:xfrm>
              <a:off x="720" y="1584"/>
              <a:ext cx="221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dirty="0">
                  <a:solidFill>
                    <a:schemeClr val="bg1"/>
                  </a:solidFill>
                  <a:cs typeface="Arial" charset="0"/>
                </a:rPr>
                <a:t>90</a:t>
              </a:r>
            </a:p>
          </p:txBody>
        </p:sp>
        <p:sp>
          <p:nvSpPr>
            <p:cNvPr id="74776" name="Text Box 24"/>
            <p:cNvSpPr txBox="1">
              <a:spLocks noChangeArrowheads="1"/>
            </p:cNvSpPr>
            <p:nvPr/>
          </p:nvSpPr>
          <p:spPr bwMode="auto">
            <a:xfrm>
              <a:off x="658" y="1008"/>
              <a:ext cx="266" cy="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dirty="0">
                  <a:solidFill>
                    <a:schemeClr val="bg1"/>
                  </a:solidFill>
                  <a:cs typeface="Arial" charset="0"/>
                </a:rPr>
                <a:t>120</a:t>
              </a:r>
            </a:p>
          </p:txBody>
        </p:sp>
        <p:sp>
          <p:nvSpPr>
            <p:cNvPr id="74777" name="Text Box 25"/>
            <p:cNvSpPr txBox="1">
              <a:spLocks noChangeArrowheads="1"/>
            </p:cNvSpPr>
            <p:nvPr/>
          </p:nvSpPr>
          <p:spPr bwMode="auto">
            <a:xfrm>
              <a:off x="658" y="480"/>
              <a:ext cx="266" cy="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dirty="0">
                  <a:solidFill>
                    <a:schemeClr val="bg1"/>
                  </a:solidFill>
                  <a:cs typeface="Arial" charset="0"/>
                </a:rPr>
                <a:t>150</a:t>
              </a:r>
            </a:p>
          </p:txBody>
        </p:sp>
        <p:sp>
          <p:nvSpPr>
            <p:cNvPr id="74778" name="Text Box 26"/>
            <p:cNvSpPr txBox="1">
              <a:spLocks noChangeArrowheads="1"/>
            </p:cNvSpPr>
            <p:nvPr/>
          </p:nvSpPr>
          <p:spPr bwMode="auto">
            <a:xfrm>
              <a:off x="782" y="3168"/>
              <a:ext cx="164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dirty="0">
                  <a:solidFill>
                    <a:schemeClr val="bg1"/>
                  </a:solidFill>
                  <a:cs typeface="Arial" charset="0"/>
                </a:rPr>
                <a:t>0</a:t>
              </a:r>
            </a:p>
          </p:txBody>
        </p:sp>
        <p:sp>
          <p:nvSpPr>
            <p:cNvPr id="74779" name="Text Box 27"/>
            <p:cNvSpPr txBox="1">
              <a:spLocks noChangeArrowheads="1"/>
            </p:cNvSpPr>
            <p:nvPr/>
          </p:nvSpPr>
          <p:spPr bwMode="auto">
            <a:xfrm>
              <a:off x="881" y="3360"/>
              <a:ext cx="239" cy="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dirty="0">
                  <a:solidFill>
                    <a:schemeClr val="bg1"/>
                  </a:solidFill>
                  <a:cs typeface="Arial" charset="0"/>
                </a:rPr>
                <a:t>0.1</a:t>
              </a:r>
            </a:p>
          </p:txBody>
        </p:sp>
        <p:sp>
          <p:nvSpPr>
            <p:cNvPr id="74780" name="Text Box 28"/>
            <p:cNvSpPr txBox="1">
              <a:spLocks noChangeArrowheads="1"/>
            </p:cNvSpPr>
            <p:nvPr/>
          </p:nvSpPr>
          <p:spPr bwMode="auto">
            <a:xfrm>
              <a:off x="2013" y="3360"/>
              <a:ext cx="160" cy="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dirty="0">
                  <a:solidFill>
                    <a:schemeClr val="bg1"/>
                  </a:solidFill>
                  <a:cs typeface="Arial" charset="0"/>
                </a:rPr>
                <a:t>1</a:t>
              </a:r>
            </a:p>
          </p:txBody>
        </p:sp>
        <p:sp>
          <p:nvSpPr>
            <p:cNvPr id="74781" name="Text Box 29"/>
            <p:cNvSpPr txBox="1">
              <a:spLocks noChangeArrowheads="1"/>
            </p:cNvSpPr>
            <p:nvPr/>
          </p:nvSpPr>
          <p:spPr bwMode="auto">
            <a:xfrm>
              <a:off x="3216" y="3360"/>
              <a:ext cx="213" cy="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dirty="0">
                  <a:solidFill>
                    <a:schemeClr val="bg1"/>
                  </a:solidFill>
                  <a:cs typeface="Arial" charset="0"/>
                </a:rPr>
                <a:t>10</a:t>
              </a:r>
            </a:p>
          </p:txBody>
        </p:sp>
        <p:sp>
          <p:nvSpPr>
            <p:cNvPr id="74782" name="Text Box 30"/>
            <p:cNvSpPr txBox="1">
              <a:spLocks noChangeArrowheads="1"/>
            </p:cNvSpPr>
            <p:nvPr/>
          </p:nvSpPr>
          <p:spPr bwMode="auto">
            <a:xfrm>
              <a:off x="4368" y="3360"/>
              <a:ext cx="266" cy="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dirty="0">
                  <a:solidFill>
                    <a:schemeClr val="bg1"/>
                  </a:solidFill>
                  <a:cs typeface="Arial" charset="0"/>
                </a:rPr>
                <a:t>100</a:t>
              </a:r>
            </a:p>
          </p:txBody>
        </p:sp>
        <p:sp>
          <p:nvSpPr>
            <p:cNvPr id="74783" name="Text Box 31"/>
            <p:cNvSpPr txBox="1">
              <a:spLocks noChangeArrowheads="1"/>
            </p:cNvSpPr>
            <p:nvPr/>
          </p:nvSpPr>
          <p:spPr bwMode="auto">
            <a:xfrm rot="16200000">
              <a:off x="-678" y="1800"/>
              <a:ext cx="2339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>
                  <a:solidFill>
                    <a:srgbClr val="FFFF00"/>
                  </a:solidFill>
                  <a:cs typeface="Arial" charset="0"/>
                </a:rPr>
                <a:t>Phosphorus  Removal   (kg/ha/yr)</a:t>
              </a:r>
            </a:p>
          </p:txBody>
        </p:sp>
        <p:sp>
          <p:nvSpPr>
            <p:cNvPr id="74784" name="Text Box 32"/>
            <p:cNvSpPr txBox="1">
              <a:spLocks noChangeArrowheads="1"/>
            </p:cNvSpPr>
            <p:nvPr/>
          </p:nvSpPr>
          <p:spPr bwMode="auto">
            <a:xfrm>
              <a:off x="2304" y="3696"/>
              <a:ext cx="902" cy="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>
                  <a:solidFill>
                    <a:srgbClr val="FFFF00"/>
                  </a:solidFill>
                  <a:cs typeface="Arial" charset="0"/>
                </a:rPr>
                <a:t>Time (Years)</a:t>
              </a:r>
            </a:p>
          </p:txBody>
        </p:sp>
      </p:grpSp>
      <p:sp>
        <p:nvSpPr>
          <p:cNvPr id="74787" name="Text Box 35"/>
          <p:cNvSpPr txBox="1">
            <a:spLocks noChangeArrowheads="1"/>
          </p:cNvSpPr>
          <p:nvPr/>
        </p:nvSpPr>
        <p:spPr bwMode="auto">
          <a:xfrm>
            <a:off x="1642637" y="216184"/>
            <a:ext cx="68691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Long term (Un)- Sustainable P Removal</a:t>
            </a:r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7306135" y="6274826"/>
            <a:ext cx="16602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dirty="0">
                <a:solidFill>
                  <a:schemeClr val="bg1"/>
                </a:solidFill>
              </a:rPr>
              <a:t>F</a:t>
            </a:r>
            <a:r>
              <a:rPr lang="en-US" altLang="en-US" sz="1600" dirty="0" smtClean="0">
                <a:solidFill>
                  <a:schemeClr val="bg1"/>
                </a:solidFill>
              </a:rPr>
              <a:t>rom </a:t>
            </a:r>
            <a:r>
              <a:rPr lang="en-US" altLang="en-US" sz="1600" dirty="0">
                <a:solidFill>
                  <a:schemeClr val="bg1"/>
                </a:solidFill>
              </a:rPr>
              <a:t>Craft (1997</a:t>
            </a:r>
            <a:r>
              <a:rPr lang="en-US" altLang="en-US" sz="1600" dirty="0" smtClean="0">
                <a:solidFill>
                  <a:schemeClr val="bg1"/>
                </a:solidFill>
              </a:rPr>
              <a:t>)</a:t>
            </a:r>
            <a:endParaRPr lang="en-US" alt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63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3773055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Decomposition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" name="Picture 2" descr="fung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1219199"/>
            <a:ext cx="8001000" cy="517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50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35150" y="192117"/>
            <a:ext cx="7451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Decomposition Depends Soil Moisture </a:t>
            </a:r>
            <a:endParaRPr lang="en-US" sz="3600" dirty="0"/>
          </a:p>
        </p:txBody>
      </p:sp>
      <p:pic>
        <p:nvPicPr>
          <p:cNvPr id="5" name="Picture 4" descr="Image result for graph of organic matter decomposition rate vs soil wa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49" y="1407111"/>
            <a:ext cx="8918751" cy="504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67550" y="1409371"/>
            <a:ext cx="1877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5B9BD5"/>
                </a:solidFill>
              </a:rPr>
              <a:t>Wetland Soils</a:t>
            </a:r>
            <a:endParaRPr lang="en-US" sz="2400" dirty="0">
              <a:solidFill>
                <a:srgbClr val="5B9BD5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386647" y="1640203"/>
            <a:ext cx="980903" cy="3465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8088284" y="1813472"/>
            <a:ext cx="224443" cy="15864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238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Scan1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9999" b="63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073564" y="5631729"/>
            <a:ext cx="5791200" cy="110158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+mj-lt"/>
                <a:ea typeface="+mj-ea"/>
                <a:cs typeface="+mj-cs"/>
              </a:rPr>
              <a:t>Peat: Soils produced by plants under permanently saturated conditions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5051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327" y="92364"/>
            <a:ext cx="6945745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SOM and Long-term Cultivation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" name="Picture 2" descr="Soil-16mkig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1143000"/>
            <a:ext cx="5486400" cy="550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17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730188" y="2948888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http://www.harpenden-history.org.uk/page_id__507.aspx?path=0p2p69p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28447" y="3702941"/>
            <a:ext cx="2585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http://www.era.rothamsted.ac.uk/pix.php?area=home&amp;image=metadata/others/Woburn_Fields_Stackyard_750.jpg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0" t="60684" r="-292" b="-197"/>
          <a:stretch/>
        </p:blipFill>
        <p:spPr>
          <a:xfrm>
            <a:off x="5140216" y="2064576"/>
            <a:ext cx="3743806" cy="21995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40" y="5054924"/>
            <a:ext cx="54553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Rothamsted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Experimental Station UK: </a:t>
            </a: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Established 1843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51" y="1452223"/>
            <a:ext cx="4710470" cy="34242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09146" y="4272927"/>
            <a:ext cx="3415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Woburn Farm Experimental Fields,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Initiated in 1938.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22863" y="228079"/>
            <a:ext cx="558842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What are the temporal </a:t>
            </a:r>
            <a:r>
              <a:rPr lang="en-US" sz="3200" dirty="0" smtClean="0"/>
              <a:t>trends? </a:t>
            </a:r>
            <a:r>
              <a:rPr lang="en-US" sz="2400" dirty="0"/>
              <a:t>(Is it increasing or decreasing</a:t>
            </a:r>
            <a:r>
              <a:rPr lang="en-US" sz="2400" dirty="0" smtClean="0"/>
              <a:t>?)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9240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2368" y="1237673"/>
            <a:ext cx="4972097" cy="4317995"/>
            <a:chOff x="815118" y="26958"/>
            <a:chExt cx="7302339" cy="6667140"/>
          </a:xfrm>
        </p:grpSpPr>
        <p:sp>
          <p:nvSpPr>
            <p:cNvPr id="2" name="Oval 1"/>
            <p:cNvSpPr/>
            <p:nvPr/>
          </p:nvSpPr>
          <p:spPr>
            <a:xfrm>
              <a:off x="815118" y="26958"/>
              <a:ext cx="7302339" cy="6667140"/>
            </a:xfrm>
            <a:prstGeom prst="ellipse">
              <a:avLst/>
            </a:prstGeom>
            <a:solidFill>
              <a:srgbClr val="996600">
                <a:alpha val="9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903008" y="455282"/>
              <a:ext cx="2512853" cy="45012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Soil Organic Matter</a:t>
              </a:r>
              <a:endParaRPr lang="en-US" sz="2000" b="1" dirty="0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365794" y="1290071"/>
              <a:ext cx="2954548" cy="2488722"/>
              <a:chOff x="1231548" y="1375488"/>
              <a:chExt cx="2954548" cy="2488722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3" name="Oval 2"/>
              <p:cNvSpPr/>
              <p:nvPr/>
            </p:nvSpPr>
            <p:spPr>
              <a:xfrm>
                <a:off x="1354021" y="1375488"/>
                <a:ext cx="2760452" cy="248872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231548" y="1498640"/>
                <a:ext cx="2954548" cy="19246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400" b="1" dirty="0" smtClean="0"/>
                  <a:t>Physical</a:t>
                </a:r>
              </a:p>
              <a:p>
                <a:pPr algn="ctr"/>
                <a:r>
                  <a:rPr lang="en-US" sz="1400" dirty="0" smtClean="0"/>
                  <a:t>Bulk Density</a:t>
                </a:r>
              </a:p>
              <a:p>
                <a:pPr algn="ctr"/>
                <a:r>
                  <a:rPr lang="en-US" sz="1400" dirty="0" smtClean="0"/>
                  <a:t>Porosity</a:t>
                </a:r>
              </a:p>
              <a:p>
                <a:pPr algn="ctr"/>
                <a:r>
                  <a:rPr lang="en-US" sz="1400" dirty="0" smtClean="0"/>
                  <a:t>Air / Water Movement</a:t>
                </a:r>
              </a:p>
              <a:p>
                <a:pPr algn="ctr"/>
                <a:r>
                  <a:rPr lang="en-US" sz="1400" dirty="0" smtClean="0"/>
                  <a:t>H</a:t>
                </a:r>
                <a:r>
                  <a:rPr lang="en-US" sz="1400" baseline="-25000" dirty="0" smtClean="0"/>
                  <a:t>2</a:t>
                </a:r>
                <a:r>
                  <a:rPr lang="en-US" sz="1400" dirty="0" smtClean="0"/>
                  <a:t>O Holding Capacity</a:t>
                </a: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3912827" y="1264779"/>
              <a:ext cx="2954548" cy="2488722"/>
              <a:chOff x="1286625" y="1436295"/>
              <a:chExt cx="2954548" cy="2488722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1349707" y="1436295"/>
                <a:ext cx="2760451" cy="2488722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286625" y="1561607"/>
                <a:ext cx="2954548" cy="14784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400" b="1" dirty="0" smtClean="0"/>
                  <a:t>Nutritional</a:t>
                </a:r>
              </a:p>
              <a:p>
                <a:pPr algn="ctr"/>
                <a:r>
                  <a:rPr lang="en-US" sz="1400" dirty="0" smtClean="0"/>
                  <a:t>Cation Exchange</a:t>
                </a:r>
              </a:p>
              <a:p>
                <a:pPr algn="ctr"/>
                <a:r>
                  <a:rPr lang="en-US" sz="1400" dirty="0" smtClean="0"/>
                  <a:t>Nitrogen</a:t>
                </a:r>
              </a:p>
              <a:p>
                <a:pPr algn="ctr"/>
                <a:r>
                  <a:rPr lang="en-US" sz="1400" dirty="0" smtClean="0"/>
                  <a:t>Phosphorus</a:t>
                </a:r>
                <a:endParaRPr lang="en-US" sz="1400" dirty="0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2677269" y="3362050"/>
              <a:ext cx="2954548" cy="2488722"/>
              <a:chOff x="1166934" y="1611208"/>
              <a:chExt cx="2954548" cy="2488722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18" name="Oval 17"/>
              <p:cNvSpPr/>
              <p:nvPr/>
            </p:nvSpPr>
            <p:spPr>
              <a:xfrm>
                <a:off x="1252659" y="1611208"/>
                <a:ext cx="2760452" cy="248872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166934" y="2084552"/>
                <a:ext cx="2954548" cy="14784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400" b="1" dirty="0" smtClean="0"/>
                  <a:t>Biological</a:t>
                </a:r>
              </a:p>
              <a:p>
                <a:pPr algn="ctr"/>
                <a:r>
                  <a:rPr lang="en-US" sz="1400" dirty="0" smtClean="0"/>
                  <a:t>Primary Production</a:t>
                </a:r>
              </a:p>
              <a:p>
                <a:pPr algn="ctr"/>
                <a:r>
                  <a:rPr lang="en-US" sz="1400" dirty="0" smtClean="0"/>
                  <a:t>Microbial Activity</a:t>
                </a:r>
              </a:p>
              <a:p>
                <a:pPr algn="ctr"/>
                <a:r>
                  <a:rPr lang="en-US" sz="1400" dirty="0" smtClean="0"/>
                  <a:t>Soil Fauna</a:t>
                </a: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4174842" y="1163782"/>
            <a:ext cx="4892479" cy="4391886"/>
            <a:chOff x="850872" y="148042"/>
            <a:chExt cx="7341079" cy="6599207"/>
          </a:xfrm>
        </p:grpSpPr>
        <p:grpSp>
          <p:nvGrpSpPr>
            <p:cNvPr id="24" name="Group 23"/>
            <p:cNvGrpSpPr/>
            <p:nvPr/>
          </p:nvGrpSpPr>
          <p:grpSpPr>
            <a:xfrm>
              <a:off x="850872" y="148042"/>
              <a:ext cx="7341079" cy="6599207"/>
              <a:chOff x="776378" y="94890"/>
              <a:chExt cx="7341079" cy="6599207"/>
            </a:xfrm>
            <a:solidFill>
              <a:schemeClr val="accent1"/>
            </a:solidFill>
          </p:grpSpPr>
          <p:sp>
            <p:nvSpPr>
              <p:cNvPr id="25" name="Oval 24"/>
              <p:cNvSpPr/>
              <p:nvPr/>
            </p:nvSpPr>
            <p:spPr>
              <a:xfrm>
                <a:off x="776378" y="94890"/>
                <a:ext cx="7341079" cy="6599207"/>
              </a:xfrm>
              <a:prstGeom prst="ellipse">
                <a:avLst/>
              </a:prstGeom>
              <a:solidFill>
                <a:schemeClr val="accent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456263" y="643134"/>
                <a:ext cx="4126270" cy="5678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/>
                  <a:t>Soil Moisture/Water Table</a:t>
                </a:r>
                <a:endParaRPr lang="en-US" sz="2000" b="1" dirty="0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4713192" y="1458781"/>
              <a:ext cx="2954548" cy="2488722"/>
              <a:chOff x="1919310" y="1436295"/>
              <a:chExt cx="2954548" cy="2488722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28" name="Oval 27"/>
              <p:cNvSpPr/>
              <p:nvPr/>
            </p:nvSpPr>
            <p:spPr>
              <a:xfrm>
                <a:off x="2016359" y="1436295"/>
                <a:ext cx="2760454" cy="248872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919310" y="1745492"/>
                <a:ext cx="2954548" cy="14633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400" b="1" dirty="0" smtClean="0"/>
                  <a:t>Decomposition</a:t>
                </a:r>
              </a:p>
              <a:p>
                <a:pPr algn="ctr"/>
                <a:r>
                  <a:rPr lang="en-US" sz="1400" dirty="0" smtClean="0"/>
                  <a:t>Carbon Sequestration</a:t>
                </a:r>
              </a:p>
              <a:p>
                <a:pPr algn="ctr"/>
                <a:r>
                  <a:rPr lang="en-US" sz="1400" dirty="0" smtClean="0"/>
                  <a:t>Nitrogen Storage</a:t>
                </a:r>
              </a:p>
              <a:p>
                <a:pPr algn="ctr"/>
                <a:r>
                  <a:rPr lang="en-US" sz="1400" dirty="0" smtClean="0"/>
                  <a:t>N Mineralization</a:t>
                </a: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1840447" y="1435204"/>
              <a:ext cx="3191708" cy="2498681"/>
              <a:chOff x="1802600" y="1458781"/>
              <a:chExt cx="3191708" cy="2498681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2039760" y="1458781"/>
                <a:ext cx="2954548" cy="2498681"/>
                <a:chOff x="1919309" y="1452213"/>
                <a:chExt cx="2954548" cy="2498681"/>
              </a:xfrm>
              <a:solidFill>
                <a:schemeClr val="accent1">
                  <a:lumMod val="40000"/>
                  <a:lumOff val="60000"/>
                </a:schemeClr>
              </a:solidFill>
            </p:grpSpPr>
            <p:sp>
              <p:nvSpPr>
                <p:cNvPr id="33" name="Oval 32"/>
                <p:cNvSpPr/>
                <p:nvPr/>
              </p:nvSpPr>
              <p:spPr>
                <a:xfrm>
                  <a:off x="2016358" y="1452213"/>
                  <a:ext cx="2760454" cy="249868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1919309" y="1796754"/>
                  <a:ext cx="2954548" cy="176914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400" b="1" dirty="0" smtClean="0"/>
                    <a:t>Redox Potential</a:t>
                  </a:r>
                </a:p>
                <a:p>
                  <a:pPr algn="ctr"/>
                  <a:r>
                    <a:rPr lang="en-US" sz="1400" dirty="0" smtClean="0"/>
                    <a:t>Terminal Electron Acceptors </a:t>
                  </a:r>
                </a:p>
                <a:p>
                  <a:pPr algn="ctr"/>
                  <a:r>
                    <a:rPr lang="en-US" sz="1400" dirty="0" smtClean="0"/>
                    <a:t>(O</a:t>
                  </a:r>
                  <a:r>
                    <a:rPr lang="en-US" sz="1400" baseline="-25000" dirty="0" smtClean="0"/>
                    <a:t>2</a:t>
                  </a:r>
                  <a:r>
                    <a:rPr lang="en-US" sz="1400" dirty="0" smtClean="0"/>
                    <a:t>, NO</a:t>
                  </a:r>
                  <a:r>
                    <a:rPr lang="en-US" sz="1400" baseline="-25000" dirty="0" smtClean="0"/>
                    <a:t>3</a:t>
                  </a:r>
                  <a:r>
                    <a:rPr lang="en-US" sz="1400" dirty="0" smtClean="0"/>
                    <a:t>, Fe</a:t>
                  </a:r>
                  <a:r>
                    <a:rPr lang="en-US" sz="1400" baseline="30000" dirty="0" smtClean="0"/>
                    <a:t>3+</a:t>
                  </a:r>
                  <a:r>
                    <a:rPr lang="en-US" sz="1400" dirty="0" smtClean="0"/>
                    <a:t>, SO</a:t>
                  </a:r>
                  <a:r>
                    <a:rPr lang="en-US" sz="1400" baseline="-25000" dirty="0" smtClean="0"/>
                    <a:t>4</a:t>
                  </a:r>
                  <a:r>
                    <a:rPr lang="en-US" sz="1400" baseline="30000" dirty="0" smtClean="0"/>
                    <a:t>2-</a:t>
                  </a:r>
                  <a:r>
                    <a:rPr lang="en-US" sz="1400" dirty="0" smtClean="0"/>
                    <a:t>, </a:t>
                  </a:r>
                </a:p>
                <a:p>
                  <a:pPr algn="ctr"/>
                  <a:r>
                    <a:rPr lang="en-US" sz="1400" dirty="0" err="1" smtClean="0"/>
                    <a:t>Humic</a:t>
                  </a:r>
                  <a:r>
                    <a:rPr lang="en-US" sz="1400" dirty="0" smtClean="0"/>
                    <a:t> compounds)</a:t>
                  </a:r>
                  <a:endParaRPr lang="en-US" sz="1400" dirty="0"/>
                </a:p>
              </p:txBody>
            </p:sp>
          </p:grpSp>
          <p:sp>
            <p:nvSpPr>
              <p:cNvPr id="32" name="Oval 31"/>
              <p:cNvSpPr/>
              <p:nvPr/>
            </p:nvSpPr>
            <p:spPr>
              <a:xfrm>
                <a:off x="1802600" y="1458781"/>
                <a:ext cx="2753443" cy="2488722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3468511" y="3447646"/>
              <a:ext cx="2954548" cy="2488722"/>
              <a:chOff x="1919310" y="1436295"/>
              <a:chExt cx="2954548" cy="2488722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37" name="Oval 36"/>
              <p:cNvSpPr/>
              <p:nvPr/>
            </p:nvSpPr>
            <p:spPr>
              <a:xfrm>
                <a:off x="2016359" y="1436295"/>
                <a:ext cx="2760454" cy="248872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919310" y="1936385"/>
                <a:ext cx="2954548" cy="14633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400" b="1" dirty="0" smtClean="0"/>
                  <a:t>Biogeochemistry</a:t>
                </a:r>
              </a:p>
              <a:p>
                <a:pPr algn="ctr"/>
                <a:r>
                  <a:rPr lang="en-US" sz="1400" dirty="0" smtClean="0"/>
                  <a:t>Denitrification</a:t>
                </a:r>
              </a:p>
              <a:p>
                <a:pPr algn="ctr"/>
                <a:r>
                  <a:rPr lang="en-US" sz="1400" dirty="0" smtClean="0"/>
                  <a:t>Phosphorus (Release)</a:t>
                </a:r>
              </a:p>
              <a:p>
                <a:pPr algn="ctr"/>
                <a:r>
                  <a:rPr lang="en-US" sz="1400" dirty="0" smtClean="0"/>
                  <a:t>Greenhouse Gases</a:t>
                </a:r>
                <a:endParaRPr lang="en-US" sz="1400" dirty="0"/>
              </a:p>
            </p:txBody>
          </p:sp>
        </p:grpSp>
      </p:grpSp>
      <p:sp>
        <p:nvSpPr>
          <p:cNvPr id="6" name="TextBox 5"/>
          <p:cNvSpPr txBox="1"/>
          <p:nvPr/>
        </p:nvSpPr>
        <p:spPr>
          <a:xfrm>
            <a:off x="753777" y="162055"/>
            <a:ext cx="77169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Organic Matter and Water:  Essentials for Life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5210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s for Czech lectures_Page_6.jpg"/>
          <p:cNvPicPr>
            <a:picLocks noChangeAspect="1"/>
          </p:cNvPicPr>
          <p:nvPr/>
        </p:nvPicPr>
        <p:blipFill>
          <a:blip r:embed="rId2" cstate="print"/>
          <a:srcRect l="3987" t="15555" r="8301" b="15555"/>
          <a:stretch>
            <a:fillRect/>
          </a:stretch>
        </p:blipFill>
        <p:spPr>
          <a:xfrm>
            <a:off x="1771957" y="853712"/>
            <a:ext cx="5727969" cy="58218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7000" y="182420"/>
            <a:ext cx="4286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Effect of Cultivation on SOM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66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1167777" y="1356131"/>
            <a:ext cx="7264815" cy="4696536"/>
            <a:chOff x="1046285" y="867528"/>
            <a:chExt cx="7264815" cy="46965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285" y="867528"/>
              <a:ext cx="7264815" cy="469653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593731" y="3411418"/>
              <a:ext cx="91440" cy="9144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/>
            <p:cNvSpPr/>
            <p:nvPr/>
          </p:nvSpPr>
          <p:spPr>
            <a:xfrm>
              <a:off x="2593731" y="3543305"/>
              <a:ext cx="91440" cy="87923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Diamond 7"/>
            <p:cNvSpPr/>
            <p:nvPr/>
          </p:nvSpPr>
          <p:spPr>
            <a:xfrm>
              <a:off x="2593731" y="3912575"/>
              <a:ext cx="91440" cy="91440"/>
            </a:xfrm>
            <a:prstGeom prst="diamond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lowchart: Connector 8"/>
            <p:cNvSpPr/>
            <p:nvPr/>
          </p:nvSpPr>
          <p:spPr>
            <a:xfrm>
              <a:off x="2593731" y="4026878"/>
              <a:ext cx="91440" cy="9144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871319" y="3862631"/>
            <a:ext cx="1776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Arable Cropping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71319" y="4285388"/>
            <a:ext cx="44431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Arable Cropping + fallow (grasses, legumes)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97290" y="123292"/>
            <a:ext cx="6996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Long-Term Changes in Soil Carbon Under Different Cropping Regimes</a:t>
            </a:r>
            <a:endParaRPr lang="en-U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10661" y="6459252"/>
            <a:ext cx="24502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Johnston et al. (2017)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10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159603"/>
            <a:ext cx="883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Restoring Freshwater Wetlands in Agricultural Landscapes:</a:t>
            </a:r>
          </a:p>
          <a:p>
            <a:pPr algn="ctr"/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Examples from the </a:t>
            </a:r>
            <a:r>
              <a:rPr lang="en-US" sz="2400" b="1" i="1" dirty="0" smtClean="0">
                <a:latin typeface="Arial" pitchFamily="34" charset="0"/>
                <a:cs typeface="Arial" pitchFamily="34" charset="0"/>
              </a:rPr>
              <a:t>Corn Belt</a:t>
            </a:r>
            <a:endParaRPr lang="en-US" sz="24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20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" t="3973" r="1834" b="4774"/>
          <a:stretch/>
        </p:blipFill>
        <p:spPr bwMode="auto">
          <a:xfrm>
            <a:off x="0" y="-762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" y="685800"/>
            <a:ext cx="5536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50-90% Net </a:t>
            </a:r>
            <a:r>
              <a:rPr lang="en-US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en-US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etland </a:t>
            </a:r>
            <a:r>
              <a:rPr lang="en-US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en-US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oss</a:t>
            </a:r>
            <a:endParaRPr lang="en-US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7" name="Picture 1" descr="m9726_black_white_08_12_09"/>
          <p:cNvPicPr>
            <a:picLocks noChangeAspect="1" noChangeArrowheads="1"/>
          </p:cNvPicPr>
          <p:nvPr/>
        </p:nvPicPr>
        <p:blipFill>
          <a:blip r:embed="rId4" cstate="print"/>
          <a:srcRect l="53918" t="10049" r="20407" b="64137"/>
          <a:stretch>
            <a:fillRect/>
          </a:stretch>
        </p:blipFill>
        <p:spPr bwMode="auto">
          <a:xfrm>
            <a:off x="4191000" y="2438400"/>
            <a:ext cx="4572000" cy="3523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 descr="L:\Lab-ccraft\Anya\ArcMap\KS-WS Map3.jpg"/>
          <p:cNvPicPr>
            <a:picLocks noChangeAspect="1" noChangeArrowheads="1"/>
          </p:cNvPicPr>
          <p:nvPr/>
        </p:nvPicPr>
        <p:blipFill>
          <a:blip r:embed="rId5" cstate="print"/>
          <a:srcRect l="8317" t="5827" r="66681" b="69109"/>
          <a:stretch>
            <a:fillRect/>
          </a:stretch>
        </p:blipFill>
        <p:spPr bwMode="auto">
          <a:xfrm>
            <a:off x="381000" y="3352800"/>
            <a:ext cx="2743200" cy="166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 flipV="1">
            <a:off x="1981200" y="2057400"/>
            <a:ext cx="2209800" cy="1676400"/>
          </a:xfrm>
          <a:prstGeom prst="line">
            <a:avLst/>
          </a:prstGeom>
          <a:ln w="22225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057400" y="4191000"/>
            <a:ext cx="2133600" cy="1752600"/>
          </a:xfrm>
          <a:prstGeom prst="line">
            <a:avLst/>
          </a:prstGeom>
          <a:ln w="22225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191000" y="2069068"/>
            <a:ext cx="4572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Glaciated Interior Plains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97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21556"/>
            <a:ext cx="9151938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4692073" y="6314075"/>
            <a:ext cx="4293986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Dahl, TE. 2011. U.S. DOI, Fish and Wildlife Service</a:t>
            </a:r>
          </a:p>
        </p:txBody>
      </p:sp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1701800" y="173182"/>
            <a:ext cx="649004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Change </a:t>
            </a:r>
            <a:r>
              <a:rPr lang="en-US" sz="2800" dirty="0">
                <a:solidFill>
                  <a:schemeClr val="bg1"/>
                </a:solidFill>
              </a:rPr>
              <a:t>in Wetland </a:t>
            </a:r>
            <a:r>
              <a:rPr lang="en-US" sz="2800" dirty="0" smtClean="0">
                <a:solidFill>
                  <a:schemeClr val="bg1"/>
                </a:solidFill>
              </a:rPr>
              <a:t>Coverage  (1950-2010)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60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Flooded cornfiel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Box 2"/>
          <p:cNvSpPr txBox="1">
            <a:spLocks noChangeArrowheads="1"/>
          </p:cNvSpPr>
          <p:nvPr/>
        </p:nvSpPr>
        <p:spPr bwMode="auto">
          <a:xfrm>
            <a:off x="2502177" y="76200"/>
            <a:ext cx="423648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>
                <a:latin typeface="+mj-lt"/>
              </a:rPr>
              <a:t>Wetland </a:t>
            </a:r>
            <a:r>
              <a:rPr lang="en-US" sz="3600" b="1" dirty="0" smtClean="0">
                <a:latin typeface="+mj-lt"/>
              </a:rPr>
              <a:t>Restoration…</a:t>
            </a:r>
            <a:endParaRPr lang="en-US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6177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9805" y="191869"/>
            <a:ext cx="5001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latin typeface="+mj-lt"/>
              </a:rPr>
              <a:t>…means plugging ditches</a:t>
            </a:r>
          </a:p>
        </p:txBody>
      </p:sp>
    </p:spTree>
    <p:extLst>
      <p:ext uri="{BB962C8B-B14F-4D97-AF65-F5344CB8AC3E}">
        <p14:creationId xmlns:p14="http://schemas.microsoft.com/office/powerpoint/2010/main" val="397005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SCF214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223680" y="249382"/>
            <a:ext cx="66966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latin typeface="+mj-lt"/>
                <a:cs typeface="Arial" pitchFamily="34" charset="0"/>
              </a:rPr>
              <a:t>11 year-old WRP Restored Wetland</a:t>
            </a:r>
          </a:p>
        </p:txBody>
      </p:sp>
    </p:spTree>
    <p:extLst>
      <p:ext uri="{BB962C8B-B14F-4D97-AF65-F5344CB8AC3E}">
        <p14:creationId xmlns:p14="http://schemas.microsoft.com/office/powerpoint/2010/main" val="208442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Flooded cornfield (2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Box 2"/>
          <p:cNvSpPr txBox="1">
            <a:spLocks noChangeArrowheads="1"/>
          </p:cNvSpPr>
          <p:nvPr/>
        </p:nvSpPr>
        <p:spPr bwMode="auto">
          <a:xfrm>
            <a:off x="2325205" y="115454"/>
            <a:ext cx="41915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>
                <a:latin typeface="+mj-lt"/>
              </a:rPr>
              <a:t>Riparian </a:t>
            </a:r>
            <a:r>
              <a:rPr lang="en-US" sz="3600" b="1" dirty="0" smtClean="0">
                <a:latin typeface="+mj-lt"/>
              </a:rPr>
              <a:t>Restoration…</a:t>
            </a:r>
            <a:endParaRPr lang="en-US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3080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00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1295400" y="381000"/>
            <a:ext cx="6400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>
                <a:latin typeface="+mj-lt"/>
              </a:rPr>
              <a:t>…means planting trees</a:t>
            </a:r>
          </a:p>
        </p:txBody>
      </p:sp>
    </p:spTree>
    <p:extLst>
      <p:ext uri="{BB962C8B-B14F-4D97-AF65-F5344CB8AC3E}">
        <p14:creationId xmlns:p14="http://schemas.microsoft.com/office/powerpoint/2010/main" val="381777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557" y="3160810"/>
            <a:ext cx="8134004" cy="1286895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(Wetland) SOM</a:t>
            </a: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12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ʃ</a:t>
            </a:r>
            <a:endParaRPr lang="en-US" sz="8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696286" y="3065593"/>
            <a:ext cx="5421338" cy="1477328"/>
            <a:chOff x="3930481" y="2166798"/>
            <a:chExt cx="5421338" cy="1477328"/>
          </a:xfrm>
        </p:grpSpPr>
        <p:sp>
          <p:nvSpPr>
            <p:cNvPr id="5" name="TextBox 4"/>
            <p:cNvSpPr txBox="1"/>
            <p:nvPr/>
          </p:nvSpPr>
          <p:spPr>
            <a:xfrm>
              <a:off x="3930481" y="2166798"/>
              <a:ext cx="191192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Climate</a:t>
              </a:r>
            </a:p>
            <a:p>
              <a:r>
                <a:rPr lang="en-US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Parent material </a:t>
              </a:r>
            </a:p>
            <a:p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Topography</a:t>
              </a:r>
              <a:r>
                <a:rPr lang="en-US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Organisms</a:t>
              </a:r>
            </a:p>
            <a:p>
              <a:r>
                <a:rPr lang="en-US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Time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5356758" y="2860736"/>
              <a:ext cx="3995061" cy="646331"/>
              <a:chOff x="5356758" y="2860736"/>
              <a:chExt cx="3995061" cy="646331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5356758" y="2919426"/>
                <a:ext cx="1416681" cy="524111"/>
                <a:chOff x="5356758" y="2919426"/>
                <a:chExt cx="1416681" cy="524111"/>
              </a:xfrm>
            </p:grpSpPr>
            <p:cxnSp>
              <p:nvCxnSpPr>
                <p:cNvPr id="7" name="Straight Arrow Connector 6"/>
                <p:cNvCxnSpPr/>
                <p:nvPr/>
              </p:nvCxnSpPr>
              <p:spPr>
                <a:xfrm flipV="1">
                  <a:off x="5356758" y="3161726"/>
                  <a:ext cx="897935" cy="19756"/>
                </a:xfrm>
                <a:prstGeom prst="straightConnector1">
                  <a:avLst/>
                </a:prstGeom>
                <a:ln w="28575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Left Brace 8"/>
                <p:cNvSpPr/>
                <p:nvPr/>
              </p:nvSpPr>
              <p:spPr>
                <a:xfrm>
                  <a:off x="6399365" y="2919426"/>
                  <a:ext cx="374074" cy="524111"/>
                </a:xfrm>
                <a:prstGeom prst="leftBrac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0" name="TextBox 9"/>
              <p:cNvSpPr txBox="1"/>
              <p:nvPr/>
            </p:nvSpPr>
            <p:spPr>
              <a:xfrm>
                <a:off x="6773439" y="2860736"/>
                <a:ext cx="2578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Net Primary Production</a:t>
                </a:r>
              </a:p>
              <a:p>
                <a:r>
                  <a:rPr lang="en-US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Decomposition </a:t>
                </a:r>
                <a:endPara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139557" y="6443943"/>
            <a:ext cx="24317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Modified from Jenny (1941)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23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0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Box 2"/>
          <p:cNvSpPr txBox="1">
            <a:spLocks noChangeArrowheads="1"/>
          </p:cNvSpPr>
          <p:nvPr/>
        </p:nvSpPr>
        <p:spPr bwMode="auto">
          <a:xfrm>
            <a:off x="1371600" y="192088"/>
            <a:ext cx="6400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>
                <a:latin typeface="+mj-lt"/>
              </a:rPr>
              <a:t>4 year-old </a:t>
            </a:r>
            <a:r>
              <a:rPr lang="en-US" sz="3600" dirty="0" smtClean="0">
                <a:latin typeface="+mj-lt"/>
              </a:rPr>
              <a:t>Restored </a:t>
            </a:r>
            <a:r>
              <a:rPr lang="en-US" sz="3600" dirty="0">
                <a:latin typeface="+mj-lt"/>
              </a:rPr>
              <a:t>R</a:t>
            </a:r>
            <a:r>
              <a:rPr lang="en-US" sz="3600" dirty="0" smtClean="0">
                <a:latin typeface="+mj-lt"/>
              </a:rPr>
              <a:t>iparian </a:t>
            </a:r>
            <a:r>
              <a:rPr lang="en-US" sz="3600" dirty="0">
                <a:latin typeface="+mj-lt"/>
              </a:rPr>
              <a:t>B</a:t>
            </a:r>
            <a:r>
              <a:rPr lang="en-US" sz="3600" dirty="0" smtClean="0">
                <a:latin typeface="+mj-lt"/>
              </a:rPr>
              <a:t>uffer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5101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SCF239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Box 3"/>
          <p:cNvSpPr txBox="1">
            <a:spLocks noChangeArrowheads="1"/>
          </p:cNvSpPr>
          <p:nvPr/>
        </p:nvSpPr>
        <p:spPr bwMode="auto">
          <a:xfrm>
            <a:off x="2077489" y="5893724"/>
            <a:ext cx="4989022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>
                <a:latin typeface="+mj-lt"/>
              </a:rPr>
              <a:t>Forested Riparian Buffer</a:t>
            </a:r>
          </a:p>
        </p:txBody>
      </p:sp>
    </p:spTree>
    <p:extLst>
      <p:ext uri="{BB962C8B-B14F-4D97-AF65-F5344CB8AC3E}">
        <p14:creationId xmlns:p14="http://schemas.microsoft.com/office/powerpoint/2010/main" val="380628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F215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822289"/>
            <a:ext cx="8229600" cy="8679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 algn="l"/>
            <a:r>
              <a:rPr lang="en-US" sz="2800" dirty="0" smtClean="0">
                <a:latin typeface="Arial" pitchFamily="34" charset="0"/>
                <a:cs typeface="Arial" pitchFamily="34" charset="0"/>
              </a:rPr>
              <a:t>Are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R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estored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W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etlands and Riparian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B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uffers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inks  </a:t>
            </a:r>
            <a:br>
              <a:rPr lang="en-US" sz="2800" dirty="0" smtClean="0">
                <a:latin typeface="Arial" pitchFamily="34" charset="0"/>
                <a:cs typeface="Arial" pitchFamily="34" charset="0"/>
              </a:rPr>
            </a:br>
            <a:r>
              <a:rPr lang="en-US" sz="2800" dirty="0" smtClean="0">
                <a:latin typeface="Arial" pitchFamily="34" charset="0"/>
                <a:cs typeface="Arial" pitchFamily="34" charset="0"/>
              </a:rPr>
              <a:t> for Nutrients (N&amp;P) and Carbon?  </a:t>
            </a:r>
          </a:p>
        </p:txBody>
      </p:sp>
    </p:spTree>
    <p:extLst>
      <p:ext uri="{BB962C8B-B14F-4D97-AF65-F5344CB8AC3E}">
        <p14:creationId xmlns:p14="http://schemas.microsoft.com/office/powerpoint/2010/main" val="357183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SCF214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7786661"/>
              </p:ext>
            </p:extLst>
          </p:nvPr>
        </p:nvGraphicFramePr>
        <p:xfrm>
          <a:off x="457200" y="771961"/>
          <a:ext cx="8001000" cy="6021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6" name="SPW 11.0 Graph" r:id="rId4" imgW="5806440" imgH="4358880" progId="SigmaPlotGraphicObject.11">
                  <p:embed/>
                </p:oleObj>
              </mc:Choice>
              <mc:Fallback>
                <p:oleObj name="SPW 11.0 Graph" r:id="rId4" imgW="5806440" imgH="4358880" progId="SigmaPlotGraphicObject.11">
                  <p:embed/>
                  <p:pic>
                    <p:nvPicPr>
                      <p:cNvPr id="102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771961"/>
                        <a:ext cx="8001000" cy="6021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TextBox 2"/>
          <p:cNvSpPr txBox="1">
            <a:spLocks noChangeArrowheads="1"/>
          </p:cNvSpPr>
          <p:nvPr/>
        </p:nvSpPr>
        <p:spPr bwMode="auto">
          <a:xfrm>
            <a:off x="2391767" y="147191"/>
            <a:ext cx="4802085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Water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Quality Improvement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(Denitrification)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90800" y="1752600"/>
            <a:ext cx="1082675" cy="646113"/>
          </a:xfrm>
          <a:prstGeom prst="rect">
            <a:avLst/>
          </a:prstGeom>
          <a:solidFill>
            <a:srgbClr val="00008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Ambient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Potential</a:t>
            </a:r>
          </a:p>
        </p:txBody>
      </p:sp>
    </p:spTree>
    <p:extLst>
      <p:ext uri="{BB962C8B-B14F-4D97-AF65-F5344CB8AC3E}">
        <p14:creationId xmlns:p14="http://schemas.microsoft.com/office/powerpoint/2010/main" val="77995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970395" y="248267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Water Quality Improvement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Phosphorus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Short-term P removal (sorption)</a:t>
            </a: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Phosphorus Sorption Index (PSI)</a:t>
            </a:r>
          </a:p>
          <a:p>
            <a:pPr lvl="1"/>
            <a:endParaRPr lang="en-US" dirty="0" smtClean="0">
              <a:solidFill>
                <a:schemeClr val="bg1"/>
              </a:solidFill>
            </a:endParaRPr>
          </a:p>
        </p:txBody>
      </p:sp>
      <p:grpSp>
        <p:nvGrpSpPr>
          <p:cNvPr id="2" name="Group 56"/>
          <p:cNvGrpSpPr>
            <a:grpSpLocks/>
          </p:cNvGrpSpPr>
          <p:nvPr/>
        </p:nvGrpSpPr>
        <p:grpSpPr bwMode="auto">
          <a:xfrm>
            <a:off x="1487488" y="3810000"/>
            <a:ext cx="5240337" cy="2840038"/>
            <a:chOff x="1488057" y="3810000"/>
            <a:chExt cx="5239109" cy="2839528"/>
          </a:xfrm>
        </p:grpSpPr>
        <p:sp>
          <p:nvSpPr>
            <p:cNvPr id="13" name="Freeform 12"/>
            <p:cNvSpPr/>
            <p:nvPr/>
          </p:nvSpPr>
          <p:spPr>
            <a:xfrm>
              <a:off x="1488057" y="5444831"/>
              <a:ext cx="5239109" cy="1204697"/>
            </a:xfrm>
            <a:custGeom>
              <a:avLst/>
              <a:gdLst>
                <a:gd name="connsiteX0" fmla="*/ 211347 w 5239109"/>
                <a:gd name="connsiteY0" fmla="*/ 274607 h 1204822"/>
                <a:gd name="connsiteX1" fmla="*/ 340743 w 5239109"/>
                <a:gd name="connsiteY1" fmla="*/ 274607 h 1204822"/>
                <a:gd name="connsiteX2" fmla="*/ 1358660 w 5239109"/>
                <a:gd name="connsiteY2" fmla="*/ 15815 h 1204822"/>
                <a:gd name="connsiteX3" fmla="*/ 3118449 w 5239109"/>
                <a:gd name="connsiteY3" fmla="*/ 369498 h 1204822"/>
                <a:gd name="connsiteX4" fmla="*/ 4593566 w 5239109"/>
                <a:gd name="connsiteY4" fmla="*/ 214222 h 1204822"/>
                <a:gd name="connsiteX5" fmla="*/ 4990381 w 5239109"/>
                <a:gd name="connsiteY5" fmla="*/ 921588 h 1204822"/>
                <a:gd name="connsiteX6" fmla="*/ 3101196 w 5239109"/>
                <a:gd name="connsiteY6" fmla="*/ 1171754 h 1204822"/>
                <a:gd name="connsiteX7" fmla="*/ 953218 w 5239109"/>
                <a:gd name="connsiteY7" fmla="*/ 723181 h 1204822"/>
                <a:gd name="connsiteX8" fmla="*/ 125083 w 5239109"/>
                <a:gd name="connsiteY8" fmla="*/ 861203 h 1204822"/>
                <a:gd name="connsiteX9" fmla="*/ 211347 w 5239109"/>
                <a:gd name="connsiteY9" fmla="*/ 274607 h 1204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9109" h="1204822">
                  <a:moveTo>
                    <a:pt x="211347" y="274607"/>
                  </a:moveTo>
                  <a:cubicBezTo>
                    <a:pt x="247290" y="176841"/>
                    <a:pt x="149524" y="317739"/>
                    <a:pt x="340743" y="274607"/>
                  </a:cubicBezTo>
                  <a:cubicBezTo>
                    <a:pt x="531962" y="231475"/>
                    <a:pt x="895709" y="0"/>
                    <a:pt x="1358660" y="15815"/>
                  </a:cubicBezTo>
                  <a:cubicBezTo>
                    <a:pt x="1821611" y="31630"/>
                    <a:pt x="2579298" y="336430"/>
                    <a:pt x="3118449" y="369498"/>
                  </a:cubicBezTo>
                  <a:cubicBezTo>
                    <a:pt x="3657600" y="402566"/>
                    <a:pt x="4281577" y="122207"/>
                    <a:pt x="4593566" y="214222"/>
                  </a:cubicBezTo>
                  <a:cubicBezTo>
                    <a:pt x="4905555" y="306237"/>
                    <a:pt x="5239109" y="761999"/>
                    <a:pt x="4990381" y="921588"/>
                  </a:cubicBezTo>
                  <a:cubicBezTo>
                    <a:pt x="4741653" y="1081177"/>
                    <a:pt x="3774056" y="1204822"/>
                    <a:pt x="3101196" y="1171754"/>
                  </a:cubicBezTo>
                  <a:cubicBezTo>
                    <a:pt x="2428336" y="1138686"/>
                    <a:pt x="1449237" y="774940"/>
                    <a:pt x="953218" y="723181"/>
                  </a:cubicBezTo>
                  <a:cubicBezTo>
                    <a:pt x="457199" y="671422"/>
                    <a:pt x="250166" y="934527"/>
                    <a:pt x="125083" y="861203"/>
                  </a:cubicBezTo>
                  <a:cubicBezTo>
                    <a:pt x="0" y="787879"/>
                    <a:pt x="175404" y="372373"/>
                    <a:pt x="211347" y="27460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4822" name="TextBox 13"/>
            <p:cNvSpPr txBox="1">
              <a:spLocks noChangeArrowheads="1"/>
            </p:cNvSpPr>
            <p:nvPr/>
          </p:nvSpPr>
          <p:spPr bwMode="auto">
            <a:xfrm>
              <a:off x="2362200" y="5410200"/>
              <a:ext cx="3898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Al</a:t>
              </a:r>
            </a:p>
          </p:txBody>
        </p:sp>
        <p:sp>
          <p:nvSpPr>
            <p:cNvPr id="34823" name="TextBox 14"/>
            <p:cNvSpPr txBox="1">
              <a:spLocks noChangeArrowheads="1"/>
            </p:cNvSpPr>
            <p:nvPr/>
          </p:nvSpPr>
          <p:spPr bwMode="auto">
            <a:xfrm>
              <a:off x="3657600" y="5574268"/>
              <a:ext cx="3898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Al</a:t>
              </a:r>
            </a:p>
          </p:txBody>
        </p:sp>
        <p:sp>
          <p:nvSpPr>
            <p:cNvPr id="34824" name="TextBox 15"/>
            <p:cNvSpPr txBox="1">
              <a:spLocks noChangeArrowheads="1"/>
            </p:cNvSpPr>
            <p:nvPr/>
          </p:nvSpPr>
          <p:spPr bwMode="auto">
            <a:xfrm>
              <a:off x="5410200" y="5574268"/>
              <a:ext cx="3898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Al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 flipV="1">
              <a:off x="2514928" y="5181354"/>
              <a:ext cx="0" cy="304745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826" name="TextBox 19"/>
            <p:cNvSpPr txBox="1">
              <a:spLocks noChangeArrowheads="1"/>
            </p:cNvSpPr>
            <p:nvPr/>
          </p:nvSpPr>
          <p:spPr bwMode="auto">
            <a:xfrm>
              <a:off x="2362200" y="4800600"/>
              <a:ext cx="36420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O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 flipV="1">
              <a:off x="2667293" y="4724236"/>
              <a:ext cx="280922" cy="228559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2210200" y="4724236"/>
              <a:ext cx="228546" cy="228559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829" name="TextBox 25"/>
            <p:cNvSpPr txBox="1">
              <a:spLocks noChangeArrowheads="1"/>
            </p:cNvSpPr>
            <p:nvPr/>
          </p:nvSpPr>
          <p:spPr bwMode="auto">
            <a:xfrm>
              <a:off x="1981200" y="4419600"/>
              <a:ext cx="35137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H</a:t>
              </a:r>
            </a:p>
          </p:txBody>
        </p:sp>
        <p:sp>
          <p:nvSpPr>
            <p:cNvPr id="34830" name="TextBox 26"/>
            <p:cNvSpPr txBox="1">
              <a:spLocks noChangeArrowheads="1"/>
            </p:cNvSpPr>
            <p:nvPr/>
          </p:nvSpPr>
          <p:spPr bwMode="auto">
            <a:xfrm>
              <a:off x="2819400" y="4431268"/>
              <a:ext cx="35137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H</a:t>
              </a:r>
            </a:p>
          </p:txBody>
        </p:sp>
        <p:sp>
          <p:nvSpPr>
            <p:cNvPr id="34831" name="TextBox 29"/>
            <p:cNvSpPr txBox="1">
              <a:spLocks noChangeArrowheads="1"/>
            </p:cNvSpPr>
            <p:nvPr/>
          </p:nvSpPr>
          <p:spPr bwMode="auto">
            <a:xfrm>
              <a:off x="2286000" y="4267200"/>
              <a:ext cx="4732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(+)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3840181" y="5333726"/>
              <a:ext cx="0" cy="304745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833" name="TextBox 31"/>
            <p:cNvSpPr txBox="1">
              <a:spLocks noChangeArrowheads="1"/>
            </p:cNvSpPr>
            <p:nvPr/>
          </p:nvSpPr>
          <p:spPr bwMode="auto">
            <a:xfrm>
              <a:off x="3687222" y="4953000"/>
              <a:ext cx="36420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O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 flipV="1">
              <a:off x="3992545" y="4876608"/>
              <a:ext cx="280921" cy="228559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 flipV="1">
              <a:off x="3535452" y="4876608"/>
              <a:ext cx="228546" cy="228559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836" name="TextBox 34"/>
            <p:cNvSpPr txBox="1">
              <a:spLocks noChangeArrowheads="1"/>
            </p:cNvSpPr>
            <p:nvPr/>
          </p:nvSpPr>
          <p:spPr bwMode="auto">
            <a:xfrm>
              <a:off x="3306222" y="4572000"/>
              <a:ext cx="35137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H</a:t>
              </a:r>
            </a:p>
          </p:txBody>
        </p:sp>
        <p:sp>
          <p:nvSpPr>
            <p:cNvPr id="34837" name="TextBox 35"/>
            <p:cNvSpPr txBox="1">
              <a:spLocks noChangeArrowheads="1"/>
            </p:cNvSpPr>
            <p:nvPr/>
          </p:nvSpPr>
          <p:spPr bwMode="auto">
            <a:xfrm>
              <a:off x="4144422" y="4583668"/>
              <a:ext cx="35137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H</a:t>
              </a:r>
            </a:p>
          </p:txBody>
        </p:sp>
        <p:sp>
          <p:nvSpPr>
            <p:cNvPr id="34838" name="TextBox 36"/>
            <p:cNvSpPr txBox="1">
              <a:spLocks noChangeArrowheads="1"/>
            </p:cNvSpPr>
            <p:nvPr/>
          </p:nvSpPr>
          <p:spPr bwMode="auto">
            <a:xfrm>
              <a:off x="3611022" y="4419600"/>
              <a:ext cx="4732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(+)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V="1">
              <a:off x="5638396" y="5333726"/>
              <a:ext cx="0" cy="304745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840" name="TextBox 38"/>
            <p:cNvSpPr txBox="1">
              <a:spLocks noChangeArrowheads="1"/>
            </p:cNvSpPr>
            <p:nvPr/>
          </p:nvSpPr>
          <p:spPr bwMode="auto">
            <a:xfrm>
              <a:off x="5486400" y="4953000"/>
              <a:ext cx="36420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O</a:t>
              </a:r>
            </a:p>
          </p:txBody>
        </p:sp>
        <p:cxnSp>
          <p:nvCxnSpPr>
            <p:cNvPr id="41" name="Straight Connector 40"/>
            <p:cNvCxnSpPr/>
            <p:nvPr/>
          </p:nvCxnSpPr>
          <p:spPr>
            <a:xfrm flipV="1">
              <a:off x="5638396" y="4724236"/>
              <a:ext cx="0" cy="228559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842" name="TextBox 41"/>
            <p:cNvSpPr txBox="1">
              <a:spLocks noChangeArrowheads="1"/>
            </p:cNvSpPr>
            <p:nvPr/>
          </p:nvSpPr>
          <p:spPr bwMode="auto">
            <a:xfrm>
              <a:off x="5486400" y="4419600"/>
              <a:ext cx="33855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P</a:t>
              </a:r>
            </a:p>
          </p:txBody>
        </p:sp>
        <p:sp>
          <p:nvSpPr>
            <p:cNvPr id="34843" name="TextBox 44"/>
            <p:cNvSpPr txBox="1">
              <a:spLocks noChangeArrowheads="1"/>
            </p:cNvSpPr>
            <p:nvPr/>
          </p:nvSpPr>
          <p:spPr bwMode="auto">
            <a:xfrm>
              <a:off x="3962400" y="6096000"/>
              <a:ext cx="142859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Soil Surface</a:t>
              </a:r>
            </a:p>
          </p:txBody>
        </p:sp>
        <p:cxnSp>
          <p:nvCxnSpPr>
            <p:cNvPr id="49" name="Straight Connector 48"/>
            <p:cNvCxnSpPr/>
            <p:nvPr/>
          </p:nvCxnSpPr>
          <p:spPr>
            <a:xfrm flipV="1">
              <a:off x="5790760" y="4495677"/>
              <a:ext cx="152364" cy="152373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5638396" y="4190932"/>
              <a:ext cx="0" cy="228559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 flipV="1">
              <a:off x="5333668" y="4419491"/>
              <a:ext cx="152364" cy="228559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847" name="TextBox 51"/>
            <p:cNvSpPr txBox="1">
              <a:spLocks noChangeArrowheads="1"/>
            </p:cNvSpPr>
            <p:nvPr/>
          </p:nvSpPr>
          <p:spPr bwMode="auto">
            <a:xfrm>
              <a:off x="5884198" y="4114800"/>
              <a:ext cx="36420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O</a:t>
              </a:r>
            </a:p>
          </p:txBody>
        </p:sp>
        <p:sp>
          <p:nvSpPr>
            <p:cNvPr id="34848" name="TextBox 52"/>
            <p:cNvSpPr txBox="1">
              <a:spLocks noChangeArrowheads="1"/>
            </p:cNvSpPr>
            <p:nvPr/>
          </p:nvSpPr>
          <p:spPr bwMode="auto">
            <a:xfrm>
              <a:off x="5486400" y="3810000"/>
              <a:ext cx="36420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O</a:t>
              </a:r>
            </a:p>
          </p:txBody>
        </p:sp>
        <p:sp>
          <p:nvSpPr>
            <p:cNvPr id="34849" name="TextBox 53"/>
            <p:cNvSpPr txBox="1">
              <a:spLocks noChangeArrowheads="1"/>
            </p:cNvSpPr>
            <p:nvPr/>
          </p:nvSpPr>
          <p:spPr bwMode="auto">
            <a:xfrm>
              <a:off x="5029200" y="4114800"/>
              <a:ext cx="36420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49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8251952"/>
              </p:ext>
            </p:extLst>
          </p:nvPr>
        </p:nvGraphicFramePr>
        <p:xfrm>
          <a:off x="76200" y="1432646"/>
          <a:ext cx="4800600" cy="3548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0" name="SPW 11.0 Graph" r:id="rId3" imgW="5712480" imgH="4221000" progId="SigmaPlotGraphicObject.11">
                  <p:embed/>
                </p:oleObj>
              </mc:Choice>
              <mc:Fallback>
                <p:oleObj name="SPW 11.0 Graph" r:id="rId3" imgW="5712480" imgH="4221000" progId="SigmaPlotGraphicObject.11">
                  <p:embed/>
                  <p:pic>
                    <p:nvPicPr>
                      <p:cNvPr id="205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1432646"/>
                        <a:ext cx="4800600" cy="3548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6" name="Picture 3" descr="DSCF217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TextBox 4"/>
          <p:cNvSpPr txBox="1">
            <a:spLocks noChangeArrowheads="1"/>
          </p:cNvSpPr>
          <p:nvPr/>
        </p:nvSpPr>
        <p:spPr bwMode="auto">
          <a:xfrm>
            <a:off x="1981200" y="1978025"/>
            <a:ext cx="304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054" name="TextBox 5"/>
          <p:cNvSpPr txBox="1">
            <a:spLocks noChangeArrowheads="1"/>
          </p:cNvSpPr>
          <p:nvPr/>
        </p:nvSpPr>
        <p:spPr bwMode="auto">
          <a:xfrm>
            <a:off x="2895600" y="2587625"/>
            <a:ext cx="304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055" name="TextBox 6"/>
          <p:cNvSpPr txBox="1">
            <a:spLocks noChangeArrowheads="1"/>
          </p:cNvSpPr>
          <p:nvPr/>
        </p:nvSpPr>
        <p:spPr bwMode="auto">
          <a:xfrm>
            <a:off x="3276600" y="2663825"/>
            <a:ext cx="304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056" name="TextBox 7"/>
          <p:cNvSpPr txBox="1">
            <a:spLocks noChangeArrowheads="1"/>
          </p:cNvSpPr>
          <p:nvPr/>
        </p:nvSpPr>
        <p:spPr bwMode="auto">
          <a:xfrm>
            <a:off x="1590675" y="3349625"/>
            <a:ext cx="3143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313046" y="2990272"/>
            <a:ext cx="1676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Wetlands</a:t>
            </a:r>
          </a:p>
        </p:txBody>
      </p:sp>
      <p:sp>
        <p:nvSpPr>
          <p:cNvPr id="2058" name="TextBox 9"/>
          <p:cNvSpPr txBox="1">
            <a:spLocks noChangeArrowheads="1"/>
          </p:cNvSpPr>
          <p:nvPr/>
        </p:nvSpPr>
        <p:spPr bwMode="auto">
          <a:xfrm>
            <a:off x="944562" y="198582"/>
            <a:ext cx="30638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Water </a:t>
            </a:r>
            <a:r>
              <a:rPr lang="en-US" sz="40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Quality</a:t>
            </a:r>
            <a:endParaRPr lang="en-US" sz="4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40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(</a:t>
            </a:r>
            <a:r>
              <a:rPr lang="en-US" sz="4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 Removal)</a:t>
            </a:r>
          </a:p>
        </p:txBody>
      </p:sp>
      <p:graphicFrame>
        <p:nvGraphicFramePr>
          <p:cNvPr id="103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5290627"/>
              </p:ext>
            </p:extLst>
          </p:nvPr>
        </p:nvGraphicFramePr>
        <p:xfrm>
          <a:off x="4672013" y="3230420"/>
          <a:ext cx="4471987" cy="358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1" name="SPW 11.0 Graph" r:id="rId6" imgW="5680440" imgH="4548600" progId="SigmaPlotGraphicObject.11">
                  <p:embed/>
                </p:oleObj>
              </mc:Choice>
              <mc:Fallback>
                <p:oleObj name="SPW 11.0 Graph" r:id="rId6" imgW="5680440" imgH="4548600" progId="SigmaPlotGraphicObject.11">
                  <p:embed/>
                  <p:pic>
                    <p:nvPicPr>
                      <p:cNvPr id="103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2013" y="3230420"/>
                        <a:ext cx="4471987" cy="358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1066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5"/>
          <p:cNvGraphicFramePr>
            <a:graphicFrameLocks noChangeAspect="1"/>
          </p:cNvGraphicFramePr>
          <p:nvPr/>
        </p:nvGraphicFramePr>
        <p:xfrm>
          <a:off x="1752600" y="1041400"/>
          <a:ext cx="6477000" cy="596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6" name="SPW 11.0 Graph" r:id="rId3" imgW="8094240" imgH="7450200" progId="SigmaPlotGraphicObject.11">
                  <p:embed/>
                </p:oleObj>
              </mc:Choice>
              <mc:Fallback>
                <p:oleObj name="SPW 11.0 Graph" r:id="rId3" imgW="8094240" imgH="7450200" progId="SigmaPlotGraphicObject.11">
                  <p:embed/>
                  <p:pic>
                    <p:nvPicPr>
                      <p:cNvPr id="409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041400"/>
                        <a:ext cx="6477000" cy="596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9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41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Hydrologic Connectivity and C Sequestration, N, P Accumulation </a:t>
            </a:r>
            <a:br>
              <a:rPr lang="en-US" sz="2800" dirty="0" smtClean="0">
                <a:solidFill>
                  <a:srgbClr val="FFFF00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(Natural Wetlands)</a:t>
            </a:r>
          </a:p>
        </p:txBody>
      </p:sp>
      <p:sp>
        <p:nvSpPr>
          <p:cNvPr id="4100" name="TextBox 4"/>
          <p:cNvSpPr txBox="1">
            <a:spLocks noChangeArrowheads="1"/>
          </p:cNvSpPr>
          <p:nvPr/>
        </p:nvSpPr>
        <p:spPr bwMode="auto">
          <a:xfrm rot="-3067702">
            <a:off x="5166518" y="6076157"/>
            <a:ext cx="14335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Depression</a:t>
            </a:r>
          </a:p>
        </p:txBody>
      </p:sp>
      <p:sp>
        <p:nvSpPr>
          <p:cNvPr id="4101" name="TextBox 5"/>
          <p:cNvSpPr txBox="1">
            <a:spLocks noChangeArrowheads="1"/>
          </p:cNvSpPr>
          <p:nvPr/>
        </p:nvSpPr>
        <p:spPr bwMode="auto">
          <a:xfrm rot="-3067702">
            <a:off x="1966118" y="6076157"/>
            <a:ext cx="14335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Depression</a:t>
            </a:r>
          </a:p>
        </p:txBody>
      </p:sp>
      <p:sp>
        <p:nvSpPr>
          <p:cNvPr id="4102" name="TextBox 6"/>
          <p:cNvSpPr txBox="1">
            <a:spLocks noChangeArrowheads="1"/>
          </p:cNvSpPr>
          <p:nvPr/>
        </p:nvSpPr>
        <p:spPr bwMode="auto">
          <a:xfrm rot="-3067702">
            <a:off x="5774531" y="6063457"/>
            <a:ext cx="12715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Floodplain</a:t>
            </a:r>
          </a:p>
        </p:txBody>
      </p:sp>
      <p:sp>
        <p:nvSpPr>
          <p:cNvPr id="4103" name="TextBox 7"/>
          <p:cNvSpPr txBox="1">
            <a:spLocks noChangeArrowheads="1"/>
          </p:cNvSpPr>
          <p:nvPr/>
        </p:nvSpPr>
        <p:spPr bwMode="auto">
          <a:xfrm rot="-3067702">
            <a:off x="2571750" y="6057900"/>
            <a:ext cx="12842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Floodplain</a:t>
            </a:r>
          </a:p>
        </p:txBody>
      </p:sp>
      <p:sp>
        <p:nvSpPr>
          <p:cNvPr id="4104" name="TextBox 8"/>
          <p:cNvSpPr txBox="1">
            <a:spLocks noChangeArrowheads="1"/>
          </p:cNvSpPr>
          <p:nvPr/>
        </p:nvSpPr>
        <p:spPr bwMode="auto">
          <a:xfrm rot="-3067702">
            <a:off x="3286125" y="5932488"/>
            <a:ext cx="11287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Riparian</a:t>
            </a:r>
          </a:p>
        </p:txBody>
      </p:sp>
      <p:sp>
        <p:nvSpPr>
          <p:cNvPr id="4105" name="TextBox 9"/>
          <p:cNvSpPr txBox="1">
            <a:spLocks noChangeArrowheads="1"/>
          </p:cNvSpPr>
          <p:nvPr/>
        </p:nvSpPr>
        <p:spPr bwMode="auto">
          <a:xfrm rot="-3067702">
            <a:off x="6486526" y="5965825"/>
            <a:ext cx="11287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Riparian</a:t>
            </a:r>
          </a:p>
        </p:txBody>
      </p:sp>
    </p:spTree>
    <p:extLst>
      <p:ext uri="{BB962C8B-B14F-4D97-AF65-F5344CB8AC3E}">
        <p14:creationId xmlns:p14="http://schemas.microsoft.com/office/powerpoint/2010/main" val="402365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561975" y="511175"/>
          <a:ext cx="7948613" cy="615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6" name="SPW 9.0 Graph" r:id="rId3" imgW="8021880" imgH="6213960" progId="SigmaPlotGraphicObject.8">
                  <p:embed/>
                </p:oleObj>
              </mc:Choice>
              <mc:Fallback>
                <p:oleObj name="SPW 9.0 Graph" r:id="rId3" imgW="8021880" imgH="6213960" progId="SigmaPlotGraphicObject.8">
                  <p:embed/>
                  <p:pic>
                    <p:nvPicPr>
                      <p:cNvPr id="2560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975" y="511175"/>
                        <a:ext cx="7948613" cy="615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5486400" y="6357938"/>
            <a:ext cx="14402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Unconnected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2133600" y="6357938"/>
            <a:ext cx="11984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Connected</a:t>
            </a: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457200" y="133350"/>
            <a:ext cx="84455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Effect of Connectivity and Degree of Nutrient Enrichment</a:t>
            </a:r>
          </a:p>
          <a:p>
            <a:pPr algn="ctr"/>
            <a:r>
              <a:rPr lang="en-US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On Nitrogen Retention in Soil</a:t>
            </a:r>
          </a:p>
        </p:txBody>
      </p:sp>
    </p:spTree>
    <p:extLst>
      <p:ext uri="{BB962C8B-B14F-4D97-AF65-F5344CB8AC3E}">
        <p14:creationId xmlns:p14="http://schemas.microsoft.com/office/powerpoint/2010/main" val="314522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514350" y="533400"/>
          <a:ext cx="8047038" cy="592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0" name="SPW 9.0 Graph" r:id="rId3" imgW="8376480" imgH="6166440" progId="SigmaPlotGraphicObject.8">
                  <p:embed/>
                </p:oleObj>
              </mc:Choice>
              <mc:Fallback>
                <p:oleObj name="SPW 9.0 Graph" r:id="rId3" imgW="8376480" imgH="6166440" progId="SigmaPlotGraphicObject.8">
                  <p:embed/>
                  <p:pic>
                    <p:nvPicPr>
                      <p:cNvPr id="266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50" y="533400"/>
                        <a:ext cx="8047038" cy="5922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2743200" y="6400800"/>
            <a:ext cx="11984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Connected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6019800" y="6400800"/>
            <a:ext cx="14402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Unconnected</a:t>
            </a: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457200" y="114300"/>
            <a:ext cx="84455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Effect of Connectivity and Degree of Nutrient Enrichment</a:t>
            </a:r>
          </a:p>
          <a:p>
            <a:pPr algn="ctr"/>
            <a:r>
              <a:rPr lang="en-US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On Denitrification</a:t>
            </a:r>
          </a:p>
        </p:txBody>
      </p:sp>
    </p:spTree>
    <p:extLst>
      <p:ext uri="{BB962C8B-B14F-4D97-AF65-F5344CB8AC3E}">
        <p14:creationId xmlns:p14="http://schemas.microsoft.com/office/powerpoint/2010/main" val="398320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685800" y="471488"/>
          <a:ext cx="7829550" cy="617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4" name="SPW 9.0 Graph" r:id="rId3" imgW="8192880" imgH="6767280" progId="SigmaPlotGraphicObject.8">
                  <p:embed/>
                </p:oleObj>
              </mc:Choice>
              <mc:Fallback>
                <p:oleObj name="SPW 9.0 Graph" r:id="rId3" imgW="8192880" imgH="6767280" progId="SigmaPlotGraphicObject.8">
                  <p:embed/>
                  <p:pic>
                    <p:nvPicPr>
                      <p:cNvPr id="2457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4504"/>
                      <a:stretch>
                        <a:fillRect/>
                      </a:stretch>
                    </p:blipFill>
                    <p:spPr bwMode="auto">
                      <a:xfrm>
                        <a:off x="685800" y="471488"/>
                        <a:ext cx="7829550" cy="6175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295400" y="6357938"/>
            <a:ext cx="25703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Hydrologically Connected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4933950" y="6343650"/>
            <a:ext cx="281205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Hydrologically Unconnected</a:t>
            </a: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457200" y="76200"/>
            <a:ext cx="84455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Effect of Connectivity and Degree of Nutrient Enrichment</a:t>
            </a:r>
          </a:p>
          <a:p>
            <a:pPr algn="ctr"/>
            <a:r>
              <a:rPr lang="en-US" alt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On Phosphorus Retention in Soil</a:t>
            </a:r>
          </a:p>
        </p:txBody>
      </p:sp>
    </p:spTree>
    <p:extLst>
      <p:ext uri="{BB962C8B-B14F-4D97-AF65-F5344CB8AC3E}">
        <p14:creationId xmlns:p14="http://schemas.microsoft.com/office/powerpoint/2010/main" val="197770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8" name="Photo Editor Photo" r:id="rId4" imgW="28571429" imgH="19047619" progId="MSPhotoEd.3">
                  <p:embed/>
                </p:oleObj>
              </mc:Choice>
              <mc:Fallback>
                <p:oleObj name="Photo Editor Photo" r:id="rId4" imgW="28571429" imgH="19047619" progId="MSPhotoEd.3">
                  <p:embed/>
                  <p:pic>
                    <p:nvPicPr>
                      <p:cNvPr id="717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1111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475761" y="6081222"/>
            <a:ext cx="448821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Wetland Soils Sequester SOM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7626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7652" name="Content Placeholder 3" descr="new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1699492" y="182543"/>
            <a:ext cx="6326908" cy="95410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 smtClean="0">
                <a:latin typeface="Arial" pitchFamily="34" charset="0"/>
                <a:ea typeface="+mj-ea"/>
                <a:cs typeface="Arial" pitchFamily="34" charset="0"/>
              </a:rPr>
              <a:t>Do 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Restored </a:t>
            </a:r>
            <a:r>
              <a:rPr lang="en-US" sz="2800" dirty="0" smtClean="0">
                <a:latin typeface="Arial" pitchFamily="34" charset="0"/>
                <a:ea typeface="+mj-ea"/>
                <a:cs typeface="Arial" pitchFamily="34" charset="0"/>
              </a:rPr>
              <a:t>W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etlands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Contribute to </a:t>
            </a:r>
            <a:r>
              <a:rPr lang="en-US" sz="2800" dirty="0" smtClean="0">
                <a:latin typeface="Arial" pitchFamily="34" charset="0"/>
                <a:ea typeface="+mj-ea"/>
                <a:cs typeface="Arial" pitchFamily="34" charset="0"/>
              </a:rPr>
              <a:t>Global Warming?</a:t>
            </a: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3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Background</a:t>
            </a:r>
            <a:endParaRPr lang="en-US" sz="4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2437"/>
            <a:ext cx="8229600" cy="375472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Wetlands are a source greenhouse gases (GHG)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CO</a:t>
            </a:r>
            <a:r>
              <a:rPr lang="en-US" baseline="-250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, CH</a:t>
            </a:r>
            <a:r>
              <a:rPr lang="en-US" baseline="-250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, and N</a:t>
            </a:r>
            <a:r>
              <a:rPr lang="en-US" baseline="-250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O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Contribute 23% - 40% of global CH</a:t>
            </a:r>
            <a:r>
              <a:rPr lang="en-US" baseline="-250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Ehhalt</a:t>
            </a:r>
            <a:r>
              <a:rPr lang="en-U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2001)</a:t>
            </a:r>
          </a:p>
          <a:p>
            <a:pPr lvl="1"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GHG contribution is poorly quantified in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Fresh water mineral soil wetlands (FWMS)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Restored wetlands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417973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Anaerobic Incubations &amp; Static Flux Chamber Measurements</a:t>
            </a:r>
          </a:p>
        </p:txBody>
      </p:sp>
      <p:pic>
        <p:nvPicPr>
          <p:cNvPr id="28675" name="Picture 9" descr="03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676400"/>
            <a:ext cx="3429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5" descr="04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676400"/>
            <a:ext cx="34861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8932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0650" y="180399"/>
            <a:ext cx="3971059" cy="1325563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cs typeface="Arial" pitchFamily="34" charset="0"/>
              </a:rPr>
              <a:t>Chamber- CO</a:t>
            </a:r>
            <a:r>
              <a:rPr lang="en-US" sz="4000" baseline="-25000" dirty="0" smtClean="0">
                <a:solidFill>
                  <a:schemeClr val="bg1"/>
                </a:solidFill>
                <a:cs typeface="Arial" pitchFamily="34" charset="0"/>
              </a:rPr>
              <a:t>2</a:t>
            </a:r>
            <a:endParaRPr lang="en-US" sz="3100" dirty="0">
              <a:solidFill>
                <a:schemeClr val="bg1"/>
              </a:solidFill>
              <a:cs typeface="Arial" pitchFamily="34" charset="0"/>
            </a:endParaRPr>
          </a:p>
        </p:txBody>
      </p:sp>
      <p:graphicFrame>
        <p:nvGraphicFramePr>
          <p:cNvPr id="26629" name="Object 5"/>
          <p:cNvGraphicFramePr>
            <a:graphicFrameLocks noChangeAspect="1"/>
          </p:cNvGraphicFramePr>
          <p:nvPr/>
        </p:nvGraphicFramePr>
        <p:xfrm>
          <a:off x="914400" y="1600200"/>
          <a:ext cx="7259620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1" name="SPW 12.0 Graph" r:id="rId3" imgW="4057708" imgH="2600325" progId="SigmaPlotGraphicObject.11">
                  <p:embed/>
                </p:oleObj>
              </mc:Choice>
              <mc:Fallback>
                <p:oleObj name="SPW 12.0 Graph" r:id="rId3" imgW="4057708" imgH="2600325" progId="SigmaPlotGraphicObject.11">
                  <p:embed/>
                  <p:pic>
                    <p:nvPicPr>
                      <p:cNvPr id="2662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600200"/>
                        <a:ext cx="7259620" cy="464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01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216" y="198436"/>
            <a:ext cx="3980295" cy="1325563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cs typeface="Arial" pitchFamily="34" charset="0"/>
              </a:rPr>
              <a:t>Chamber- CH</a:t>
            </a:r>
            <a:r>
              <a:rPr lang="en-US" sz="4000" baseline="-25000" dirty="0" smtClean="0">
                <a:solidFill>
                  <a:schemeClr val="bg1"/>
                </a:solidFill>
                <a:cs typeface="Arial" pitchFamily="34" charset="0"/>
              </a:rPr>
              <a:t>4</a:t>
            </a:r>
            <a:endParaRPr lang="en-US" sz="4000" baseline="-250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3" name="Group 9"/>
          <p:cNvGrpSpPr/>
          <p:nvPr/>
        </p:nvGrpSpPr>
        <p:grpSpPr>
          <a:xfrm>
            <a:off x="838200" y="1676400"/>
            <a:ext cx="7391400" cy="4724400"/>
            <a:chOff x="1295400" y="2057400"/>
            <a:chExt cx="5899634" cy="3810000"/>
          </a:xfrm>
        </p:grpSpPr>
        <p:graphicFrame>
          <p:nvGraphicFramePr>
            <p:cNvPr id="2054" name="Object 6"/>
            <p:cNvGraphicFramePr>
              <a:graphicFrameLocks noChangeAspect="1"/>
            </p:cNvGraphicFramePr>
            <p:nvPr/>
          </p:nvGraphicFramePr>
          <p:xfrm>
            <a:off x="1295400" y="2057400"/>
            <a:ext cx="5899634" cy="381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35" name="SPW 12.0 Graph" r:id="rId3" imgW="4067153" imgH="2628977" progId="SigmaPlotGraphicObject.11">
                    <p:embed/>
                  </p:oleObj>
                </mc:Choice>
                <mc:Fallback>
                  <p:oleObj name="SPW 12.0 Graph" r:id="rId3" imgW="4067153" imgH="2628977" progId="SigmaPlotGraphicObject.11">
                    <p:embed/>
                    <p:pic>
                      <p:nvPicPr>
                        <p:cNvPr id="2054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5400" y="2057400"/>
                          <a:ext cx="5899634" cy="3810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TextBox 5"/>
            <p:cNvSpPr txBox="1"/>
            <p:nvPr/>
          </p:nvSpPr>
          <p:spPr>
            <a:xfrm>
              <a:off x="2511819" y="2272014"/>
              <a:ext cx="233122" cy="223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C000"/>
                  </a:solidFill>
                </a:rPr>
                <a:t>A</a:t>
              </a:r>
              <a:endParaRPr lang="en-US" sz="1200" dirty="0">
                <a:solidFill>
                  <a:srgbClr val="FFC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484955" y="3409335"/>
              <a:ext cx="233122" cy="223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C000"/>
                  </a:solidFill>
                </a:rPr>
                <a:t>A</a:t>
              </a:r>
              <a:endParaRPr lang="en-US" sz="1200" dirty="0">
                <a:solidFill>
                  <a:srgbClr val="FFC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755103" y="2694336"/>
              <a:ext cx="219046" cy="223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C000"/>
                  </a:solidFill>
                </a:rPr>
                <a:t>B</a:t>
              </a:r>
              <a:endParaRPr lang="en-US" sz="1200" dirty="0">
                <a:solidFill>
                  <a:srgbClr val="FFC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241671" y="5007077"/>
              <a:ext cx="219046" cy="223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C000"/>
                  </a:solidFill>
                </a:rPr>
                <a:t>B</a:t>
              </a:r>
              <a:endParaRPr lang="en-US" sz="1200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80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0868" y="198437"/>
            <a:ext cx="3564659" cy="1325563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Chamber- N</a:t>
            </a:r>
            <a:r>
              <a:rPr lang="en-US" sz="4000" baseline="-25000" dirty="0" smtClean="0">
                <a:solidFill>
                  <a:schemeClr val="bg1"/>
                </a:solidFill>
              </a:rPr>
              <a:t>2</a:t>
            </a:r>
            <a:r>
              <a:rPr lang="en-US" sz="4000" dirty="0" smtClean="0">
                <a:solidFill>
                  <a:schemeClr val="bg1"/>
                </a:solidFill>
              </a:rPr>
              <a:t>O</a:t>
            </a:r>
            <a:endParaRPr lang="en-US" sz="4000" dirty="0">
              <a:solidFill>
                <a:schemeClr val="bg1"/>
              </a:solidFill>
            </a:endParaRPr>
          </a:p>
        </p:txBody>
      </p:sp>
      <p:grpSp>
        <p:nvGrpSpPr>
          <p:cNvPr id="3" name="Group 7"/>
          <p:cNvGrpSpPr/>
          <p:nvPr/>
        </p:nvGrpSpPr>
        <p:grpSpPr>
          <a:xfrm>
            <a:off x="914400" y="1524000"/>
            <a:ext cx="7239000" cy="4567132"/>
            <a:chOff x="1371600" y="1752600"/>
            <a:chExt cx="6781800" cy="4338532"/>
          </a:xfrm>
        </p:grpSpPr>
        <p:graphicFrame>
          <p:nvGraphicFramePr>
            <p:cNvPr id="3078" name="Object 6"/>
            <p:cNvGraphicFramePr>
              <a:graphicFrameLocks noChangeAspect="1"/>
            </p:cNvGraphicFramePr>
            <p:nvPr/>
          </p:nvGraphicFramePr>
          <p:xfrm>
            <a:off x="1371600" y="1752600"/>
            <a:ext cx="6781800" cy="43385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59" name="SPW 11.0 Graph" r:id="rId3" imgW="5441760" imgH="3481920" progId="SigmaPlotGraphicObject.11">
                    <p:embed/>
                  </p:oleObj>
                </mc:Choice>
                <mc:Fallback>
                  <p:oleObj name="SPW 11.0 Graph" r:id="rId3" imgW="5441760" imgH="3481920" progId="SigmaPlotGraphicObject.11">
                    <p:embed/>
                    <p:pic>
                      <p:nvPicPr>
                        <p:cNvPr id="3078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71600" y="1752600"/>
                          <a:ext cx="6781800" cy="43385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TextBox 4"/>
            <p:cNvSpPr txBox="1"/>
            <p:nvPr/>
          </p:nvSpPr>
          <p:spPr>
            <a:xfrm>
              <a:off x="3013509" y="2009001"/>
              <a:ext cx="257101" cy="2631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C000"/>
                  </a:solidFill>
                </a:rPr>
                <a:t>B</a:t>
              </a:r>
              <a:endParaRPr lang="en-US" sz="1200" dirty="0">
                <a:solidFill>
                  <a:srgbClr val="FFC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781580" y="2999601"/>
              <a:ext cx="273622" cy="2631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C000"/>
                  </a:solidFill>
                </a:rPr>
                <a:t>A</a:t>
              </a:r>
              <a:endParaRPr lang="en-US" sz="1200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635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Effects of Hydrology (Water-filled pore space – WFPS) on CH</a:t>
            </a:r>
            <a:r>
              <a:rPr lang="en-US" sz="32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and N</a:t>
            </a:r>
            <a:r>
              <a:rPr lang="en-US" sz="32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 fluxes</a:t>
            </a:r>
            <a:endParaRPr lang="en-US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089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4495799" y="2057400"/>
          <a:ext cx="3962401" cy="3968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2" name="SPW 11.0 Graph" r:id="rId3" imgW="6621840" imgH="6630480" progId="SigmaPlotGraphicObject.11">
                  <p:embed/>
                </p:oleObj>
              </mc:Choice>
              <mc:Fallback>
                <p:oleObj name="SPW 11.0 Graph" r:id="rId3" imgW="6621840" imgH="6630480" progId="SigmaPlotGraphicObject.11">
                  <p:embed/>
                  <p:pic>
                    <p:nvPicPr>
                      <p:cNvPr id="8089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799" y="2057400"/>
                        <a:ext cx="3962401" cy="3968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1" name="Object 5"/>
          <p:cNvGraphicFramePr>
            <a:graphicFrameLocks noChangeAspect="1"/>
          </p:cNvGraphicFramePr>
          <p:nvPr/>
        </p:nvGraphicFramePr>
        <p:xfrm>
          <a:off x="304800" y="2042383"/>
          <a:ext cx="4151313" cy="38250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3" name="SPW 11.0 Graph" r:id="rId5" imgW="6624720" imgH="6104160" progId="SigmaPlotGraphicObject.11">
                  <p:embed/>
                </p:oleObj>
              </mc:Choice>
              <mc:Fallback>
                <p:oleObj name="SPW 11.0 Graph" r:id="rId5" imgW="6624720" imgH="6104160" progId="SigmaPlotGraphicObject.11">
                  <p:embed/>
                  <p:pic>
                    <p:nvPicPr>
                      <p:cNvPr id="8090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042383"/>
                        <a:ext cx="4151313" cy="38250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8"/>
          <p:cNvCxnSpPr/>
          <p:nvPr/>
        </p:nvCxnSpPr>
        <p:spPr>
          <a:xfrm flipV="1">
            <a:off x="3124200" y="2209800"/>
            <a:ext cx="0" cy="2971800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400800" y="2209800"/>
            <a:ext cx="0" cy="2971800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665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Global Warming Potential</a:t>
            </a:r>
            <a:endParaRPr lang="en-US" sz="4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4572000" cy="4526280"/>
          </a:xfrm>
        </p:spPr>
        <p:txBody>
          <a:bodyPr>
            <a:normAutofit/>
          </a:bodyPr>
          <a:lstStyle/>
          <a:p>
            <a:pPr lvl="1">
              <a:buNone/>
            </a:pP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marL="292100" lvl="1" indent="-292100">
              <a:spcBef>
                <a:spcPts val="0"/>
              </a:spcBef>
              <a:buClr>
                <a:schemeClr val="accent1"/>
              </a:buClr>
              <a:buSzPct val="70000"/>
              <a:buNone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Natural</a:t>
            </a:r>
          </a:p>
          <a:p>
            <a:pPr marL="474980" lvl="2" indent="-292100">
              <a:spcBef>
                <a:spcPts val="0"/>
              </a:spcBef>
              <a:buClr>
                <a:schemeClr val="bg1"/>
              </a:buClr>
              <a:buSzPct val="70000"/>
            </a:pPr>
            <a:r>
              <a:rPr lang="en-US" sz="20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1.9 Mg CO</a:t>
            </a:r>
            <a:r>
              <a:rPr lang="en-US" sz="2000" baseline="-250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-equivalents/ha/yr</a:t>
            </a:r>
          </a:p>
          <a:p>
            <a:pPr marL="292100" lvl="1" indent="-292100">
              <a:spcBef>
                <a:spcPts val="0"/>
              </a:spcBef>
              <a:buClr>
                <a:schemeClr val="accent1"/>
              </a:buClr>
              <a:buSzPct val="70000"/>
              <a:buNone/>
            </a:pPr>
            <a:endParaRPr lang="en-US" sz="1800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marL="292100" lvl="1" indent="-292100">
              <a:spcBef>
                <a:spcPts val="0"/>
              </a:spcBef>
              <a:buClr>
                <a:schemeClr val="accent1"/>
              </a:buClr>
              <a:buSzPct val="70000"/>
              <a:buNone/>
            </a:pPr>
            <a:endParaRPr lang="en-US" sz="1800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marL="292100" lvl="1" indent="-292100">
              <a:spcBef>
                <a:spcPts val="0"/>
              </a:spcBef>
              <a:buClr>
                <a:schemeClr val="accent1"/>
              </a:buClr>
              <a:buSzPct val="70000"/>
              <a:buNone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Restored</a:t>
            </a:r>
          </a:p>
          <a:p>
            <a:pPr marL="474980" lvl="2" indent="-292100">
              <a:spcBef>
                <a:spcPts val="0"/>
              </a:spcBef>
              <a:buClr>
                <a:schemeClr val="bg1"/>
              </a:buClr>
              <a:buSzPct val="70000"/>
            </a:pPr>
            <a:r>
              <a:rPr lang="en-US" sz="20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0.66 Mg CO</a:t>
            </a:r>
            <a:r>
              <a:rPr lang="en-US" sz="2000" baseline="-250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-equivalents/ha/yr</a:t>
            </a:r>
          </a:p>
          <a:p>
            <a:pPr marL="292100" lvl="1" indent="-292100">
              <a:spcBef>
                <a:spcPts val="0"/>
              </a:spcBef>
              <a:buClr>
                <a:schemeClr val="accent1"/>
              </a:buClr>
              <a:buSzPct val="70000"/>
            </a:pPr>
            <a:endParaRPr lang="en-US" sz="1800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marL="292100" lvl="1" indent="-292100">
              <a:spcBef>
                <a:spcPts val="0"/>
              </a:spcBef>
              <a:buClr>
                <a:schemeClr val="accent1"/>
              </a:buClr>
              <a:buSzPct val="70000"/>
            </a:pPr>
            <a:endParaRPr lang="en-US" sz="1800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marL="292100" lvl="1" indent="-292100">
              <a:spcBef>
                <a:spcPts val="0"/>
              </a:spcBef>
              <a:buClr>
                <a:schemeClr val="accent1"/>
              </a:buClr>
              <a:buSzPct val="70000"/>
              <a:buNone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GIP Restored Wetlands</a:t>
            </a:r>
          </a:p>
          <a:p>
            <a:pPr marL="474980" lvl="2" indent="-292100">
              <a:lnSpc>
                <a:spcPct val="150000"/>
              </a:lnSpc>
              <a:spcBef>
                <a:spcPts val="0"/>
              </a:spcBef>
              <a:buClr>
                <a:schemeClr val="bg1"/>
              </a:buClr>
              <a:buSzPct val="70000"/>
            </a:pPr>
            <a:r>
              <a:rPr lang="en-US" sz="20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72,270 Mg CO</a:t>
            </a:r>
            <a:r>
              <a:rPr lang="en-US" sz="2000" baseline="-250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-C per year</a:t>
            </a:r>
          </a:p>
          <a:p>
            <a:pPr marL="474980" lvl="2" indent="-292100">
              <a:spcBef>
                <a:spcPts val="0"/>
              </a:spcBef>
              <a:buClr>
                <a:schemeClr val="bg1"/>
              </a:buClr>
              <a:buSzPct val="70000"/>
            </a:pPr>
            <a:r>
              <a:rPr lang="en-US" sz="20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0.72% of GHG’s from North American FWMS  wetlands</a:t>
            </a:r>
          </a:p>
          <a:p>
            <a:pPr marL="474980" lvl="2" indent="-292100">
              <a:spcBef>
                <a:spcPts val="0"/>
              </a:spcBef>
              <a:buClr>
                <a:schemeClr val="bg1"/>
              </a:buClr>
              <a:buSzPct val="70000"/>
              <a:buNone/>
            </a:pPr>
            <a:r>
              <a:rPr lang="en-US" sz="20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   (</a:t>
            </a:r>
            <a:r>
              <a:rPr lang="en-US" sz="200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Bridgham</a:t>
            </a:r>
            <a:r>
              <a:rPr lang="en-US" sz="20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et al 2006)</a:t>
            </a:r>
          </a:p>
          <a:p>
            <a:pPr marL="292100" lvl="1" indent="-292100">
              <a:spcBef>
                <a:spcPts val="0"/>
              </a:spcBef>
              <a:buClr>
                <a:schemeClr val="accent1"/>
              </a:buClr>
              <a:buSzPct val="70000"/>
              <a:buNone/>
            </a:pPr>
            <a:endParaRPr lang="en-US" sz="2000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GIP_5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05400" y="2133600"/>
            <a:ext cx="3810000" cy="3429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57800" y="2209800"/>
            <a:ext cx="3352800" cy="3048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10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9960" y="171163"/>
            <a:ext cx="2936586" cy="844837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+mn-lt"/>
              </a:rPr>
              <a:t>C</a:t>
            </a:r>
            <a:r>
              <a:rPr lang="en-US" dirty="0" smtClean="0">
                <a:solidFill>
                  <a:srgbClr val="FFFF00"/>
                </a:solidFill>
                <a:latin typeface="+mn-lt"/>
              </a:rPr>
              <a:t>onclusions</a:t>
            </a:r>
            <a:endParaRPr lang="en-US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0395" y="1173020"/>
            <a:ext cx="7587526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(Increasing) SOM leads to greater…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</a:t>
            </a:r>
            <a:r>
              <a:rPr lang="en-US" sz="2400" dirty="0" smtClean="0">
                <a:solidFill>
                  <a:schemeClr val="bg1"/>
                </a:solidFill>
              </a:rPr>
              <a:t>orosity, water and air movement, and water storage.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</a:t>
            </a:r>
            <a:r>
              <a:rPr lang="en-US" sz="2400" dirty="0" smtClean="0">
                <a:solidFill>
                  <a:schemeClr val="bg1"/>
                </a:solidFill>
              </a:rPr>
              <a:t>oil nitrogen, and cation exchange capacity.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B</a:t>
            </a:r>
            <a:r>
              <a:rPr lang="en-US" sz="2400" dirty="0" smtClean="0">
                <a:solidFill>
                  <a:schemeClr val="bg1"/>
                </a:solidFill>
              </a:rPr>
              <a:t>iological activity.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Increasing the water table increases…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SOM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SOM and water table increase microbial processes 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that improve water quality. </a:t>
            </a:r>
          </a:p>
        </p:txBody>
      </p:sp>
    </p:spTree>
    <p:extLst>
      <p:ext uri="{BB962C8B-B14F-4D97-AF65-F5344CB8AC3E}">
        <p14:creationId xmlns:p14="http://schemas.microsoft.com/office/powerpoint/2010/main" val="89539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ochar_Answer.jpg"/>
          <p:cNvPicPr>
            <a:picLocks noChangeAspect="1"/>
          </p:cNvPicPr>
          <p:nvPr/>
        </p:nvPicPr>
        <p:blipFill rotWithShape="1">
          <a:blip r:embed="rId2" cstate="print"/>
          <a:srcRect l="8210" r="10153"/>
          <a:stretch/>
        </p:blipFill>
        <p:spPr>
          <a:xfrm>
            <a:off x="46182" y="0"/>
            <a:ext cx="90978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17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77" r="40008" b="28835"/>
          <a:stretch/>
        </p:blipFill>
        <p:spPr>
          <a:xfrm>
            <a:off x="182880" y="866156"/>
            <a:ext cx="8545854" cy="56803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15668" y="219825"/>
            <a:ext cx="6386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Soil Porosity Increases with SOM 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6189073" y="6471670"/>
            <a:ext cx="28863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From </a:t>
            </a:r>
            <a:r>
              <a:rPr lang="en-US" sz="1600" dirty="0" err="1" smtClean="0"/>
              <a:t>Franzluebbers</a:t>
            </a:r>
            <a:r>
              <a:rPr lang="en-US" sz="1600" dirty="0" smtClean="0"/>
              <a:t> et al. (2001)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188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4141" y="110609"/>
            <a:ext cx="65664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Soil Moisture Increases with SOM 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8193"/>
          <a:stretch/>
        </p:blipFill>
        <p:spPr>
          <a:xfrm>
            <a:off x="915184" y="926217"/>
            <a:ext cx="7665398" cy="56927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36492" y="6449739"/>
            <a:ext cx="31330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From Robinson and </a:t>
            </a:r>
            <a:r>
              <a:rPr lang="en-US" sz="1600" dirty="0" err="1" smtClean="0"/>
              <a:t>Nabhani</a:t>
            </a:r>
            <a:r>
              <a:rPr lang="en-US" sz="1600" dirty="0"/>
              <a:t> </a:t>
            </a:r>
            <a:r>
              <a:rPr lang="en-US" sz="1600" dirty="0" smtClean="0"/>
              <a:t>(2009)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6937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81149"/>
            <a:ext cx="9159925" cy="59768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76953" y="121920"/>
            <a:ext cx="33836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SOM and Nutrients</a:t>
            </a:r>
          </a:p>
        </p:txBody>
      </p:sp>
    </p:spTree>
    <p:extLst>
      <p:ext uri="{BB962C8B-B14F-4D97-AF65-F5344CB8AC3E}">
        <p14:creationId xmlns:p14="http://schemas.microsoft.com/office/powerpoint/2010/main" val="4684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447</TotalTime>
  <Words>1100</Words>
  <Application>Microsoft Office PowerPoint</Application>
  <PresentationFormat>On-screen Show (4:3)</PresentationFormat>
  <Paragraphs>345</Paragraphs>
  <Slides>69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69</vt:i4>
      </vt:variant>
    </vt:vector>
  </HeadingPairs>
  <TitlesOfParts>
    <vt:vector size="81" baseType="lpstr">
      <vt:lpstr>Arial</vt:lpstr>
      <vt:lpstr>Calibri</vt:lpstr>
      <vt:lpstr>Calibri Light</vt:lpstr>
      <vt:lpstr>Comic Sans MS</vt:lpstr>
      <vt:lpstr>Symbol</vt:lpstr>
      <vt:lpstr>Times New Roman</vt:lpstr>
      <vt:lpstr>Office Theme</vt:lpstr>
      <vt:lpstr>Photo Editor Photo</vt:lpstr>
      <vt:lpstr>SPW 9.0 Graph</vt:lpstr>
      <vt:lpstr>SPW 8.0 Graph</vt:lpstr>
      <vt:lpstr>SPW 11.0 Graph</vt:lpstr>
      <vt:lpstr>SPW 12.0 Graph</vt:lpstr>
      <vt:lpstr>PowerPoint Presentation</vt:lpstr>
      <vt:lpstr>PowerPoint Presentation</vt:lpstr>
      <vt:lpstr>PowerPoint Presentation</vt:lpstr>
      <vt:lpstr>PowerPoint Presentation</vt:lpstr>
      <vt:lpstr>(Wetland) SOM   = ʃ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Benefits/Importance of Organic Matter</vt:lpstr>
      <vt:lpstr>PowerPoint Presentation</vt:lpstr>
      <vt:lpstr>PowerPoint Presentation</vt:lpstr>
      <vt:lpstr>Mottled Soils:  Fluctuating water level</vt:lpstr>
      <vt:lpstr>Gleyed Soils:  Wet nearly all of the time</vt:lpstr>
      <vt:lpstr>Blue &amp; Green Soils: Never see daylight</vt:lpstr>
      <vt:lpstr>PowerPoint Presentation</vt:lpstr>
      <vt:lpstr>   Denitrification    NO3- ---&gt; NO2- ---&gt; NO ---&gt; N2O ---&gt; N2 </vt:lpstr>
      <vt:lpstr>PowerPoint Presentation</vt:lpstr>
      <vt:lpstr>Denitrification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Decomposition</vt:lpstr>
      <vt:lpstr>PowerPoint Presentation</vt:lpstr>
      <vt:lpstr>PowerPoint Presentation</vt:lpstr>
      <vt:lpstr>SOM and Long-term Cultivation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Are Restored Wetlands and Riparian Buffers Sinks    for Nutrients (N&amp;P) and Carbon?  </vt:lpstr>
      <vt:lpstr>PowerPoint Presentation</vt:lpstr>
      <vt:lpstr>Water Quality Improvement</vt:lpstr>
      <vt:lpstr>PowerPoint Presentation</vt:lpstr>
      <vt:lpstr>Hydrologic Connectivity and C Sequestration, N, P Accumulation  (Natural Wetlands)</vt:lpstr>
      <vt:lpstr>PowerPoint Presentation</vt:lpstr>
      <vt:lpstr>PowerPoint Presentation</vt:lpstr>
      <vt:lpstr>PowerPoint Presentation</vt:lpstr>
      <vt:lpstr>PowerPoint Presentation</vt:lpstr>
      <vt:lpstr>Background</vt:lpstr>
      <vt:lpstr>Anaerobic Incubations &amp; Static Flux Chamber Measurements</vt:lpstr>
      <vt:lpstr>Chamber- CO2</vt:lpstr>
      <vt:lpstr>Chamber- CH4</vt:lpstr>
      <vt:lpstr>Chamber- N2O</vt:lpstr>
      <vt:lpstr>Effects of Hydrology (Water-filled pore space – WFPS) on CH4 and N2O fluxes</vt:lpstr>
      <vt:lpstr>Global Warming Potential</vt:lpstr>
      <vt:lpstr>Conclusions</vt:lpstr>
      <vt:lpstr>PowerPoint Presentation</vt:lpstr>
    </vt:vector>
  </TitlesOfParts>
  <Company>Indiana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Craft, Christopher B</dc:creator>
  <cp:lastModifiedBy>Craft, Christopher B</cp:lastModifiedBy>
  <cp:revision>55</cp:revision>
  <dcterms:created xsi:type="dcterms:W3CDTF">2019-11-28T15:04:20Z</dcterms:created>
  <dcterms:modified xsi:type="dcterms:W3CDTF">2020-01-16T12:21:00Z</dcterms:modified>
</cp:coreProperties>
</file>