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8" r:id="rId2"/>
    <p:sldId id="448" r:id="rId3"/>
    <p:sldId id="440" r:id="rId4"/>
    <p:sldId id="439" r:id="rId5"/>
    <p:sldId id="441" r:id="rId6"/>
    <p:sldId id="442" r:id="rId7"/>
    <p:sldId id="443" r:id="rId8"/>
    <p:sldId id="450" r:id="rId9"/>
    <p:sldId id="444" r:id="rId10"/>
    <p:sldId id="445" r:id="rId11"/>
    <p:sldId id="446" r:id="rId12"/>
    <p:sldId id="447" r:id="rId13"/>
    <p:sldId id="44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CE1126"/>
    <a:srgbClr val="FF00FF"/>
    <a:srgbClr val="7A6E67"/>
    <a:srgbClr val="F2BF49"/>
    <a:srgbClr val="ADA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 autoAdjust="0"/>
    <p:restoredTop sz="82847" autoAdjust="0"/>
  </p:normalViewPr>
  <p:slideViewPr>
    <p:cSldViewPr>
      <p:cViewPr varScale="1">
        <p:scale>
          <a:sx n="76" d="100"/>
          <a:sy n="76" d="100"/>
        </p:scale>
        <p:origin x="23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-40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FD408-A865-FD43-BD8A-60A14765CAA4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FBDB0-09E2-4741-A27D-AF8AA3540E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11DA4-9F5C-6145-8010-1CB02F8CA18F}" type="datetimeFigureOut">
              <a:rPr lang="en-US" smtClean="0"/>
              <a:pPr/>
              <a:t>1/23/20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42586-8D9D-F44D-952F-229CE4F75F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7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1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7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42586-8D9D-F44D-952F-229CE4F75F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685800" y="2057400"/>
            <a:ext cx="9372600" cy="2362200"/>
          </a:xfrm>
          <a:prstGeom prst="parallelogram">
            <a:avLst/>
          </a:prstGeom>
          <a:solidFill>
            <a:schemeClr val="tx1"/>
          </a:solidFill>
          <a:effectLst>
            <a:outerShdw blurRad="127000" dist="38100" dir="5400000" sx="102000" sy="102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22313" y="2819400"/>
            <a:ext cx="7772400" cy="1524000"/>
          </a:xfrm>
        </p:spPr>
        <p:txBody>
          <a:bodyPr anchor="t"/>
          <a:lstStyle>
            <a:lvl1pPr algn="l">
              <a:lnSpc>
                <a:spcPct val="75000"/>
              </a:lnSpc>
              <a:defRPr sz="55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762000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2600" b="1" i="0" cap="all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3084513" cy="2393950"/>
          </a:xfrm>
        </p:spPr>
        <p:txBody>
          <a:bodyPr anchor="b"/>
          <a:lstStyle>
            <a:lvl1pPr algn="l">
              <a:lnSpc>
                <a:spcPct val="80000"/>
              </a:lnSpc>
              <a:defRPr sz="4000" b="1" kern="1200" spc="-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73051"/>
            <a:ext cx="4876800" cy="521335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819399"/>
            <a:ext cx="3084513" cy="2667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24" y="4919662"/>
            <a:ext cx="8232776" cy="261938"/>
          </a:xfrm>
        </p:spPr>
        <p:txBody>
          <a:bodyPr anchor="b"/>
          <a:lstStyle>
            <a:lvl1pPr algn="l">
              <a:defRPr sz="1600" b="1" spc="0" baseline="0"/>
            </a:lvl1pPr>
          </a:lstStyle>
          <a:p>
            <a:r>
              <a:rPr lang="en-US" dirty="0"/>
              <a:t>Picture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6576" y="533400"/>
            <a:ext cx="8074024" cy="4038600"/>
          </a:xfrm>
          <a:ln w="152400" cmpd="sng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27000" dist="38100" dir="5400000" algn="tl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cap="all" baseline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4024" y="5181600"/>
            <a:ext cx="8232776" cy="381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24" y="4919662"/>
            <a:ext cx="8232776" cy="261938"/>
          </a:xfrm>
        </p:spPr>
        <p:txBody>
          <a:bodyPr anchor="b"/>
          <a:lstStyle>
            <a:lvl1pPr algn="l">
              <a:defRPr sz="1600" b="1" spc="0" baseline="0"/>
            </a:lvl1pPr>
          </a:lstStyle>
          <a:p>
            <a:r>
              <a:rPr lang="en-US" dirty="0"/>
              <a:t>Movie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4024" y="5181600"/>
            <a:ext cx="8232776" cy="381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Movie caption</a:t>
            </a:r>
          </a:p>
        </p:txBody>
      </p:sp>
      <p:sp>
        <p:nvSpPr>
          <p:cNvPr id="7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533400" y="533400"/>
            <a:ext cx="8077200" cy="4038600"/>
          </a:xfrm>
          <a:ln w="1524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27000" dist="38100" dir="5400000" algn="tl" rotWithShape="0">
              <a:srgbClr val="000000">
                <a:alpha val="30000"/>
              </a:srgbClr>
            </a:outerShdw>
          </a:effectLst>
        </p:spPr>
        <p:txBody>
          <a:bodyPr anchor="ctr" anchorCtr="0"/>
          <a:lstStyle>
            <a:lvl1pPr marL="0" indent="0" algn="ctr">
              <a:buFontTx/>
              <a:buNone/>
              <a:defRPr b="1" cap="all" baseline="0">
                <a:latin typeface="Arial"/>
                <a:cs typeface="Arial"/>
              </a:defRPr>
            </a:lvl1pPr>
          </a:lstStyle>
          <a:p>
            <a:r>
              <a:rPr lang="en-US" dirty="0"/>
              <a:t>Add Movie</a:t>
            </a:r>
          </a:p>
        </p:txBody>
      </p:sp>
    </p:spTree>
    <p:extLst>
      <p:ext uri="{BB962C8B-B14F-4D97-AF65-F5344CB8AC3E}">
        <p14:creationId xmlns:p14="http://schemas.microsoft.com/office/powerpoint/2010/main" val="352609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pac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85800"/>
            <a:ext cx="7924800" cy="4724400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4000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228600" indent="-228600">
              <a:buClrTx/>
              <a:buFont typeface="Lucida Grande"/>
              <a:buChar char="—"/>
              <a:defRPr b="1" i="1">
                <a:solidFill>
                  <a:srgbClr val="FFFFFF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replace this text with a quotation or section divider</a:t>
            </a:r>
          </a:p>
          <a:p>
            <a:pPr lvl="1"/>
            <a:r>
              <a:rPr lang="en-US" dirty="0"/>
              <a:t>Indent for a citation</a:t>
            </a:r>
          </a:p>
        </p:txBody>
      </p:sp>
    </p:spTree>
    <p:extLst>
      <p:ext uri="{BB962C8B-B14F-4D97-AF65-F5344CB8AC3E}">
        <p14:creationId xmlns:p14="http://schemas.microsoft.com/office/powerpoint/2010/main" val="317659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Background Photo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-762000" y="3886200"/>
            <a:ext cx="8610600" cy="1752600"/>
          </a:xfrm>
          <a:prstGeom prst="parallelogram">
            <a:avLst/>
          </a:prstGeom>
          <a:solidFill>
            <a:srgbClr val="CF102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4191000"/>
            <a:ext cx="6858000" cy="1295400"/>
          </a:xfrm>
        </p:spPr>
        <p:txBody>
          <a:bodyPr anchor="ctr"/>
          <a:lstStyle>
            <a:lvl1pPr>
              <a:lnSpc>
                <a:spcPct val="70000"/>
              </a:lnSpc>
              <a:defRPr sz="5000" cap="all" spc="-200">
                <a:solidFill>
                  <a:schemeClr val="bg1"/>
                </a:solidFill>
                <a:effectLst>
                  <a:outerShdw blurRad="127000" dir="2700000" algn="tl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4876800" y="4800600"/>
            <a:ext cx="2346955" cy="53339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I’m An Agronomist Logo on Red</a:t>
            </a:r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304800" y="391583"/>
            <a:ext cx="2667000" cy="370417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2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ADD ISU NAMEPLATE IF WANTED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704088"/>
            <a:ext cx="2667000" cy="381000"/>
          </a:xfrm>
        </p:spPr>
        <p:txBody>
          <a:bodyPr lIns="0" tIns="0" rIns="0" bIns="0"/>
          <a:lstStyle>
            <a:lvl1pPr marL="0" indent="0" algn="l">
              <a:buNone/>
              <a:defRPr sz="1200" b="1" i="0" kern="1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z="1400" b="1" i="0">
                <a:solidFill>
                  <a:srgbClr val="FFFFFF"/>
                </a:solidFill>
                <a:latin typeface="Univers 45 Light"/>
                <a:cs typeface="Univers 45 Light"/>
              </a:defRPr>
            </a:lvl2pPr>
            <a:lvl3pPr marL="914400" indent="0" algn="r">
              <a:buNone/>
              <a:defRPr sz="1400" b="1" i="0">
                <a:solidFill>
                  <a:srgbClr val="FFFFFF"/>
                </a:solidFill>
                <a:latin typeface="Univers 45 Light"/>
                <a:cs typeface="Univers 45 Light"/>
              </a:defRPr>
            </a:lvl3pPr>
            <a:lvl4pPr marL="1371600" indent="0" algn="r">
              <a:buNone/>
              <a:defRPr sz="1400" b="1" i="0">
                <a:solidFill>
                  <a:srgbClr val="FFFFFF"/>
                </a:solidFill>
                <a:latin typeface="Univers 45 Light"/>
                <a:cs typeface="Univers 45 Light"/>
              </a:defRPr>
            </a:lvl4pPr>
            <a:lvl5pPr marL="1828800" indent="0" algn="r">
              <a:buNone/>
              <a:defRPr sz="1400" b="1" i="0">
                <a:solidFill>
                  <a:srgbClr val="FFFFFF"/>
                </a:solidFill>
                <a:latin typeface="Univers 45 Light"/>
                <a:cs typeface="Univers 45 Light"/>
              </a:defRPr>
            </a:lvl5pPr>
          </a:lstStyle>
          <a:p>
            <a:pPr lvl="0"/>
            <a:r>
              <a:rPr lang="en-US" dirty="0"/>
              <a:t>Department name if wanted</a:t>
            </a:r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7924800" y="304800"/>
            <a:ext cx="914400" cy="914400"/>
          </a:xfrm>
        </p:spPr>
        <p:txBody>
          <a:bodyPr anchor="ctr"/>
          <a:lstStyle>
            <a:lvl1pPr marL="0" indent="0" algn="ctr">
              <a:buNone/>
              <a:defRPr sz="1400" b="1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ICON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Background Photo</a:t>
            </a:r>
          </a:p>
        </p:txBody>
      </p:sp>
      <p:sp>
        <p:nvSpPr>
          <p:cNvPr id="21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6248400"/>
            <a:ext cx="3200400" cy="381000"/>
          </a:xfrm>
        </p:spPr>
        <p:txBody>
          <a:bodyPr lIns="0" rIns="0" anchor="ctr"/>
          <a:lstStyle>
            <a:lvl1pPr marL="0" indent="0" algn="l">
              <a:buNone/>
              <a:defRPr sz="1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ADD ISU NAMEPLATE IF WANTED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6248400"/>
            <a:ext cx="2895600" cy="381000"/>
          </a:xfrm>
        </p:spPr>
        <p:txBody>
          <a:bodyPr lIns="0" tIns="45720" rIns="0" bIns="45720"/>
          <a:lstStyle>
            <a:lvl1pPr marL="0" indent="0" algn="r">
              <a:buNone/>
              <a:defRPr sz="1400" b="1" i="0" kern="1200" baseline="0">
                <a:solidFill>
                  <a:srgbClr val="FFFFFF"/>
                </a:solidFill>
                <a:latin typeface="Univers 45 Light"/>
                <a:cs typeface="Univers 45 Light"/>
              </a:defRPr>
            </a:lvl1pPr>
            <a:lvl2pPr marL="457200" indent="0" algn="r">
              <a:buNone/>
              <a:defRPr sz="1400" b="1" i="0">
                <a:solidFill>
                  <a:srgbClr val="FFFFFF"/>
                </a:solidFill>
                <a:latin typeface="Univers 45 Light"/>
                <a:cs typeface="Univers 45 Light"/>
              </a:defRPr>
            </a:lvl2pPr>
            <a:lvl3pPr marL="914400" indent="0" algn="r">
              <a:buNone/>
              <a:defRPr sz="1400" b="1" i="0">
                <a:solidFill>
                  <a:srgbClr val="FFFFFF"/>
                </a:solidFill>
                <a:latin typeface="Univers 45 Light"/>
                <a:cs typeface="Univers 45 Light"/>
              </a:defRPr>
            </a:lvl3pPr>
            <a:lvl4pPr marL="1371600" indent="0" algn="r">
              <a:buNone/>
              <a:defRPr sz="1400" b="1" i="0">
                <a:solidFill>
                  <a:srgbClr val="FFFFFF"/>
                </a:solidFill>
                <a:latin typeface="Univers 45 Light"/>
                <a:cs typeface="Univers 45 Light"/>
              </a:defRPr>
            </a:lvl4pPr>
            <a:lvl5pPr marL="1828800" indent="0" algn="r">
              <a:buNone/>
              <a:defRPr sz="1400" b="1" i="0">
                <a:solidFill>
                  <a:srgbClr val="FFFFFF"/>
                </a:solidFill>
                <a:latin typeface="Univers 45 Light"/>
                <a:cs typeface="Univers 45 Light"/>
              </a:defRPr>
            </a:lvl5pPr>
          </a:lstStyle>
          <a:p>
            <a:pPr lvl="0"/>
            <a:r>
              <a:rPr lang="en-US" dirty="0"/>
              <a:t>Department name if wanted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3886200"/>
            <a:ext cx="6858000" cy="1752600"/>
          </a:xfrm>
          <a:prstGeom prst="parallelogram">
            <a:avLst/>
          </a:prstGeom>
          <a:solidFill>
            <a:srgbClr val="CF102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105400" y="3702081"/>
            <a:ext cx="3657600" cy="577109"/>
          </a:xfrm>
          <a:prstGeom prst="parallelogram">
            <a:avLst/>
          </a:prstGeom>
          <a:solidFill>
            <a:schemeClr val="bg2"/>
          </a:solidFill>
        </p:spPr>
        <p:txBody>
          <a:bodyPr wrap="square" lIns="0" tIns="91440" rIns="0" bIns="27432" anchor="ctr" anchorCtr="0">
            <a:normAutofit/>
          </a:bodyPr>
          <a:lstStyle>
            <a:lvl1pPr marL="0" indent="0">
              <a:lnSpc>
                <a:spcPct val="85000"/>
              </a:lnSpc>
              <a:buNone/>
              <a:defRPr sz="2600" b="1" cap="all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 cap="all">
                <a:solidFill>
                  <a:schemeClr val="tx1"/>
                </a:solidFill>
              </a:defRPr>
            </a:lvl2pPr>
            <a:lvl3pPr marL="914400" indent="0">
              <a:buNone/>
              <a:defRPr sz="2800" cap="all">
                <a:solidFill>
                  <a:schemeClr val="tx1"/>
                </a:solidFill>
              </a:defRPr>
            </a:lvl3pPr>
            <a:lvl4pPr marL="1371600" indent="0">
              <a:buNone/>
              <a:defRPr sz="2800" cap="all">
                <a:solidFill>
                  <a:schemeClr val="tx1"/>
                </a:solidFill>
              </a:defRPr>
            </a:lvl4pPr>
            <a:lvl5pPr marL="1828800" indent="0">
              <a:buNone/>
              <a:defRPr sz="2800" cap="all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0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7924800" y="304800"/>
            <a:ext cx="914400" cy="914400"/>
          </a:xfrm>
        </p:spPr>
        <p:txBody>
          <a:bodyPr anchor="ctr"/>
          <a:lstStyle>
            <a:lvl1pPr marL="0" indent="0" algn="ctr">
              <a:buNone/>
              <a:defRPr sz="1400" b="1" cap="all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581400" y="4191000"/>
            <a:ext cx="5029200" cy="114300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I’m An Agronomist Logo on Red</a:t>
            </a:r>
          </a:p>
        </p:txBody>
      </p:sp>
    </p:spTree>
    <p:extLst>
      <p:ext uri="{BB962C8B-B14F-4D97-AF65-F5344CB8AC3E}">
        <p14:creationId xmlns:p14="http://schemas.microsoft.com/office/powerpoint/2010/main" val="333392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962400" cy="4038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 kern="1200" cap="all" spc="-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1447800"/>
            <a:ext cx="3962400" cy="4038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3962400" cy="422275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057400"/>
            <a:ext cx="3962400" cy="33528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2057400"/>
            <a:ext cx="3962400" cy="33528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724400" y="1447801"/>
            <a:ext cx="3962400" cy="41116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>
                <a:solidFill>
                  <a:srgbClr val="70737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57200" y="1219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348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032180" y="6460123"/>
            <a:ext cx="173082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b="1" i="0" dirty="0">
                <a:solidFill>
                  <a:schemeClr val="bg1"/>
                </a:solidFill>
                <a:latin typeface="Arial"/>
                <a:cs typeface="Arial"/>
              </a:rPr>
              <a:t>Department of Agronomy</a:t>
            </a:r>
          </a:p>
        </p:txBody>
      </p:sp>
      <p:pic>
        <p:nvPicPr>
          <p:cNvPr id="9" name="Picture 11" descr="ISU LEFT white.eps"/>
          <p:cNvPicPr>
            <a:picLocks noChangeAspect="1"/>
          </p:cNvPicPr>
          <p:nvPr userDrawn="1"/>
        </p:nvPicPr>
        <p:blipFill>
          <a:blip r:embed="rId14"/>
          <a:srcRect b="38235"/>
          <a:stretch>
            <a:fillRect/>
          </a:stretch>
        </p:blipFill>
        <p:spPr bwMode="auto">
          <a:xfrm>
            <a:off x="6324600" y="6239322"/>
            <a:ext cx="2438400" cy="20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cap="all" spc="-100">
          <a:solidFill>
            <a:srgbClr val="CE1126"/>
          </a:solidFill>
          <a:latin typeface="Arial"/>
          <a:ea typeface="+mj-ea"/>
          <a:cs typeface="Arial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000" b="0" i="0" kern="1200" spc="-50">
          <a:solidFill>
            <a:srgbClr val="7A6E67"/>
          </a:solidFill>
          <a:latin typeface="Univers 55"/>
          <a:ea typeface="+mn-ea"/>
          <a:cs typeface="Univers 55"/>
        </a:defRPr>
      </a:lvl1pPr>
      <a:lvl2pPr marL="4572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1600" b="0" i="0" kern="1200" spc="0">
          <a:solidFill>
            <a:srgbClr val="7A6E67"/>
          </a:solidFill>
          <a:latin typeface="Univers 55"/>
          <a:ea typeface="Geneva" charset="-128"/>
          <a:cs typeface="Univers 55"/>
        </a:defRPr>
      </a:lvl2pPr>
      <a:lvl3pPr marL="6858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CE1126"/>
        </a:buClr>
        <a:buSzPct val="80000"/>
        <a:buFont typeface="Lucida Grande"/>
        <a:buChar char="–"/>
        <a:defRPr sz="1600" b="0" i="0" kern="1200" spc="0">
          <a:solidFill>
            <a:srgbClr val="7A6E67"/>
          </a:solidFill>
          <a:latin typeface="Univers 55"/>
          <a:ea typeface="Geneva" charset="-128"/>
          <a:cs typeface="Univers 55"/>
        </a:defRPr>
      </a:lvl3pPr>
      <a:lvl4pPr marL="9144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CE1126"/>
        </a:buClr>
        <a:buSzPct val="80000"/>
        <a:buFont typeface="Lucida Grande"/>
        <a:buChar char="–"/>
        <a:defRPr sz="1600" b="0" i="0" kern="1200" spc="0">
          <a:solidFill>
            <a:srgbClr val="7A6E67"/>
          </a:solidFill>
          <a:latin typeface="Univers 55"/>
          <a:ea typeface="Geneva" charset="-128"/>
          <a:cs typeface="Univers 55"/>
        </a:defRPr>
      </a:lvl4pPr>
      <a:lvl5pPr marL="9144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CE1126"/>
        </a:buClr>
        <a:buSzPct val="80000"/>
        <a:buFont typeface="Lucida Grande"/>
        <a:buChar char="–"/>
        <a:defRPr sz="1200" b="0" i="0" kern="1200" spc="0">
          <a:solidFill>
            <a:srgbClr val="7A6E67"/>
          </a:solidFill>
          <a:latin typeface="Univers 55"/>
          <a:ea typeface="Geneva" charset="-128"/>
          <a:cs typeface="Univers 55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231D5-34E1-1E42-BB90-1B9F57465956}"/>
              </a:ext>
            </a:extLst>
          </p:cNvPr>
          <p:cNvSpPr txBox="1">
            <a:spLocks/>
          </p:cNvSpPr>
          <p:nvPr/>
        </p:nvSpPr>
        <p:spPr>
          <a:xfrm>
            <a:off x="552450" y="356636"/>
            <a:ext cx="7886700" cy="543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are biological processes related to soil health being characterized and how might these indicators vary based on hydrodynamic conditions?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How does agricultural management impact the soil environment in the vadose zone to influence nutrient use efficiency and other soil characteristics?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i="1" dirty="0">
                <a:solidFill>
                  <a:sysClr val="windowText" lastClr="000000"/>
                </a:solidFill>
                <a:latin typeface="Calibri" panose="020F0502020204030204"/>
              </a:rPr>
              <a:t>What are the opportunities and challenges to model these dynamics in a changing climate?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8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9231D5-34E1-1E42-BB90-1B9F57465956}"/>
              </a:ext>
            </a:extLst>
          </p:cNvPr>
          <p:cNvSpPr txBox="1">
            <a:spLocks/>
          </p:cNvSpPr>
          <p:nvPr/>
        </p:nvSpPr>
        <p:spPr>
          <a:xfrm>
            <a:off x="552450" y="4235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are the opportunities and challenges to model these dynamics in a changing climate?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75CEC-8F4F-904B-A88E-9C72BF86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20" y="1828800"/>
            <a:ext cx="3972560" cy="36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6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9231D5-34E1-1E42-BB90-1B9F57465956}"/>
              </a:ext>
            </a:extLst>
          </p:cNvPr>
          <p:cNvSpPr txBox="1">
            <a:spLocks/>
          </p:cNvSpPr>
          <p:nvPr/>
        </p:nvSpPr>
        <p:spPr>
          <a:xfrm>
            <a:off x="552450" y="4235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are the opportunities and challenges to model these dynamics in a changing climate?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153F7-EF53-B642-BE39-A5E254DBC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" y="1430655"/>
            <a:ext cx="8839027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3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34D83-A394-3545-A1E9-ADF8A1A92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371600"/>
            <a:ext cx="885832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9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0BC9E7-65C4-564F-8A3D-1C40F4E8618D}"/>
              </a:ext>
            </a:extLst>
          </p:cNvPr>
          <p:cNvSpPr txBox="1">
            <a:spLocks/>
          </p:cNvSpPr>
          <p:nvPr/>
        </p:nvSpPr>
        <p:spPr>
          <a:xfrm>
            <a:off x="609600" y="152400"/>
            <a:ext cx="7886700" cy="5815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are biological processes related to soil health being characterized and how might these indicators vary based on hydrodynamic conditions? </a:t>
            </a:r>
          </a:p>
          <a:p>
            <a:pPr marL="1428750" lvl="2" indent="-514350" fontAlgn="auto">
              <a:spcBef>
                <a:spcPts val="100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Pools – not processes</a:t>
            </a:r>
          </a:p>
          <a:p>
            <a:pPr marL="1428750" lvl="2" indent="-514350" fontAlgn="auto">
              <a:spcBef>
                <a:spcPts val="1000"/>
              </a:spcBef>
              <a:spcAft>
                <a:spcPts val="0"/>
              </a:spcAft>
              <a:buFont typeface="+mj-lt"/>
              <a:buAutoNum type="romanLcPeriod"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 and scale are critical</a:t>
            </a:r>
            <a:endParaRPr lang="en-U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How does agricultural management impact the soil environment in the vadose zone to influence nutrient use efficiency and other soil characteristics?</a:t>
            </a:r>
          </a:p>
          <a:p>
            <a:pPr marL="1428750" lvl="2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 wet environments, practices that reduce SOM may increase nutrient use efficiency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What are the opportunities and challenges to model these dynamics in a changing climate?</a:t>
            </a:r>
          </a:p>
          <a:p>
            <a:pPr marL="1428750" lvl="2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Subsoil pools and processes</a:t>
            </a:r>
          </a:p>
          <a:p>
            <a:pPr marL="1428750" lvl="2" indent="-51435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We can’t manage for the average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i="1" dirty="0">
              <a:solidFill>
                <a:prstClr val="black"/>
              </a:solidFill>
              <a:latin typeface="Calibri" panose="020F050202020403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231D5-34E1-1E42-BB90-1B9F57465956}"/>
              </a:ext>
            </a:extLst>
          </p:cNvPr>
          <p:cNvSpPr txBox="1">
            <a:spLocks/>
          </p:cNvSpPr>
          <p:nvPr/>
        </p:nvSpPr>
        <p:spPr>
          <a:xfrm>
            <a:off x="552450" y="35663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How are biological processes related to soil health being characterized and how might these indicators vary based on hydrodynamic conditions?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biological soil health indicators?</a:t>
            </a:r>
          </a:p>
        </p:txBody>
      </p:sp>
    </p:spTree>
    <p:extLst>
      <p:ext uri="{BB962C8B-B14F-4D97-AF65-F5344CB8AC3E}">
        <p14:creationId xmlns:p14="http://schemas.microsoft.com/office/powerpoint/2010/main" val="373348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74A28-150B-464E-AC0D-F1AD10AC1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8041912" cy="43711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425D40-E8D3-6E47-8154-C203CC3E827B}"/>
              </a:ext>
            </a:extLst>
          </p:cNvPr>
          <p:cNvSpPr/>
          <p:nvPr/>
        </p:nvSpPr>
        <p:spPr>
          <a:xfrm>
            <a:off x="599144" y="4980729"/>
            <a:ext cx="78999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https://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www.nrcs.usda.gov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wps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/portal/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nrcs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/detail/soils/health/assessment/?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cid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=stelprdb1237387</a:t>
            </a:r>
          </a:p>
        </p:txBody>
      </p:sp>
    </p:spTree>
    <p:extLst>
      <p:ext uri="{BB962C8B-B14F-4D97-AF65-F5344CB8AC3E}">
        <p14:creationId xmlns:p14="http://schemas.microsoft.com/office/powerpoint/2010/main" val="208829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9231D5-34E1-1E42-BB90-1B9F57465956}"/>
              </a:ext>
            </a:extLst>
          </p:cNvPr>
          <p:cNvSpPr txBox="1">
            <a:spLocks/>
          </p:cNvSpPr>
          <p:nvPr/>
        </p:nvSpPr>
        <p:spPr>
          <a:xfrm>
            <a:off x="552450" y="28972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How are biological processes related to soil health being characterized and how might these indicators vary based on hydrodynamic conditions?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controls these soil health indicator pools?</a:t>
            </a:r>
          </a:p>
        </p:txBody>
      </p:sp>
    </p:spTree>
    <p:extLst>
      <p:ext uri="{BB962C8B-B14F-4D97-AF65-F5344CB8AC3E}">
        <p14:creationId xmlns:p14="http://schemas.microsoft.com/office/powerpoint/2010/main" val="248386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dy bog">
            <a:extLst>
              <a:ext uri="{FF2B5EF4-FFF2-40B4-BE49-F238E27FC236}">
                <a16:creationId xmlns:a16="http://schemas.microsoft.com/office/drawing/2014/main" id="{06528748-7CC3-9548-93C9-551F8637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6" y="590550"/>
            <a:ext cx="7839629" cy="44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486B93-4231-1F4B-B59D-B575A067F220}"/>
              </a:ext>
            </a:extLst>
          </p:cNvPr>
          <p:cNvSpPr/>
          <p:nvPr/>
        </p:nvSpPr>
        <p:spPr>
          <a:xfrm>
            <a:off x="750570" y="5141938"/>
            <a:ext cx="79552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https://</a:t>
            </a:r>
            <a:r>
              <a:rPr lang="en-US" sz="1500" dirty="0" err="1">
                <a:solidFill>
                  <a:prstClr val="black"/>
                </a:solidFill>
                <a:latin typeface="Calibri" panose="020F0502020204030204"/>
              </a:rPr>
              <a:t>www.smithsonianmag.com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/science-nature/europe-bog-bodies-reveal-secrets-180962770/</a:t>
            </a:r>
          </a:p>
        </p:txBody>
      </p:sp>
    </p:spTree>
    <p:extLst>
      <p:ext uri="{BB962C8B-B14F-4D97-AF65-F5344CB8AC3E}">
        <p14:creationId xmlns:p14="http://schemas.microsoft.com/office/powerpoint/2010/main" val="160259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001">
            <a:extLst>
              <a:ext uri="{FF2B5EF4-FFF2-40B4-BE49-F238E27FC236}">
                <a16:creationId xmlns:a16="http://schemas.microsoft.com/office/drawing/2014/main" id="{4B96CF03-96DD-514B-B1F7-81CC9871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image001">
            <a:extLst>
              <a:ext uri="{FF2B5EF4-FFF2-40B4-BE49-F238E27FC236}">
                <a16:creationId xmlns:a16="http://schemas.microsoft.com/office/drawing/2014/main" id="{097D8BF8-2648-1B45-93EE-9386BE06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5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9947" y="1676400"/>
            <a:ext cx="9906000" cy="303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8651B397-624C-9F48-B106-BD380E2668DF}"/>
              </a:ext>
            </a:extLst>
          </p:cNvPr>
          <p:cNvSpPr txBox="1">
            <a:spLocks/>
          </p:cNvSpPr>
          <p:nvPr/>
        </p:nvSpPr>
        <p:spPr>
          <a:xfrm>
            <a:off x="76200" y="4847994"/>
            <a:ext cx="10512862" cy="103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Crop Rotation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Residue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Drainage 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D24FCF3D-1630-1943-84A4-5F9178A57ACF}"/>
              </a:ext>
            </a:extLst>
          </p:cNvPr>
          <p:cNvSpPr txBox="1">
            <a:spLocks/>
          </p:cNvSpPr>
          <p:nvPr/>
        </p:nvSpPr>
        <p:spPr>
          <a:xfrm>
            <a:off x="555633" y="214392"/>
            <a:ext cx="7886700" cy="4351338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2. How does agricultural management impact the soil environment in the vadose zone to influence nutrient use efficiency and other soil characteristics?</a:t>
            </a:r>
          </a:p>
          <a:p>
            <a:pPr marL="228600" indent="-228600" defTabSz="914400" fontAlgn="auto">
              <a:spcBef>
                <a:spcPts val="100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indent="-228600" defTabSz="914400" fontAlgn="auto">
              <a:spcBef>
                <a:spcPts val="100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39" name="Picture 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9947" y="1676400"/>
            <a:ext cx="9906000" cy="303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8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9231D5-34E1-1E42-BB90-1B9F57465956}"/>
              </a:ext>
            </a:extLst>
          </p:cNvPr>
          <p:cNvSpPr txBox="1">
            <a:spLocks/>
          </p:cNvSpPr>
          <p:nvPr/>
        </p:nvSpPr>
        <p:spPr>
          <a:xfrm>
            <a:off x="552450" y="4235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are the opportunities and challenges to model these dynamics in a changing climate?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5631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Iowa State University">
      <a:dk1>
        <a:srgbClr val="CF102D"/>
      </a:dk1>
      <a:lt1>
        <a:sysClr val="window" lastClr="FFFFFF"/>
      </a:lt1>
      <a:dk2>
        <a:srgbClr val="CF102D"/>
      </a:dk2>
      <a:lt2>
        <a:srgbClr val="F3BD46"/>
      </a:lt2>
      <a:accent1>
        <a:srgbClr val="B0AA7E"/>
      </a:accent1>
      <a:accent2>
        <a:srgbClr val="CAC7A7"/>
      </a:accent2>
      <a:accent3>
        <a:srgbClr val="707372"/>
      </a:accent3>
      <a:accent4>
        <a:srgbClr val="ACA39A"/>
      </a:accent4>
      <a:accent5>
        <a:srgbClr val="7C2529"/>
      </a:accent5>
      <a:accent6>
        <a:srgbClr val="9A3324"/>
      </a:accent6>
      <a:hlink>
        <a:srgbClr val="76881D"/>
      </a:hlink>
      <a:folHlink>
        <a:srgbClr val="7C2529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PowerPoint.pot</Template>
  <TotalTime>11629</TotalTime>
  <Words>333</Words>
  <Application>Microsoft Macintosh PowerPoint</Application>
  <PresentationFormat>On-screen Show (4:3)</PresentationFormat>
  <Paragraphs>35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Geneva</vt:lpstr>
      <vt:lpstr>Lucida Grande</vt:lpstr>
      <vt:lpstr>Times</vt:lpstr>
      <vt:lpstr>Univers 45 Light</vt:lpstr>
      <vt:lpstr>Univers 55</vt:lpstr>
      <vt:lpstr>Univers 67 CondensedBold</vt:lpstr>
      <vt:lpstr>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Thomasson</dc:creator>
  <cp:lastModifiedBy>Castellano, Michael [AGRON]</cp:lastModifiedBy>
  <cp:revision>191</cp:revision>
  <cp:lastPrinted>2020-01-23T02:52:33Z</cp:lastPrinted>
  <dcterms:created xsi:type="dcterms:W3CDTF">2012-10-03T13:55:36Z</dcterms:created>
  <dcterms:modified xsi:type="dcterms:W3CDTF">2020-01-23T17:37:46Z</dcterms:modified>
</cp:coreProperties>
</file>