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8" r:id="rId2"/>
    <p:sldId id="266" r:id="rId3"/>
    <p:sldId id="259" r:id="rId4"/>
    <p:sldId id="265" r:id="rId5"/>
    <p:sldId id="267" r:id="rId6"/>
    <p:sldId id="268" r:id="rId7"/>
    <p:sldId id="262" r:id="rId8"/>
    <p:sldId id="263" r:id="rId9"/>
    <p:sldId id="269" r:id="rId10"/>
    <p:sldId id="256" r:id="rId11"/>
    <p:sldId id="260" r:id="rId12"/>
    <p:sldId id="261" r:id="rId13"/>
    <p:sldId id="257" r:id="rId14"/>
    <p:sldId id="271" r:id="rId15"/>
    <p:sldId id="270" r:id="rId16"/>
    <p:sldId id="272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4560A0-B3E9-46CA-A781-D047A3B7DAD9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042B99-99A6-4A03-9D2D-BE69F86B61B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898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000" kern="1200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3266150-FA26-45B5-BF0B-186B42A09DC9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5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9556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88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15560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85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89226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4590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32990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3613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93906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3298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6352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AB0B86C7-5A1E-449E-8B88-0CA1F093863A}" type="datetimeFigureOut">
              <a:rPr lang="en-US" smtClean="0"/>
              <a:t>1/23/2020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141ABB6A-32E3-4667-A60D-B47C3F987872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2150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600891"/>
            <a:ext cx="12192000" cy="2534197"/>
          </a:xfrm>
        </p:spPr>
        <p:txBody>
          <a:bodyPr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en-US" sz="4000" b="1" dirty="0"/>
              <a:t>Drainage Water Management: For what purpose</a:t>
            </a:r>
            <a:r>
              <a:rPr lang="en-US" sz="4000" b="1" dirty="0" smtClean="0"/>
              <a:t>?</a:t>
            </a:r>
            <a:r>
              <a:rPr lang="en-US" sz="4000" dirty="0"/>
              <a:t/>
            </a:r>
            <a:br>
              <a:rPr lang="en-US" sz="4000" dirty="0"/>
            </a:br>
            <a:r>
              <a:rPr lang="en-US" dirty="0"/>
              <a:t> </a:t>
            </a:r>
            <a:r>
              <a:rPr lang="en-US" sz="3200" b="1" i="1" dirty="0"/>
              <a:t>Linking Soil and Watershed Health to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b="1" i="1" dirty="0"/>
              <a:t>In-field and Edge-of-Field Water Management </a:t>
            </a:r>
            <a:endParaRPr lang="en-US" sz="3200" dirty="0"/>
          </a:p>
        </p:txBody>
      </p:sp>
      <p:pic>
        <p:nvPicPr>
          <p:cNvPr id="4" name="Picture 3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" y="3252646"/>
            <a:ext cx="12192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200000"/>
              </a:lnSpc>
            </a:pP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Dr. Ray B. Bryant, Research Soil Scientist</a:t>
            </a:r>
            <a:b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USDA-ARS Pasture Systems and Watershed Management Research Unit</a:t>
            </a:r>
            <a:b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lang="en-US" sz="2400" b="1" dirty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University Park, </a:t>
            </a: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PA</a:t>
            </a:r>
          </a:p>
          <a:p>
            <a:pPr algn="ctr">
              <a:lnSpc>
                <a:spcPct val="200000"/>
              </a:lnSpc>
            </a:pPr>
            <a:r>
              <a:rPr lang="en-US" sz="2400" b="1" dirty="0" smtClean="0">
                <a:solidFill>
                  <a:schemeClr val="bg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2020 STAC Workshop</a:t>
            </a:r>
            <a:endParaRPr lang="en-US" sz="2400" b="1" dirty="0">
              <a:solidFill>
                <a:schemeClr val="bg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880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984" y="122906"/>
            <a:ext cx="10058400" cy="2814724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1014984" y="3298165"/>
            <a:ext cx="10058400" cy="3034395"/>
            <a:chOff x="1014984" y="3248527"/>
            <a:chExt cx="10058400" cy="3034395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4984" y="3248527"/>
              <a:ext cx="4425823" cy="2795658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40997" y="3248527"/>
              <a:ext cx="4532387" cy="3034395"/>
            </a:xfrm>
            <a:prstGeom prst="rect">
              <a:avLst/>
            </a:prstGeom>
          </p:spPr>
        </p:pic>
      </p:grpSp>
      <p:sp>
        <p:nvSpPr>
          <p:cNvPr id="10" name="TextBox 9"/>
          <p:cNvSpPr txBox="1"/>
          <p:nvPr/>
        </p:nvSpPr>
        <p:spPr>
          <a:xfrm>
            <a:off x="996696" y="2958530"/>
            <a:ext cx="18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INTRODUCTION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489192" y="2955482"/>
            <a:ext cx="1810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accent4">
                    <a:lumMod val="50000"/>
                  </a:schemeClr>
                </a:solidFill>
              </a:rPr>
              <a:t>CONCLUSIONS</a:t>
            </a:r>
            <a:endParaRPr lang="en-US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14" name="Picture 13" descr="arslogo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996696" y="4586288"/>
            <a:ext cx="4444111" cy="514350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6532056" y="5543550"/>
            <a:ext cx="4541328" cy="723904"/>
          </a:xfrm>
          <a:prstGeom prst="rect">
            <a:avLst/>
          </a:prstGeom>
          <a:solidFill>
            <a:srgbClr val="FFFF00">
              <a:alpha val="22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036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6491" y="225358"/>
            <a:ext cx="8693397" cy="5475623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772019" y="5829300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SUMMER 2018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8853486" y="5824532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SUMMER 2019</a:t>
            </a:r>
            <a:endParaRPr lang="en-US" b="1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490528" y="2747949"/>
            <a:ext cx="18430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NDVI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405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1" y="1261732"/>
            <a:ext cx="5906324" cy="4734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1575" y="37147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Prevented Planting Areas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371476"/>
            <a:ext cx="3362608" cy="2373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3229374"/>
            <a:ext cx="3362607" cy="2492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8111" y="2728927"/>
            <a:ext cx="336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Hutchinson County, 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9055" y="5724544"/>
            <a:ext cx="336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Lincoln County, MS</a:t>
            </a:r>
          </a:p>
        </p:txBody>
      </p:sp>
    </p:spTree>
    <p:extLst>
      <p:ext uri="{BB962C8B-B14F-4D97-AF65-F5344CB8AC3E}">
        <p14:creationId xmlns:p14="http://schemas.microsoft.com/office/powerpoint/2010/main" val="3269676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893" y="1929384"/>
            <a:ext cx="10567222" cy="3657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304" y="254743"/>
            <a:ext cx="10058400" cy="13901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743095" y="3425254"/>
            <a:ext cx="1627632" cy="1344168"/>
          </a:xfrm>
          <a:prstGeom prst="rect">
            <a:avLst/>
          </a:prstGeom>
          <a:noFill/>
          <a:ln w="539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7752274" y="4833577"/>
            <a:ext cx="1627632" cy="641806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arslogo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966164" y="3449062"/>
            <a:ext cx="5634785" cy="1344168"/>
          </a:xfrm>
          <a:prstGeom prst="rect">
            <a:avLst/>
          </a:prstGeom>
          <a:noFill/>
          <a:ln w="539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745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101" y="1261732"/>
            <a:ext cx="5906324" cy="47345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71575" y="371475"/>
            <a:ext cx="571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smtClean="0"/>
              <a:t>Prevented Planting Areas</a:t>
            </a:r>
            <a:endParaRPr lang="en-US" sz="36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371476"/>
            <a:ext cx="3362608" cy="237360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12" y="3229374"/>
            <a:ext cx="3362607" cy="24926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758111" y="2728927"/>
            <a:ext cx="336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Hutchinson County, SD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739055" y="5724544"/>
            <a:ext cx="336260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Lincoln County, MS</a:t>
            </a:r>
          </a:p>
        </p:txBody>
      </p:sp>
    </p:spTree>
    <p:extLst>
      <p:ext uri="{BB962C8B-B14F-4D97-AF65-F5344CB8AC3E}">
        <p14:creationId xmlns:p14="http://schemas.microsoft.com/office/powerpoint/2010/main" val="283033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4035" y="66045"/>
            <a:ext cx="9679363" cy="5996317"/>
            <a:chOff x="1254035" y="66045"/>
            <a:chExt cx="9679363" cy="5996317"/>
          </a:xfrm>
        </p:grpSpPr>
        <p:grpSp>
          <p:nvGrpSpPr>
            <p:cNvPr id="5" name="Group 4"/>
            <p:cNvGrpSpPr/>
            <p:nvPr/>
          </p:nvGrpSpPr>
          <p:grpSpPr>
            <a:xfrm>
              <a:off x="1254035" y="66045"/>
              <a:ext cx="9679363" cy="5937663"/>
              <a:chOff x="1841863" y="66045"/>
              <a:chExt cx="9679363" cy="59376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863" y="66045"/>
                <a:ext cx="7511143" cy="593766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8547" y="1087421"/>
                <a:ext cx="1912679" cy="3894909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387767" y="290306"/>
              <a:ext cx="461118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NRCS Conservation Solutions…</a:t>
              </a:r>
            </a:p>
            <a:p>
              <a:r>
                <a:rPr lang="en-US" sz="2800" b="1" dirty="0" smtClean="0"/>
                <a:t>Drainage Water Management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1821" y="5600697"/>
              <a:ext cx="34004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Adjustable Riser Boards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9738" y="3452793"/>
              <a:ext cx="2205054" cy="40011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Raised Water Table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5002" y="4919640"/>
              <a:ext cx="1652600" cy="40011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Saturated Soil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00513" y="2043106"/>
            <a:ext cx="14287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Level Control Structure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5266" y="1373744"/>
            <a:ext cx="8492655" cy="1798081"/>
            <a:chOff x="295266" y="1373744"/>
            <a:chExt cx="8492655" cy="1798081"/>
          </a:xfrm>
        </p:grpSpPr>
        <p:grpSp>
          <p:nvGrpSpPr>
            <p:cNvPr id="18" name="Group 17"/>
            <p:cNvGrpSpPr/>
            <p:nvPr/>
          </p:nvGrpSpPr>
          <p:grpSpPr>
            <a:xfrm>
              <a:off x="295266" y="1373744"/>
              <a:ext cx="7062804" cy="1798081"/>
              <a:chOff x="295266" y="1373744"/>
              <a:chExt cx="7062804" cy="179808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43670" y="1373744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Dam</a:t>
                </a:r>
                <a:endParaRPr lang="en-US" sz="28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872163" y="1671638"/>
                <a:ext cx="571507" cy="100012"/>
              </a:xfrm>
              <a:prstGeom prst="straightConnector1">
                <a:avLst/>
              </a:prstGeom>
              <a:ln w="666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95266" y="1669016"/>
                <a:ext cx="1576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Reservoir</a:t>
                </a:r>
                <a:endParaRPr lang="en-US" sz="28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881056" y="2209808"/>
                <a:ext cx="590557" cy="962017"/>
              </a:xfrm>
              <a:prstGeom prst="straightConnector1">
                <a:avLst/>
              </a:prstGeom>
              <a:ln w="666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211541" y="2318955"/>
              <a:ext cx="157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Sponge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562443" y="2671199"/>
              <a:ext cx="571507" cy="100012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arslogo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6886575" y="2966436"/>
            <a:ext cx="2134144" cy="830997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Healthy Soil, Bigger sponge</a:t>
            </a:r>
            <a:endParaRPr lang="en-US" sz="24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8315321" y="161714"/>
            <a:ext cx="352861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“Dynamic drainage water management”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473837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 Questions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61703" y="1889213"/>
            <a:ext cx="11181806" cy="4554448"/>
          </a:xfrm>
        </p:spPr>
        <p:txBody>
          <a:bodyPr>
            <a:noAutofit/>
          </a:bodyPr>
          <a:lstStyle/>
          <a:p>
            <a:pPr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Can drainage water be managed “dynamically” to reduce risks of downstream flooding?</a:t>
            </a:r>
          </a:p>
          <a:p>
            <a:pPr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Is downstream flooding a problem in the Chesapeake Bay Watershed?</a:t>
            </a:r>
          </a:p>
          <a:p>
            <a:pPr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What are the effects of “parking your drain” on cover crops?</a:t>
            </a:r>
          </a:p>
          <a:p>
            <a:pPr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What are the effects of “dynamic” drainage water management on cover crops?</a:t>
            </a:r>
            <a:endParaRPr lang="en-US" sz="2600" dirty="0" smtClean="0"/>
          </a:p>
          <a:p>
            <a:pPr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Do we need different cover crops for use under “park your drain” management?</a:t>
            </a:r>
          </a:p>
          <a:p>
            <a:pPr indent="-274320">
              <a:lnSpc>
                <a:spcPct val="110000"/>
              </a:lnSpc>
              <a:buFont typeface="Wingdings" panose="05000000000000000000" pitchFamily="2" charset="2"/>
              <a:buChar char="§"/>
            </a:pPr>
            <a:r>
              <a:rPr lang="en-US" sz="2600" dirty="0" smtClean="0"/>
              <a:t>What is the fate of phosphorus under drainage water management?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120281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does tile drainage affect soil health?</a:t>
            </a:r>
            <a:endParaRPr lang="en-US" b="1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97279" y="1780418"/>
            <a:ext cx="10432733" cy="4544812"/>
          </a:xfrm>
        </p:spPr>
        <p:txBody>
          <a:bodyPr>
            <a:normAutofit fontScale="92500" lnSpcReduction="10000"/>
          </a:bodyPr>
          <a:lstStyle/>
          <a:p>
            <a:pPr indent="-274320">
              <a:lnSpc>
                <a:spcPct val="100000"/>
              </a:lnSpc>
              <a:buFont typeface="Britannic Bold" panose="020B0903060703020204" pitchFamily="34" charset="0"/>
              <a:buChar char="+"/>
            </a:pPr>
            <a:r>
              <a:rPr lang="en-US" sz="3000" dirty="0" smtClean="0"/>
              <a:t>Increases aeration of the rooting zone</a:t>
            </a:r>
          </a:p>
          <a:p>
            <a:pPr lvl="1" indent="-274320">
              <a:lnSpc>
                <a:spcPct val="100000"/>
              </a:lnSpc>
              <a:buFont typeface="Britannic Bold" panose="020B0903060703020204" pitchFamily="34" charset="0"/>
              <a:buChar char="+"/>
            </a:pPr>
            <a:r>
              <a:rPr lang="en-US" sz="2800" dirty="0" smtClean="0"/>
              <a:t>Allows growth of beneficial crops that are not wetland tolerant</a:t>
            </a:r>
          </a:p>
          <a:p>
            <a:pPr indent="-274320">
              <a:lnSpc>
                <a:spcPct val="100000"/>
              </a:lnSpc>
              <a:buFont typeface="Britannic Bold" panose="020B0903060703020204" pitchFamily="34" charset="0"/>
              <a:buChar char="-"/>
            </a:pPr>
            <a:r>
              <a:rPr lang="en-US" sz="3000" dirty="0" smtClean="0"/>
              <a:t>Increases rate of oxidation of organic matter in the surface horizon</a:t>
            </a:r>
          </a:p>
          <a:p>
            <a:pPr indent="-274320">
              <a:lnSpc>
                <a:spcPct val="100000"/>
              </a:lnSpc>
              <a:buFont typeface="Britannic Bold" panose="020B0903060703020204" pitchFamily="34" charset="0"/>
              <a:buChar char="-"/>
            </a:pPr>
            <a:r>
              <a:rPr lang="en-US" sz="3000" dirty="0" smtClean="0"/>
              <a:t>Decreases reduction of </a:t>
            </a:r>
            <a:r>
              <a:rPr lang="en-US" sz="3000" u="sng" dirty="0" smtClean="0">
                <a:solidFill>
                  <a:schemeClr val="tx1"/>
                </a:solidFill>
              </a:rPr>
              <a:t>nitrate</a:t>
            </a:r>
            <a:r>
              <a:rPr lang="en-US" sz="3000" dirty="0" smtClean="0"/>
              <a:t>, manganese and iron</a:t>
            </a:r>
          </a:p>
          <a:p>
            <a:pPr lvl="1" indent="-274320">
              <a:lnSpc>
                <a:spcPct val="100000"/>
              </a:lnSpc>
              <a:buFont typeface="Britannic Bold" panose="020B0903060703020204" pitchFamily="34" charset="0"/>
              <a:buChar char="-"/>
            </a:pPr>
            <a:r>
              <a:rPr lang="en-US" sz="2800" u="sng" dirty="0" smtClean="0"/>
              <a:t>Nitrate</a:t>
            </a:r>
            <a:r>
              <a:rPr lang="en-US" sz="2800" dirty="0" smtClean="0"/>
              <a:t> remains available for leaching to tile drains</a:t>
            </a:r>
          </a:p>
          <a:p>
            <a:pPr lvl="1" indent="-274320">
              <a:lnSpc>
                <a:spcPct val="100000"/>
              </a:lnSpc>
              <a:buFont typeface="Britannic Bold" panose="020B0903060703020204" pitchFamily="34" charset="0"/>
              <a:buChar char="+"/>
            </a:pPr>
            <a:r>
              <a:rPr lang="en-US" sz="2800" dirty="0" smtClean="0"/>
              <a:t>Iron that stays in oxide form sorbs phosphorus</a:t>
            </a:r>
          </a:p>
          <a:p>
            <a:pPr indent="-274320">
              <a:lnSpc>
                <a:spcPct val="100000"/>
              </a:lnSpc>
              <a:buFont typeface="Britannic Bold" panose="020B0903060703020204" pitchFamily="34" charset="0"/>
              <a:buChar char="-"/>
            </a:pPr>
            <a:r>
              <a:rPr lang="en-US" sz="3000" dirty="0" smtClean="0"/>
              <a:t>Decreases water storage capacity at field and landscape scale</a:t>
            </a:r>
          </a:p>
          <a:p>
            <a:pPr indent="-274320">
              <a:lnSpc>
                <a:spcPct val="100000"/>
              </a:lnSpc>
              <a:buFont typeface="Britannic Bold" panose="020B0903060703020204" pitchFamily="34" charset="0"/>
              <a:buChar char="-"/>
            </a:pPr>
            <a:r>
              <a:rPr lang="en-US" sz="3000" dirty="0" smtClean="0"/>
              <a:t>Increases rate of water release (reduced residence time)</a:t>
            </a:r>
          </a:p>
          <a:p>
            <a:pPr lvl="1" indent="-274320">
              <a:lnSpc>
                <a:spcPct val="100000"/>
              </a:lnSpc>
              <a:buFont typeface="Britannic Bold" panose="020B0903060703020204" pitchFamily="34" charset="0"/>
              <a:buChar char="-"/>
            </a:pPr>
            <a:r>
              <a:rPr lang="en-US" sz="2800" dirty="0" smtClean="0"/>
              <a:t>Increases potential for downstream flooding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12239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615356">
            <a:off x="1038199" y="1130882"/>
            <a:ext cx="3860830" cy="4994895"/>
          </a:xfrm>
          <a:prstGeom prst="rect">
            <a:avLst/>
          </a:prstGeom>
          <a:ln w="31750">
            <a:solidFill>
              <a:schemeClr val="tx1"/>
            </a:solidFill>
          </a:ln>
          <a:effectLst>
            <a:outerShdw blurRad="50800" dist="50800" dir="5400000" algn="ctr" rotWithShape="0">
              <a:schemeClr val="tx1">
                <a:alpha val="57000"/>
              </a:scheme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967" y="847460"/>
            <a:ext cx="6327011" cy="395314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586396" y="4972051"/>
            <a:ext cx="21574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Drainage Water Management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NRCS CP 554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29592" y="4972047"/>
            <a:ext cx="33289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30% TN, 0% TP, 0% Sed. </a:t>
            </a:r>
          </a:p>
        </p:txBody>
      </p:sp>
    </p:spTree>
    <p:extLst>
      <p:ext uri="{BB962C8B-B14F-4D97-AF65-F5344CB8AC3E}">
        <p14:creationId xmlns:p14="http://schemas.microsoft.com/office/powerpoint/2010/main" val="47800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1254035" y="66045"/>
            <a:ext cx="9679363" cy="5996317"/>
            <a:chOff x="1254035" y="66045"/>
            <a:chExt cx="9679363" cy="5996317"/>
          </a:xfrm>
        </p:grpSpPr>
        <p:grpSp>
          <p:nvGrpSpPr>
            <p:cNvPr id="5" name="Group 4"/>
            <p:cNvGrpSpPr/>
            <p:nvPr/>
          </p:nvGrpSpPr>
          <p:grpSpPr>
            <a:xfrm>
              <a:off x="1254035" y="66045"/>
              <a:ext cx="9679363" cy="5937663"/>
              <a:chOff x="1841863" y="66045"/>
              <a:chExt cx="9679363" cy="5937663"/>
            </a:xfrm>
          </p:grpSpPr>
          <p:pic>
            <p:nvPicPr>
              <p:cNvPr id="2" name="Picture 1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41863" y="66045"/>
                <a:ext cx="7511143" cy="5937663"/>
              </a:xfrm>
              <a:prstGeom prst="rect">
                <a:avLst/>
              </a:prstGeom>
            </p:spPr>
          </p:pic>
          <p:pic>
            <p:nvPicPr>
              <p:cNvPr id="4" name="Picture 3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608547" y="1087421"/>
                <a:ext cx="1912679" cy="3894909"/>
              </a:xfrm>
              <a:prstGeom prst="rect">
                <a:avLst/>
              </a:prstGeom>
            </p:spPr>
          </p:pic>
        </p:grpSp>
        <p:sp>
          <p:nvSpPr>
            <p:cNvPr id="6" name="TextBox 5"/>
            <p:cNvSpPr txBox="1"/>
            <p:nvPr/>
          </p:nvSpPr>
          <p:spPr>
            <a:xfrm>
              <a:off x="3387767" y="290306"/>
              <a:ext cx="4611188" cy="95410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NRCS Conservation Solutions…</a:t>
              </a:r>
            </a:p>
            <a:p>
              <a:r>
                <a:rPr lang="en-US" sz="2800" b="1" dirty="0" smtClean="0"/>
                <a:t>Drainage Water Management</a:t>
              </a:r>
              <a:endParaRPr lang="en-US" sz="28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3271821" y="5600697"/>
              <a:ext cx="3400425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Adjustable Riser Boards</a:t>
              </a:r>
              <a:endParaRPr lang="en-US" sz="2400" b="1" dirty="0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809738" y="3452793"/>
              <a:ext cx="2205054" cy="40011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Raised Water Table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005002" y="4919640"/>
              <a:ext cx="1652600" cy="400110"/>
            </a:xfrm>
            <a:prstGeom prst="rect">
              <a:avLst/>
            </a:prstGeom>
            <a:solidFill>
              <a:schemeClr val="bg2">
                <a:lumMod val="25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smtClean="0">
                  <a:solidFill>
                    <a:schemeClr val="bg1"/>
                  </a:solidFill>
                </a:rPr>
                <a:t>Saturated Soil</a:t>
              </a:r>
              <a:endParaRPr lang="en-US" sz="20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200513" y="2043106"/>
            <a:ext cx="1428761" cy="92333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Water Level Control Structure</a:t>
            </a:r>
            <a:endParaRPr lang="en-US" b="1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5266" y="1373744"/>
            <a:ext cx="8492655" cy="1798081"/>
            <a:chOff x="295266" y="1373744"/>
            <a:chExt cx="8492655" cy="1798081"/>
          </a:xfrm>
        </p:grpSpPr>
        <p:grpSp>
          <p:nvGrpSpPr>
            <p:cNvPr id="18" name="Group 17"/>
            <p:cNvGrpSpPr/>
            <p:nvPr/>
          </p:nvGrpSpPr>
          <p:grpSpPr>
            <a:xfrm>
              <a:off x="295266" y="1373744"/>
              <a:ext cx="7062804" cy="1798081"/>
              <a:chOff x="295266" y="1373744"/>
              <a:chExt cx="7062804" cy="1798081"/>
            </a:xfrm>
          </p:grpSpPr>
          <p:sp>
            <p:nvSpPr>
              <p:cNvPr id="12" name="TextBox 11"/>
              <p:cNvSpPr txBox="1"/>
              <p:nvPr/>
            </p:nvSpPr>
            <p:spPr>
              <a:xfrm>
                <a:off x="6443670" y="1373744"/>
                <a:ext cx="91440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Dam</a:t>
                </a:r>
                <a:endParaRPr lang="en-US" sz="2800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H="1">
                <a:off x="5872163" y="1671638"/>
                <a:ext cx="571507" cy="100012"/>
              </a:xfrm>
              <a:prstGeom prst="straightConnector1">
                <a:avLst/>
              </a:prstGeom>
              <a:ln w="666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295266" y="1669016"/>
                <a:ext cx="1576380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 smtClean="0"/>
                  <a:t>Reservoir</a:t>
                </a:r>
                <a:endParaRPr lang="en-US" sz="2800" dirty="0"/>
              </a:p>
            </p:txBody>
          </p:sp>
          <p:cxnSp>
            <p:nvCxnSpPr>
              <p:cNvPr id="16" name="Straight Arrow Connector 15"/>
              <p:cNvCxnSpPr/>
              <p:nvPr/>
            </p:nvCxnSpPr>
            <p:spPr>
              <a:xfrm>
                <a:off x="881056" y="2209808"/>
                <a:ext cx="590557" cy="962017"/>
              </a:xfrm>
              <a:prstGeom prst="straightConnector1">
                <a:avLst/>
              </a:prstGeom>
              <a:ln w="666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9" name="TextBox 18"/>
            <p:cNvSpPr txBox="1"/>
            <p:nvPr/>
          </p:nvSpPr>
          <p:spPr>
            <a:xfrm>
              <a:off x="7211541" y="2318955"/>
              <a:ext cx="157638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/>
                <a:t>Sponge</a:t>
              </a:r>
              <a:endParaRPr lang="en-US" sz="2800" dirty="0"/>
            </a:p>
          </p:txBody>
        </p:sp>
        <p:cxnSp>
          <p:nvCxnSpPr>
            <p:cNvPr id="20" name="Straight Arrow Connector 19"/>
            <p:cNvCxnSpPr/>
            <p:nvPr/>
          </p:nvCxnSpPr>
          <p:spPr>
            <a:xfrm flipH="1">
              <a:off x="6562443" y="2671199"/>
              <a:ext cx="571507" cy="100012"/>
            </a:xfrm>
            <a:prstGeom prst="straightConnector1">
              <a:avLst/>
            </a:prstGeom>
            <a:ln w="666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2" name="Picture 21" descr="arslogo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8908868" y="290306"/>
            <a:ext cx="312203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“park your drain”</a:t>
            </a:r>
            <a:endParaRPr lang="en-US" sz="2800" dirty="0"/>
          </a:p>
        </p:txBody>
      </p:sp>
      <p:sp>
        <p:nvSpPr>
          <p:cNvPr id="23" name="TextBox 22"/>
          <p:cNvSpPr txBox="1"/>
          <p:nvPr/>
        </p:nvSpPr>
        <p:spPr>
          <a:xfrm>
            <a:off x="6886575" y="2966436"/>
            <a:ext cx="2134144" cy="830997"/>
          </a:xfrm>
          <a:prstGeom prst="rect">
            <a:avLst/>
          </a:prstGeom>
          <a:noFill/>
          <a:ln w="41275"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Healthy Soil, Bigger sponge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1762791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How does drainage water management reverse adverse effects of drainage?</a:t>
            </a:r>
            <a:endParaRPr lang="en-US" b="1" dirty="0"/>
          </a:p>
        </p:txBody>
      </p:sp>
      <p:sp>
        <p:nvSpPr>
          <p:cNvPr id="6" name="Content Placeholder 4"/>
          <p:cNvSpPr txBox="1">
            <a:spLocks/>
          </p:cNvSpPr>
          <p:nvPr/>
        </p:nvSpPr>
        <p:spPr>
          <a:xfrm>
            <a:off x="585793" y="1831454"/>
            <a:ext cx="11101387" cy="4438717"/>
          </a:xfrm>
          <a:prstGeom prst="rect">
            <a:avLst/>
          </a:prstGeom>
        </p:spPr>
        <p:txBody>
          <a:bodyPr vert="horz" lIns="0" tIns="45720" rIns="0" bIns="45720" rtlCol="0">
            <a:normAutofit lnSpcReduction="10000"/>
          </a:bodyPr>
          <a:lstStyle>
            <a:lvl1pPr marL="91440" indent="-91440" algn="l" defTabSz="914400" rtl="0" eaLnBrk="1" latinLnBrk="0" hangingPunct="1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8404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6692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74980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932688" indent="-18288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1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3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5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700000" indent="-228600" algn="l" defTabSz="914400" rtl="0" eaLnBrk="1" latinLnBrk="0" hangingPunct="1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Calibri" pitchFamily="34" charset="0"/>
              <a:buChar char="◦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-274320">
              <a:buFont typeface="Britannic Bold" panose="020B0903060703020204" pitchFamily="34" charset="0"/>
              <a:buChar char="-"/>
            </a:pPr>
            <a:r>
              <a:rPr lang="en-US" sz="2800" dirty="0" smtClean="0"/>
              <a:t>Decreases aeration of the rooting zone</a:t>
            </a:r>
          </a:p>
          <a:p>
            <a:pPr lvl="1" indent="-274320">
              <a:buFont typeface="Britannic Bold" panose="020B0903060703020204" pitchFamily="34" charset="0"/>
              <a:buChar char="-"/>
            </a:pPr>
            <a:r>
              <a:rPr lang="en-US" sz="2600" dirty="0" smtClean="0"/>
              <a:t>Will have negative effects on cover crops that are not water tolerant</a:t>
            </a:r>
          </a:p>
          <a:p>
            <a:pPr indent="-274320">
              <a:buFont typeface="Britannic Bold" panose="020B0903060703020204" pitchFamily="34" charset="0"/>
              <a:buChar char="+"/>
            </a:pPr>
            <a:r>
              <a:rPr lang="en-US" sz="2800" dirty="0" smtClean="0"/>
              <a:t>Decreases rate of oxidation of organic matter in the surface horizon</a:t>
            </a:r>
          </a:p>
          <a:p>
            <a:pPr indent="-274320">
              <a:buFont typeface="Britannic Bold" panose="020B0903060703020204" pitchFamily="34" charset="0"/>
              <a:buChar char="+"/>
            </a:pPr>
            <a:r>
              <a:rPr lang="en-US" sz="2800" dirty="0" smtClean="0"/>
              <a:t>Increases reduction of </a:t>
            </a:r>
            <a:r>
              <a:rPr lang="en-US" sz="2800" u="sng" dirty="0" smtClean="0">
                <a:solidFill>
                  <a:schemeClr val="tx1"/>
                </a:solidFill>
              </a:rPr>
              <a:t>nitrate</a:t>
            </a:r>
            <a:r>
              <a:rPr lang="en-US" sz="2800" dirty="0" smtClean="0"/>
              <a:t>, manganese and iron</a:t>
            </a:r>
          </a:p>
          <a:p>
            <a:pPr lvl="1" indent="-274320">
              <a:buFont typeface="Britannic Bold" panose="020B0903060703020204" pitchFamily="34" charset="0"/>
              <a:buChar char="+"/>
            </a:pPr>
            <a:r>
              <a:rPr lang="en-US" sz="2600" u="sng" dirty="0" smtClean="0"/>
              <a:t>Nitrate</a:t>
            </a:r>
            <a:r>
              <a:rPr lang="en-US" sz="2600" dirty="0" smtClean="0"/>
              <a:t> undergoes denitrification to atmospheric nitrogen</a:t>
            </a:r>
          </a:p>
          <a:p>
            <a:pPr lvl="1" indent="-274320">
              <a:buFont typeface="Britannic Bold" panose="020B0903060703020204" pitchFamily="34" charset="0"/>
              <a:buChar char="-"/>
            </a:pPr>
            <a:r>
              <a:rPr lang="en-US" sz="2600" dirty="0" smtClean="0"/>
              <a:t>Iron oxides may reduce and release phosphorus into solution</a:t>
            </a:r>
          </a:p>
          <a:p>
            <a:pPr indent="-274320">
              <a:buFont typeface="Britannic Bold" panose="020B0903060703020204" pitchFamily="34" charset="0"/>
              <a:buChar char="+"/>
            </a:pPr>
            <a:r>
              <a:rPr lang="en-US" sz="2800" dirty="0" smtClean="0"/>
              <a:t>Increases water storage capacity at field and landscape scale</a:t>
            </a:r>
          </a:p>
          <a:p>
            <a:pPr indent="-274320">
              <a:buFont typeface="Britannic Bold" panose="020B0903060703020204" pitchFamily="34" charset="0"/>
              <a:buChar char="+"/>
            </a:pPr>
            <a:r>
              <a:rPr lang="en-US" sz="2800" dirty="0" smtClean="0"/>
              <a:t>Decreases rate of water release (increased residence time)</a:t>
            </a:r>
          </a:p>
          <a:p>
            <a:pPr lvl="1" indent="-274320">
              <a:buFont typeface="Britannic Bold" panose="020B0903060703020204" pitchFamily="34" charset="0"/>
              <a:buChar char="-"/>
            </a:pPr>
            <a:r>
              <a:rPr lang="en-US" sz="2600" dirty="0" smtClean="0"/>
              <a:t>Decreases potential for downstream flooding </a:t>
            </a:r>
            <a:r>
              <a:rPr lang="en-US" sz="2600" b="1" u="sng" dirty="0" smtClean="0"/>
              <a:t>unless</a:t>
            </a:r>
            <a:r>
              <a:rPr lang="en-US" sz="2600" dirty="0" smtClean="0"/>
              <a:t> heavy rain falls on a saturated soil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518705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 txBox="1">
            <a:spLocks/>
          </p:cNvSpPr>
          <p:nvPr/>
        </p:nvSpPr>
        <p:spPr>
          <a:xfrm>
            <a:off x="-1587" y="4165922"/>
            <a:ext cx="12192000" cy="11680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0000"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500" b="1" dirty="0">
                <a:solidFill>
                  <a:srgbClr val="0E07A1"/>
                </a:solidFill>
                <a:latin typeface="+mj-lt"/>
                <a:ea typeface="+mj-ea"/>
                <a:cs typeface="+mj-cs"/>
              </a:rPr>
              <a:t>Conservation Practice </a:t>
            </a:r>
            <a:r>
              <a:rPr lang="en-US" sz="4500" b="1" dirty="0" smtClean="0">
                <a:solidFill>
                  <a:srgbClr val="0E07A1"/>
                </a:solidFill>
                <a:latin typeface="+mj-lt"/>
                <a:ea typeface="+mj-ea"/>
                <a:cs typeface="+mj-cs"/>
              </a:rPr>
              <a:t>Standard Code 333: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defRPr/>
            </a:pPr>
            <a:r>
              <a:rPr lang="en-US" sz="4500" b="1" dirty="0" smtClean="0">
                <a:solidFill>
                  <a:srgbClr val="0E07A1"/>
                </a:solidFill>
                <a:latin typeface="+mj-lt"/>
                <a:ea typeface="+mj-ea"/>
                <a:cs typeface="+mj-cs"/>
              </a:rPr>
              <a:t>Amending </a:t>
            </a:r>
            <a:r>
              <a:rPr lang="en-US" sz="4500" b="1" dirty="0">
                <a:solidFill>
                  <a:srgbClr val="0E07A1"/>
                </a:solidFill>
                <a:latin typeface="+mj-lt"/>
                <a:ea typeface="+mj-ea"/>
                <a:cs typeface="+mj-cs"/>
              </a:rPr>
              <a:t>Soil Properties with Gypsiferous Products</a:t>
            </a:r>
          </a:p>
        </p:txBody>
      </p:sp>
      <p:pic>
        <p:nvPicPr>
          <p:cNvPr id="19" name="Picture 18" descr="Cullen Spreader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18509" y="13063"/>
            <a:ext cx="12208922" cy="4052596"/>
          </a:xfrm>
          <a:prstGeom prst="rect">
            <a:avLst/>
          </a:prstGeom>
        </p:spPr>
      </p:pic>
      <p:pic>
        <p:nvPicPr>
          <p:cNvPr id="20" name="Picture 19" descr="C:\Documents and Settings\derald.everhart\Desktop\Working Documents\USDAsymbol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515600" y="5638800"/>
            <a:ext cx="133553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101600" dist="1270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75380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9" y="0"/>
            <a:ext cx="12188825" cy="1782762"/>
          </a:xfrm>
        </p:spPr>
        <p:txBody>
          <a:bodyPr>
            <a:noAutofit/>
          </a:bodyPr>
          <a:lstStyle/>
          <a:p>
            <a:pPr lvl="0" algn="ctr"/>
            <a:r>
              <a:rPr lang="en-US" b="1" dirty="0" smtClean="0">
                <a:solidFill>
                  <a:schemeClr val="tx1"/>
                </a:solidFill>
              </a:rPr>
              <a:t>Purpose: Improve soil physical/chemical properties </a:t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dirty="0" smtClean="0">
                <a:solidFill>
                  <a:schemeClr val="tx1"/>
                </a:solidFill>
              </a:rPr>
              <a:t>to increase infiltration and reduce soil erosion 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81000" y="1828800"/>
            <a:ext cx="482462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E07A1"/>
                </a:solidFill>
              </a:rPr>
              <a:t>Additional Criteria:</a:t>
            </a:r>
          </a:p>
          <a:p>
            <a:r>
              <a:rPr lang="en-US" sz="2800" dirty="0">
                <a:solidFill>
                  <a:srgbClr val="634823"/>
                </a:solidFill>
              </a:rPr>
              <a:t>Apply 1.5 tons/acre of gypsum.</a:t>
            </a:r>
          </a:p>
          <a:p>
            <a:endParaRPr lang="en-US" sz="2800" dirty="0">
              <a:solidFill>
                <a:srgbClr val="634823"/>
              </a:solidFill>
            </a:endParaRPr>
          </a:p>
          <a:p>
            <a:endParaRPr lang="en-US" sz="2800" dirty="0">
              <a:solidFill>
                <a:schemeClr val="bg1"/>
              </a:solidFill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28602" y="6172205"/>
            <a:ext cx="3733799" cy="490954"/>
            <a:chOff x="227013" y="6038270"/>
            <a:chExt cx="3676356" cy="609961"/>
          </a:xfrm>
        </p:grpSpPr>
        <p:sp>
          <p:nvSpPr>
            <p:cNvPr id="5" name="TextBox 4"/>
            <p:cNvSpPr txBox="1"/>
            <p:nvPr/>
          </p:nvSpPr>
          <p:spPr>
            <a:xfrm>
              <a:off x="902261" y="6227611"/>
              <a:ext cx="3001108" cy="420620"/>
            </a:xfrm>
            <a:prstGeom prst="rect">
              <a:avLst/>
            </a:prstGeom>
            <a:noFill/>
            <a:effectLst>
              <a:outerShdw blurRad="190500" dist="2032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>
              <a:spAutoFit/>
            </a:bodyPr>
            <a:lstStyle/>
            <a:p>
              <a:r>
                <a:rPr lang="en-US" sz="1600" b="1" cap="small" dirty="0"/>
                <a:t> </a:t>
              </a:r>
              <a:r>
                <a:rPr lang="en-US" sz="1600" b="1" cap="small" dirty="0">
                  <a:solidFill>
                    <a:schemeClr val="tx1">
                      <a:lumMod val="50000"/>
                    </a:schemeClr>
                  </a:solidFill>
                </a:rPr>
                <a:t>Agricultural Research Service </a:t>
              </a:r>
            </a:p>
          </p:txBody>
        </p:sp>
        <p:pic>
          <p:nvPicPr>
            <p:cNvPr id="6" name="Picture 5" descr="C:\Documents and Settings\derald.everhart\Desktop\Working Documents\USDAsymbol.wm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27013" y="6038270"/>
              <a:ext cx="711376" cy="591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>
              <a:outerShdw blurRad="101600" dist="1270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7" name="Group 5"/>
          <p:cNvGrpSpPr/>
          <p:nvPr/>
        </p:nvGrpSpPr>
        <p:grpSpPr>
          <a:xfrm>
            <a:off x="1447800" y="2895600"/>
            <a:ext cx="9677400" cy="3581400"/>
            <a:chOff x="990600" y="1828800"/>
            <a:chExt cx="8153400" cy="4206874"/>
          </a:xfrm>
        </p:grpSpPr>
        <p:pic>
          <p:nvPicPr>
            <p:cNvPr id="8" name="Picture 4" descr="pond1"/>
            <p:cNvPicPr>
              <a:picLocks noChangeAspect="1" noChangeArrowheads="1"/>
            </p:cNvPicPr>
            <p:nvPr/>
          </p:nvPicPr>
          <p:blipFill>
            <a:blip r:embed="rId3" cstate="print"/>
            <a:srcRect l="7777" r="7971" b="5446"/>
            <a:stretch>
              <a:fillRect/>
            </a:stretch>
          </p:blipFill>
          <p:spPr bwMode="auto">
            <a:xfrm>
              <a:off x="990600" y="1828800"/>
              <a:ext cx="6934200" cy="3581400"/>
            </a:xfrm>
            <a:prstGeom prst="rect">
              <a:avLst/>
            </a:prstGeom>
            <a:ln w="79375">
              <a:solidFill>
                <a:schemeClr val="bg2"/>
              </a:solidFill>
              <a:miter lim="800000"/>
            </a:ln>
            <a:effectLst>
              <a:outerShdw blurRad="50800" dist="38100" dir="5400000" algn="ctr" rotWithShape="0">
                <a:srgbClr val="000000">
                  <a:alpha val="42000"/>
                </a:srgbClr>
              </a:outerShdw>
            </a:effectLst>
          </p:spPr>
        </p:pic>
        <p:pic>
          <p:nvPicPr>
            <p:cNvPr id="9" name="Picture 2" descr="DSCN0909.JPG"/>
            <p:cNvPicPr>
              <a:picLocks noChangeAspect="1" noChangeArrowheads="1"/>
            </p:cNvPicPr>
            <p:nvPr/>
          </p:nvPicPr>
          <p:blipFill rotWithShape="1">
            <a:blip r:embed="rId4" cstate="print"/>
            <a:srcRect l="33261" t="28542" r="265" b="13725"/>
            <a:stretch/>
          </p:blipFill>
          <p:spPr bwMode="auto">
            <a:xfrm>
              <a:off x="3659678" y="4038600"/>
              <a:ext cx="2588722" cy="1997074"/>
            </a:xfrm>
            <a:prstGeom prst="rect">
              <a:avLst/>
            </a:prstGeom>
            <a:ln w="79375">
              <a:solidFill>
                <a:schemeClr val="bg2"/>
              </a:solidFill>
              <a:miter lim="800000"/>
            </a:ln>
            <a:effectLst>
              <a:outerShdw blurRad="50800" dist="38100" dir="5400000" algn="ctr" rotWithShape="0">
                <a:srgbClr val="000000">
                  <a:alpha val="42000"/>
                </a:srgbClr>
              </a:outerShdw>
            </a:effectLst>
          </p:spPr>
        </p:pic>
        <p:pic>
          <p:nvPicPr>
            <p:cNvPr id="10" name="Picture 3" descr="DSCN0922.JPG"/>
            <p:cNvPicPr>
              <a:picLocks noChangeAspect="1" noChangeArrowheads="1"/>
            </p:cNvPicPr>
            <p:nvPr/>
          </p:nvPicPr>
          <p:blipFill>
            <a:blip r:embed="rId5" cstate="print"/>
            <a:srcRect t="26315" r="8842"/>
            <a:stretch>
              <a:fillRect/>
            </a:stretch>
          </p:blipFill>
          <p:spPr bwMode="auto">
            <a:xfrm>
              <a:off x="6279797" y="4038600"/>
              <a:ext cx="2864203" cy="1997074"/>
            </a:xfrm>
            <a:prstGeom prst="rect">
              <a:avLst/>
            </a:prstGeom>
            <a:ln w="79375">
              <a:solidFill>
                <a:schemeClr val="bg2"/>
              </a:solidFill>
              <a:miter lim="800000"/>
            </a:ln>
            <a:effectLst>
              <a:outerShdw blurRad="50800" dist="38100" dir="5400000" algn="ctr" rotWithShape="0">
                <a:srgbClr val="000000">
                  <a:alpha val="42000"/>
                </a:srgbClr>
              </a:outerShdw>
            </a:effectLst>
          </p:spPr>
        </p:pic>
        <p:sp>
          <p:nvSpPr>
            <p:cNvPr id="11" name="TextBox 10"/>
            <p:cNvSpPr txBox="1">
              <a:spLocks noChangeArrowheads="1"/>
            </p:cNvSpPr>
            <p:nvPr/>
          </p:nvSpPr>
          <p:spPr bwMode="auto">
            <a:xfrm>
              <a:off x="1371600" y="4343400"/>
              <a:ext cx="1504688" cy="43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glow rad="228600">
                      <a:schemeClr val="tx1">
                        <a:alpha val="90000"/>
                      </a:schemeClr>
                    </a:glow>
                  </a:effectLst>
                  <a:latin typeface="Tahoma" pitchFamily="34" charset="0"/>
                </a:rPr>
                <a:t>Treated</a:t>
              </a:r>
              <a:r>
                <a:rPr lang="en-US" dirty="0">
                  <a:solidFill>
                    <a:srgbClr val="FFFF00"/>
                  </a:solidFill>
                  <a:latin typeface="Tahoma" pitchFamily="34" charset="0"/>
                </a:rPr>
                <a:t> </a:t>
              </a:r>
              <a:r>
                <a:rPr lang="en-US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glow rad="228600">
                      <a:schemeClr val="tx1">
                        <a:alpha val="90000"/>
                      </a:schemeClr>
                    </a:glow>
                  </a:effectLst>
                  <a:latin typeface="Tahoma" pitchFamily="34" charset="0"/>
                </a:rPr>
                <a:t>w/ FGD</a:t>
              </a:r>
            </a:p>
          </p:txBody>
        </p:sp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724400" y="3429000"/>
              <a:ext cx="1161645" cy="43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glow rad="228600">
                      <a:schemeClr val="tx1">
                        <a:alpha val="90000"/>
                      </a:schemeClr>
                    </a:glow>
                  </a:effectLst>
                  <a:latin typeface="Tahoma" pitchFamily="34" charset="0"/>
                </a:rPr>
                <a:t>Not Treated</a:t>
              </a:r>
            </a:p>
          </p:txBody>
        </p:sp>
        <p:grpSp>
          <p:nvGrpSpPr>
            <p:cNvPr id="13" name="Group 3"/>
            <p:cNvGrpSpPr/>
            <p:nvPr/>
          </p:nvGrpSpPr>
          <p:grpSpPr>
            <a:xfrm>
              <a:off x="2587625" y="2665413"/>
              <a:ext cx="4592638" cy="938212"/>
              <a:chOff x="2587625" y="2665413"/>
              <a:chExt cx="4592638" cy="938212"/>
            </a:xfrm>
            <a:effectLst>
              <a:glow rad="228600">
                <a:schemeClr val="tx1">
                  <a:alpha val="40000"/>
                </a:schemeClr>
              </a:glow>
            </a:effectLst>
          </p:grpSpPr>
          <p:sp>
            <p:nvSpPr>
              <p:cNvPr id="17" name="Line 8"/>
              <p:cNvSpPr>
                <a:spLocks noChangeShapeType="1"/>
              </p:cNvSpPr>
              <p:nvPr/>
            </p:nvSpPr>
            <p:spPr bwMode="auto">
              <a:xfrm flipH="1">
                <a:off x="3554413" y="2665413"/>
                <a:ext cx="327025" cy="938212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90000"/>
                    <a:lumOff val="1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18" name="Line 9"/>
              <p:cNvSpPr>
                <a:spLocks noChangeShapeType="1"/>
              </p:cNvSpPr>
              <p:nvPr/>
            </p:nvSpPr>
            <p:spPr bwMode="auto">
              <a:xfrm flipH="1">
                <a:off x="2587625" y="2665413"/>
                <a:ext cx="1293813" cy="769937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90000"/>
                    <a:lumOff val="1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>
                <a:off x="3881438" y="2665413"/>
                <a:ext cx="3298825" cy="855662"/>
              </a:xfrm>
              <a:prstGeom prst="line">
                <a:avLst/>
              </a:prstGeom>
              <a:noFill/>
              <a:ln w="38100">
                <a:solidFill>
                  <a:schemeClr val="bg2">
                    <a:lumMod val="90000"/>
                    <a:lumOff val="10000"/>
                  </a:schemeClr>
                </a:solidFill>
                <a:round/>
                <a:headEnd/>
                <a:tailEnd type="triangle" w="med" len="med"/>
              </a:ln>
            </p:spPr>
            <p:txBody>
              <a:bodyPr lIns="36576" tIns="36576" rIns="36576" bIns="36576"/>
              <a:lstStyle/>
              <a:p>
                <a:pPr>
                  <a:defRPr/>
                </a:pPr>
                <a:endParaRPr lang="en-US">
                  <a:ln>
                    <a:solidFill>
                      <a:srgbClr val="FFFF00"/>
                    </a:solidFill>
                  </a:ln>
                </a:endParaRPr>
              </a:p>
            </p:txBody>
          </p:sp>
        </p:grpSp>
        <p:sp>
          <p:nvSpPr>
            <p:cNvPr id="14" name="TextBox 16"/>
            <p:cNvSpPr txBox="1">
              <a:spLocks noChangeArrowheads="1"/>
            </p:cNvSpPr>
            <p:nvPr/>
          </p:nvSpPr>
          <p:spPr bwMode="auto">
            <a:xfrm>
              <a:off x="4495800" y="4613564"/>
              <a:ext cx="801045" cy="43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glow rad="228600">
                      <a:schemeClr val="tx1">
                        <a:alpha val="90000"/>
                      </a:schemeClr>
                    </a:glow>
                  </a:effectLst>
                  <a:latin typeface="Tahoma" pitchFamily="34" charset="0"/>
                </a:rPr>
                <a:t>Treated</a:t>
              </a:r>
            </a:p>
          </p:txBody>
        </p:sp>
        <p:sp>
          <p:nvSpPr>
            <p:cNvPr id="15" name="TextBox 17"/>
            <p:cNvSpPr txBox="1">
              <a:spLocks noChangeArrowheads="1"/>
            </p:cNvSpPr>
            <p:nvPr/>
          </p:nvSpPr>
          <p:spPr bwMode="auto">
            <a:xfrm>
              <a:off x="7169179" y="4613564"/>
              <a:ext cx="1161645" cy="43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glow rad="228600">
                      <a:schemeClr val="tx1">
                        <a:alpha val="90000"/>
                      </a:schemeClr>
                    </a:glow>
                  </a:effectLst>
                  <a:latin typeface="Tahoma" pitchFamily="34" charset="0"/>
                </a:rPr>
                <a:t>Not Treated</a:t>
              </a:r>
            </a:p>
          </p:txBody>
        </p:sp>
        <p:sp>
          <p:nvSpPr>
            <p:cNvPr id="16" name="TextBox 13"/>
            <p:cNvSpPr txBox="1">
              <a:spLocks noChangeArrowheads="1"/>
            </p:cNvSpPr>
            <p:nvPr/>
          </p:nvSpPr>
          <p:spPr bwMode="auto">
            <a:xfrm>
              <a:off x="3254375" y="2322513"/>
              <a:ext cx="1441050" cy="4338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bg2">
                      <a:lumMod val="90000"/>
                      <a:lumOff val="10000"/>
                    </a:schemeClr>
                  </a:solidFill>
                  <a:effectLst>
                    <a:glow rad="228600">
                      <a:schemeClr val="tx1">
                        <a:alpha val="90000"/>
                      </a:schemeClr>
                    </a:glow>
                  </a:effectLst>
                  <a:latin typeface="Tahoma" pitchFamily="34" charset="0"/>
                </a:rPr>
                <a:t>Ponding/Redox</a:t>
              </a: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829800" y="4001870"/>
            <a:ext cx="1828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Photo courtesy of Darrell Norton</a:t>
            </a:r>
          </a:p>
        </p:txBody>
      </p:sp>
    </p:spTree>
    <p:extLst>
      <p:ext uri="{BB962C8B-B14F-4D97-AF65-F5344CB8AC3E}">
        <p14:creationId xmlns:p14="http://schemas.microsoft.com/office/powerpoint/2010/main" val="325565130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rslogo2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4"/>
          <p:cNvGrpSpPr/>
          <p:nvPr/>
        </p:nvGrpSpPr>
        <p:grpSpPr>
          <a:xfrm>
            <a:off x="1282126" y="371475"/>
            <a:ext cx="9662101" cy="5776812"/>
            <a:chOff x="1282126" y="371475"/>
            <a:chExt cx="9662101" cy="5776812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2126" y="371475"/>
              <a:ext cx="9662101" cy="5776812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7558088" y="3986213"/>
              <a:ext cx="3247811" cy="21620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183276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799" y="211572"/>
            <a:ext cx="8310397" cy="593204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720148" y="1149531"/>
            <a:ext cx="901337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 dirty="0" smtClean="0">
                <a:solidFill>
                  <a:srgbClr val="FF0000"/>
                </a:solidFill>
              </a:rPr>
              <a:t>6/1</a:t>
            </a:r>
            <a:endParaRPr lang="en-US" sz="3000" b="1" dirty="0">
              <a:solidFill>
                <a:srgbClr val="FF0000"/>
              </a:solidFill>
            </a:endParaRPr>
          </a:p>
        </p:txBody>
      </p:sp>
      <p:cxnSp>
        <p:nvCxnSpPr>
          <p:cNvPr id="5" name="Straight Arrow Connector 4"/>
          <p:cNvCxnSpPr/>
          <p:nvPr/>
        </p:nvCxnSpPr>
        <p:spPr>
          <a:xfrm flipH="1">
            <a:off x="8201025" y="1703529"/>
            <a:ext cx="2449" cy="468171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arslogo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805899" y="6390545"/>
            <a:ext cx="1238063" cy="432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56857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575</TotalTime>
  <Words>440</Words>
  <Application>Microsoft Office PowerPoint</Application>
  <PresentationFormat>Widescreen</PresentationFormat>
  <Paragraphs>80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Britannic Bold</vt:lpstr>
      <vt:lpstr>Calibri</vt:lpstr>
      <vt:lpstr>Calibri Light</vt:lpstr>
      <vt:lpstr>Cambria</vt:lpstr>
      <vt:lpstr>Tahoma</vt:lpstr>
      <vt:lpstr>Wingdings</vt:lpstr>
      <vt:lpstr>Retrospect</vt:lpstr>
      <vt:lpstr>Drainage Water Management: For what purpose?  Linking Soil and Watershed Health to  In-field and Edge-of-Field Water Management </vt:lpstr>
      <vt:lpstr>How does tile drainage affect soil health?</vt:lpstr>
      <vt:lpstr>PowerPoint Presentation</vt:lpstr>
      <vt:lpstr>PowerPoint Presentation</vt:lpstr>
      <vt:lpstr>How does drainage water management reverse adverse effects of drainage?</vt:lpstr>
      <vt:lpstr>PowerPoint Presentation</vt:lpstr>
      <vt:lpstr>Purpose: Improve soil physical/chemical properties  to increase infiltration and reduce soil erosion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Closing Questions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Bryant, Ray</dc:creator>
  <cp:lastModifiedBy>Bryant, Ray</cp:lastModifiedBy>
  <cp:revision>41</cp:revision>
  <dcterms:created xsi:type="dcterms:W3CDTF">2020-01-16T15:00:08Z</dcterms:created>
  <dcterms:modified xsi:type="dcterms:W3CDTF">2020-01-23T13:19:16Z</dcterms:modified>
</cp:coreProperties>
</file>