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91" r:id="rId4"/>
    <p:sldId id="715" r:id="rId5"/>
    <p:sldId id="403" r:id="rId6"/>
    <p:sldId id="714" r:id="rId7"/>
    <p:sldId id="295" r:id="rId8"/>
    <p:sldId id="296" r:id="rId9"/>
    <p:sldId id="261" r:id="rId10"/>
    <p:sldId id="262" r:id="rId11"/>
    <p:sldId id="268" r:id="rId12"/>
    <p:sldId id="313" r:id="rId13"/>
    <p:sldId id="270" r:id="rId14"/>
    <p:sldId id="401" r:id="rId15"/>
    <p:sldId id="392" r:id="rId16"/>
    <p:sldId id="402" r:id="rId17"/>
    <p:sldId id="399" r:id="rId18"/>
    <p:sldId id="400" r:id="rId19"/>
    <p:sldId id="275" r:id="rId20"/>
    <p:sldId id="711" r:id="rId21"/>
    <p:sldId id="276" r:id="rId22"/>
    <p:sldId id="299" r:id="rId23"/>
    <p:sldId id="717" r:id="rId24"/>
    <p:sldId id="282" r:id="rId25"/>
    <p:sldId id="397" r:id="rId26"/>
    <p:sldId id="404" r:id="rId27"/>
    <p:sldId id="406" r:id="rId28"/>
    <p:sldId id="366" r:id="rId29"/>
    <p:sldId id="716" r:id="rId30"/>
    <p:sldId id="405" r:id="rId31"/>
    <p:sldId id="407" r:id="rId32"/>
    <p:sldId id="408" r:id="rId33"/>
    <p:sldId id="409" r:id="rId34"/>
    <p:sldId id="411" r:id="rId35"/>
    <p:sldId id="410" r:id="rId36"/>
    <p:sldId id="712" r:id="rId37"/>
    <p:sldId id="415" r:id="rId38"/>
    <p:sldId id="713" r:id="rId39"/>
    <p:sldId id="718" r:id="rId40"/>
    <p:sldId id="302" r:id="rId41"/>
    <p:sldId id="259" r:id="rId42"/>
    <p:sldId id="305" r:id="rId43"/>
    <p:sldId id="306" r:id="rId44"/>
    <p:sldId id="307" r:id="rId45"/>
    <p:sldId id="308" r:id="rId46"/>
    <p:sldId id="719" r:id="rId47"/>
    <p:sldId id="25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CC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18" autoAdjust="0"/>
    <p:restoredTop sz="94780"/>
  </p:normalViewPr>
  <p:slideViewPr>
    <p:cSldViewPr snapToGrid="0">
      <p:cViewPr varScale="1">
        <p:scale>
          <a:sx n="85" d="100"/>
          <a:sy n="85" d="100"/>
        </p:scale>
        <p:origin x="19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BF3E8-512D-461E-8C23-11C97B9058E1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08A8B-382C-4DF5-809D-6DE825ED6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8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6F8E-F6A5-4164-B914-50E474DD95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0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6F8E-F6A5-4164-B914-50E474DD95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9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6F8E-F6A5-4164-B914-50E474DD95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6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6F8E-F6A5-4164-B914-50E474DD95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90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6F8E-F6A5-4164-B914-50E474DD95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8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08A8B-382C-4DF5-809D-6DE825ED6F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2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E08A8B-382C-4DF5-809D-6DE825ED6F7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03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Shoe typology for CO2, not so for N2O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08A8B-382C-4DF5-809D-6DE825ED6F7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06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Shoe typology for CO2, not so for N2O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E08A8B-382C-4DF5-809D-6DE825ED6F7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09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6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1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0000"/>
              </a:buClr>
              <a:defRPr/>
            </a:lvl1pPr>
            <a:lvl2pPr>
              <a:buClr>
                <a:srgbClr val="FF0000"/>
              </a:buClr>
              <a:defRPr/>
            </a:lvl2pPr>
            <a:lvl3pPr>
              <a:buClr>
                <a:srgbClr val="FF0000"/>
              </a:buClr>
              <a:defRPr/>
            </a:lvl3pPr>
            <a:lvl4pPr>
              <a:buClr>
                <a:srgbClr val="FF0000"/>
              </a:buClr>
              <a:defRPr/>
            </a:lvl4pPr>
            <a:lvl5pPr>
              <a:buClr>
                <a:srgbClr val="FF00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19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5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1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7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74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9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8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6B071-EF7A-42A0-B555-DDE47FB651E6}" type="datetimeFigureOut">
              <a:rPr lang="en-US" smtClean="0"/>
              <a:t>1/23/20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C28D7-4C51-4AA0-A91A-B502AAD2A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gif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4323" y="418583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Drying and wetting cycles of normally wet soils impact soil respiration and health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578" y="3528609"/>
            <a:ext cx="9144000" cy="1655762"/>
          </a:xfrm>
        </p:spPr>
        <p:txBody>
          <a:bodyPr/>
          <a:lstStyle/>
          <a:p>
            <a:r>
              <a:rPr lang="en-US" dirty="0"/>
              <a:t>François Birgand</a:t>
            </a:r>
            <a:r>
              <a:rPr lang="en-US" baseline="30000" dirty="0"/>
              <a:t>1</a:t>
            </a:r>
            <a:r>
              <a:rPr lang="en-US" dirty="0"/>
              <a:t>, Augustin Thomas</a:t>
            </a:r>
            <a:r>
              <a:rPr lang="en-US" baseline="30000" dirty="0"/>
              <a:t>6</a:t>
            </a:r>
            <a:r>
              <a:rPr lang="en-US" dirty="0"/>
              <a:t>, Bryan Maxwell</a:t>
            </a:r>
            <a:r>
              <a:rPr lang="en-US" baseline="30000" dirty="0"/>
              <a:t>1</a:t>
            </a:r>
            <a:r>
              <a:rPr lang="en-US" dirty="0"/>
              <a:t>, Louis Schipper</a:t>
            </a:r>
            <a:r>
              <a:rPr lang="en-US" baseline="30000" dirty="0"/>
              <a:t>4</a:t>
            </a:r>
            <a:r>
              <a:rPr lang="en-US" dirty="0"/>
              <a:t>, Laura Christianson</a:t>
            </a:r>
            <a:r>
              <a:rPr lang="en-US" baseline="30000" dirty="0"/>
              <a:t>2</a:t>
            </a:r>
            <a:r>
              <a:rPr lang="en-US" dirty="0"/>
              <a:t>, Matt Helmers</a:t>
            </a:r>
            <a:r>
              <a:rPr lang="en-US" baseline="30000" dirty="0"/>
              <a:t>3</a:t>
            </a:r>
            <a:r>
              <a:rPr lang="en-US" dirty="0"/>
              <a:t>, Mohamed Youssef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Shiying</a:t>
            </a:r>
            <a:r>
              <a:rPr lang="en-US" dirty="0"/>
              <a:t> Tian</a:t>
            </a:r>
            <a:r>
              <a:rPr lang="en-US" baseline="30000" dirty="0"/>
              <a:t>1</a:t>
            </a:r>
            <a:r>
              <a:rPr lang="en-US" dirty="0"/>
              <a:t>, David Williams</a:t>
            </a:r>
            <a:r>
              <a:rPr lang="en-US" baseline="30000" dirty="0"/>
              <a:t>5</a:t>
            </a:r>
            <a:r>
              <a:rPr lang="en-US" dirty="0"/>
              <a:t>, George Chescheir</a:t>
            </a:r>
            <a:r>
              <a:rPr lang="en-US" baseline="30000" dirty="0"/>
              <a:t>1,</a:t>
            </a:r>
            <a:r>
              <a:rPr lang="en-US" dirty="0"/>
              <a:t> </a:t>
            </a:r>
            <a:r>
              <a:rPr lang="en-US" dirty="0" err="1"/>
              <a:t>Wenlong</a:t>
            </a:r>
            <a:r>
              <a:rPr lang="en-US" dirty="0"/>
              <a:t> Liu</a:t>
            </a:r>
            <a:r>
              <a:rPr lang="en-US" baseline="30000" dirty="0"/>
              <a:t>1</a:t>
            </a:r>
          </a:p>
        </p:txBody>
      </p:sp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673" y="4897087"/>
            <a:ext cx="1028920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owa state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07" y="4642026"/>
            <a:ext cx="1889402" cy="18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4" y="4880849"/>
            <a:ext cx="1115085" cy="13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university of waikato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23" y="4880848"/>
            <a:ext cx="1166501" cy="13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https://upload.wikimedia.org/wikipedia/commons/thumb/1/14/Environmental_Protection_Agency_logo.svg/2000px-Environmental_Protection_Agency_logo.svg.png">
            <a:extLst>
              <a:ext uri="{FF2B5EF4-FFF2-40B4-BE49-F238E27FC236}">
                <a16:creationId xmlns:a16="http://schemas.microsoft.com/office/drawing/2014/main" id="{58D55F1A-6AA5-F64C-9F74-5F62EBB4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540" y="4880847"/>
            <a:ext cx="1362882" cy="13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36D043-0678-7C4F-A8C8-B5DA246019B6}"/>
              </a:ext>
            </a:extLst>
          </p:cNvPr>
          <p:cNvGrpSpPr/>
          <p:nvPr/>
        </p:nvGrpSpPr>
        <p:grpSpPr>
          <a:xfrm>
            <a:off x="490509" y="4862780"/>
            <a:ext cx="8417551" cy="369332"/>
            <a:chOff x="2896433" y="6290525"/>
            <a:chExt cx="8417551" cy="3693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44382F-7887-C641-8F48-22E920C833EE}"/>
                </a:ext>
              </a:extLst>
            </p:cNvPr>
            <p:cNvSpPr txBox="1"/>
            <p:nvPr/>
          </p:nvSpPr>
          <p:spPr>
            <a:xfrm>
              <a:off x="2896433" y="6290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2E20BC-28B7-D342-AADA-4634C5AF9E6A}"/>
                </a:ext>
              </a:extLst>
            </p:cNvPr>
            <p:cNvSpPr txBox="1"/>
            <p:nvPr/>
          </p:nvSpPr>
          <p:spPr>
            <a:xfrm>
              <a:off x="6823625" y="6290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C488451-3381-2F4F-A56C-65E200A9A1F9}"/>
                </a:ext>
              </a:extLst>
            </p:cNvPr>
            <p:cNvSpPr txBox="1"/>
            <p:nvPr/>
          </p:nvSpPr>
          <p:spPr>
            <a:xfrm>
              <a:off x="9049590" y="6290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269E4C-4720-4445-903E-88649DCAC302}"/>
                </a:ext>
              </a:extLst>
            </p:cNvPr>
            <p:cNvSpPr txBox="1"/>
            <p:nvPr/>
          </p:nvSpPr>
          <p:spPr>
            <a:xfrm>
              <a:off x="4666450" y="6290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23AA9D-959B-2840-B68D-5B822EDAAFD1}"/>
                </a:ext>
              </a:extLst>
            </p:cNvPr>
            <p:cNvSpPr txBox="1"/>
            <p:nvPr/>
          </p:nvSpPr>
          <p:spPr>
            <a:xfrm>
              <a:off x="11012298" y="629052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011870-8555-1A47-9D9A-8695BC7ED0B3}"/>
              </a:ext>
            </a:extLst>
          </p:cNvPr>
          <p:cNvSpPr txBox="1"/>
          <p:nvPr/>
        </p:nvSpPr>
        <p:spPr>
          <a:xfrm>
            <a:off x="3288886" y="6442326"/>
            <a:ext cx="5614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NIFA Award #: </a:t>
            </a:r>
            <a:r>
              <a:rPr lang="is-IS" dirty="0"/>
              <a:t>2016-67019-25279             Multistate S1063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37BE73-0A91-F944-981C-56664D491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4273" y="4834547"/>
            <a:ext cx="1056343" cy="14136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CE571-CEA5-7E43-AEFE-F554B45FBFEF}"/>
              </a:ext>
            </a:extLst>
          </p:cNvPr>
          <p:cNvSpPr txBox="1"/>
          <p:nvPr/>
        </p:nvSpPr>
        <p:spPr>
          <a:xfrm>
            <a:off x="10430518" y="48647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913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19807" y="181801"/>
            <a:ext cx="75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Experimental Hypothesis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9807" y="1128419"/>
            <a:ext cx="9719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Do drying-rewetting cycles in woodchip bioreactors significantly  improve treatment performance by increasing nitrate removal rates? </a:t>
            </a:r>
          </a:p>
        </p:txBody>
      </p:sp>
      <p:pic>
        <p:nvPicPr>
          <p:cNvPr id="19" name="Picture 2" descr="Image result for woodch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/>
          <a:stretch/>
        </p:blipFill>
        <p:spPr bwMode="auto">
          <a:xfrm>
            <a:off x="1853423" y="3921696"/>
            <a:ext cx="2880398" cy="2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873930" y="4358981"/>
            <a:ext cx="2822728" cy="1370529"/>
          </a:xfrm>
          <a:prstGeom prst="rect">
            <a:avLst/>
          </a:prstGeom>
          <a:solidFill>
            <a:schemeClr val="accent1">
              <a:alpha val="37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4772005" y="4632017"/>
            <a:ext cx="569439" cy="526942"/>
          </a:xfrm>
          <a:prstGeom prst="rightArrow">
            <a:avLst/>
          </a:prstGeom>
          <a:solidFill>
            <a:srgbClr val="CC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Image result for woodch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/>
          <a:stretch/>
        </p:blipFill>
        <p:spPr bwMode="auto">
          <a:xfrm>
            <a:off x="5470148" y="3960378"/>
            <a:ext cx="2928786" cy="234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21112" y="5703602"/>
            <a:ext cx="283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denitrification…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56724" y="5683947"/>
            <a:ext cx="385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Aerobic breakdown </a:t>
            </a:r>
          </a:p>
          <a:p>
            <a:pPr algn="ctr"/>
            <a:r>
              <a:rPr lang="en-US" sz="2400" dirty="0"/>
              <a:t>increases available carbon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8487877" y="4627734"/>
            <a:ext cx="569439" cy="526942"/>
          </a:xfrm>
          <a:prstGeom prst="rightArrow">
            <a:avLst/>
          </a:prstGeom>
          <a:solidFill>
            <a:srgbClr val="CC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964680" y="3410984"/>
            <a:ext cx="2040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127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+ Carbon</a:t>
            </a:r>
          </a:p>
        </p:txBody>
      </p:sp>
      <p:pic>
        <p:nvPicPr>
          <p:cNvPr id="33" name="Picture 2" descr="Image result for woodchi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/>
          <a:stretch/>
        </p:blipFill>
        <p:spPr bwMode="auto">
          <a:xfrm>
            <a:off x="9236255" y="3938469"/>
            <a:ext cx="2880398" cy="2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9256762" y="4375754"/>
            <a:ext cx="2726405" cy="1370529"/>
          </a:xfrm>
          <a:prstGeom prst="rect">
            <a:avLst/>
          </a:prstGeom>
          <a:solidFill>
            <a:schemeClr val="accent1">
              <a:alpha val="37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56388" y="5721903"/>
            <a:ext cx="2835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DENITRIFICATION!!!</a:t>
            </a:r>
          </a:p>
        </p:txBody>
      </p:sp>
      <p:pic>
        <p:nvPicPr>
          <p:cNvPr id="20" name="Picture 2" descr="Image result for nc state university">
            <a:extLst>
              <a:ext uri="{FF2B5EF4-FFF2-40B4-BE49-F238E27FC236}">
                <a16:creationId xmlns:a16="http://schemas.microsoft.com/office/drawing/2014/main" id="{9F6F5813-9ADD-4346-AE66-9C30E302C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4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csu bio ag 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6384376"/>
            <a:ext cx="998622" cy="3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27256" y="123089"/>
            <a:ext cx="3717606" cy="93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289399" y="3388135"/>
            <a:ext cx="1453800" cy="1453800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BD596C-4C8C-B74D-A36A-8A9C550BA840}"/>
              </a:ext>
            </a:extLst>
          </p:cNvPr>
          <p:cNvGrpSpPr/>
          <p:nvPr/>
        </p:nvGrpSpPr>
        <p:grpSpPr>
          <a:xfrm>
            <a:off x="1121464" y="923278"/>
            <a:ext cx="1878449" cy="2094248"/>
            <a:chOff x="1121464" y="923278"/>
            <a:chExt cx="1878449" cy="2094248"/>
          </a:xfrm>
        </p:grpSpPr>
        <p:sp>
          <p:nvSpPr>
            <p:cNvPr id="7" name="Oval 6"/>
            <p:cNvSpPr/>
            <p:nvPr/>
          </p:nvSpPr>
          <p:spPr>
            <a:xfrm>
              <a:off x="1289400" y="923278"/>
              <a:ext cx="1453800" cy="1453800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271644" y="1272531"/>
              <a:ext cx="1496709" cy="99790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DRW 2017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297 days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1121464" y="2603410"/>
              <a:ext cx="1878449" cy="4141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 #1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58465" y="4352647"/>
            <a:ext cx="5791202" cy="2423688"/>
            <a:chOff x="6292094" y="1223940"/>
            <a:chExt cx="5791202" cy="2423688"/>
          </a:xfrm>
        </p:grpSpPr>
        <p:sp>
          <p:nvSpPr>
            <p:cNvPr id="28" name="Rectangle 27"/>
            <p:cNvSpPr/>
            <p:nvPr/>
          </p:nvSpPr>
          <p:spPr>
            <a:xfrm>
              <a:off x="6444863" y="1267326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55134" y="1267326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65405" y="1267326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575676" y="1267326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375159" y="1267326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174642" y="1267326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830011" y="1267326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1533420" y="1267326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Up Arrow 35"/>
            <p:cNvSpPr/>
            <p:nvPr/>
          </p:nvSpPr>
          <p:spPr>
            <a:xfrm>
              <a:off x="6525493" y="2282566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p Arrow 36"/>
            <p:cNvSpPr/>
            <p:nvPr/>
          </p:nvSpPr>
          <p:spPr>
            <a:xfrm>
              <a:off x="7231044" y="2282565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Up Arrow 37"/>
            <p:cNvSpPr/>
            <p:nvPr/>
          </p:nvSpPr>
          <p:spPr>
            <a:xfrm>
              <a:off x="7937882" y="2265229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Up Arrow 38"/>
            <p:cNvSpPr/>
            <p:nvPr/>
          </p:nvSpPr>
          <p:spPr>
            <a:xfrm>
              <a:off x="8674325" y="2268118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9455792" y="2282567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10255275" y="2282566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Up Arrow 41"/>
            <p:cNvSpPr/>
            <p:nvPr/>
          </p:nvSpPr>
          <p:spPr>
            <a:xfrm>
              <a:off x="10908067" y="2282566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Up Arrow 42"/>
            <p:cNvSpPr/>
            <p:nvPr/>
          </p:nvSpPr>
          <p:spPr>
            <a:xfrm>
              <a:off x="11592603" y="2268118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6388141" y="1223942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100232" y="1223942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813588" y="1223942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8518090" y="1223942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9321252" y="122394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10132315" y="122394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0774880" y="122394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1479383" y="122394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388141" y="269732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100232" y="269732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7813588" y="269732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8518090" y="2697321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9321252" y="269732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132315" y="269731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10774880" y="269731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1479383" y="269731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Left Brace 59"/>
            <p:cNvSpPr/>
            <p:nvPr/>
          </p:nvSpPr>
          <p:spPr>
            <a:xfrm rot="16200000">
              <a:off x="7599892" y="1592006"/>
              <a:ext cx="213503" cy="282910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Left Brace 60"/>
            <p:cNvSpPr/>
            <p:nvPr/>
          </p:nvSpPr>
          <p:spPr>
            <a:xfrm rot="16200000">
              <a:off x="10561994" y="1594097"/>
              <a:ext cx="213503" cy="2829100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354552" y="3185963"/>
              <a:ext cx="1036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DRW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410456" y="3185963"/>
              <a:ext cx="813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SAT</a:t>
              </a: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5411234" y="716724"/>
            <a:ext cx="6242050" cy="1660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Eight woodchip-filled columns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upflow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HRT) for 297 days.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treatment groups (n=4)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228829" y="1834368"/>
            <a:ext cx="4943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Constant saturation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 DRW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Drained once a week, unsaturated for 8 hours.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448461" y="3058224"/>
            <a:ext cx="488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Outlet [NO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measured every 2 h using small-volume MPS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95060" y="6489818"/>
            <a:ext cx="2743200" cy="365125"/>
          </a:xfrm>
        </p:spPr>
        <p:txBody>
          <a:bodyPr/>
          <a:lstStyle/>
          <a:p>
            <a:fld id="{CA8A03DC-0612-49EE-81A4-3C97ABD593F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4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csu bio ag 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6384376"/>
            <a:ext cx="998622" cy="3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27256" y="123089"/>
            <a:ext cx="3717606" cy="93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89400" y="923278"/>
            <a:ext cx="1453800" cy="1453800"/>
          </a:xfrm>
          <a:prstGeom prst="ellipse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3BC75B-21A3-1C47-AA02-207DC4AFF5B5}"/>
              </a:ext>
            </a:extLst>
          </p:cNvPr>
          <p:cNvGrpSpPr/>
          <p:nvPr/>
        </p:nvGrpSpPr>
        <p:grpSpPr>
          <a:xfrm>
            <a:off x="1210492" y="3388135"/>
            <a:ext cx="1878449" cy="2098548"/>
            <a:chOff x="1210492" y="3388135"/>
            <a:chExt cx="1878449" cy="2098548"/>
          </a:xfrm>
        </p:grpSpPr>
        <p:sp>
          <p:nvSpPr>
            <p:cNvPr id="25" name="Oval 24"/>
            <p:cNvSpPr/>
            <p:nvPr/>
          </p:nvSpPr>
          <p:spPr>
            <a:xfrm>
              <a:off x="1289399" y="3388135"/>
              <a:ext cx="1453800" cy="1453800"/>
            </a:xfrm>
            <a:prstGeom prst="ellipse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itle 1"/>
            <p:cNvSpPr txBox="1">
              <a:spLocks/>
            </p:cNvSpPr>
            <p:nvPr/>
          </p:nvSpPr>
          <p:spPr>
            <a:xfrm>
              <a:off x="1298307" y="3768405"/>
              <a:ext cx="1496709" cy="99790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DRW 2018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105 days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itle 1"/>
            <p:cNvSpPr txBox="1">
              <a:spLocks/>
            </p:cNvSpPr>
            <p:nvPr/>
          </p:nvSpPr>
          <p:spPr>
            <a:xfrm>
              <a:off x="1210492" y="5072567"/>
              <a:ext cx="1878449" cy="41411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Experiment #2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5420359" y="473288"/>
            <a:ext cx="6323749" cy="16603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columns used in previous experiment.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upflow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(~8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HRT) for 105 days.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 treatment groups (n=2)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17608" y="1580133"/>
            <a:ext cx="82105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Constant saturation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 DRW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Unsaturated for 2 h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h DRW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Unsaturated for 8 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h DRW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Unsaturated for 24 h 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1130007" y="2614113"/>
            <a:ext cx="1878449" cy="4141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 #1</a:t>
            </a:r>
          </a:p>
          <a:p>
            <a:endParaRPr lang="en-US" sz="18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273138" y="1303465"/>
            <a:ext cx="1496709" cy="9979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DRW 2017</a:t>
            </a: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 days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3B00CC6-6762-F845-AB7C-FEB8CD25FEB8}"/>
              </a:ext>
            </a:extLst>
          </p:cNvPr>
          <p:cNvGrpSpPr/>
          <p:nvPr/>
        </p:nvGrpSpPr>
        <p:grpSpPr>
          <a:xfrm>
            <a:off x="5159262" y="4289798"/>
            <a:ext cx="5848900" cy="2465320"/>
            <a:chOff x="5159262" y="4289798"/>
            <a:chExt cx="5848900" cy="2465320"/>
          </a:xfrm>
        </p:grpSpPr>
        <p:sp>
          <p:nvSpPr>
            <p:cNvPr id="28" name="Rectangle 27"/>
            <p:cNvSpPr/>
            <p:nvPr/>
          </p:nvSpPr>
          <p:spPr>
            <a:xfrm>
              <a:off x="5294275" y="4333184"/>
              <a:ext cx="398835" cy="147876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04546" y="4333184"/>
              <a:ext cx="398835" cy="1478765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714817" y="4333184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425088" y="4333184"/>
              <a:ext cx="398835" cy="1478765"/>
            </a:xfrm>
            <a:prstGeom prst="rect">
              <a:avLst/>
            </a:prstGeom>
            <a:solidFill>
              <a:srgbClr val="FCB91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224571" y="4333184"/>
              <a:ext cx="398835" cy="14787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24054" y="4333184"/>
              <a:ext cx="398835" cy="147876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679423" y="4333184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382832" y="4333184"/>
              <a:ext cx="398835" cy="147876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Up Arrow 35"/>
            <p:cNvSpPr/>
            <p:nvPr/>
          </p:nvSpPr>
          <p:spPr>
            <a:xfrm>
              <a:off x="5374905" y="5348424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Up Arrow 36"/>
            <p:cNvSpPr/>
            <p:nvPr/>
          </p:nvSpPr>
          <p:spPr>
            <a:xfrm>
              <a:off x="6080456" y="5348423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Up Arrow 37"/>
            <p:cNvSpPr/>
            <p:nvPr/>
          </p:nvSpPr>
          <p:spPr>
            <a:xfrm>
              <a:off x="6787294" y="5331087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Up Arrow 38"/>
            <p:cNvSpPr/>
            <p:nvPr/>
          </p:nvSpPr>
          <p:spPr>
            <a:xfrm>
              <a:off x="7523737" y="5333976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Up Arrow 39"/>
            <p:cNvSpPr/>
            <p:nvPr/>
          </p:nvSpPr>
          <p:spPr>
            <a:xfrm>
              <a:off x="8305204" y="5348425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Up Arrow 40"/>
            <p:cNvSpPr/>
            <p:nvPr/>
          </p:nvSpPr>
          <p:spPr>
            <a:xfrm>
              <a:off x="9104687" y="5348424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Up Arrow 41"/>
            <p:cNvSpPr/>
            <p:nvPr/>
          </p:nvSpPr>
          <p:spPr>
            <a:xfrm>
              <a:off x="9757479" y="5348424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Up Arrow 42"/>
            <p:cNvSpPr/>
            <p:nvPr/>
          </p:nvSpPr>
          <p:spPr>
            <a:xfrm>
              <a:off x="10442015" y="5333976"/>
              <a:ext cx="215373" cy="259389"/>
            </a:xfrm>
            <a:prstGeom prst="up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237553" y="428980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5949644" y="428980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663000" y="428980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7367502" y="4289800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8170664" y="428979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8981727" y="428979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9624292" y="4289798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10328795" y="4289798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237553" y="576317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5949644" y="576317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663000" y="576317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7367502" y="5763179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8170664" y="5763178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8981727" y="5763177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9624292" y="5763177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10328795" y="5763177"/>
              <a:ext cx="510458" cy="1789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Left Brace 59"/>
            <p:cNvSpPr/>
            <p:nvPr/>
          </p:nvSpPr>
          <p:spPr>
            <a:xfrm rot="16200000">
              <a:off x="5746057" y="5369989"/>
              <a:ext cx="213503" cy="1387094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Left Brace 60"/>
            <p:cNvSpPr/>
            <p:nvPr/>
          </p:nvSpPr>
          <p:spPr>
            <a:xfrm rot="16200000">
              <a:off x="8722995" y="5339488"/>
              <a:ext cx="213503" cy="1452277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205361" y="6270308"/>
              <a:ext cx="1317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 h DRW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026015" y="6270309"/>
              <a:ext cx="813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SAT</a:t>
              </a:r>
            </a:p>
          </p:txBody>
        </p:sp>
        <p:sp>
          <p:nvSpPr>
            <p:cNvPr id="70" name="Left Brace 69"/>
            <p:cNvSpPr/>
            <p:nvPr/>
          </p:nvSpPr>
          <p:spPr>
            <a:xfrm rot="16200000">
              <a:off x="7186643" y="5354792"/>
              <a:ext cx="213503" cy="1417791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e 70"/>
            <p:cNvSpPr/>
            <p:nvPr/>
          </p:nvSpPr>
          <p:spPr>
            <a:xfrm rot="16200000">
              <a:off x="10175272" y="5337398"/>
              <a:ext cx="213503" cy="1452277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86603" y="6293453"/>
              <a:ext cx="13170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8 h DRW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46043" y="6283193"/>
              <a:ext cx="14405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24 h DRW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320060" y="6525990"/>
            <a:ext cx="2743200" cy="365125"/>
          </a:xfrm>
        </p:spPr>
        <p:txBody>
          <a:bodyPr/>
          <a:lstStyle/>
          <a:p>
            <a:fld id="{CA8A03DC-0612-49EE-81A4-3C97ABD593F9}" type="slidenum">
              <a:rPr lang="en-US" smtClean="0"/>
              <a:t>12</a:t>
            </a:fld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457935" y="3103626"/>
            <a:ext cx="488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Outlet [NO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measured every 2 h using small-volume MPS</a:t>
            </a:r>
          </a:p>
        </p:txBody>
      </p:sp>
    </p:spTree>
    <p:extLst>
      <p:ext uri="{BB962C8B-B14F-4D97-AF65-F5344CB8AC3E}">
        <p14:creationId xmlns:p14="http://schemas.microsoft.com/office/powerpoint/2010/main" val="2804826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13DCE81-F99D-094B-A2DD-DF3C609E30D7}"/>
              </a:ext>
            </a:extLst>
          </p:cNvPr>
          <p:cNvGrpSpPr/>
          <p:nvPr/>
        </p:nvGrpSpPr>
        <p:grpSpPr>
          <a:xfrm>
            <a:off x="5524785" y="701405"/>
            <a:ext cx="1074624" cy="5586639"/>
            <a:chOff x="5524785" y="701405"/>
            <a:chExt cx="1074624" cy="5586639"/>
          </a:xfrm>
        </p:grpSpPr>
        <p:sp>
          <p:nvSpPr>
            <p:cNvPr id="75" name="Rectangle 74"/>
            <p:cNvSpPr/>
            <p:nvPr/>
          </p:nvSpPr>
          <p:spPr>
            <a:xfrm>
              <a:off x="5643613" y="855126"/>
              <a:ext cx="835524" cy="50333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5524785" y="701405"/>
              <a:ext cx="1069364" cy="45853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E31DDA4-2A2A-F345-8C71-2C75DBA99722}"/>
                </a:ext>
              </a:extLst>
            </p:cNvPr>
            <p:cNvSpPr/>
            <p:nvPr/>
          </p:nvSpPr>
          <p:spPr>
            <a:xfrm>
              <a:off x="5530045" y="5892438"/>
              <a:ext cx="1069364" cy="3956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csu bio ag 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6384376"/>
            <a:ext cx="998622" cy="3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27256" y="123089"/>
            <a:ext cx="3717606" cy="93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Upflow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columns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/>
          <a:srcRect l="39935" r="46804"/>
          <a:stretch/>
        </p:blipFill>
        <p:spPr>
          <a:xfrm>
            <a:off x="5662383" y="3090575"/>
            <a:ext cx="797859" cy="279929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AC5D5AA-D01D-1B40-BDE5-ED9BB28B8A75}"/>
              </a:ext>
            </a:extLst>
          </p:cNvPr>
          <p:cNvGrpSpPr/>
          <p:nvPr/>
        </p:nvGrpSpPr>
        <p:grpSpPr>
          <a:xfrm>
            <a:off x="1819657" y="5843574"/>
            <a:ext cx="3823957" cy="493333"/>
            <a:chOff x="4289899" y="5843574"/>
            <a:chExt cx="1353714" cy="493333"/>
          </a:xfrm>
        </p:grpSpPr>
        <p:sp>
          <p:nvSpPr>
            <p:cNvPr id="68" name="Rounded Rectangle 67"/>
            <p:cNvSpPr/>
            <p:nvPr/>
          </p:nvSpPr>
          <p:spPr>
            <a:xfrm>
              <a:off x="5366346" y="6146705"/>
              <a:ext cx="277267" cy="762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cxnSpLocks/>
            </p:cNvCxnSpPr>
            <p:nvPr/>
          </p:nvCxnSpPr>
          <p:spPr>
            <a:xfrm>
              <a:off x="5122864" y="6184805"/>
              <a:ext cx="170123" cy="0"/>
            </a:xfrm>
            <a:prstGeom prst="straightConnector1">
              <a:avLst/>
            </a:prstGeom>
            <a:ln w="7620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itle 1"/>
            <p:cNvSpPr txBox="1">
              <a:spLocks/>
            </p:cNvSpPr>
            <p:nvPr/>
          </p:nvSpPr>
          <p:spPr>
            <a:xfrm>
              <a:off x="4289899" y="5843574"/>
              <a:ext cx="1003088" cy="49333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/>
                <a:t>INFLOW: peristaltic pump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A9F4A4-21B2-C44C-AE13-2A1BFD41A322}"/>
              </a:ext>
            </a:extLst>
          </p:cNvPr>
          <p:cNvGrpSpPr/>
          <p:nvPr/>
        </p:nvGrpSpPr>
        <p:grpSpPr>
          <a:xfrm>
            <a:off x="4520102" y="2483673"/>
            <a:ext cx="1222400" cy="652528"/>
            <a:chOff x="4520102" y="2483673"/>
            <a:chExt cx="1222400" cy="652528"/>
          </a:xfrm>
        </p:grpSpPr>
        <p:sp>
          <p:nvSpPr>
            <p:cNvPr id="67" name="Rounded Rectangle 66"/>
            <p:cNvSpPr/>
            <p:nvPr/>
          </p:nvSpPr>
          <p:spPr>
            <a:xfrm>
              <a:off x="5465235" y="3060001"/>
              <a:ext cx="277267" cy="76200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4792245" y="3089387"/>
              <a:ext cx="555173" cy="0"/>
            </a:xfrm>
            <a:prstGeom prst="straightConnector1">
              <a:avLst/>
            </a:prstGeom>
            <a:ln w="7620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itle 1"/>
            <p:cNvSpPr txBox="1">
              <a:spLocks/>
            </p:cNvSpPr>
            <p:nvPr/>
          </p:nvSpPr>
          <p:spPr>
            <a:xfrm>
              <a:off x="4520102" y="2483673"/>
              <a:ext cx="1121916" cy="49333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/>
                <a:t>OUTFLOW</a:t>
              </a:r>
            </a:p>
          </p:txBody>
        </p:sp>
      </p:grpSp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6186786" y="5159567"/>
            <a:ext cx="1368596" cy="73668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</p:cNvCxnSpPr>
          <p:nvPr/>
        </p:nvCxnSpPr>
        <p:spPr>
          <a:xfrm flipV="1">
            <a:off x="6258497" y="3690546"/>
            <a:ext cx="1236012" cy="663222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itle 1"/>
          <p:cNvSpPr txBox="1">
            <a:spLocks/>
          </p:cNvSpPr>
          <p:nvPr/>
        </p:nvSpPr>
        <p:spPr>
          <a:xfrm>
            <a:off x="7578988" y="3342049"/>
            <a:ext cx="1573789" cy="6439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/>
              <a:t>50 cm of 6-year-old woodchips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83279F-F141-3C4C-8040-D961FE78F4E0}"/>
              </a:ext>
            </a:extLst>
          </p:cNvPr>
          <p:cNvGrpSpPr/>
          <p:nvPr/>
        </p:nvGrpSpPr>
        <p:grpSpPr>
          <a:xfrm>
            <a:off x="5524785" y="5680223"/>
            <a:ext cx="3651652" cy="643902"/>
            <a:chOff x="5524785" y="5680223"/>
            <a:chExt cx="3651652" cy="643902"/>
          </a:xfrm>
        </p:grpSpPr>
        <p:sp>
          <p:nvSpPr>
            <p:cNvPr id="77" name="Rounded Rectangle 76"/>
            <p:cNvSpPr/>
            <p:nvPr/>
          </p:nvSpPr>
          <p:spPr>
            <a:xfrm>
              <a:off x="5524785" y="5897688"/>
              <a:ext cx="1069364" cy="395606"/>
            </a:xfrm>
            <a:prstGeom prst="roundRect">
              <a:avLst/>
            </a:prstGeom>
            <a:pattFill prst="pct30">
              <a:fgClr>
                <a:schemeClr val="accent1"/>
              </a:fgClr>
              <a:bgClr>
                <a:schemeClr val="bg1"/>
              </a:bgClr>
            </a:patt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Connector 84"/>
            <p:cNvCxnSpPr>
              <a:cxnSpLocks/>
              <a:endCxn id="91" idx="1"/>
            </p:cNvCxnSpPr>
            <p:nvPr/>
          </p:nvCxnSpPr>
          <p:spPr>
            <a:xfrm flipV="1">
              <a:off x="6227805" y="6002174"/>
              <a:ext cx="1374843" cy="9278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itle 1"/>
            <p:cNvSpPr txBox="1">
              <a:spLocks/>
            </p:cNvSpPr>
            <p:nvPr/>
          </p:nvSpPr>
          <p:spPr>
            <a:xfrm>
              <a:off x="7602648" y="5680223"/>
              <a:ext cx="1573789" cy="6439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/>
                <a:t>Washed gravel </a:t>
              </a:r>
              <a:r>
                <a:rPr lang="en-US" sz="1600" b="1" dirty="0" err="1"/>
                <a:t>underbed</a:t>
              </a:r>
              <a:endParaRPr lang="en-US" sz="1600" b="1" dirty="0"/>
            </a:p>
          </p:txBody>
        </p:sp>
      </p:grpSp>
      <p:sp>
        <p:nvSpPr>
          <p:cNvPr id="92" name="Title 1"/>
          <p:cNvSpPr txBox="1">
            <a:spLocks/>
          </p:cNvSpPr>
          <p:nvPr/>
        </p:nvSpPr>
        <p:spPr>
          <a:xfrm>
            <a:off x="7602648" y="4712537"/>
            <a:ext cx="1573789" cy="768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/>
              <a:t>Nylon mesh separating gravel and woodchips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6049127" y="3902939"/>
            <a:ext cx="1879" cy="9016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26915" y="6192086"/>
            <a:ext cx="2743200" cy="365125"/>
          </a:xfrm>
        </p:spPr>
        <p:txBody>
          <a:bodyPr/>
          <a:lstStyle/>
          <a:p>
            <a:fld id="{41F39BBD-5615-4A4F-9310-7EC261F80B2C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6A900-E137-B24D-B508-C1C0FFF58DD5}"/>
              </a:ext>
            </a:extLst>
          </p:cNvPr>
          <p:cNvSpPr/>
          <p:nvPr/>
        </p:nvSpPr>
        <p:spPr>
          <a:xfrm>
            <a:off x="5833240" y="589083"/>
            <a:ext cx="73571" cy="6616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832CC5-F78D-B541-8972-08BB222D876F}"/>
              </a:ext>
            </a:extLst>
          </p:cNvPr>
          <p:cNvSpPr/>
          <p:nvPr/>
        </p:nvSpPr>
        <p:spPr>
          <a:xfrm>
            <a:off x="6227805" y="589083"/>
            <a:ext cx="73571" cy="6616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7E00D3-735D-2A47-89C4-A94600189AC7}"/>
              </a:ext>
            </a:extLst>
          </p:cNvPr>
          <p:cNvGrpSpPr/>
          <p:nvPr/>
        </p:nvGrpSpPr>
        <p:grpSpPr>
          <a:xfrm>
            <a:off x="6227805" y="1665292"/>
            <a:ext cx="2924972" cy="643902"/>
            <a:chOff x="6227805" y="1665292"/>
            <a:chExt cx="2924972" cy="643902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EE6F3537-F6D5-994E-86C5-8EDA3C6CDB47}"/>
                </a:ext>
              </a:extLst>
            </p:cNvPr>
            <p:cNvSpPr txBox="1">
              <a:spLocks/>
            </p:cNvSpPr>
            <p:nvPr/>
          </p:nvSpPr>
          <p:spPr>
            <a:xfrm>
              <a:off x="7578988" y="1665292"/>
              <a:ext cx="1573789" cy="64390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1600" b="1" dirty="0"/>
                <a:t>36 cm head space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63AD41E-56D9-4248-8ACC-358522AD7E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7805" y="1975644"/>
              <a:ext cx="1266704" cy="11599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91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13DCE81-F99D-094B-A2DD-DF3C609E30D7}"/>
              </a:ext>
            </a:extLst>
          </p:cNvPr>
          <p:cNvGrpSpPr/>
          <p:nvPr/>
        </p:nvGrpSpPr>
        <p:grpSpPr>
          <a:xfrm>
            <a:off x="5524785" y="701405"/>
            <a:ext cx="1074624" cy="5586639"/>
            <a:chOff x="5524785" y="701405"/>
            <a:chExt cx="1074624" cy="5586639"/>
          </a:xfrm>
        </p:grpSpPr>
        <p:sp>
          <p:nvSpPr>
            <p:cNvPr id="75" name="Rectangle 74"/>
            <p:cNvSpPr/>
            <p:nvPr/>
          </p:nvSpPr>
          <p:spPr>
            <a:xfrm>
              <a:off x="5643613" y="855126"/>
              <a:ext cx="835524" cy="50333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5524785" y="701405"/>
              <a:ext cx="1069364" cy="45853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2E31DDA4-2A2A-F345-8C71-2C75DBA99722}"/>
                </a:ext>
              </a:extLst>
            </p:cNvPr>
            <p:cNvSpPr/>
            <p:nvPr/>
          </p:nvSpPr>
          <p:spPr>
            <a:xfrm>
              <a:off x="5530045" y="5892438"/>
              <a:ext cx="1069364" cy="3956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ncsu bio ag lo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" y="6384376"/>
            <a:ext cx="998622" cy="3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39131" y="-35949"/>
            <a:ext cx="5630984" cy="46287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Multiplexed high frequency measurements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5"/>
          <a:srcRect l="39935" r="46804"/>
          <a:stretch/>
        </p:blipFill>
        <p:spPr>
          <a:xfrm>
            <a:off x="5662383" y="3090575"/>
            <a:ext cx="797859" cy="279929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68" name="Rounded Rectangle 67"/>
          <p:cNvSpPr/>
          <p:nvPr/>
        </p:nvSpPr>
        <p:spPr>
          <a:xfrm>
            <a:off x="5366346" y="6146705"/>
            <a:ext cx="277267" cy="762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2A7AC8-2F3B-4640-8E5F-5A66E605D30E}"/>
              </a:ext>
            </a:extLst>
          </p:cNvPr>
          <p:cNvGrpSpPr/>
          <p:nvPr/>
        </p:nvGrpSpPr>
        <p:grpSpPr>
          <a:xfrm>
            <a:off x="2690380" y="5880401"/>
            <a:ext cx="2602607" cy="676810"/>
            <a:chOff x="3472615" y="5880401"/>
            <a:chExt cx="1820372" cy="676810"/>
          </a:xfrm>
        </p:grpSpPr>
        <p:cxnSp>
          <p:nvCxnSpPr>
            <p:cNvPr id="81" name="Straight Arrow Connector 80"/>
            <p:cNvCxnSpPr/>
            <p:nvPr/>
          </p:nvCxnSpPr>
          <p:spPr>
            <a:xfrm>
              <a:off x="4737814" y="6184805"/>
              <a:ext cx="555173" cy="0"/>
            </a:xfrm>
            <a:prstGeom prst="straightConnector1">
              <a:avLst/>
            </a:prstGeom>
            <a:ln w="76200">
              <a:solidFill>
                <a:srgbClr val="5B9BD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itle 1"/>
            <p:cNvSpPr txBox="1">
              <a:spLocks/>
            </p:cNvSpPr>
            <p:nvPr/>
          </p:nvSpPr>
          <p:spPr>
            <a:xfrm>
              <a:off x="3472615" y="5880401"/>
              <a:ext cx="1556127" cy="67681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000" b="1" dirty="0">
                  <a:solidFill>
                    <a:schemeClr val="accent1">
                      <a:lumMod val="75000"/>
                    </a:schemeClr>
                  </a:solidFill>
                </a:rPr>
                <a:t>INFLOW rates: bidaily</a:t>
              </a:r>
            </a:p>
          </p:txBody>
        </p:sp>
      </p:grpSp>
      <p:sp>
        <p:nvSpPr>
          <p:cNvPr id="77" name="Rounded Rectangle 76"/>
          <p:cNvSpPr/>
          <p:nvPr/>
        </p:nvSpPr>
        <p:spPr>
          <a:xfrm>
            <a:off x="5524785" y="5897688"/>
            <a:ext cx="1069364" cy="395606"/>
          </a:xfrm>
          <a:prstGeom prst="roundRect">
            <a:avLst/>
          </a:prstGeom>
          <a:pattFill prst="pct30">
            <a:fgClr>
              <a:schemeClr val="accent1"/>
            </a:fgClr>
            <a:bgClr>
              <a:schemeClr val="bg1"/>
            </a:bgClr>
          </a:patt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6049127" y="3902939"/>
            <a:ext cx="1879" cy="90165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26915" y="6192086"/>
            <a:ext cx="2743200" cy="365125"/>
          </a:xfrm>
        </p:spPr>
        <p:txBody>
          <a:bodyPr/>
          <a:lstStyle/>
          <a:p>
            <a:fld id="{41F39BBD-5615-4A4F-9310-7EC261F80B2C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6A900-E137-B24D-B508-C1C0FFF58DD5}"/>
              </a:ext>
            </a:extLst>
          </p:cNvPr>
          <p:cNvSpPr/>
          <p:nvPr/>
        </p:nvSpPr>
        <p:spPr>
          <a:xfrm>
            <a:off x="5833240" y="589083"/>
            <a:ext cx="73571" cy="6616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2832CC5-F78D-B541-8972-08BB222D876F}"/>
              </a:ext>
            </a:extLst>
          </p:cNvPr>
          <p:cNvSpPr/>
          <p:nvPr/>
        </p:nvSpPr>
        <p:spPr>
          <a:xfrm>
            <a:off x="6227805" y="589083"/>
            <a:ext cx="73571" cy="6616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A9C50-C38F-AA49-972E-1BD128625A11}"/>
              </a:ext>
            </a:extLst>
          </p:cNvPr>
          <p:cNvGrpSpPr/>
          <p:nvPr/>
        </p:nvGrpSpPr>
        <p:grpSpPr>
          <a:xfrm>
            <a:off x="1170691" y="2471704"/>
            <a:ext cx="4571811" cy="3179132"/>
            <a:chOff x="1170691" y="2471704"/>
            <a:chExt cx="4571811" cy="317913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DA9F4A4-21B2-C44C-AE13-2A1BFD41A322}"/>
                </a:ext>
              </a:extLst>
            </p:cNvPr>
            <p:cNvGrpSpPr/>
            <p:nvPr/>
          </p:nvGrpSpPr>
          <p:grpSpPr>
            <a:xfrm>
              <a:off x="4300317" y="2471704"/>
              <a:ext cx="1442185" cy="664497"/>
              <a:chOff x="4300317" y="2471704"/>
              <a:chExt cx="1442185" cy="664497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5465235" y="3060001"/>
                <a:ext cx="277267" cy="7620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itle 1"/>
              <p:cNvSpPr txBox="1">
                <a:spLocks/>
              </p:cNvSpPr>
              <p:nvPr/>
            </p:nvSpPr>
            <p:spPr>
              <a:xfrm>
                <a:off x="4300317" y="2471704"/>
                <a:ext cx="1121916" cy="493333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lnSpcReduction="1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1600" b="1" dirty="0">
                    <a:solidFill>
                      <a:srgbClr val="00B050"/>
                    </a:solidFill>
                  </a:rPr>
                  <a:t>OUTFLOW WQ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436785-D1AD-9D4B-8836-AEE59C32413A}"/>
                </a:ext>
              </a:extLst>
            </p:cNvPr>
            <p:cNvGrpSpPr/>
            <p:nvPr/>
          </p:nvGrpSpPr>
          <p:grpSpPr>
            <a:xfrm>
              <a:off x="1170691" y="2897415"/>
              <a:ext cx="4154926" cy="2753421"/>
              <a:chOff x="1170691" y="2897415"/>
              <a:chExt cx="4154926" cy="2753421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68E0A64-F563-E642-8AB8-E31FF9F374E6}"/>
                  </a:ext>
                </a:extLst>
              </p:cNvPr>
              <p:cNvGrpSpPr/>
              <p:nvPr/>
            </p:nvGrpSpPr>
            <p:grpSpPr>
              <a:xfrm>
                <a:off x="1170691" y="2897415"/>
                <a:ext cx="2979906" cy="2753421"/>
                <a:chOff x="469900" y="1455823"/>
                <a:chExt cx="3476647" cy="3212408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58AD5B56-84AE-8A4D-8EBF-590C90DAD19E}"/>
                    </a:ext>
                  </a:extLst>
                </p:cNvPr>
                <p:cNvGrpSpPr/>
                <p:nvPr/>
              </p:nvGrpSpPr>
              <p:grpSpPr>
                <a:xfrm>
                  <a:off x="469900" y="1455823"/>
                  <a:ext cx="3476647" cy="3212408"/>
                  <a:chOff x="318072" y="302127"/>
                  <a:chExt cx="3996775" cy="3693004"/>
                </a:xfrm>
              </p:grpSpPr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2D089486-A0A2-C845-AAE5-7E6003EA5CB1}"/>
                      </a:ext>
                    </a:extLst>
                  </p:cNvPr>
                  <p:cNvSpPr txBox="1"/>
                  <p:nvPr/>
                </p:nvSpPr>
                <p:spPr>
                  <a:xfrm>
                    <a:off x="318072" y="3533466"/>
                    <a:ext cx="297844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Lab </a:t>
                    </a:r>
                    <a:r>
                      <a:rPr lang="en-US" sz="2400" b="1" u="sng" dirty="0">
                        <a:solidFill>
                          <a:srgbClr val="00B050"/>
                        </a:solidFill>
                      </a:rPr>
                      <a:t>micro</a:t>
                    </a:r>
                    <a:r>
                      <a:rPr lang="en-US" sz="2400" dirty="0"/>
                      <a:t>volume MPS</a:t>
                    </a:r>
                  </a:p>
                </p:txBody>
              </p:sp>
              <p:pic>
                <p:nvPicPr>
                  <p:cNvPr id="45" name="Picture 44">
                    <a:extLst>
                      <a:ext uri="{FF2B5EF4-FFF2-40B4-BE49-F238E27FC236}">
                        <a16:creationId xmlns:a16="http://schemas.microsoft.com/office/drawing/2014/main" id="{EC304DE2-7F89-6141-B987-B2C8E7988B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9070" y="302127"/>
                    <a:ext cx="3995777" cy="298450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1FC072A-712D-EF4D-BD03-9972284E06DE}"/>
                    </a:ext>
                  </a:extLst>
                </p:cNvPr>
                <p:cNvSpPr txBox="1"/>
                <p:nvPr/>
              </p:nvSpPr>
              <p:spPr>
                <a:xfrm>
                  <a:off x="524112" y="1521802"/>
                  <a:ext cx="1602746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Maxwell et al., </a:t>
                  </a:r>
                </a:p>
                <a:p>
                  <a:r>
                    <a:rPr lang="en-US" dirty="0"/>
                    <a:t>HESS, 2018</a:t>
                  </a:r>
                </a:p>
              </p:txBody>
            </p:sp>
          </p:grpSp>
          <p:sp>
            <p:nvSpPr>
              <p:cNvPr id="46" name="Right Arrow 45">
                <a:extLst>
                  <a:ext uri="{FF2B5EF4-FFF2-40B4-BE49-F238E27FC236}">
                    <a16:creationId xmlns:a16="http://schemas.microsoft.com/office/drawing/2014/main" id="{FF606B73-7583-134D-A844-63FDC05010DA}"/>
                  </a:ext>
                </a:extLst>
              </p:cNvPr>
              <p:cNvSpPr/>
              <p:nvPr/>
            </p:nvSpPr>
            <p:spPr>
              <a:xfrm rot="10800000" flipV="1">
                <a:off x="4282935" y="2977006"/>
                <a:ext cx="1042682" cy="324646"/>
              </a:xfrm>
              <a:prstGeom prst="rightArrow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C0615F-959A-DF43-98A0-6C4B91D7092E}"/>
              </a:ext>
            </a:extLst>
          </p:cNvPr>
          <p:cNvGrpSpPr/>
          <p:nvPr/>
        </p:nvGrpSpPr>
        <p:grpSpPr>
          <a:xfrm>
            <a:off x="68083" y="1914390"/>
            <a:ext cx="4847110" cy="949592"/>
            <a:chOff x="68083" y="1914390"/>
            <a:chExt cx="4847110" cy="949592"/>
          </a:xfrm>
        </p:grpSpPr>
        <p:pic>
          <p:nvPicPr>
            <p:cNvPr id="38" name="Picture 2" descr="http://csltd.ie/wp-content/uploads/2011/08/spectrolyser.jpg">
              <a:extLst>
                <a:ext uri="{FF2B5EF4-FFF2-40B4-BE49-F238E27FC236}">
                  <a16:creationId xmlns:a16="http://schemas.microsoft.com/office/drawing/2014/main" id="{D49A7B7A-DDC7-C64D-B3E7-D80AB3C14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55" b="33688"/>
            <a:stretch/>
          </p:blipFill>
          <p:spPr bwMode="auto">
            <a:xfrm>
              <a:off x="68083" y="1914390"/>
              <a:ext cx="4847110" cy="60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A9CADBF7-0ABE-BB41-8643-21A4A27F20BC}"/>
                </a:ext>
              </a:extLst>
            </p:cNvPr>
            <p:cNvSpPr/>
            <p:nvPr/>
          </p:nvSpPr>
          <p:spPr>
            <a:xfrm rot="16200000" flipV="1">
              <a:off x="2968639" y="2511504"/>
              <a:ext cx="380310" cy="32464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7C7B6F-9DD7-4940-874A-85B366FD853C}"/>
              </a:ext>
            </a:extLst>
          </p:cNvPr>
          <p:cNvSpPr txBox="1"/>
          <p:nvPr/>
        </p:nvSpPr>
        <p:spPr>
          <a:xfrm>
            <a:off x="1659999" y="1156580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40FF"/>
                </a:solidFill>
              </a:rPr>
              <a:t>NO</a:t>
            </a:r>
            <a:r>
              <a:rPr lang="en-US" sz="2400" baseline="-25000" dirty="0">
                <a:solidFill>
                  <a:srgbClr val="FF40FF"/>
                </a:solidFill>
              </a:rPr>
              <a:t>3</a:t>
            </a:r>
            <a:r>
              <a:rPr lang="en-US" sz="2400" baseline="30000" dirty="0">
                <a:solidFill>
                  <a:srgbClr val="FF40FF"/>
                </a:solidFill>
              </a:rPr>
              <a:t>-</a:t>
            </a:r>
            <a:r>
              <a:rPr lang="en-US" sz="2400" dirty="0">
                <a:solidFill>
                  <a:srgbClr val="FF40FF"/>
                </a:solidFill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+</a:t>
            </a:r>
            <a:r>
              <a:rPr lang="en-US" sz="2400" dirty="0">
                <a:solidFill>
                  <a:srgbClr val="FF40FF"/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DOC</a:t>
            </a:r>
            <a:r>
              <a:rPr lang="en-US" sz="2400" dirty="0"/>
              <a:t>: 2-hourly</a:t>
            </a:r>
            <a:endParaRPr lang="en-US" sz="2400" baseline="30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0C48BB-2FE1-974D-80DF-2358F73C71EF}"/>
              </a:ext>
            </a:extLst>
          </p:cNvPr>
          <p:cNvSpPr txBox="1"/>
          <p:nvPr/>
        </p:nvSpPr>
        <p:spPr>
          <a:xfrm>
            <a:off x="7780794" y="987106"/>
            <a:ext cx="3911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CO</a:t>
            </a:r>
            <a:r>
              <a:rPr lang="en-US" sz="2400" baseline="-25000" dirty="0">
                <a:solidFill>
                  <a:srgbClr val="00B0F0"/>
                </a:solidFill>
              </a:rPr>
              <a:t>2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N</a:t>
            </a:r>
            <a:r>
              <a:rPr lang="en-US" sz="2400" baseline="-25000" dirty="0">
                <a:solidFill>
                  <a:srgbClr val="7030A0"/>
                </a:solidFill>
              </a:rPr>
              <a:t>2</a:t>
            </a:r>
            <a:r>
              <a:rPr lang="en-US" sz="2400" dirty="0">
                <a:solidFill>
                  <a:srgbClr val="7030A0"/>
                </a:solidFill>
              </a:rPr>
              <a:t>O + isotopes</a:t>
            </a:r>
            <a:r>
              <a:rPr lang="en-US" sz="2400" dirty="0"/>
              <a:t>: 1 Hz -&gt; hourly</a:t>
            </a:r>
            <a:endParaRPr lang="en-US" sz="2400" baseline="30000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03B2094-A1C4-6A46-AB09-889FFB61AC7F}"/>
              </a:ext>
            </a:extLst>
          </p:cNvPr>
          <p:cNvSpPr/>
          <p:nvPr/>
        </p:nvSpPr>
        <p:spPr>
          <a:xfrm>
            <a:off x="5959366" y="1566041"/>
            <a:ext cx="189575" cy="1334814"/>
          </a:xfrm>
          <a:custGeom>
            <a:avLst/>
            <a:gdLst>
              <a:gd name="connsiteX0" fmla="*/ 189186 w 189575"/>
              <a:gd name="connsiteY0" fmla="*/ 1240221 h 1240221"/>
              <a:gd name="connsiteX1" fmla="*/ 0 w 189575"/>
              <a:gd name="connsiteY1" fmla="*/ 1051035 h 1240221"/>
              <a:gd name="connsiteX2" fmla="*/ 189186 w 189575"/>
              <a:gd name="connsiteY2" fmla="*/ 872359 h 1240221"/>
              <a:gd name="connsiteX3" fmla="*/ 52551 w 189575"/>
              <a:gd name="connsiteY3" fmla="*/ 683173 h 1240221"/>
              <a:gd name="connsiteX4" fmla="*/ 168165 w 189575"/>
              <a:gd name="connsiteY4" fmla="*/ 493987 h 1240221"/>
              <a:gd name="connsiteX5" fmla="*/ 10510 w 189575"/>
              <a:gd name="connsiteY5" fmla="*/ 283780 h 1240221"/>
              <a:gd name="connsiteX6" fmla="*/ 168165 w 189575"/>
              <a:gd name="connsiteY6" fmla="*/ 84083 h 1240221"/>
              <a:gd name="connsiteX7" fmla="*/ 115613 w 189575"/>
              <a:gd name="connsiteY7" fmla="*/ 0 h 1240221"/>
              <a:gd name="connsiteX0" fmla="*/ 189186 w 189575"/>
              <a:gd name="connsiteY0" fmla="*/ 1334814 h 1334814"/>
              <a:gd name="connsiteX1" fmla="*/ 0 w 189575"/>
              <a:gd name="connsiteY1" fmla="*/ 1145628 h 1334814"/>
              <a:gd name="connsiteX2" fmla="*/ 189186 w 189575"/>
              <a:gd name="connsiteY2" fmla="*/ 966952 h 1334814"/>
              <a:gd name="connsiteX3" fmla="*/ 52551 w 189575"/>
              <a:gd name="connsiteY3" fmla="*/ 777766 h 1334814"/>
              <a:gd name="connsiteX4" fmla="*/ 168165 w 189575"/>
              <a:gd name="connsiteY4" fmla="*/ 588580 h 1334814"/>
              <a:gd name="connsiteX5" fmla="*/ 10510 w 189575"/>
              <a:gd name="connsiteY5" fmla="*/ 378373 h 1334814"/>
              <a:gd name="connsiteX6" fmla="*/ 168165 w 189575"/>
              <a:gd name="connsiteY6" fmla="*/ 178676 h 1334814"/>
              <a:gd name="connsiteX7" fmla="*/ 52551 w 189575"/>
              <a:gd name="connsiteY7" fmla="*/ 0 h 133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9575" h="1334814">
                <a:moveTo>
                  <a:pt x="189186" y="1334814"/>
                </a:moveTo>
                <a:cubicBezTo>
                  <a:pt x="94593" y="1270876"/>
                  <a:pt x="0" y="1206938"/>
                  <a:pt x="0" y="1145628"/>
                </a:cubicBezTo>
                <a:cubicBezTo>
                  <a:pt x="0" y="1084318"/>
                  <a:pt x="180428" y="1028262"/>
                  <a:pt x="189186" y="966952"/>
                </a:cubicBezTo>
                <a:cubicBezTo>
                  <a:pt x="197944" y="905642"/>
                  <a:pt x="56054" y="840828"/>
                  <a:pt x="52551" y="777766"/>
                </a:cubicBezTo>
                <a:cubicBezTo>
                  <a:pt x="49048" y="714704"/>
                  <a:pt x="175172" y="655145"/>
                  <a:pt x="168165" y="588580"/>
                </a:cubicBezTo>
                <a:cubicBezTo>
                  <a:pt x="161158" y="522014"/>
                  <a:pt x="10510" y="446690"/>
                  <a:pt x="10510" y="378373"/>
                </a:cubicBezTo>
                <a:cubicBezTo>
                  <a:pt x="10510" y="310056"/>
                  <a:pt x="161158" y="241738"/>
                  <a:pt x="168165" y="178676"/>
                </a:cubicBezTo>
                <a:cubicBezTo>
                  <a:pt x="175172" y="115614"/>
                  <a:pt x="87585" y="18393"/>
                  <a:pt x="52551" y="0"/>
                </a:cubicBezTo>
              </a:path>
            </a:pathLst>
          </a:custGeom>
          <a:noFill/>
          <a:ln w="38100">
            <a:solidFill>
              <a:schemeClr val="bg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812DC0-0944-D645-8621-C644DA667F34}"/>
              </a:ext>
            </a:extLst>
          </p:cNvPr>
          <p:cNvSpPr txBox="1"/>
          <p:nvPr/>
        </p:nvSpPr>
        <p:spPr>
          <a:xfrm>
            <a:off x="8989429" y="2525428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QCL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A2F3F6-6C48-C549-B093-6AC42695EBB9}"/>
              </a:ext>
            </a:extLst>
          </p:cNvPr>
          <p:cNvSpPr txBox="1"/>
          <p:nvPr/>
        </p:nvSpPr>
        <p:spPr>
          <a:xfrm>
            <a:off x="2491638" y="589083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Aqueous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384F6DF-6691-C649-8587-BF9C3DB44ED9}"/>
              </a:ext>
            </a:extLst>
          </p:cNvPr>
          <p:cNvSpPr txBox="1"/>
          <p:nvPr/>
        </p:nvSpPr>
        <p:spPr>
          <a:xfrm>
            <a:off x="9080948" y="58340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Gaseous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C22A87-3073-E048-96D2-57292A712F29}"/>
              </a:ext>
            </a:extLst>
          </p:cNvPr>
          <p:cNvGrpSpPr/>
          <p:nvPr/>
        </p:nvGrpSpPr>
        <p:grpSpPr>
          <a:xfrm>
            <a:off x="6236854" y="2338304"/>
            <a:ext cx="1843945" cy="963349"/>
            <a:chOff x="6236854" y="2338304"/>
            <a:chExt cx="1843945" cy="963349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3364E30-1EE3-E34C-A62B-78E16D96F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71" t="10000"/>
            <a:stretch/>
          </p:blipFill>
          <p:spPr>
            <a:xfrm>
              <a:off x="7074956" y="2370683"/>
              <a:ext cx="1005843" cy="930970"/>
            </a:xfrm>
            <a:prstGeom prst="rect">
              <a:avLst/>
            </a:prstGeom>
          </p:spPr>
        </p:pic>
        <p:sp>
          <p:nvSpPr>
            <p:cNvPr id="59" name="Right Arrow 58">
              <a:extLst>
                <a:ext uri="{FF2B5EF4-FFF2-40B4-BE49-F238E27FC236}">
                  <a16:creationId xmlns:a16="http://schemas.microsoft.com/office/drawing/2014/main" id="{5246F524-8E0A-B241-9637-2D816CE69760}"/>
                </a:ext>
              </a:extLst>
            </p:cNvPr>
            <p:cNvSpPr/>
            <p:nvPr/>
          </p:nvSpPr>
          <p:spPr>
            <a:xfrm rot="1595516" flipV="1">
              <a:off x="6236854" y="2338304"/>
              <a:ext cx="784698" cy="324646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5B68F0-C646-6143-8E34-B06DE21C42C6}"/>
              </a:ext>
            </a:extLst>
          </p:cNvPr>
          <p:cNvGrpSpPr/>
          <p:nvPr/>
        </p:nvGrpSpPr>
        <p:grpSpPr>
          <a:xfrm>
            <a:off x="8136619" y="2380694"/>
            <a:ext cx="3145949" cy="3708054"/>
            <a:chOff x="8136619" y="2380694"/>
            <a:chExt cx="3145949" cy="370805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EAF785A-4BCA-4A49-8303-257D2B3D48E1}"/>
                </a:ext>
              </a:extLst>
            </p:cNvPr>
            <p:cNvGrpSpPr/>
            <p:nvPr/>
          </p:nvGrpSpPr>
          <p:grpSpPr>
            <a:xfrm>
              <a:off x="8136619" y="2380694"/>
              <a:ext cx="3145949" cy="1977357"/>
              <a:chOff x="8136619" y="2380694"/>
              <a:chExt cx="3145949" cy="197735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2D5E19-79CB-C441-8CE6-CFA60897AAB4}"/>
                  </a:ext>
                </a:extLst>
              </p:cNvPr>
              <p:cNvGrpSpPr/>
              <p:nvPr/>
            </p:nvGrpSpPr>
            <p:grpSpPr>
              <a:xfrm>
                <a:off x="8136619" y="2380694"/>
                <a:ext cx="3145949" cy="1977357"/>
                <a:chOff x="8136619" y="2380694"/>
                <a:chExt cx="3145949" cy="1977357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072DF031-23CD-5F47-A404-74D6D4D72B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35198" y="2380694"/>
                  <a:ext cx="2647370" cy="1977357"/>
                </a:xfrm>
                <a:prstGeom prst="rect">
                  <a:avLst/>
                </a:prstGeom>
              </p:spPr>
            </p:pic>
            <p:sp>
              <p:nvSpPr>
                <p:cNvPr id="60" name="Right Arrow 59">
                  <a:extLst>
                    <a:ext uri="{FF2B5EF4-FFF2-40B4-BE49-F238E27FC236}">
                      <a16:creationId xmlns:a16="http://schemas.microsoft.com/office/drawing/2014/main" id="{FC4E2888-5051-5B49-B070-9A8601C0CD74}"/>
                    </a:ext>
                  </a:extLst>
                </p:cNvPr>
                <p:cNvSpPr/>
                <p:nvPr/>
              </p:nvSpPr>
              <p:spPr>
                <a:xfrm flipV="1">
                  <a:off x="8136619" y="2673452"/>
                  <a:ext cx="435517" cy="324646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B32E75-AB7D-3E4F-9E39-878BCCA9D31E}"/>
                  </a:ext>
                </a:extLst>
              </p:cNvPr>
              <p:cNvSpPr txBox="1"/>
              <p:nvPr/>
            </p:nvSpPr>
            <p:spPr>
              <a:xfrm>
                <a:off x="8876647" y="2508232"/>
                <a:ext cx="5613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QCL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2D4AC2-4383-624D-8AB8-7FC83B130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2" t="18238" r="10920" b="8311"/>
            <a:stretch/>
          </p:blipFill>
          <p:spPr>
            <a:xfrm>
              <a:off x="8636840" y="4375247"/>
              <a:ext cx="2638509" cy="1713501"/>
            </a:xfrm>
            <a:prstGeom prst="rect">
              <a:avLst/>
            </a:prstGeom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B18654E-6765-D340-AA8E-920107CDBC29}"/>
              </a:ext>
            </a:extLst>
          </p:cNvPr>
          <p:cNvSpPr/>
          <p:nvPr/>
        </p:nvSpPr>
        <p:spPr>
          <a:xfrm>
            <a:off x="7620000" y="1280133"/>
            <a:ext cx="4072634" cy="665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nc state univers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27255" y="123089"/>
            <a:ext cx="8840109" cy="9319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Materials and methods: Lab column set-up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51" y="831793"/>
            <a:ext cx="8704385" cy="580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7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2FCF2-D51F-2F40-A9EA-97C56005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221" y="2766219"/>
            <a:ext cx="5061559" cy="1325563"/>
          </a:xfrm>
        </p:spPr>
        <p:txBody>
          <a:bodyPr/>
          <a:lstStyle/>
          <a:p>
            <a:r>
              <a:rPr lang="en-US" dirty="0"/>
              <a:t>Water quality results</a:t>
            </a:r>
          </a:p>
        </p:txBody>
      </p:sp>
      <p:pic>
        <p:nvPicPr>
          <p:cNvPr id="3" name="Picture 2" descr="Image result for nc state university">
            <a:extLst>
              <a:ext uri="{FF2B5EF4-FFF2-40B4-BE49-F238E27FC236}">
                <a16:creationId xmlns:a16="http://schemas.microsoft.com/office/drawing/2014/main" id="{82CE1FE8-8606-BF4E-BB95-E025512D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8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42399" y="67724"/>
            <a:ext cx="931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Results, DRW 2017 : High frequency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04" y="1140038"/>
            <a:ext cx="8232223" cy="508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482" y="1139795"/>
            <a:ext cx="8219345" cy="5072510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2556604" y="640760"/>
            <a:ext cx="931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measurements per column per week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9BBD-5615-4A4F-9310-7EC261F80B2C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075623" y="3970388"/>
            <a:ext cx="1089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8 h DRW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22D5B-E5A0-4398-9A43-7F9A3AB16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42490" r="95440" b="17677"/>
          <a:stretch/>
        </p:blipFill>
        <p:spPr>
          <a:xfrm>
            <a:off x="2296331" y="2211573"/>
            <a:ext cx="546301" cy="2344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85896" t="27138" b="35132"/>
          <a:stretch/>
        </p:blipFill>
        <p:spPr>
          <a:xfrm>
            <a:off x="9696892" y="2131501"/>
            <a:ext cx="1468649" cy="2424613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</p:pic>
      <p:pic>
        <p:nvPicPr>
          <p:cNvPr id="14" name="Picture 2" descr="Image result for nc state university">
            <a:extLst>
              <a:ext uri="{FF2B5EF4-FFF2-40B4-BE49-F238E27FC236}">
                <a16:creationId xmlns:a16="http://schemas.microsoft.com/office/drawing/2014/main" id="{9254453E-70EE-E449-8C38-D101D7616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466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80185" y="94700"/>
            <a:ext cx="931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Results, DRW 2017 : High frequency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28" y="1453189"/>
            <a:ext cx="8232223" cy="50804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928" y="1453189"/>
            <a:ext cx="8232223" cy="5080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0928" y="953911"/>
            <a:ext cx="931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640 measurements per week for all columns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1F39BBD-5615-4A4F-9310-7EC261F80B2C}" type="slidenum">
              <a:rPr lang="en-US" smtClean="0"/>
              <a:t>18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749947" y="4283539"/>
            <a:ext cx="1089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8 h DRW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22D5B-E5A0-4398-9A43-7F9A3AB16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42490" r="95440" b="17677"/>
          <a:stretch/>
        </p:blipFill>
        <p:spPr>
          <a:xfrm>
            <a:off x="1970655" y="2524724"/>
            <a:ext cx="546301" cy="2344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5896" t="27138" b="35132"/>
          <a:stretch/>
        </p:blipFill>
        <p:spPr>
          <a:xfrm>
            <a:off x="9371216" y="2444652"/>
            <a:ext cx="1468649" cy="2424613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</p:pic>
      <p:pic>
        <p:nvPicPr>
          <p:cNvPr id="14" name="Picture 2" descr="Image result for nc state university">
            <a:extLst>
              <a:ext uri="{FF2B5EF4-FFF2-40B4-BE49-F238E27FC236}">
                <a16:creationId xmlns:a16="http://schemas.microsoft.com/office/drawing/2014/main" id="{737D64DF-7119-3543-8A79-AA8D1C529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345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42399" y="67724"/>
            <a:ext cx="931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Results, DRW 2017 : High frequency data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604" y="1140038"/>
            <a:ext cx="8232223" cy="50804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04" y="1140038"/>
            <a:ext cx="8232223" cy="5080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79309" y="5132591"/>
            <a:ext cx="2185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Weekly DRW cycle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9BBD-5615-4A4F-9310-7EC261F80B2C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075623" y="3970388"/>
            <a:ext cx="108991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8 h DRW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22D5B-E5A0-4398-9A43-7F9A3AB16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42490" r="95440" b="17677"/>
          <a:stretch/>
        </p:blipFill>
        <p:spPr>
          <a:xfrm>
            <a:off x="2296331" y="2211573"/>
            <a:ext cx="546301" cy="2344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85896" t="27138" b="35132"/>
          <a:stretch/>
        </p:blipFill>
        <p:spPr>
          <a:xfrm>
            <a:off x="9696892" y="2131501"/>
            <a:ext cx="1468649" cy="2424613"/>
          </a:xfrm>
          <a:prstGeom prst="rect">
            <a:avLst/>
          </a:prstGeom>
          <a:solidFill>
            <a:schemeClr val="accent1">
              <a:alpha val="63000"/>
            </a:schemeClr>
          </a:solidFill>
        </p:spPr>
      </p:pic>
      <p:sp>
        <p:nvSpPr>
          <p:cNvPr id="11" name="Rectangle 10"/>
          <p:cNvSpPr/>
          <p:nvPr/>
        </p:nvSpPr>
        <p:spPr>
          <a:xfrm>
            <a:off x="9996808" y="4556114"/>
            <a:ext cx="117248" cy="144786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Image result for nc state university">
            <a:extLst>
              <a:ext uri="{FF2B5EF4-FFF2-40B4-BE49-F238E27FC236}">
                <a16:creationId xmlns:a16="http://schemas.microsoft.com/office/drawing/2014/main" id="{54753274-FB8E-CA4B-BB4E-D4B4AB3C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0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0322" y="259292"/>
            <a:ext cx="699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woodchip bioreactors?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376" y="1277787"/>
            <a:ext cx="6991720" cy="5186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Agricultural BMP 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Intercept tile drainage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Targets nitrate removal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~20 year lifespan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NRCS approved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2-22 g N m</a:t>
            </a:r>
            <a:r>
              <a:rPr lang="en-US" sz="3200" baseline="30000" dirty="0"/>
              <a:t>-3</a:t>
            </a:r>
            <a:r>
              <a:rPr lang="en-US" sz="3200" dirty="0"/>
              <a:t> d</a:t>
            </a:r>
            <a:r>
              <a:rPr lang="en-US" sz="3200" baseline="30000" dirty="0"/>
              <a:t>-1</a:t>
            </a:r>
            <a:r>
              <a:rPr lang="en-US" sz="3200" dirty="0"/>
              <a:t> in field</a:t>
            </a:r>
          </a:p>
          <a:p>
            <a:pPr marL="571500" indent="-57150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Mainly seen in Midwest</a:t>
            </a:r>
            <a:endParaRPr lang="en-US" sz="3200" baseline="30000" dirty="0"/>
          </a:p>
        </p:txBody>
      </p:sp>
      <p:pic>
        <p:nvPicPr>
          <p:cNvPr id="14" name="Picture 2" descr="Image result for nc state university">
            <a:extLst>
              <a:ext uri="{FF2B5EF4-FFF2-40B4-BE49-F238E27FC236}">
                <a16:creationId xmlns:a16="http://schemas.microsoft.com/office/drawing/2014/main" id="{A159DF33-0362-034A-9052-0CF0CE6D9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935627-C57C-6B40-BDAB-339E34DE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74" y="1441665"/>
            <a:ext cx="5290110" cy="39937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E54178-95ED-F54D-899E-B35BBA8C7006}"/>
              </a:ext>
            </a:extLst>
          </p:cNvPr>
          <p:cNvSpPr txBox="1"/>
          <p:nvPr/>
        </p:nvSpPr>
        <p:spPr>
          <a:xfrm>
            <a:off x="7839188" y="5552853"/>
            <a:ext cx="321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Christianson and Helmers, 2011</a:t>
            </a:r>
          </a:p>
        </p:txBody>
      </p:sp>
    </p:spTree>
    <p:extLst>
      <p:ext uri="{BB962C8B-B14F-4D97-AF65-F5344CB8AC3E}">
        <p14:creationId xmlns:p14="http://schemas.microsoft.com/office/powerpoint/2010/main" val="3238532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7460-7997-0B48-B749-48D8BCCC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Removal and Production rates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DCFFD-37BA-7548-8615-ABE92D63B64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443148"/>
            <a:ext cx="9913035" cy="1972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FF"/>
                </a:solidFill>
              </a:rPr>
              <a:t>R</a:t>
            </a:r>
            <a:r>
              <a:rPr lang="en-US" sz="3600" baseline="-25000" dirty="0">
                <a:solidFill>
                  <a:srgbClr val="FF00FF"/>
                </a:solidFill>
              </a:rPr>
              <a:t>NO3 </a:t>
            </a:r>
            <a:r>
              <a:rPr lang="en-US" sz="3600" dirty="0">
                <a:solidFill>
                  <a:srgbClr val="FF00FF"/>
                </a:solidFill>
              </a:rPr>
              <a:t>= mass removed / volume of bioreactor / time</a:t>
            </a:r>
          </a:p>
          <a:p>
            <a:endParaRPr lang="en-US" sz="3600" baseline="-25000" dirty="0">
              <a:solidFill>
                <a:srgbClr val="FF00FF"/>
              </a:solidFill>
            </a:endParaRPr>
          </a:p>
          <a:p>
            <a:endParaRPr lang="en-US" sz="3600" baseline="-25000" dirty="0">
              <a:solidFill>
                <a:srgbClr val="FF00FF"/>
              </a:solidFill>
            </a:endParaRPr>
          </a:p>
          <a:p>
            <a:endParaRPr lang="en-US" sz="3600" baseline="-25000" dirty="0">
              <a:solidFill>
                <a:srgbClr val="FF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EEE8E-A25D-F142-A596-AF1BB7F863C3}"/>
              </a:ext>
            </a:extLst>
          </p:cNvPr>
          <p:cNvSpPr txBox="1"/>
          <p:nvPr/>
        </p:nvSpPr>
        <p:spPr>
          <a:xfrm>
            <a:off x="838200" y="4092830"/>
            <a:ext cx="9212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3600" baseline="-25000" dirty="0">
                <a:solidFill>
                  <a:schemeClr val="accent2">
                    <a:lumMod val="50000"/>
                  </a:schemeClr>
                </a:solidFill>
              </a:rPr>
              <a:t>DOC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= mass added / volume of bioreactor / time</a:t>
            </a:r>
            <a:endParaRPr lang="en-US" sz="3600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Image result for nc state university">
            <a:extLst>
              <a:ext uri="{FF2B5EF4-FFF2-40B4-BE49-F238E27FC236}">
                <a16:creationId xmlns:a16="http://schemas.microsoft.com/office/drawing/2014/main" id="{E11D69AC-BFDA-A740-A43D-D6A5B77F0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569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42399" y="67724"/>
            <a:ext cx="9312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Results, DRW 2017 : Nitrate removal rates, R</a:t>
            </a:r>
            <a:r>
              <a:rPr lang="en-US" sz="3600" baseline="-25000" dirty="0"/>
              <a:t>NO3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122680" y="6475844"/>
            <a:ext cx="2743200" cy="365125"/>
          </a:xfrm>
        </p:spPr>
        <p:txBody>
          <a:bodyPr/>
          <a:lstStyle/>
          <a:p>
            <a:fld id="{41F39BBD-5615-4A4F-9310-7EC261F80B2C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47" y="711974"/>
            <a:ext cx="9172120" cy="55026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5171" y="6118085"/>
            <a:ext cx="9244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Significant differences in R</a:t>
            </a:r>
            <a:r>
              <a:rPr lang="en-US" sz="2400" baseline="-25000" dirty="0"/>
              <a:t>NO3</a:t>
            </a:r>
            <a:r>
              <a:rPr lang="en-US" sz="2400" dirty="0"/>
              <a:t> between groups after the 2</a:t>
            </a:r>
            <a:r>
              <a:rPr lang="en-US" sz="2400" baseline="30000" dirty="0"/>
              <a:t>nd</a:t>
            </a:r>
            <a:r>
              <a:rPr lang="en-US" sz="2400" dirty="0"/>
              <a:t> DRW cycle.</a:t>
            </a:r>
          </a:p>
        </p:txBody>
      </p:sp>
      <p:sp>
        <p:nvSpPr>
          <p:cNvPr id="2" name="Oval 1"/>
          <p:cNvSpPr/>
          <p:nvPr/>
        </p:nvSpPr>
        <p:spPr>
          <a:xfrm>
            <a:off x="10324214" y="3125973"/>
            <a:ext cx="127591" cy="127591"/>
          </a:xfrm>
          <a:prstGeom prst="ellipse">
            <a:avLst/>
          </a:prstGeom>
          <a:solidFill>
            <a:srgbClr val="0072B3"/>
          </a:solidFill>
          <a:ln>
            <a:solidFill>
              <a:srgbClr val="007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324213" y="3389718"/>
            <a:ext cx="127591" cy="127591"/>
          </a:xfrm>
          <a:prstGeom prst="ellipse">
            <a:avLst/>
          </a:prstGeom>
          <a:solidFill>
            <a:srgbClr val="E79F00"/>
          </a:solidFill>
          <a:ln>
            <a:solidFill>
              <a:srgbClr val="E79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Image result for nc state university">
            <a:extLst>
              <a:ext uri="{FF2B5EF4-FFF2-40B4-BE49-F238E27FC236}">
                <a16:creationId xmlns:a16="http://schemas.microsoft.com/office/drawing/2014/main" id="{DA6870AF-8E55-5845-9B4A-9E89D9C5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118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C7D59-F55A-904B-A0F3-E72068C7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911" y="457200"/>
            <a:ext cx="7886700" cy="612322"/>
          </a:xfrm>
        </p:spPr>
        <p:txBody>
          <a:bodyPr/>
          <a:lstStyle/>
          <a:p>
            <a:r>
              <a:rPr lang="en-US" sz="3600" dirty="0"/>
              <a:t>Rapid and Large response to DRW cycles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6B61C5-C287-8E44-8ED9-F886BC012DFF}"/>
              </a:ext>
            </a:extLst>
          </p:cNvPr>
          <p:cNvGrpSpPr/>
          <p:nvPr/>
        </p:nvGrpSpPr>
        <p:grpSpPr>
          <a:xfrm>
            <a:off x="1943100" y="1704976"/>
            <a:ext cx="8638790" cy="2135738"/>
            <a:chOff x="558800" y="1717311"/>
            <a:chExt cx="9144000" cy="22606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4DFD2F-E442-0C42-A844-002C84AC7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11"/>
            <a:stretch/>
          </p:blipFill>
          <p:spPr>
            <a:xfrm>
              <a:off x="558800" y="1717311"/>
              <a:ext cx="9144000" cy="226063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4CDA869-2B20-2E4B-8E4C-E00FD150AA17}"/>
                </a:ext>
              </a:extLst>
            </p:cNvPr>
            <p:cNvSpPr/>
            <p:nvPr/>
          </p:nvSpPr>
          <p:spPr>
            <a:xfrm>
              <a:off x="3070888" y="1757999"/>
              <a:ext cx="140677" cy="11455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0DC328-F7FE-FE47-A1AC-B8095D87D65E}"/>
                </a:ext>
              </a:extLst>
            </p:cNvPr>
            <p:cNvSpPr/>
            <p:nvPr/>
          </p:nvSpPr>
          <p:spPr>
            <a:xfrm>
              <a:off x="4901363" y="1757999"/>
              <a:ext cx="140677" cy="11455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042592-0F24-0F43-97D2-E168DA8D6F26}"/>
                </a:ext>
              </a:extLst>
            </p:cNvPr>
            <p:cNvSpPr/>
            <p:nvPr/>
          </p:nvSpPr>
          <p:spPr>
            <a:xfrm>
              <a:off x="6731838" y="1759398"/>
              <a:ext cx="140677" cy="114551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AA00C1-23BF-4540-BB78-6794AEB87806}"/>
                </a:ext>
              </a:extLst>
            </p:cNvPr>
            <p:cNvSpPr txBox="1"/>
            <p:nvPr/>
          </p:nvSpPr>
          <p:spPr>
            <a:xfrm>
              <a:off x="1855449" y="1757999"/>
              <a:ext cx="836837" cy="537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700" dirty="0">
                  <a:solidFill>
                    <a:srgbClr val="FF00FF"/>
                  </a:solidFill>
                </a:rPr>
                <a:t>R</a:t>
              </a:r>
              <a:r>
                <a:rPr lang="en-US" sz="2700" baseline="-25000" dirty="0">
                  <a:solidFill>
                    <a:srgbClr val="FF00FF"/>
                  </a:solidFill>
                </a:rPr>
                <a:t>NO3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43145C7-B053-E84E-BC2A-803E31BB448C}"/>
              </a:ext>
            </a:extLst>
          </p:cNvPr>
          <p:cNvSpPr/>
          <p:nvPr/>
        </p:nvSpPr>
        <p:spPr>
          <a:xfrm>
            <a:off x="2587053" y="1743416"/>
            <a:ext cx="132905" cy="108222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0A412-2668-7C45-9471-66C81EE3AC13}"/>
              </a:ext>
            </a:extLst>
          </p:cNvPr>
          <p:cNvGrpSpPr/>
          <p:nvPr/>
        </p:nvGrpSpPr>
        <p:grpSpPr>
          <a:xfrm>
            <a:off x="1943101" y="3860980"/>
            <a:ext cx="8638789" cy="2129328"/>
            <a:chOff x="1943101" y="3860980"/>
            <a:chExt cx="8638789" cy="21293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CDCB632-C5DC-DA4F-B95E-2AA065169438}"/>
                </a:ext>
              </a:extLst>
            </p:cNvPr>
            <p:cNvGrpSpPr/>
            <p:nvPr/>
          </p:nvGrpSpPr>
          <p:grpSpPr>
            <a:xfrm>
              <a:off x="1943101" y="3860981"/>
              <a:ext cx="8638789" cy="2129327"/>
              <a:chOff x="558800" y="4044122"/>
              <a:chExt cx="9144000" cy="225385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5D2C008-64BC-D342-8E5B-F7FDBA2CCD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660"/>
              <a:stretch/>
            </p:blipFill>
            <p:spPr>
              <a:xfrm>
                <a:off x="558800" y="4044122"/>
                <a:ext cx="9144000" cy="2253854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1E7AA59-BBFC-DB4D-9800-FC743388E034}"/>
                  </a:ext>
                </a:extLst>
              </p:cNvPr>
              <p:cNvSpPr/>
              <p:nvPr/>
            </p:nvSpPr>
            <p:spPr>
              <a:xfrm>
                <a:off x="3070887" y="4044122"/>
                <a:ext cx="140677" cy="114551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EE04A9D-037A-B844-984F-EEAEF9D6C155}"/>
                  </a:ext>
                </a:extLst>
              </p:cNvPr>
              <p:cNvSpPr/>
              <p:nvPr/>
            </p:nvSpPr>
            <p:spPr>
              <a:xfrm>
                <a:off x="4901363" y="4044122"/>
                <a:ext cx="140677" cy="114551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A6026FC-1FCB-6B4A-BE68-C1572AFE1D93}"/>
                  </a:ext>
                </a:extLst>
              </p:cNvPr>
              <p:cNvSpPr/>
              <p:nvPr/>
            </p:nvSpPr>
            <p:spPr>
              <a:xfrm>
                <a:off x="6731838" y="4044122"/>
                <a:ext cx="140677" cy="114551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D2E770-B763-3B43-8EBE-19658CB5AD4B}"/>
                  </a:ext>
                </a:extLst>
              </p:cNvPr>
              <p:cNvSpPr txBox="1"/>
              <p:nvPr/>
            </p:nvSpPr>
            <p:spPr>
              <a:xfrm>
                <a:off x="1855449" y="4098963"/>
                <a:ext cx="828354" cy="5375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700" dirty="0">
                    <a:solidFill>
                      <a:schemeClr val="accent2">
                        <a:lumMod val="50000"/>
                      </a:schemeClr>
                    </a:solidFill>
                  </a:rPr>
                  <a:t>P</a:t>
                </a:r>
                <a:r>
                  <a:rPr lang="en-US" sz="2700" baseline="-25000" dirty="0">
                    <a:solidFill>
                      <a:schemeClr val="accent2">
                        <a:lumMod val="50000"/>
                      </a:schemeClr>
                    </a:solidFill>
                  </a:rPr>
                  <a:t>DOC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2837E7-4EAB-5D49-8BE2-78131B51A61D}"/>
                </a:ext>
              </a:extLst>
            </p:cNvPr>
            <p:cNvSpPr/>
            <p:nvPr/>
          </p:nvSpPr>
          <p:spPr>
            <a:xfrm>
              <a:off x="2587052" y="3860980"/>
              <a:ext cx="132905" cy="108222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2" descr="Image result for nc state university">
            <a:extLst>
              <a:ext uri="{FF2B5EF4-FFF2-40B4-BE49-F238E27FC236}">
                <a16:creationId xmlns:a16="http://schemas.microsoft.com/office/drawing/2014/main" id="{FB9F2D6D-A7CB-874E-83A0-19C617424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8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B445-E9AB-9F41-922B-6C2A3D0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830"/>
            <a:ext cx="10515600" cy="1325563"/>
          </a:xfrm>
        </p:spPr>
        <p:txBody>
          <a:bodyPr/>
          <a:lstStyle/>
          <a:p>
            <a:r>
              <a:rPr lang="en-US" dirty="0"/>
              <a:t>Slow or rapid reactions in soils?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0C60C-0BEE-7144-A959-A84D83F4C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Suggestion: </a:t>
            </a:r>
          </a:p>
          <a:p>
            <a:endParaRPr lang="en-US" dirty="0"/>
          </a:p>
          <a:p>
            <a:r>
              <a:rPr lang="en-US" dirty="0"/>
              <a:t>There is a potentially very rapid component of microbially mediated processes in soils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E2735806-C18A-0E49-A7C7-823E89DC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451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42399" y="67724"/>
            <a:ext cx="1071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Results, DRW 2018 : Volumetric NO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removal rates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1F476B-CFF9-2B4F-8ADB-10C9427518FC}"/>
              </a:ext>
            </a:extLst>
          </p:cNvPr>
          <p:cNvGrpSpPr/>
          <p:nvPr/>
        </p:nvGrpSpPr>
        <p:grpSpPr>
          <a:xfrm>
            <a:off x="1436958" y="652499"/>
            <a:ext cx="9632501" cy="6205501"/>
            <a:chOff x="2464094" y="686154"/>
            <a:chExt cx="8157832" cy="52554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999" y="686154"/>
              <a:ext cx="7583141" cy="5055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164248" y="5541526"/>
              <a:ext cx="380077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cs typeface="Times New Roman" panose="02020603050405020304" pitchFamily="18" charset="0"/>
                </a:rPr>
                <a:t>Weekly DRW period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" t="31787" r="96098" b="34773"/>
            <a:stretch/>
          </p:blipFill>
          <p:spPr>
            <a:xfrm>
              <a:off x="2464094" y="1858679"/>
              <a:ext cx="448341" cy="24581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52" t="26739" b="34352"/>
            <a:stretch/>
          </p:blipFill>
          <p:spPr>
            <a:xfrm>
              <a:off x="9462977" y="1545524"/>
              <a:ext cx="1158949" cy="2771294"/>
            </a:xfrm>
            <a:prstGeom prst="rect">
              <a:avLst/>
            </a:prstGeom>
          </p:spPr>
        </p:pic>
      </p:grpSp>
      <p:pic>
        <p:nvPicPr>
          <p:cNvPr id="11" name="Picture 2" descr="Image result for nc state university">
            <a:extLst>
              <a:ext uri="{FF2B5EF4-FFF2-40B4-BE49-F238E27FC236}">
                <a16:creationId xmlns:a16="http://schemas.microsoft.com/office/drawing/2014/main" id="{E5974712-DE83-FD47-AB18-8F5C269F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21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05362" y="152917"/>
            <a:ext cx="10718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Results, DRW 2018 : Volumetric NO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removal rates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7"/>
          <a:stretch/>
        </p:blipFill>
        <p:spPr>
          <a:xfrm>
            <a:off x="836403" y="1488558"/>
            <a:ext cx="10791785" cy="4364302"/>
          </a:xfrm>
          <a:prstGeom prst="rect">
            <a:avLst/>
          </a:prstGeom>
        </p:spPr>
      </p:pic>
      <p:pic>
        <p:nvPicPr>
          <p:cNvPr id="9" name="Picture 2" descr="Image result for nc state university">
            <a:extLst>
              <a:ext uri="{FF2B5EF4-FFF2-40B4-BE49-F238E27FC236}">
                <a16:creationId xmlns:a16="http://schemas.microsoft.com/office/drawing/2014/main" id="{DF7F2E71-3386-FC48-B0A4-4FA028B0F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993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14B9-C45F-FE46-B2E2-F62A3F24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033" y="365125"/>
            <a:ext cx="10515600" cy="1325563"/>
          </a:xfrm>
        </p:spPr>
        <p:txBody>
          <a:bodyPr/>
          <a:lstStyle/>
          <a:p>
            <a:r>
              <a:rPr lang="en-US" dirty="0"/>
              <a:t>DRW cycles increase nitrate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FD3C-E768-924C-9A7E-652F1348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406"/>
            <a:ext cx="10515600" cy="4351338"/>
          </a:xfrm>
        </p:spPr>
        <p:txBody>
          <a:bodyPr/>
          <a:lstStyle/>
          <a:p>
            <a:pPr marL="285750" indent="-285750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90% to 172% increase for 24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DRW cycle; 8 h DRW increased by 35 – 70%</a:t>
            </a:r>
          </a:p>
          <a:p>
            <a:pPr marL="285750" indent="-2857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R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~5 percentage points for every hour woodchips were unsaturated</a:t>
            </a:r>
          </a:p>
          <a:p>
            <a:pPr marL="285750" indent="-285750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B026B8F1-4D9F-EB4F-A79A-7E1B50D3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16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D7351-28DC-134C-A7FE-17B7741B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52" y="2607284"/>
            <a:ext cx="10515600" cy="1325563"/>
          </a:xfrm>
        </p:spPr>
        <p:txBody>
          <a:bodyPr/>
          <a:lstStyle/>
          <a:p>
            <a:r>
              <a:rPr lang="en-US" dirty="0"/>
              <a:t>What causes the increased nitrate removal?</a:t>
            </a:r>
          </a:p>
        </p:txBody>
      </p:sp>
      <p:pic>
        <p:nvPicPr>
          <p:cNvPr id="3" name="Picture 2" descr="Image result for nc state university">
            <a:extLst>
              <a:ext uri="{FF2B5EF4-FFF2-40B4-BE49-F238E27FC236}">
                <a16:creationId xmlns:a16="http://schemas.microsoft.com/office/drawing/2014/main" id="{C386B5DB-31DA-8D42-9A8A-21F60985C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3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664588" y="96537"/>
            <a:ext cx="968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sz="3200" dirty="0">
                <a:solidFill>
                  <a:srgbClr val="CC01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fuels increased </a:t>
            </a:r>
            <a:r>
              <a:rPr lang="en-US" sz="32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US" sz="3200" baseline="-25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aseline="30000" dirty="0">
                <a:solidFill>
                  <a:srgbClr val="FF4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removal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A8A03DC-0612-49EE-81A4-3C97ABD593F9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52EC70-0BB4-204B-B29B-D5A21A40DBCA}"/>
              </a:ext>
            </a:extLst>
          </p:cNvPr>
          <p:cNvGrpSpPr/>
          <p:nvPr/>
        </p:nvGrpSpPr>
        <p:grpSpPr>
          <a:xfrm>
            <a:off x="1423793" y="1069097"/>
            <a:ext cx="9048573" cy="5652378"/>
            <a:chOff x="1524001" y="908562"/>
            <a:chExt cx="7843282" cy="48994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276" y="908562"/>
              <a:ext cx="7239676" cy="482645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225" t="32681" b="41985"/>
            <a:stretch/>
          </p:blipFill>
          <p:spPr>
            <a:xfrm>
              <a:off x="8218966" y="1691868"/>
              <a:ext cx="1148317" cy="221028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4" t="31787" r="96098" b="34773"/>
            <a:stretch/>
          </p:blipFill>
          <p:spPr>
            <a:xfrm>
              <a:off x="1524001" y="1848046"/>
              <a:ext cx="448341" cy="24581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31007" r="96236" b="35815"/>
            <a:stretch/>
          </p:blipFill>
          <p:spPr>
            <a:xfrm rot="5400000">
              <a:off x="3044279" y="4716243"/>
              <a:ext cx="306928" cy="187664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31007" r="96236" b="35815"/>
            <a:stretch/>
          </p:blipFill>
          <p:spPr>
            <a:xfrm rot="5400000">
              <a:off x="4920924" y="4716243"/>
              <a:ext cx="306928" cy="187664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" t="31007" r="96236" b="35815"/>
            <a:stretch/>
          </p:blipFill>
          <p:spPr>
            <a:xfrm rot="5400000">
              <a:off x="7126719" y="4712117"/>
              <a:ext cx="306928" cy="1876645"/>
            </a:xfrm>
            <a:prstGeom prst="rect">
              <a:avLst/>
            </a:prstGeom>
          </p:spPr>
        </p:pic>
      </p:grpSp>
      <p:pic>
        <p:nvPicPr>
          <p:cNvPr id="17" name="Picture 2" descr="Image result for nc state university">
            <a:extLst>
              <a:ext uri="{FF2B5EF4-FFF2-40B4-BE49-F238E27FC236}">
                <a16:creationId xmlns:a16="http://schemas.microsoft.com/office/drawing/2014/main" id="{E0BE6D80-EC94-454F-B830-E9518868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3"/>
            <a:ext cx="999240" cy="48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03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CE2299-7BC8-7749-8A84-9FCC9863372F}"/>
              </a:ext>
            </a:extLst>
          </p:cNvPr>
          <p:cNvGrpSpPr/>
          <p:nvPr/>
        </p:nvGrpSpPr>
        <p:grpSpPr>
          <a:xfrm>
            <a:off x="1906492" y="2772599"/>
            <a:ext cx="8386051" cy="3135613"/>
            <a:chOff x="36038549" y="12659152"/>
            <a:chExt cx="8632705" cy="334284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C1C9BA8-CC95-4047-A86C-956E67902B05}"/>
                </a:ext>
              </a:extLst>
            </p:cNvPr>
            <p:cNvGrpSpPr/>
            <p:nvPr/>
          </p:nvGrpSpPr>
          <p:grpSpPr>
            <a:xfrm>
              <a:off x="36038549" y="13188124"/>
              <a:ext cx="8632705" cy="2813876"/>
              <a:chOff x="29192" y="15705"/>
              <a:chExt cx="6138747" cy="200114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BF14F3B-B3A9-774A-A061-617B51BF691A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8500" y="91062"/>
                <a:ext cx="5943600" cy="1800860"/>
              </a:xfrm>
              <a:prstGeom prst="rect">
                <a:avLst/>
              </a:prstGeom>
            </p:spPr>
          </p:pic>
          <p:sp>
            <p:nvSpPr>
              <p:cNvPr id="10" name="TextBox 2">
                <a:extLst>
                  <a:ext uri="{FF2B5EF4-FFF2-40B4-BE49-F238E27FC236}">
                    <a16:creationId xmlns:a16="http://schemas.microsoft.com/office/drawing/2014/main" id="{2E2141AD-3EA3-C14B-B332-DC08ED37F42E}"/>
                  </a:ext>
                </a:extLst>
              </p:cNvPr>
              <p:cNvSpPr txBox="1"/>
              <p:nvPr/>
            </p:nvSpPr>
            <p:spPr>
              <a:xfrm rot="16200000">
                <a:off x="-767160" y="812057"/>
                <a:ext cx="1855337" cy="2626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Predicted R</a:t>
                </a:r>
                <a:r>
                  <a:rPr lang="en-US" sz="1800" kern="1200" baseline="-25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 N/m</a:t>
                </a:r>
                <a:r>
                  <a:rPr lang="en-US" sz="1800" kern="1200" baseline="30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/d)</a:t>
                </a:r>
                <a:endParaRPr lang="en-US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1" name="TextBox 3">
                <a:extLst>
                  <a:ext uri="{FF2B5EF4-FFF2-40B4-BE49-F238E27FC236}">
                    <a16:creationId xmlns:a16="http://schemas.microsoft.com/office/drawing/2014/main" id="{94C8238E-1B4F-D540-9738-C91205DAE33A}"/>
                  </a:ext>
                </a:extLst>
              </p:cNvPr>
              <p:cNvSpPr txBox="1"/>
              <p:nvPr/>
            </p:nvSpPr>
            <p:spPr>
              <a:xfrm>
                <a:off x="349056" y="1733680"/>
                <a:ext cx="1893421" cy="2626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Measured R</a:t>
                </a:r>
                <a:r>
                  <a:rPr lang="en-US" sz="1800" kern="1200" baseline="-25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 N/m</a:t>
                </a:r>
                <a:r>
                  <a:rPr lang="en-US" sz="1800" kern="1200" baseline="30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/d)</a:t>
                </a:r>
                <a:endParaRPr lang="en-US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TextBox 4">
                <a:extLst>
                  <a:ext uri="{FF2B5EF4-FFF2-40B4-BE49-F238E27FC236}">
                    <a16:creationId xmlns:a16="http://schemas.microsoft.com/office/drawing/2014/main" id="{18C2F06E-0CA3-DF4F-B247-8E7DBA479EAF}"/>
                  </a:ext>
                </a:extLst>
              </p:cNvPr>
              <p:cNvSpPr txBox="1"/>
              <p:nvPr/>
            </p:nvSpPr>
            <p:spPr>
              <a:xfrm>
                <a:off x="2299780" y="1743119"/>
                <a:ext cx="1893421" cy="2626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Measured R</a:t>
                </a:r>
                <a:r>
                  <a:rPr lang="en-US" sz="1800" kern="1200" baseline="-25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 N/m</a:t>
                </a:r>
                <a:r>
                  <a:rPr lang="en-US" sz="1800" kern="1200" baseline="300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/d)</a:t>
                </a:r>
                <a:endParaRPr lang="en-US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98931C3D-4B5D-0C49-963E-ED7B42560D06}"/>
                  </a:ext>
                </a:extLst>
              </p:cNvPr>
              <p:cNvSpPr txBox="1"/>
              <p:nvPr/>
            </p:nvSpPr>
            <p:spPr>
              <a:xfrm>
                <a:off x="4274518" y="1754189"/>
                <a:ext cx="1893421" cy="2626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Measured R</a:t>
                </a:r>
                <a:r>
                  <a:rPr lang="en-US" sz="1800" kern="1200" baseline="-25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NO3</a:t>
                </a:r>
                <a:r>
                  <a:rPr lang="en-US" sz="1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(g N/m</a:t>
                </a:r>
                <a:r>
                  <a:rPr lang="en-US" sz="1800" kern="120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18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/d)</a:t>
                </a:r>
                <a:endPara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D9C5E9-7B8E-394F-BC07-6882F9E76BF2}"/>
                </a:ext>
              </a:extLst>
            </p:cNvPr>
            <p:cNvSpPr txBox="1"/>
            <p:nvPr/>
          </p:nvSpPr>
          <p:spPr>
            <a:xfrm>
              <a:off x="37153863" y="12897276"/>
              <a:ext cx="1223158" cy="42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T°C effect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7DE6FE-A2ED-7A45-BE33-A91207A049C4}"/>
                </a:ext>
              </a:extLst>
            </p:cNvPr>
            <p:cNvSpPr txBox="1"/>
            <p:nvPr/>
          </p:nvSpPr>
          <p:spPr>
            <a:xfrm>
              <a:off x="39668748" y="12897276"/>
              <a:ext cx="2169421" cy="426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T°C effect 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+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chemeClr val="accent2">
                      <a:lumMod val="75000"/>
                    </a:schemeClr>
                  </a:solidFill>
                </a:rPr>
                <a:t>P</a:t>
              </a:r>
              <a:r>
                <a:rPr lang="en-US" sz="2000" baseline="-25000" dirty="0" err="1">
                  <a:solidFill>
                    <a:schemeClr val="accent2">
                      <a:lumMod val="75000"/>
                    </a:schemeClr>
                  </a:solidFill>
                </a:rPr>
                <a:t>DOCnet</a:t>
              </a:r>
              <a:endParaRPr lang="en-US" sz="2000" baseline="-250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460509B-6162-AB40-BEFC-2A89C0183CD0}"/>
                </a:ext>
              </a:extLst>
            </p:cNvPr>
            <p:cNvSpPr txBox="1"/>
            <p:nvPr/>
          </p:nvSpPr>
          <p:spPr>
            <a:xfrm>
              <a:off x="42069228" y="12659152"/>
              <a:ext cx="2341037" cy="7546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T°C effect </a:t>
              </a:r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</a:rPr>
                <a:t>+</a:t>
              </a:r>
              <a:r>
                <a:rPr lang="en-US" sz="2000" dirty="0">
                  <a:solidFill>
                    <a:srgbClr val="FF0000"/>
                  </a:solidFill>
                </a:rPr>
                <a:t> </a:t>
              </a:r>
              <a:r>
                <a:rPr lang="en-US" sz="2000" dirty="0" err="1">
                  <a:solidFill>
                    <a:schemeClr val="accent2">
                      <a:lumMod val="75000"/>
                    </a:schemeClr>
                  </a:solidFill>
                </a:rPr>
                <a:t>P</a:t>
              </a:r>
              <a:r>
                <a:rPr lang="en-US" sz="2000" baseline="-25000" dirty="0" err="1">
                  <a:solidFill>
                    <a:schemeClr val="accent2">
                      <a:lumMod val="75000"/>
                    </a:schemeClr>
                  </a:solidFill>
                </a:rPr>
                <a:t>DOCnet</a:t>
              </a:r>
              <a:r>
                <a:rPr lang="en-US" sz="2000" baseline="-250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000" dirty="0">
                  <a:solidFill>
                    <a:srgbClr val="00B050"/>
                  </a:solidFill>
                </a:rPr>
                <a:t>+</a:t>
              </a:r>
            </a:p>
            <a:p>
              <a:pPr algn="ctr"/>
              <a:r>
                <a:rPr lang="en-US" sz="2000" dirty="0">
                  <a:solidFill>
                    <a:srgbClr val="00B050"/>
                  </a:solidFill>
                </a:rPr>
                <a:t>Negative HRT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5F5C99-9BC2-8144-866F-8C9B5EC46062}"/>
                  </a:ext>
                </a:extLst>
              </p:cNvPr>
              <p:cNvSpPr/>
              <p:nvPr/>
            </p:nvSpPr>
            <p:spPr>
              <a:xfrm>
                <a:off x="2055816" y="764419"/>
                <a:ext cx="8405446" cy="8544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𝑁𝑂</m:t>
                            </m:r>
                          </m:e>
                          <m:sub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bSup>
                      </m:sub>
                    </m:sSub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𝑟𝑒𝑓</m:t>
                        </m:r>
                      </m:sub>
                    </m:sSub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∗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𝑇𝑒𝑚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  <m:box>
                          <m:box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𝑇𝑒𝑚</m:t>
                                </m:r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num>
                              <m:den>
                                <m:r>
                                  <a:rPr lang="en-US" sz="2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Times New Roman" panose="02020603050405020304" pitchFamily="18" charset="0"/>
                                  </a:rPr>
                                  <m:t>10</m:t>
                                </m:r>
                              </m:den>
                            </m:f>
                          </m:e>
                        </m:box>
                      </m:sup>
                    </m:sSup>
                    <m:r>
                      <a:rPr lang="en-US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∗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𝐷𝑂𝐶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𝐷𝑂𝐶</m:t>
                            </m:r>
                          </m:sub>
                        </m:sSub>
                        <m:r>
                          <a:rPr lang="en-US"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𝐷𝑂𝐶</m:t>
                            </m:r>
                          </m:sub>
                        </m:sSub>
                      </m:den>
                    </m:f>
                    <m:r>
                      <m:rPr>
                        <m:nor/>
                      </m:rPr>
                      <a:rPr lang="fr-FR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∗</m:t>
                    </m:r>
                    <m:r>
                      <m:rPr>
                        <m:nor/>
                      </m:rPr>
                      <a:rPr lang="en-US" sz="2800" i="1">
                        <a:solidFill>
                          <a:srgbClr val="000000"/>
                        </a:solidFill>
                        <a:latin typeface="Cambria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𝐻𝑅𝑇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𝐻𝑅𝑇</m:t>
                            </m:r>
                            <m:r>
                              <a:rPr lang="en-US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rgbClr val="000000"/>
                    </a:solidFill>
                    <a:latin typeface="Cambria" panose="020405030504060302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en-US" sz="2800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F5F5C99-9BC2-8144-866F-8C9B5EC460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816" y="764419"/>
                <a:ext cx="8405446" cy="854465"/>
              </a:xfrm>
              <a:prstGeom prst="rect">
                <a:avLst/>
              </a:prstGeom>
              <a:blipFill>
                <a:blip r:embed="rId3"/>
                <a:stretch>
                  <a:fillRect l="-302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6E10F3D-B513-804A-8012-476D157BFE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43" t="18106" r="-598" b="9158"/>
          <a:stretch/>
        </p:blipFill>
        <p:spPr>
          <a:xfrm>
            <a:off x="7610280" y="3433230"/>
            <a:ext cx="2748391" cy="21083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C3A3F0-008B-714E-BD22-AD4450096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97" t="11026" r="30287" b="81514"/>
          <a:stretch/>
        </p:blipFill>
        <p:spPr>
          <a:xfrm>
            <a:off x="7854143" y="3507934"/>
            <a:ext cx="1639975" cy="284378"/>
          </a:xfrm>
          <a:prstGeom prst="rect">
            <a:avLst/>
          </a:prstGeom>
        </p:spPr>
      </p:pic>
      <p:pic>
        <p:nvPicPr>
          <p:cNvPr id="30" name="Picture 2" descr="Image result for nc state university">
            <a:extLst>
              <a:ext uri="{FF2B5EF4-FFF2-40B4-BE49-F238E27FC236}">
                <a16:creationId xmlns:a16="http://schemas.microsoft.com/office/drawing/2014/main" id="{88B0DFAA-3696-5748-AD74-F92C4F1D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69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7BDB8-10F3-CF42-82FB-121781D2F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9ACE0-D0F4-A447-A48B-88EBB1D5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3001"/>
            <a:ext cx="10515600" cy="376396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Reported nitrate removal efficiencies varying from less than 10% to more than 90%</a:t>
            </a:r>
          </a:p>
          <a:p>
            <a:pPr>
              <a:buClr>
                <a:srgbClr val="FF0000"/>
              </a:buClr>
            </a:pPr>
            <a:endParaRPr lang="en-US" dirty="0"/>
          </a:p>
          <a:p>
            <a:pPr>
              <a:buClr>
                <a:srgbClr val="FF0000"/>
              </a:buClr>
            </a:pPr>
            <a:r>
              <a:rPr lang="en-US" dirty="0"/>
              <a:t>Decrease of removal efficiency within </a:t>
            </a:r>
            <a:r>
              <a:rPr lang="en-US" u="sng" dirty="0"/>
              <a:t>1 to 5 years </a:t>
            </a:r>
            <a:r>
              <a:rPr lang="en-US" dirty="0"/>
              <a:t>from &gt;60% to &lt;20%</a:t>
            </a:r>
          </a:p>
          <a:p>
            <a:pPr>
              <a:buClr>
                <a:srgbClr val="FF0000"/>
              </a:buClr>
            </a:pPr>
            <a:endParaRPr lang="en-US" dirty="0"/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5E1F037E-6590-8A42-94F5-244A06806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428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9CEF-4912-8A48-94C8-5B2A32D3A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quality 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81EE3-10F8-E84C-B9BC-403C45064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9425"/>
            <a:ext cx="10515600" cy="40475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Yes! </a:t>
            </a:r>
            <a:r>
              <a:rPr lang="en-US" dirty="0"/>
              <a:t>DRW have the potential to ’rejuvenate’ nitrate removal efficiency, at least in the lab</a:t>
            </a:r>
          </a:p>
          <a:p>
            <a:endParaRPr lang="en-US" dirty="0"/>
          </a:p>
          <a:p>
            <a:r>
              <a:rPr lang="en-US" sz="3600" dirty="0"/>
              <a:t>DRW cycles seem to generate higher quantity (and quality?) of labile carbon, which fuel nitrate removal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1D2208F2-B0C0-A047-AFCF-25158679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479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032FCF2-D51F-2F40-A9EA-97C56005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493" y="2778745"/>
            <a:ext cx="5992138" cy="1325563"/>
          </a:xfrm>
        </p:spPr>
        <p:txBody>
          <a:bodyPr/>
          <a:lstStyle/>
          <a:p>
            <a:r>
              <a:rPr lang="en-US" dirty="0"/>
              <a:t>Gaseous emission results</a:t>
            </a:r>
          </a:p>
        </p:txBody>
      </p:sp>
      <p:pic>
        <p:nvPicPr>
          <p:cNvPr id="3" name="Picture 2" descr="Image result for nc state university">
            <a:extLst>
              <a:ext uri="{FF2B5EF4-FFF2-40B4-BE49-F238E27FC236}">
                <a16:creationId xmlns:a16="http://schemas.microsoft.com/office/drawing/2014/main" id="{226C28AC-E46B-1F44-9269-1CFBA188F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123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699E-4F77-0741-BD84-59769D2B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system opened to the atmosphere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8" y="1690688"/>
            <a:ext cx="7057143" cy="4780952"/>
          </a:xfrm>
          <a:prstGeom prst="rect">
            <a:avLst/>
          </a:prstGeom>
        </p:spPr>
      </p:pic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565FCBC3-E5A5-7842-AE77-F43FA9F7B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465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64" y="2045380"/>
            <a:ext cx="6666667" cy="411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72699E-4F77-0741-BD84-59769D2B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CO₂ values, a clear typology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664" y="2045379"/>
            <a:ext cx="6666667" cy="41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2600" t="30432" b="61354"/>
          <a:stretch/>
        </p:blipFill>
        <p:spPr>
          <a:xfrm>
            <a:off x="7901609" y="3727174"/>
            <a:ext cx="1159977" cy="337930"/>
          </a:xfrm>
          <a:prstGeom prst="rect">
            <a:avLst/>
          </a:prstGeom>
        </p:spPr>
      </p:pic>
      <p:sp>
        <p:nvSpPr>
          <p:cNvPr id="9" name="AutoShape 4" descr="http://127.0.0.1:10661/chunk_output/284FD720610284E5/AD7274BD/ce4trry48fh90/00000e.png"/>
          <p:cNvSpPr>
            <a:spLocks noChangeAspect="1" noChangeArrowheads="1"/>
          </p:cNvSpPr>
          <p:nvPr/>
        </p:nvSpPr>
        <p:spPr bwMode="auto">
          <a:xfrm>
            <a:off x="63499" y="-136526"/>
            <a:ext cx="2181905" cy="218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83942" t="44380" b="37502"/>
          <a:stretch/>
        </p:blipFill>
        <p:spPr>
          <a:xfrm>
            <a:off x="7997477" y="4070072"/>
            <a:ext cx="1070525" cy="745435"/>
          </a:xfrm>
          <a:prstGeom prst="rect">
            <a:avLst/>
          </a:prstGeom>
        </p:spPr>
      </p:pic>
      <p:pic>
        <p:nvPicPr>
          <p:cNvPr id="8" name="Picture 2" descr="Image result for nc state university">
            <a:extLst>
              <a:ext uri="{FF2B5EF4-FFF2-40B4-BE49-F238E27FC236}">
                <a16:creationId xmlns:a16="http://schemas.microsoft.com/office/drawing/2014/main" id="{0AC9A923-865E-AD4C-9804-A9D435FB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56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8C40-61EE-3A4D-A342-3B99DB17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DRW cycles diminish N₂O emissions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69756"/>
            <a:ext cx="5469835" cy="3375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16" y="2269756"/>
            <a:ext cx="5469834" cy="3375669"/>
          </a:xfrm>
          <a:prstGeom prst="rect">
            <a:avLst/>
          </a:prstGeom>
        </p:spPr>
      </p:pic>
      <p:pic>
        <p:nvPicPr>
          <p:cNvPr id="5" name="Picture 2" descr="Image result for nc state university">
            <a:extLst>
              <a:ext uri="{FF2B5EF4-FFF2-40B4-BE49-F238E27FC236}">
                <a16:creationId xmlns:a16="http://schemas.microsoft.com/office/drawing/2014/main" id="{A5F68CB6-AB58-AA48-9DB3-0EED8924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00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B8C40-61EE-3A4D-A342-3B99DB17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percentage of N lost as N₂O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33129"/>
                <a:ext cx="10515600" cy="3909254"/>
              </a:xfrm>
            </p:spPr>
            <p:txBody>
              <a:bodyPr/>
              <a:lstStyle/>
              <a:p>
                <a:r>
                  <a:rPr lang="en-US" dirty="0"/>
                  <a:t>In the water, removal rate of: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𝑔𝑁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num>
                      <m:den>
                        <m:f>
                          <m:fPr>
                            <m:type m:val="li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𝑑𝑎𝑦</m:t>
                            </m:r>
                          </m:den>
                        </m:f>
                      </m:den>
                    </m:f>
                  </m:oMath>
                </a14:m>
                <a:endParaRPr lang="en-US" b="0" dirty="0"/>
              </a:p>
              <a:p>
                <a:r>
                  <a:rPr lang="en-US" dirty="0"/>
                  <a:t>In the air, emission of:              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𝑚𝑔𝑁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num>
                      <m:den>
                        <m:f>
                          <m:fPr>
                            <m:type m:val="li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𝑑𝑎𝑦</m:t>
                            </m:r>
                          </m:den>
                        </m:f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                  </a:t>
                </a:r>
              </a:p>
              <a:p>
                <a:pPr marL="0" indent="0">
                  <a:buNone/>
                </a:pPr>
                <a:r>
                  <a:rPr lang="en-US" dirty="0"/>
                  <a:t>		 </a:t>
                </a:r>
                <a:r>
                  <a:rPr lang="en-US" sz="3200" b="1" dirty="0"/>
                  <a:t>0.2 % </a:t>
                </a:r>
                <a:r>
                  <a:rPr lang="en-US" sz="3200" dirty="0"/>
                  <a:t>of denitrified N is emitted as N₂O</a:t>
                </a:r>
                <a:endParaRPr lang="en-US" b="1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BUT, we expect most of the N₂O to remain dissolved over the length of the experiment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33129"/>
                <a:ext cx="10515600" cy="3909254"/>
              </a:xfrm>
              <a:blipFill>
                <a:blip r:embed="rId2"/>
                <a:stretch>
                  <a:fillRect l="-1217" t="-2492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228ABBDA-2757-3240-AF3F-B421B87BB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865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64" y="2045380"/>
            <a:ext cx="6666667" cy="4114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72699E-4F77-0741-BD84-59769D2BA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CO₂ values, a clear typology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664" y="2045379"/>
            <a:ext cx="6666667" cy="4114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2600" t="30432" b="61354"/>
          <a:stretch/>
        </p:blipFill>
        <p:spPr>
          <a:xfrm>
            <a:off x="7968109" y="3727174"/>
            <a:ext cx="1159977" cy="337930"/>
          </a:xfrm>
          <a:prstGeom prst="rect">
            <a:avLst/>
          </a:prstGeom>
        </p:spPr>
      </p:pic>
      <p:sp>
        <p:nvSpPr>
          <p:cNvPr id="9" name="AutoShape 4" descr="http://127.0.0.1:10661/chunk_output/284FD720610284E5/AD7274BD/ce4trry48fh90/00000e.png"/>
          <p:cNvSpPr>
            <a:spLocks noChangeAspect="1" noChangeArrowheads="1"/>
          </p:cNvSpPr>
          <p:nvPr/>
        </p:nvSpPr>
        <p:spPr bwMode="auto">
          <a:xfrm>
            <a:off x="63499" y="-136526"/>
            <a:ext cx="2181905" cy="218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83942" t="44380" b="37502"/>
          <a:stretch/>
        </p:blipFill>
        <p:spPr>
          <a:xfrm>
            <a:off x="7964227" y="4070072"/>
            <a:ext cx="1070525" cy="745435"/>
          </a:xfrm>
          <a:prstGeom prst="rect">
            <a:avLst/>
          </a:prstGeom>
        </p:spPr>
      </p:pic>
      <p:pic>
        <p:nvPicPr>
          <p:cNvPr id="8" name="Picture 2" descr="Image result for nc state university">
            <a:extLst>
              <a:ext uri="{FF2B5EF4-FFF2-40B4-BE49-F238E27FC236}">
                <a16:creationId xmlns:a16="http://schemas.microsoft.com/office/drawing/2014/main" id="{47CD60AA-A1FB-1B49-A6C4-047C557E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066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934278" y="734457"/>
                <a:ext cx="10416209" cy="1325563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An evolution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emission pathway over the weeks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34278" y="734457"/>
                <a:ext cx="10416209" cy="1325563"/>
              </a:xfrm>
              <a:blipFill>
                <a:blip r:embed="rId2"/>
                <a:stretch>
                  <a:fillRect l="-2048" t="-27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437" y="1976885"/>
            <a:ext cx="7399889" cy="4566789"/>
          </a:xfrm>
          <a:prstGeom prst="rect">
            <a:avLst/>
          </a:prstGeom>
        </p:spPr>
      </p:pic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CAB43BDF-B3DC-4146-BC40-D1E9D0353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9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1EE91-44B4-2B4F-A4DA-C464B8E7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22CE-024E-C14D-82FD-4FFA51FC8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DRW cycles have the potential to largely increase nitrate removal rates in woodchip bioreactors</a:t>
            </a:r>
          </a:p>
          <a:p>
            <a:r>
              <a:rPr lang="en-US" dirty="0"/>
              <a:t>Linear increase in removal rates as a function of DRW duration</a:t>
            </a:r>
          </a:p>
          <a:p>
            <a:r>
              <a:rPr lang="en-US" dirty="0"/>
              <a:t>Aerobic-based processes stimulate higher quantity (+ quality?) of DOC which fuels denitrification</a:t>
            </a:r>
          </a:p>
          <a:p>
            <a:pPr lvl="1"/>
            <a:r>
              <a:rPr lang="en-US" dirty="0"/>
              <a:t>Rapid response (hours) : due to the rapid actuation of extracellular enzymes in soils?</a:t>
            </a:r>
          </a:p>
          <a:p>
            <a:pPr lvl="1"/>
            <a:r>
              <a:rPr lang="en-US" dirty="0"/>
              <a:t>Slower response (weeks): adaptation by microbes/fungi to predictable DRW cycles?</a:t>
            </a:r>
          </a:p>
          <a:p>
            <a:pPr lvl="1"/>
            <a:r>
              <a:rPr lang="en-US" dirty="0"/>
              <a:t>What if the DRW cycles are not predictable?</a:t>
            </a:r>
          </a:p>
          <a:p>
            <a:pPr lvl="1"/>
            <a:r>
              <a:rPr lang="en-US" dirty="0"/>
              <a:t>Several stage microbial adaptation process?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5DFE4A2B-51DB-8340-8361-AE253E00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87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1EE91-44B4-2B4F-A4DA-C464B8E75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22CE-024E-C14D-82FD-4FFA51FC8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we learning something new from high resolution aqueous and gaseous concentration data?</a:t>
            </a:r>
          </a:p>
          <a:p>
            <a:pPr lvl="1"/>
            <a:r>
              <a:rPr lang="en-US" dirty="0"/>
              <a:t>Gives unprecedented chances to improve our models</a:t>
            </a:r>
          </a:p>
          <a:p>
            <a:pPr lvl="1"/>
            <a:r>
              <a:rPr lang="en-US" dirty="0"/>
              <a:t>Gives opportunities to see new things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DB061BD3-99E7-0945-BF55-2F3603428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210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F14FE-0ACB-BC4A-92E3-FDF673EB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527E7-729A-D643-8E71-E6F343A6A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we find a practical way to increase denitrification in woodchip bioreactors?</a:t>
            </a:r>
          </a:p>
          <a:p>
            <a:r>
              <a:rPr lang="en-US" dirty="0"/>
              <a:t>What are the impacts of Draining </a:t>
            </a:r>
            <a:r>
              <a:rPr lang="en-US" dirty="0" err="1"/>
              <a:t>ReWetting</a:t>
            </a:r>
            <a:r>
              <a:rPr lang="en-US" dirty="0"/>
              <a:t> cycles on respirations to normally saturated soils?</a:t>
            </a:r>
          </a:p>
          <a:p>
            <a:r>
              <a:rPr lang="en-US" dirty="0"/>
              <a:t>Can we identify the microbial pathways in bioreactors?</a:t>
            </a:r>
          </a:p>
          <a:p>
            <a:r>
              <a:rPr lang="en-US" dirty="0"/>
              <a:t>Are microbiologically driven reactions slow or rapid in soils?</a:t>
            </a:r>
          </a:p>
          <a:p>
            <a:r>
              <a:rPr lang="en-US" dirty="0"/>
              <a:t>Are we learning something new from high resolution aqueous and gaseous concentration data?</a:t>
            </a:r>
          </a:p>
          <a:p>
            <a:r>
              <a:rPr lang="en-US" dirty="0"/>
              <a:t>Could we use simplistic soil models to learn the role of DOC quantity and quality to soil health?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8BDE22E0-8BD0-6843-B962-EF1B1F917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32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74691-2FAE-704D-90AB-289DFDFD6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42" y="1131094"/>
            <a:ext cx="9976658" cy="50720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</a:t>
            </a:r>
            <a:r>
              <a:rPr lang="en-US" dirty="0" err="1"/>
              <a:t>spatio</a:t>
            </a:r>
            <a:r>
              <a:rPr lang="en-US" dirty="0"/>
              <a:t>-temporal resolution data in the field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114B1-550B-744E-881C-E05B8216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053" y="2440853"/>
            <a:ext cx="3370986" cy="2528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D5A41-4797-FF4D-BEAE-9805B1ECF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/>
          <a:stretch/>
        </p:blipFill>
        <p:spPr>
          <a:xfrm>
            <a:off x="3310080" y="2019480"/>
            <a:ext cx="3808962" cy="3377133"/>
          </a:xfrm>
          <a:prstGeom prst="rect">
            <a:avLst/>
          </a:prstGeom>
        </p:spPr>
      </p:pic>
      <p:pic>
        <p:nvPicPr>
          <p:cNvPr id="8" name="Picture 2" descr="https://pbs.twimg.com/media/DkNY5H3UcAAzSfR.jpg">
            <a:extLst>
              <a:ext uri="{FF2B5EF4-FFF2-40B4-BE49-F238E27FC236}">
                <a16:creationId xmlns:a16="http://schemas.microsoft.com/office/drawing/2014/main" id="{45DDA32B-C259-7341-AF86-C2F62ED01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448" y="2033602"/>
            <a:ext cx="4502843" cy="33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4DE02-BB9E-1B4F-A0F8-5CFA627866EA}"/>
              </a:ext>
            </a:extLst>
          </p:cNvPr>
          <p:cNvSpPr txBox="1"/>
          <p:nvPr/>
        </p:nvSpPr>
        <p:spPr>
          <a:xfrm>
            <a:off x="938993" y="5610063"/>
            <a:ext cx="1781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Plymouth, NC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C2083-0641-ED41-86FE-9AF2CA9AA038}"/>
              </a:ext>
            </a:extLst>
          </p:cNvPr>
          <p:cNvSpPr txBox="1"/>
          <p:nvPr/>
        </p:nvSpPr>
        <p:spPr>
          <a:xfrm>
            <a:off x="4677975" y="5610062"/>
            <a:ext cx="144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Nashua, 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417BD-16E3-3E42-ADB8-CF065F2D1129}"/>
              </a:ext>
            </a:extLst>
          </p:cNvPr>
          <p:cNvSpPr txBox="1"/>
          <p:nvPr/>
        </p:nvSpPr>
        <p:spPr>
          <a:xfrm>
            <a:off x="9090075" y="5482872"/>
            <a:ext cx="1501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Tatanui</a:t>
            </a:r>
            <a:r>
              <a:rPr lang="en-US" sz="2000" dirty="0">
                <a:solidFill>
                  <a:srgbClr val="0070C0"/>
                </a:solidFill>
              </a:rPr>
              <a:t>, NZ</a:t>
            </a:r>
          </a:p>
        </p:txBody>
      </p:sp>
      <p:pic>
        <p:nvPicPr>
          <p:cNvPr id="12" name="Picture 2" descr="Image result for nc state university">
            <a:extLst>
              <a:ext uri="{FF2B5EF4-FFF2-40B4-BE49-F238E27FC236}">
                <a16:creationId xmlns:a16="http://schemas.microsoft.com/office/drawing/2014/main" id="{6FC4F585-1A4D-2B49-A01D-045A5ADC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17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1" y="857250"/>
            <a:ext cx="8709661" cy="5143500"/>
          </a:xfrm>
          <a:prstGeom prst="rect">
            <a:avLst/>
          </a:prstGeom>
        </p:spPr>
      </p:pic>
      <p:pic>
        <p:nvPicPr>
          <p:cNvPr id="3" name="Picture 2" descr="Image result for nc state university">
            <a:extLst>
              <a:ext uri="{FF2B5EF4-FFF2-40B4-BE49-F238E27FC236}">
                <a16:creationId xmlns:a16="http://schemas.microsoft.com/office/drawing/2014/main" id="{6615D4AA-7916-DA4E-9E1E-F983AE6C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908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1" y="857250"/>
            <a:ext cx="8709661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1828" y="5146999"/>
            <a:ext cx="2792186" cy="5071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100" b="1" dirty="0"/>
              <a:t>Wells at 0.5 m from inlet </a:t>
            </a:r>
          </a:p>
        </p:txBody>
      </p:sp>
      <p:pic>
        <p:nvPicPr>
          <p:cNvPr id="5" name="Picture 2" descr="Image result for nc state university">
            <a:extLst>
              <a:ext uri="{FF2B5EF4-FFF2-40B4-BE49-F238E27FC236}">
                <a16:creationId xmlns:a16="http://schemas.microsoft.com/office/drawing/2014/main" id="{5BAC29BC-F9A4-0542-A7A8-6DDC0787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215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1" y="857250"/>
            <a:ext cx="8709661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1828" y="5146999"/>
            <a:ext cx="2792186" cy="5071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100" b="1" dirty="0"/>
              <a:t>Wells at 3.2 m from inlet </a:t>
            </a:r>
          </a:p>
        </p:txBody>
      </p:sp>
      <p:pic>
        <p:nvPicPr>
          <p:cNvPr id="5" name="Picture 2" descr="Image result for nc state university">
            <a:extLst>
              <a:ext uri="{FF2B5EF4-FFF2-40B4-BE49-F238E27FC236}">
                <a16:creationId xmlns:a16="http://schemas.microsoft.com/office/drawing/2014/main" id="{770BA2D2-4B69-5940-9EF2-D621726F1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739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1" y="857250"/>
            <a:ext cx="8709661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1828" y="5146999"/>
            <a:ext cx="2792186" cy="5071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100" b="1" dirty="0"/>
              <a:t>Wells at 5.9 m from inlet </a:t>
            </a:r>
          </a:p>
        </p:txBody>
      </p:sp>
      <p:pic>
        <p:nvPicPr>
          <p:cNvPr id="6" name="Picture 2" descr="Image result for nc state university">
            <a:extLst>
              <a:ext uri="{FF2B5EF4-FFF2-40B4-BE49-F238E27FC236}">
                <a16:creationId xmlns:a16="http://schemas.microsoft.com/office/drawing/2014/main" id="{663DD8C2-1A5B-804F-805A-90F2F316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34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1" y="857250"/>
            <a:ext cx="8709661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11828" y="5146999"/>
            <a:ext cx="2792186" cy="5071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100" b="1" dirty="0"/>
              <a:t>Wells at 8.5 m from inlet </a:t>
            </a:r>
          </a:p>
        </p:txBody>
      </p:sp>
      <p:pic>
        <p:nvPicPr>
          <p:cNvPr id="5" name="Picture 2" descr="Image result for nc state university">
            <a:extLst>
              <a:ext uri="{FF2B5EF4-FFF2-40B4-BE49-F238E27FC236}">
                <a16:creationId xmlns:a16="http://schemas.microsoft.com/office/drawing/2014/main" id="{38DA143A-B864-404B-BB61-A3A3DC32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4451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43558-0C77-1D48-89E9-E51BD16CF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Concluding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B1C5-4623-414C-ABD5-A47DB2866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Could we use simplistic soil models to learn the role of DOC quantity and quality to soil health?</a:t>
            </a:r>
          </a:p>
          <a:p>
            <a:pPr lvl="1"/>
            <a:r>
              <a:rPr lang="en-US" dirty="0"/>
              <a:t>I think so!</a:t>
            </a:r>
          </a:p>
          <a:p>
            <a:pPr lvl="1"/>
            <a:r>
              <a:rPr lang="en-US" dirty="0"/>
              <a:t>Using woodchip bioreactors as a simplistic model is very attractive:</a:t>
            </a:r>
          </a:p>
          <a:p>
            <a:pPr lvl="2"/>
            <a:r>
              <a:rPr lang="en-US" dirty="0"/>
              <a:t>Homogeneous source of carbon (simpler microbiome?)</a:t>
            </a:r>
          </a:p>
          <a:p>
            <a:pPr lvl="2"/>
            <a:r>
              <a:rPr lang="en-US" dirty="0"/>
              <a:t>Large redox gradients from aerobic to anaerobic conditions</a:t>
            </a:r>
          </a:p>
          <a:p>
            <a:pPr lvl="2"/>
            <a:r>
              <a:rPr lang="en-US" dirty="0"/>
              <a:t>Can be used in the lab and in the field</a:t>
            </a:r>
          </a:p>
          <a:p>
            <a:pPr lvl="2"/>
            <a:r>
              <a:rPr lang="en-US" dirty="0"/>
              <a:t>Access to water to measure all sorts of indicators at a high resolution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1FA7D2D8-32B7-5F4C-8AF3-D2F8CD7E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701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090287" y="132771"/>
            <a:ext cx="5854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Acknowledgements</a:t>
            </a:r>
          </a:p>
        </p:txBody>
      </p:sp>
      <p:pic>
        <p:nvPicPr>
          <p:cNvPr id="14" name="Picture 4" descr="Image result for ncsu bio ag 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72" y="3271246"/>
            <a:ext cx="3602204" cy="141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usda nif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r="4588" b="31400"/>
          <a:stretch/>
        </p:blipFill>
        <p:spPr bwMode="auto">
          <a:xfrm>
            <a:off x="1768416" y="841974"/>
            <a:ext cx="4381995" cy="21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troud water research c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79" y="4853217"/>
            <a:ext cx="3429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24722" y="1699080"/>
            <a:ext cx="3374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Funding Source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95712" y="3440417"/>
            <a:ext cx="3574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Facilities and Lab Analysis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1346" y="5343047"/>
            <a:ext cx="40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Microbial Analysis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6285997" y="1532497"/>
            <a:ext cx="676641" cy="1040802"/>
          </a:xfrm>
          <a:prstGeom prst="triangle">
            <a:avLst/>
          </a:prstGeom>
          <a:gradFill flip="none" rotWithShape="1">
            <a:gsLst>
              <a:gs pos="13000">
                <a:srgbClr val="CC0101"/>
              </a:gs>
              <a:gs pos="92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6285997" y="3581735"/>
            <a:ext cx="676641" cy="1040802"/>
          </a:xfrm>
          <a:prstGeom prst="triangle">
            <a:avLst/>
          </a:prstGeom>
          <a:gradFill flip="none" rotWithShape="1">
            <a:gsLst>
              <a:gs pos="13000">
                <a:srgbClr val="CC0101"/>
              </a:gs>
              <a:gs pos="92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6285996" y="5190066"/>
            <a:ext cx="676641" cy="1040802"/>
          </a:xfrm>
          <a:prstGeom prst="triangle">
            <a:avLst/>
          </a:prstGeom>
          <a:gradFill flip="none" rotWithShape="1">
            <a:gsLst>
              <a:gs pos="13000">
                <a:srgbClr val="CC0101"/>
              </a:gs>
              <a:gs pos="92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Image result for nc state university">
            <a:extLst>
              <a:ext uri="{FF2B5EF4-FFF2-40B4-BE49-F238E27FC236}">
                <a16:creationId xmlns:a16="http://schemas.microsoft.com/office/drawing/2014/main" id="{E3CDF5B0-D6ED-BD46-9948-5EAE69BAC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09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1DE5-CECF-A94D-8CC0-1EEE0D13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9AD8-BD4E-8F4E-974A-EC5BC2BD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4075"/>
          </a:xfrm>
        </p:spPr>
        <p:txBody>
          <a:bodyPr>
            <a:normAutofit/>
          </a:bodyPr>
          <a:lstStyle/>
          <a:p>
            <a:pPr marL="0" indent="0">
              <a:buClr>
                <a:srgbClr val="FF0000"/>
              </a:buClr>
              <a:buNone/>
            </a:pPr>
            <a:endParaRPr lang="en-US" sz="3200" dirty="0"/>
          </a:p>
          <a:p>
            <a:r>
              <a:rPr lang="en-US" sz="3200" dirty="0"/>
              <a:t>Drying and </a:t>
            </a:r>
            <a:r>
              <a:rPr lang="en-US" sz="3200" dirty="0" err="1"/>
              <a:t>ReWetting</a:t>
            </a:r>
            <a:r>
              <a:rPr lang="en-US" sz="3200" dirty="0"/>
              <a:t> (DRW) cycles can ’rejuvenate’ woodchip bioreactor </a:t>
            </a:r>
          </a:p>
          <a:p>
            <a:endParaRPr lang="en-US" sz="3200" dirty="0"/>
          </a:p>
          <a:p>
            <a:r>
              <a:rPr lang="en-US" sz="3200" dirty="0"/>
              <a:t>Gaseous emission data will provide information on the microbial pathways during DRW</a:t>
            </a:r>
          </a:p>
          <a:p>
            <a:pPr>
              <a:buClr>
                <a:srgbClr val="FF0000"/>
              </a:buClr>
            </a:pPr>
            <a:endParaRPr lang="en-US" sz="3200" dirty="0"/>
          </a:p>
          <a:p>
            <a:pPr>
              <a:buClr>
                <a:srgbClr val="FF0000"/>
              </a:buClr>
            </a:pPr>
            <a:endParaRPr lang="en-US" sz="3200" dirty="0"/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D125292B-32EC-4848-A384-E687E268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5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126AD-A5BF-2F4A-A310-E2A24A1ED648}"/>
              </a:ext>
            </a:extLst>
          </p:cNvPr>
          <p:cNvSpPr/>
          <p:nvPr/>
        </p:nvSpPr>
        <p:spPr>
          <a:xfrm>
            <a:off x="3476625" y="2419350"/>
            <a:ext cx="5238750" cy="19621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Black Box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EDA90E1-9D92-D540-9B6B-19DEF2CF9717}"/>
              </a:ext>
            </a:extLst>
          </p:cNvPr>
          <p:cNvSpPr/>
          <p:nvPr/>
        </p:nvSpPr>
        <p:spPr>
          <a:xfrm>
            <a:off x="2276476" y="3209926"/>
            <a:ext cx="1000125" cy="5048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1EB93086-6D55-8846-9AA2-9723A5CA007D}"/>
              </a:ext>
            </a:extLst>
          </p:cNvPr>
          <p:cNvSpPr/>
          <p:nvPr/>
        </p:nvSpPr>
        <p:spPr>
          <a:xfrm>
            <a:off x="8924926" y="3209926"/>
            <a:ext cx="1000125" cy="50482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0A069-48DC-884A-9D65-A111D4CFF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" b="58584"/>
          <a:stretch/>
        </p:blipFill>
        <p:spPr>
          <a:xfrm>
            <a:off x="4905375" y="1528762"/>
            <a:ext cx="2381250" cy="890588"/>
          </a:xfrm>
          <a:prstGeom prst="rect">
            <a:avLst/>
          </a:prstGeom>
        </p:spPr>
      </p:pic>
      <p:pic>
        <p:nvPicPr>
          <p:cNvPr id="13" name="Picture 2" descr="Image result for nc state university">
            <a:extLst>
              <a:ext uri="{FF2B5EF4-FFF2-40B4-BE49-F238E27FC236}">
                <a16:creationId xmlns:a16="http://schemas.microsoft.com/office/drawing/2014/main" id="{C6855DB8-BBBD-4244-9B59-E4A75002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3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1DE5-CECF-A94D-8CC0-1EEE0D132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9AD8-BD4E-8F4E-974A-EC5BC2BD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4075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Track and quantify the fate of water, nitrate, and DOC to reconstruct the apparent functioning</a:t>
            </a:r>
          </a:p>
          <a:p>
            <a:pPr>
              <a:buClr>
                <a:srgbClr val="FF0000"/>
              </a:buClr>
            </a:pPr>
            <a:endParaRPr lang="en-US" sz="3200" dirty="0"/>
          </a:p>
          <a:p>
            <a:r>
              <a:rPr lang="en-US" sz="3200" dirty="0"/>
              <a:t>Measure in the lab and in the field the aqueous and gaseous removals and emissions associated with the use of bioreactors</a:t>
            </a:r>
          </a:p>
          <a:p>
            <a:endParaRPr lang="en-US" sz="3200" dirty="0"/>
          </a:p>
          <a:p>
            <a:pPr>
              <a:buClr>
                <a:srgbClr val="FF0000"/>
              </a:buClr>
            </a:pPr>
            <a:r>
              <a:rPr lang="en-US" sz="3200" dirty="0"/>
              <a:t>Find solutions to ’rejuvenate’ woodchip bioreactor</a:t>
            </a:r>
          </a:p>
          <a:p>
            <a:pPr>
              <a:buClr>
                <a:srgbClr val="FF0000"/>
              </a:buClr>
            </a:pPr>
            <a:endParaRPr lang="en-US" sz="3200" dirty="0"/>
          </a:p>
          <a:p>
            <a:pPr>
              <a:buClr>
                <a:srgbClr val="FF0000"/>
              </a:buClr>
            </a:pPr>
            <a:r>
              <a:rPr lang="en-US" sz="3200" dirty="0"/>
              <a:t>Identify the microbial pathways using isotopic signatures</a:t>
            </a:r>
          </a:p>
          <a:p>
            <a:pPr>
              <a:buClr>
                <a:srgbClr val="FF0000"/>
              </a:buClr>
            </a:pPr>
            <a:endParaRPr lang="en-US" sz="3200" dirty="0"/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Integrate this new knowledge into 2D biogeochemical computer models</a:t>
            </a:r>
          </a:p>
          <a:p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Use the models to explore and define novel and optimized design and management guidelines</a:t>
            </a:r>
          </a:p>
          <a:p>
            <a:pPr>
              <a:buClr>
                <a:srgbClr val="FF0000"/>
              </a:buClr>
            </a:pPr>
            <a:endParaRPr lang="en-US" sz="3200" dirty="0"/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D125292B-32EC-4848-A384-E687E268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50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786C-C2DD-6842-B039-1D1C2EFAC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DE73E-D1FB-364B-A64C-5002B7F04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high resolution instruments to measure gaseous and aqueous concentrations</a:t>
            </a:r>
          </a:p>
          <a:p>
            <a:endParaRPr lang="en-US" dirty="0"/>
          </a:p>
          <a:p>
            <a:r>
              <a:rPr lang="en-US" dirty="0"/>
              <a:t>Lab column experiments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2-5 week long experiments in field bioreactors in North Carolina, Iowa, New Zealand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Process-based modeling</a:t>
            </a:r>
          </a:p>
        </p:txBody>
      </p:sp>
      <p:pic>
        <p:nvPicPr>
          <p:cNvPr id="4" name="Picture 2" descr="Image result for nc state university">
            <a:extLst>
              <a:ext uri="{FF2B5EF4-FFF2-40B4-BE49-F238E27FC236}">
                <a16:creationId xmlns:a16="http://schemas.microsoft.com/office/drawing/2014/main" id="{E29C3073-8F22-D745-A4C1-DB6AF911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34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80322" y="259292"/>
            <a:ext cx="751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What are drying-rewetting cycles?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80322" y="1000883"/>
            <a:ext cx="80791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Cycle between dry/wet conditions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Gradient of conditions</a:t>
            </a:r>
          </a:p>
        </p:txBody>
      </p:sp>
      <p:pic>
        <p:nvPicPr>
          <p:cNvPr id="4100" name="Picture 4" descr="Image result for cycle arrow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1096">
            <a:off x="9620568" y="2970206"/>
            <a:ext cx="1859205" cy="1632615"/>
          </a:xfrm>
          <a:prstGeom prst="rect">
            <a:avLst/>
          </a:prstGeom>
          <a:solidFill>
            <a:schemeClr val="bg1">
              <a:alpha val="30000"/>
            </a:schemeClr>
          </a:solidFill>
        </p:spPr>
      </p:pic>
      <p:pic>
        <p:nvPicPr>
          <p:cNvPr id="4098" name="Picture 2" descr="Image result for woodchi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48"/>
          <a:stretch/>
        </p:blipFill>
        <p:spPr bwMode="auto">
          <a:xfrm>
            <a:off x="9280900" y="846259"/>
            <a:ext cx="2538539" cy="208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woodchi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/>
          <a:stretch/>
        </p:blipFill>
        <p:spPr bwMode="auto">
          <a:xfrm>
            <a:off x="9389391" y="4695986"/>
            <a:ext cx="2538539" cy="203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409899" y="5022451"/>
            <a:ext cx="2444741" cy="1207868"/>
          </a:xfrm>
          <a:prstGeom prst="rect">
            <a:avLst/>
          </a:prstGeom>
          <a:solidFill>
            <a:schemeClr val="accent1">
              <a:alpha val="37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780322" y="3083805"/>
            <a:ext cx="8079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Based on literature: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Stimulates respiration 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Increases mineralization of C &amp; N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Changes in microbial community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73310" y="2720854"/>
            <a:ext cx="7314459" cy="479947"/>
            <a:chOff x="1780322" y="2705356"/>
            <a:chExt cx="7314459" cy="479947"/>
          </a:xfrm>
        </p:grpSpPr>
        <p:sp>
          <p:nvSpPr>
            <p:cNvPr id="7" name="Rectangle 6"/>
            <p:cNvSpPr/>
            <p:nvPr/>
          </p:nvSpPr>
          <p:spPr>
            <a:xfrm>
              <a:off x="1780322" y="2726424"/>
              <a:ext cx="6788212" cy="425099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C00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20816" y="2708715"/>
              <a:ext cx="720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Dry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2599" y="2723638"/>
              <a:ext cx="1916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Unsaturated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01227" y="2708139"/>
              <a:ext cx="779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Wet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77923" y="2705356"/>
              <a:ext cx="19168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Saturated</a:t>
              </a:r>
            </a:p>
          </p:txBody>
        </p:sp>
      </p:grpSp>
      <p:pic>
        <p:nvPicPr>
          <p:cNvPr id="18" name="Picture 2" descr="Image result for nc state university">
            <a:extLst>
              <a:ext uri="{FF2B5EF4-FFF2-40B4-BE49-F238E27FC236}">
                <a16:creationId xmlns:a16="http://schemas.microsoft.com/office/drawing/2014/main" id="{1A488A1A-34A4-4843-BE90-737C4EFBB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0878" cy="5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62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17721</TotalTime>
  <Words>1332</Words>
  <Application>Microsoft Macintosh PowerPoint</Application>
  <PresentationFormat>Widescreen</PresentationFormat>
  <Paragraphs>235</Paragraphs>
  <Slides>47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宋体</vt:lpstr>
      <vt:lpstr>Arial</vt:lpstr>
      <vt:lpstr>Calibri</vt:lpstr>
      <vt:lpstr>Calibri Light</vt:lpstr>
      <vt:lpstr>Cambria</vt:lpstr>
      <vt:lpstr>Cambria Math</vt:lpstr>
      <vt:lpstr>Times New Roman</vt:lpstr>
      <vt:lpstr>Office Theme</vt:lpstr>
      <vt:lpstr>Drying and wetting cycles of normally wet soils impact soil respiration and health</vt:lpstr>
      <vt:lpstr>PowerPoint Presentation</vt:lpstr>
      <vt:lpstr>From the literature</vt:lpstr>
      <vt:lpstr>Research questions</vt:lpstr>
      <vt:lpstr>Hypotheses</vt:lpstr>
      <vt:lpstr>PowerPoint Presentation</vt:lpstr>
      <vt:lpstr>Objectives</vt:lpstr>
      <vt:lpstr>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quality results</vt:lpstr>
      <vt:lpstr>PowerPoint Presentation</vt:lpstr>
      <vt:lpstr>PowerPoint Presentation</vt:lpstr>
      <vt:lpstr>PowerPoint Presentation</vt:lpstr>
      <vt:lpstr>Volumetric Removal and Production rates</vt:lpstr>
      <vt:lpstr>PowerPoint Presentation</vt:lpstr>
      <vt:lpstr>Rapid and Large response to DRW cycles</vt:lpstr>
      <vt:lpstr>Slow or rapid reactions in soils? </vt:lpstr>
      <vt:lpstr>PowerPoint Presentation</vt:lpstr>
      <vt:lpstr>PowerPoint Presentation</vt:lpstr>
      <vt:lpstr>DRW cycles increase nitrate removal</vt:lpstr>
      <vt:lpstr>What causes the increased nitrate removal?</vt:lpstr>
      <vt:lpstr>PowerPoint Presentation</vt:lpstr>
      <vt:lpstr>PowerPoint Presentation</vt:lpstr>
      <vt:lpstr>Water quality take home points</vt:lpstr>
      <vt:lpstr>Gaseous emission results</vt:lpstr>
      <vt:lpstr>A system opened to the atmosphere</vt:lpstr>
      <vt:lpstr>Bulk CO₂ values, a clear typology </vt:lpstr>
      <vt:lpstr>Long DRW cycles diminish N₂O emissions</vt:lpstr>
      <vt:lpstr>Small percentage of N lost as N₂O emissions</vt:lpstr>
      <vt:lpstr>Bulk CO₂ values, a clear typology </vt:lpstr>
      <vt:lpstr>An evolution in N_2 O emission pathway over the weeks  </vt:lpstr>
      <vt:lpstr>Concluding remarks</vt:lpstr>
      <vt:lpstr>Concluding remarks</vt:lpstr>
      <vt:lpstr>High spatio-temporal resolution data in the field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Concluding remarks</vt:lpstr>
      <vt:lpstr>PowerPoint Presentation</vt:lpstr>
    </vt:vector>
  </TitlesOfParts>
  <Company>North Carolina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drying-rewetting cycles on nitrate removal rates in woodchip bioreactors</dc:title>
  <dc:creator>Bryan Maxwell</dc:creator>
  <cp:lastModifiedBy>Microsoft Office User</cp:lastModifiedBy>
  <cp:revision>174</cp:revision>
  <dcterms:created xsi:type="dcterms:W3CDTF">2018-02-20T15:34:45Z</dcterms:created>
  <dcterms:modified xsi:type="dcterms:W3CDTF">2020-01-24T04:28:17Z</dcterms:modified>
</cp:coreProperties>
</file>