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070" r:id="rId2"/>
    <p:sldId id="1108" r:id="rId3"/>
    <p:sldId id="997" r:id="rId4"/>
    <p:sldId id="1103" r:id="rId5"/>
    <p:sldId id="991" r:id="rId6"/>
    <p:sldId id="1126" r:id="rId7"/>
    <p:sldId id="1113" r:id="rId8"/>
    <p:sldId id="1110" r:id="rId9"/>
    <p:sldId id="1008" r:id="rId10"/>
    <p:sldId id="1045" r:id="rId11"/>
    <p:sldId id="1028" r:id="rId12"/>
    <p:sldId id="1058" r:id="rId13"/>
    <p:sldId id="1063" r:id="rId14"/>
    <p:sldId id="1065" r:id="rId15"/>
    <p:sldId id="1069" r:id="rId16"/>
    <p:sldId id="1125" r:id="rId17"/>
    <p:sldId id="1123" r:id="rId18"/>
    <p:sldId id="11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tirios Archontoulis" initials="SA" lastIdx="1" clrIdx="0">
    <p:extLst>
      <p:ext uri="{19B8F6BF-5375-455C-9EA6-DF929625EA0E}">
        <p15:presenceInfo xmlns:p15="http://schemas.microsoft.com/office/powerpoint/2012/main" userId="S::sarchont@iastate.edu::baea535f-0ef0-448a-a6fc-2735ba14392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90394" autoAdjust="0"/>
  </p:normalViewPr>
  <p:slideViewPr>
    <p:cSldViewPr snapToGrid="0">
      <p:cViewPr varScale="1">
        <p:scale>
          <a:sx n="65" d="100"/>
          <a:sy n="65" d="100"/>
        </p:scale>
        <p:origin x="68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0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DF177-13C5-46CE-B85D-E50E0F0FD9E2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0CD19-A08D-4BE5-99E6-6C84648B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81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798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787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891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941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55% of</a:t>
            </a:r>
            <a:r>
              <a:rPr lang="en-GB" baseline="0" dirty="0"/>
              <a:t> IA soils have WT &lt; 2m; 61% IL, 56% IN. 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369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00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54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484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59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581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891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9013-6217-4A9E-8E42-8E95B4972FA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2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6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4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1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7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63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1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2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4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5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2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6495-2D76-4D70-998F-5198A780F77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5E4EB-EF29-4DDA-AAAC-51B352C8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7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ops.extension.iastate.edu/facts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rops.extension.iastate.edu/facts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ops.extension.iastate.edu/facts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rops.extension.iastate.edu/facts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59"/>
            <a:ext cx="12192000" cy="68207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075" y="535902"/>
            <a:ext cx="120109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Modeling shallow water tables impacts on productivity and soil health in the US Midwest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3244" y="4247042"/>
            <a:ext cx="961318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Sotirios Archontoulis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Associate Professor of Integrated Cropping Systems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Iowa State University, Department of Agronomy </a:t>
            </a:r>
          </a:p>
          <a:p>
            <a:pPr algn="ctr"/>
            <a:endParaRPr lang="en-US" sz="2200" dirty="0">
              <a:solidFill>
                <a:schemeClr val="bg1"/>
              </a:solidFill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Jan 23, 2020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sarchont@iastate.edu </a:t>
            </a:r>
          </a:p>
        </p:txBody>
      </p:sp>
    </p:spTree>
    <p:extLst>
      <p:ext uri="{BB962C8B-B14F-4D97-AF65-F5344CB8AC3E}">
        <p14:creationId xmlns:p14="http://schemas.microsoft.com/office/powerpoint/2010/main" val="196955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39" y="2350711"/>
            <a:ext cx="3222130" cy="234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35422" y="1547005"/>
            <a:ext cx="37386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Fan et al. 2013 – Science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Regional scale hydrological 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948" y="2218890"/>
            <a:ext cx="3783452" cy="2902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926" y="2239614"/>
            <a:ext cx="3978643" cy="2858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1" y="286604"/>
            <a:ext cx="1044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Comparison of models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735" y="1547005"/>
            <a:ext cx="290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pSIMS</a:t>
            </a:r>
            <a:r>
              <a:rPr lang="en-US" sz="2000" dirty="0">
                <a:solidFill>
                  <a:srgbClr val="FF0000"/>
                </a:solidFill>
              </a:rPr>
              <a:t> – APSIM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Field scale crop model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96528" y="1613341"/>
            <a:ext cx="23443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gSSURGO</a:t>
            </a:r>
            <a:r>
              <a:rPr lang="en-US" dirty="0">
                <a:solidFill>
                  <a:srgbClr val="FF0000"/>
                </a:solidFill>
              </a:rPr>
              <a:t> database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1914" y="5129376"/>
            <a:ext cx="843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The darker the color the shallower the water table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238" y="6137920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275490"/>
            <a:ext cx="3258117" cy="663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926" y="2287869"/>
            <a:ext cx="3574786" cy="260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23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238" y="6137920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275490"/>
            <a:ext cx="3258117" cy="663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1" y="286604"/>
            <a:ext cx="1044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Simulated mean annual water table depth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06062" y="1008949"/>
            <a:ext cx="4966185" cy="4653381"/>
            <a:chOff x="5245139" y="865593"/>
            <a:chExt cx="4966185" cy="4653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040" y="865593"/>
              <a:ext cx="4572009" cy="457200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4872857" y="2813118"/>
              <a:ext cx="120623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Density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57568" y="5118864"/>
              <a:ext cx="43537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Annual average water table depth (cm)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1496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4911" y="87549"/>
            <a:ext cx="830884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/>
              <a:t>Simulated depth to the water table from soil surface (mm)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54067" y="579992"/>
            <a:ext cx="81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Iowa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0288" y="1338908"/>
            <a:ext cx="81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Illinois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10145" y="1948508"/>
            <a:ext cx="97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Indiana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385" y="1626606"/>
            <a:ext cx="1422054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Jul 09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227" y="4050590"/>
            <a:ext cx="26024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The darker the color the shallower the water table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0C392-9742-4C18-8AAC-FD20FA9FAEF2}"/>
              </a:ext>
            </a:extLst>
          </p:cNvPr>
          <p:cNvSpPr txBox="1"/>
          <p:nvPr/>
        </p:nvSpPr>
        <p:spPr>
          <a:xfrm>
            <a:off x="10972588" y="5520582"/>
            <a:ext cx="1035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(3.2’)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93C1AC-5B59-43E3-A1DB-CDBD1B0D500D}"/>
              </a:ext>
            </a:extLst>
          </p:cNvPr>
          <p:cNvSpPr txBox="1"/>
          <p:nvPr/>
        </p:nvSpPr>
        <p:spPr>
          <a:xfrm>
            <a:off x="10972588" y="794298"/>
            <a:ext cx="1035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(11’)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AD4C3C-3821-4A4A-99FB-97F7B03066D7}"/>
              </a:ext>
            </a:extLst>
          </p:cNvPr>
          <p:cNvSpPr/>
          <p:nvPr/>
        </p:nvSpPr>
        <p:spPr>
          <a:xfrm>
            <a:off x="2907873" y="6278008"/>
            <a:ext cx="7142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3"/>
              </a:rPr>
              <a:t>https://crops.extension.iastate.edu/facts/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09E26-4C1A-4C31-9241-9693CDAA4B8A}"/>
              </a:ext>
            </a:extLst>
          </p:cNvPr>
          <p:cNvSpPr txBox="1"/>
          <p:nvPr/>
        </p:nvSpPr>
        <p:spPr>
          <a:xfrm>
            <a:off x="4310743" y="6046237"/>
            <a:ext cx="3209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83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4067" y="579992"/>
            <a:ext cx="81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Iowa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0288" y="1338908"/>
            <a:ext cx="81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Illinois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10145" y="1948508"/>
            <a:ext cx="97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Indiana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385" y="1626606"/>
            <a:ext cx="1422054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Aug 12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4911" y="87549"/>
            <a:ext cx="830884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/>
              <a:t>Simulated depth to the water table from soil surface (mm)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859BD-45DE-45DF-A279-63AA85E989F3}"/>
              </a:ext>
            </a:extLst>
          </p:cNvPr>
          <p:cNvSpPr txBox="1"/>
          <p:nvPr/>
        </p:nvSpPr>
        <p:spPr>
          <a:xfrm>
            <a:off x="10972588" y="5520582"/>
            <a:ext cx="1035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(3.2’)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0B336-5F63-48C5-B903-AA0345232DB7}"/>
              </a:ext>
            </a:extLst>
          </p:cNvPr>
          <p:cNvSpPr txBox="1"/>
          <p:nvPr/>
        </p:nvSpPr>
        <p:spPr>
          <a:xfrm>
            <a:off x="10972588" y="794298"/>
            <a:ext cx="1035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(11’)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1DEB61-9EE4-4525-AD25-E348C4A7E6B5}"/>
              </a:ext>
            </a:extLst>
          </p:cNvPr>
          <p:cNvSpPr txBox="1"/>
          <p:nvPr/>
        </p:nvSpPr>
        <p:spPr>
          <a:xfrm>
            <a:off x="4170778" y="6027575"/>
            <a:ext cx="3508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6B9B30-0FE8-4F09-852E-5A29C190DDB1}"/>
              </a:ext>
            </a:extLst>
          </p:cNvPr>
          <p:cNvSpPr/>
          <p:nvPr/>
        </p:nvSpPr>
        <p:spPr>
          <a:xfrm>
            <a:off x="2907873" y="6278008"/>
            <a:ext cx="7142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3"/>
              </a:rPr>
              <a:t>https://crops.extension.iastate.edu/facts/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9986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4067" y="579992"/>
            <a:ext cx="81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Iowa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0288" y="1338908"/>
            <a:ext cx="81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Illinois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10145" y="1948508"/>
            <a:ext cx="97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Indiana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385" y="1626606"/>
            <a:ext cx="1422054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Sep 10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4911" y="87549"/>
            <a:ext cx="830884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/>
              <a:t>Simulated depth to the water table from soil surface (mm)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9C797-F66F-4867-ADCA-41690E838C97}"/>
              </a:ext>
            </a:extLst>
          </p:cNvPr>
          <p:cNvSpPr txBox="1"/>
          <p:nvPr/>
        </p:nvSpPr>
        <p:spPr>
          <a:xfrm>
            <a:off x="10972588" y="5520582"/>
            <a:ext cx="1035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(3.2’)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E544A-5262-4B51-B29F-3AD94DBA86BE}"/>
              </a:ext>
            </a:extLst>
          </p:cNvPr>
          <p:cNvSpPr txBox="1"/>
          <p:nvPr/>
        </p:nvSpPr>
        <p:spPr>
          <a:xfrm>
            <a:off x="10972588" y="794298"/>
            <a:ext cx="1035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(11’)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D77F54-C321-4715-BE04-A83DF6EE4DB1}"/>
              </a:ext>
            </a:extLst>
          </p:cNvPr>
          <p:cNvSpPr txBox="1"/>
          <p:nvPr/>
        </p:nvSpPr>
        <p:spPr>
          <a:xfrm>
            <a:off x="3928187" y="6046237"/>
            <a:ext cx="40121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D6A8F4-8803-4BAD-85AF-E97C2016C7C9}"/>
              </a:ext>
            </a:extLst>
          </p:cNvPr>
          <p:cNvSpPr/>
          <p:nvPr/>
        </p:nvSpPr>
        <p:spPr>
          <a:xfrm>
            <a:off x="2907873" y="6278008"/>
            <a:ext cx="7142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3"/>
              </a:rPr>
              <a:t>https://crops.extension.iastate.edu/facts/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6292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4067" y="579992"/>
            <a:ext cx="81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Iowa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0288" y="1338908"/>
            <a:ext cx="81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Illinois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10145" y="1948508"/>
            <a:ext cx="97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Indiana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385" y="1626606"/>
            <a:ext cx="1422054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Oct 08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4911" y="87549"/>
            <a:ext cx="830884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/>
              <a:t>Simulated depth to the water table from soil surface (mm)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9334F-0319-4702-BEA1-DBC1FAF4254D}"/>
              </a:ext>
            </a:extLst>
          </p:cNvPr>
          <p:cNvSpPr txBox="1"/>
          <p:nvPr/>
        </p:nvSpPr>
        <p:spPr>
          <a:xfrm>
            <a:off x="10972588" y="5520582"/>
            <a:ext cx="1035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(3.2’)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DE3F40-C4C6-4750-B670-B69DCBF51DAB}"/>
              </a:ext>
            </a:extLst>
          </p:cNvPr>
          <p:cNvSpPr txBox="1"/>
          <p:nvPr/>
        </p:nvSpPr>
        <p:spPr>
          <a:xfrm>
            <a:off x="10972588" y="794298"/>
            <a:ext cx="1035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(11’)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596FBC-0C52-4F75-9FFF-336A713D3513}"/>
              </a:ext>
            </a:extLst>
          </p:cNvPr>
          <p:cNvSpPr txBox="1"/>
          <p:nvPr/>
        </p:nvSpPr>
        <p:spPr>
          <a:xfrm>
            <a:off x="4170778" y="6046237"/>
            <a:ext cx="3564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CD524-D64D-47DF-A9AB-B6E4B98A7B38}"/>
              </a:ext>
            </a:extLst>
          </p:cNvPr>
          <p:cNvSpPr/>
          <p:nvPr/>
        </p:nvSpPr>
        <p:spPr>
          <a:xfrm>
            <a:off x="2907873" y="6278008"/>
            <a:ext cx="7142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3"/>
              </a:rPr>
              <a:t>https://crops.extension.iastate.edu/facts/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616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825AF26-EAC4-4391-B20C-E9457BC3EB92}"/>
              </a:ext>
            </a:extLst>
          </p:cNvPr>
          <p:cNvSpPr txBox="1"/>
          <p:nvPr/>
        </p:nvSpPr>
        <p:spPr>
          <a:xfrm>
            <a:off x="10106751" y="1691678"/>
            <a:ext cx="101513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C2FEAC-5C69-4103-A0CE-982C10347117}"/>
              </a:ext>
            </a:extLst>
          </p:cNvPr>
          <p:cNvSpPr txBox="1"/>
          <p:nvPr/>
        </p:nvSpPr>
        <p:spPr>
          <a:xfrm>
            <a:off x="4265871" y="1744688"/>
            <a:ext cx="101513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2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90" y="-940190"/>
            <a:ext cx="7526322" cy="75263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FA4CA9-C141-475E-BBA8-42E494FB9AB9}"/>
              </a:ext>
            </a:extLst>
          </p:cNvPr>
          <p:cNvSpPr txBox="1"/>
          <p:nvPr/>
        </p:nvSpPr>
        <p:spPr>
          <a:xfrm>
            <a:off x="258686" y="675062"/>
            <a:ext cx="40071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can the developed system help with decision-making?</a:t>
            </a:r>
          </a:p>
          <a:p>
            <a:endParaRPr lang="en-US" sz="3200" dirty="0"/>
          </a:p>
          <a:p>
            <a:r>
              <a:rPr lang="en-US" sz="3200" dirty="0"/>
              <a:t>e.g. tile drainage impacts on corn yield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6945B1-CF69-49E6-AB89-1C3405C505D2}"/>
              </a:ext>
            </a:extLst>
          </p:cNvPr>
          <p:cNvSpPr txBox="1"/>
          <p:nvPr/>
        </p:nvSpPr>
        <p:spPr>
          <a:xfrm>
            <a:off x="258686" y="4618829"/>
            <a:ext cx="4352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rgbClr val="0070C0"/>
                </a:solidFill>
              </a:rPr>
              <a:t>Drain</a:t>
            </a:r>
            <a:r>
              <a:rPr lang="en-US" sz="2200" dirty="0">
                <a:solidFill>
                  <a:srgbClr val="0070C0"/>
                </a:solidFill>
              </a:rPr>
              <a:t> = 3.5’ depth x 65’ spacing </a:t>
            </a:r>
          </a:p>
          <a:p>
            <a:r>
              <a:rPr lang="en-US" sz="2200" b="1" u="sng" dirty="0">
                <a:solidFill>
                  <a:srgbClr val="0070C0"/>
                </a:solidFill>
              </a:rPr>
              <a:t>Undrain</a:t>
            </a:r>
            <a:r>
              <a:rPr lang="en-US" sz="2200" dirty="0">
                <a:solidFill>
                  <a:srgbClr val="0070C0"/>
                </a:solidFill>
              </a:rPr>
              <a:t> = 2.3’ depth x 110’ spacing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E0594B-98A9-41AC-82F2-C111205B3F2D}"/>
              </a:ext>
            </a:extLst>
          </p:cNvPr>
          <p:cNvSpPr txBox="1"/>
          <p:nvPr/>
        </p:nvSpPr>
        <p:spPr>
          <a:xfrm>
            <a:off x="6640297" y="882653"/>
            <a:ext cx="235621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2010 wet year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3E738A-5533-4C19-AE32-0C69AB27A02D}"/>
              </a:ext>
            </a:extLst>
          </p:cNvPr>
          <p:cNvSpPr/>
          <p:nvPr/>
        </p:nvSpPr>
        <p:spPr>
          <a:xfrm>
            <a:off x="-4238" y="6165304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8DEDD9-9C7B-4353-A841-101B25A73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302874"/>
            <a:ext cx="3258117" cy="66302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FDC051-C171-4677-A996-2B5C9525A446}"/>
              </a:ext>
            </a:extLst>
          </p:cNvPr>
          <p:cNvSpPr/>
          <p:nvPr/>
        </p:nvSpPr>
        <p:spPr>
          <a:xfrm>
            <a:off x="9134669" y="6183029"/>
            <a:ext cx="2914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Work in progress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Archontoulis et al. </a:t>
            </a:r>
          </a:p>
        </p:txBody>
      </p:sp>
    </p:spTree>
    <p:extLst>
      <p:ext uri="{BB962C8B-B14F-4D97-AF65-F5344CB8AC3E}">
        <p14:creationId xmlns:p14="http://schemas.microsoft.com/office/powerpoint/2010/main" val="4154318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6EA1A-88A1-4392-8E05-828515EB4B0B}"/>
              </a:ext>
            </a:extLst>
          </p:cNvPr>
          <p:cNvSpPr/>
          <p:nvPr/>
        </p:nvSpPr>
        <p:spPr>
          <a:xfrm>
            <a:off x="-4238" y="6165304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4FE03E-9521-46A2-B2FE-C560A0B25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302874"/>
            <a:ext cx="3258117" cy="6630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580E16-5810-49AC-99FE-0B5DA593FF38}"/>
              </a:ext>
            </a:extLst>
          </p:cNvPr>
          <p:cNvSpPr txBox="1"/>
          <p:nvPr/>
        </p:nvSpPr>
        <p:spPr>
          <a:xfrm>
            <a:off x="427163" y="286604"/>
            <a:ext cx="10927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Concluding remarks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B48F5-60EF-4C0F-9D14-6E61B2768696}"/>
              </a:ext>
            </a:extLst>
          </p:cNvPr>
          <p:cNvSpPr txBox="1"/>
          <p:nvPr/>
        </p:nvSpPr>
        <p:spPr>
          <a:xfrm>
            <a:off x="532910" y="1042485"/>
            <a:ext cx="109277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Large impacts (positive and negative) of water tables on production and environmental aspects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Think more and work towards dynamic solutions</a:t>
            </a:r>
          </a:p>
          <a:p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70C0"/>
                </a:solidFill>
              </a:rPr>
              <a:t>Knowledge gaps:</a:t>
            </a:r>
            <a:r>
              <a:rPr lang="en-US" sz="3000" dirty="0"/>
              <a:t>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Tiles in the landscape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Subsoil properties (&gt; 5 feet)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Subsoil processes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000" dirty="0"/>
              <a:t>Denitrification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000" dirty="0"/>
              <a:t>SOM vs excess water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F64B01-B578-4F3D-983C-E150F7818225}"/>
              </a:ext>
            </a:extLst>
          </p:cNvPr>
          <p:cNvGrpSpPr/>
          <p:nvPr/>
        </p:nvGrpSpPr>
        <p:grpSpPr>
          <a:xfrm>
            <a:off x="9019077" y="1637722"/>
            <a:ext cx="3765039" cy="4437839"/>
            <a:chOff x="1013210" y="855077"/>
            <a:chExt cx="3765039" cy="443783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1E6640B-C0E0-49AB-8ED3-7FC6A20977AB}"/>
                </a:ext>
              </a:extLst>
            </p:cNvPr>
            <p:cNvGrpSpPr/>
            <p:nvPr/>
          </p:nvGrpSpPr>
          <p:grpSpPr>
            <a:xfrm>
              <a:off x="1013210" y="855077"/>
              <a:ext cx="3765039" cy="4437839"/>
              <a:chOff x="8603740" y="855077"/>
              <a:chExt cx="3765039" cy="443783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141479C-D01D-4B2B-9F47-9E06C73796E8}"/>
                  </a:ext>
                </a:extLst>
              </p:cNvPr>
              <p:cNvSpPr/>
              <p:nvPr/>
            </p:nvSpPr>
            <p:spPr>
              <a:xfrm>
                <a:off x="8933593" y="1928225"/>
                <a:ext cx="1975241" cy="3136994"/>
              </a:xfrm>
              <a:prstGeom prst="rect">
                <a:avLst/>
              </a:prstGeom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10AFBB4-57B4-4EAD-A3CC-6EACE5E86A32}"/>
                  </a:ext>
                </a:extLst>
              </p:cNvPr>
              <p:cNvCxnSpPr/>
              <p:nvPr/>
            </p:nvCxnSpPr>
            <p:spPr>
              <a:xfrm flipV="1">
                <a:off x="10778208" y="1503460"/>
                <a:ext cx="0" cy="41801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n 25">
                <a:extLst>
                  <a:ext uri="{FF2B5EF4-FFF2-40B4-BE49-F238E27FC236}">
                    <a16:creationId xmlns:a16="http://schemas.microsoft.com/office/drawing/2014/main" id="{612AD643-3447-4D07-AC89-14FA7B7E4440}"/>
                  </a:ext>
                </a:extLst>
              </p:cNvPr>
              <p:cNvSpPr/>
              <p:nvPr/>
            </p:nvSpPr>
            <p:spPr>
              <a:xfrm rot="16200000">
                <a:off x="9873867" y="2018588"/>
                <a:ext cx="182876" cy="2723129"/>
              </a:xfrm>
              <a:prstGeom prst="ca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53BABA6-B214-4381-BEC2-6B29332534EF}"/>
                  </a:ext>
                </a:extLst>
              </p:cNvPr>
              <p:cNvCxnSpPr/>
              <p:nvPr/>
            </p:nvCxnSpPr>
            <p:spPr>
              <a:xfrm flipH="1" flipV="1">
                <a:off x="11156670" y="3374189"/>
                <a:ext cx="439783" cy="39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Freeform 27">
                <a:extLst>
                  <a:ext uri="{FF2B5EF4-FFF2-40B4-BE49-F238E27FC236}">
                    <a16:creationId xmlns:a16="http://schemas.microsoft.com/office/drawing/2014/main" id="{72FDBC65-7E78-4C5B-8FF2-E2024342BDE0}"/>
                  </a:ext>
                </a:extLst>
              </p:cNvPr>
              <p:cNvSpPr/>
              <p:nvPr/>
            </p:nvSpPr>
            <p:spPr>
              <a:xfrm>
                <a:off x="8934804" y="2934070"/>
                <a:ext cx="1995571" cy="2146335"/>
              </a:xfrm>
              <a:custGeom>
                <a:avLst/>
                <a:gdLst>
                  <a:gd name="connsiteX0" fmla="*/ 0 w 2114550"/>
                  <a:gd name="connsiteY0" fmla="*/ 0 h 1214438"/>
                  <a:gd name="connsiteX1" fmla="*/ 71437 w 2114550"/>
                  <a:gd name="connsiteY1" fmla="*/ 114300 h 1214438"/>
                  <a:gd name="connsiteX2" fmla="*/ 185737 w 2114550"/>
                  <a:gd name="connsiteY2" fmla="*/ 271463 h 1214438"/>
                  <a:gd name="connsiteX3" fmla="*/ 385762 w 2114550"/>
                  <a:gd name="connsiteY3" fmla="*/ 357188 h 1214438"/>
                  <a:gd name="connsiteX4" fmla="*/ 542925 w 2114550"/>
                  <a:gd name="connsiteY4" fmla="*/ 300038 h 1214438"/>
                  <a:gd name="connsiteX5" fmla="*/ 728662 w 2114550"/>
                  <a:gd name="connsiteY5" fmla="*/ 114300 h 1214438"/>
                  <a:gd name="connsiteX6" fmla="*/ 771525 w 2114550"/>
                  <a:gd name="connsiteY6" fmla="*/ 57150 h 1214438"/>
                  <a:gd name="connsiteX7" fmla="*/ 857250 w 2114550"/>
                  <a:gd name="connsiteY7" fmla="*/ 100013 h 1214438"/>
                  <a:gd name="connsiteX8" fmla="*/ 928687 w 2114550"/>
                  <a:gd name="connsiteY8" fmla="*/ 300038 h 1214438"/>
                  <a:gd name="connsiteX9" fmla="*/ 1085850 w 2114550"/>
                  <a:gd name="connsiteY9" fmla="*/ 414338 h 1214438"/>
                  <a:gd name="connsiteX10" fmla="*/ 1214437 w 2114550"/>
                  <a:gd name="connsiteY10" fmla="*/ 514350 h 1214438"/>
                  <a:gd name="connsiteX11" fmla="*/ 1343025 w 2114550"/>
                  <a:gd name="connsiteY11" fmla="*/ 442913 h 1214438"/>
                  <a:gd name="connsiteX12" fmla="*/ 1414462 w 2114550"/>
                  <a:gd name="connsiteY12" fmla="*/ 300038 h 1214438"/>
                  <a:gd name="connsiteX13" fmla="*/ 1528762 w 2114550"/>
                  <a:gd name="connsiteY13" fmla="*/ 357188 h 1214438"/>
                  <a:gd name="connsiteX14" fmla="*/ 1728787 w 2114550"/>
                  <a:gd name="connsiteY14" fmla="*/ 485775 h 1214438"/>
                  <a:gd name="connsiteX15" fmla="*/ 2114550 w 2114550"/>
                  <a:gd name="connsiteY15" fmla="*/ 471488 h 1214438"/>
                  <a:gd name="connsiteX16" fmla="*/ 2114550 w 2114550"/>
                  <a:gd name="connsiteY16" fmla="*/ 1214438 h 1214438"/>
                  <a:gd name="connsiteX17" fmla="*/ 42862 w 2114550"/>
                  <a:gd name="connsiteY17" fmla="*/ 1185863 h 1214438"/>
                  <a:gd name="connsiteX18" fmla="*/ 28575 w 2114550"/>
                  <a:gd name="connsiteY18" fmla="*/ 85725 h 1214438"/>
                  <a:gd name="connsiteX0" fmla="*/ 0 w 2114550"/>
                  <a:gd name="connsiteY0" fmla="*/ 0 h 1214438"/>
                  <a:gd name="connsiteX1" fmla="*/ 71437 w 2114550"/>
                  <a:gd name="connsiteY1" fmla="*/ 114300 h 1214438"/>
                  <a:gd name="connsiteX2" fmla="*/ 185737 w 2114550"/>
                  <a:gd name="connsiteY2" fmla="*/ 271463 h 1214438"/>
                  <a:gd name="connsiteX3" fmla="*/ 385762 w 2114550"/>
                  <a:gd name="connsiteY3" fmla="*/ 357188 h 1214438"/>
                  <a:gd name="connsiteX4" fmla="*/ 542925 w 2114550"/>
                  <a:gd name="connsiteY4" fmla="*/ 300038 h 1214438"/>
                  <a:gd name="connsiteX5" fmla="*/ 728662 w 2114550"/>
                  <a:gd name="connsiteY5" fmla="*/ 114300 h 1214438"/>
                  <a:gd name="connsiteX6" fmla="*/ 771525 w 2114550"/>
                  <a:gd name="connsiteY6" fmla="*/ 57150 h 1214438"/>
                  <a:gd name="connsiteX7" fmla="*/ 857250 w 2114550"/>
                  <a:gd name="connsiteY7" fmla="*/ 100013 h 1214438"/>
                  <a:gd name="connsiteX8" fmla="*/ 928687 w 2114550"/>
                  <a:gd name="connsiteY8" fmla="*/ 300038 h 1214438"/>
                  <a:gd name="connsiteX9" fmla="*/ 1085850 w 2114550"/>
                  <a:gd name="connsiteY9" fmla="*/ 414338 h 1214438"/>
                  <a:gd name="connsiteX10" fmla="*/ 1214437 w 2114550"/>
                  <a:gd name="connsiteY10" fmla="*/ 514350 h 1214438"/>
                  <a:gd name="connsiteX11" fmla="*/ 1343025 w 2114550"/>
                  <a:gd name="connsiteY11" fmla="*/ 442913 h 1214438"/>
                  <a:gd name="connsiteX12" fmla="*/ 1414462 w 2114550"/>
                  <a:gd name="connsiteY12" fmla="*/ 300038 h 1214438"/>
                  <a:gd name="connsiteX13" fmla="*/ 1528762 w 2114550"/>
                  <a:gd name="connsiteY13" fmla="*/ 357188 h 1214438"/>
                  <a:gd name="connsiteX14" fmla="*/ 1728787 w 2114550"/>
                  <a:gd name="connsiteY14" fmla="*/ 485775 h 1214438"/>
                  <a:gd name="connsiteX15" fmla="*/ 2114550 w 2114550"/>
                  <a:gd name="connsiteY15" fmla="*/ 471488 h 1214438"/>
                  <a:gd name="connsiteX16" fmla="*/ 2114550 w 2114550"/>
                  <a:gd name="connsiteY16" fmla="*/ 1214438 h 1214438"/>
                  <a:gd name="connsiteX17" fmla="*/ 56515 w 2114550"/>
                  <a:gd name="connsiteY17" fmla="*/ 1199465 h 1214438"/>
                  <a:gd name="connsiteX18" fmla="*/ 28575 w 2114550"/>
                  <a:gd name="connsiteY18" fmla="*/ 85725 h 1214438"/>
                  <a:gd name="connsiteX0" fmla="*/ 0 w 2114550"/>
                  <a:gd name="connsiteY0" fmla="*/ 0 h 1214438"/>
                  <a:gd name="connsiteX1" fmla="*/ 71437 w 2114550"/>
                  <a:gd name="connsiteY1" fmla="*/ 114300 h 1214438"/>
                  <a:gd name="connsiteX2" fmla="*/ 185737 w 2114550"/>
                  <a:gd name="connsiteY2" fmla="*/ 271463 h 1214438"/>
                  <a:gd name="connsiteX3" fmla="*/ 385762 w 2114550"/>
                  <a:gd name="connsiteY3" fmla="*/ 357188 h 1214438"/>
                  <a:gd name="connsiteX4" fmla="*/ 542925 w 2114550"/>
                  <a:gd name="connsiteY4" fmla="*/ 300038 h 1214438"/>
                  <a:gd name="connsiteX5" fmla="*/ 728662 w 2114550"/>
                  <a:gd name="connsiteY5" fmla="*/ 114300 h 1214438"/>
                  <a:gd name="connsiteX6" fmla="*/ 771525 w 2114550"/>
                  <a:gd name="connsiteY6" fmla="*/ 57150 h 1214438"/>
                  <a:gd name="connsiteX7" fmla="*/ 857250 w 2114550"/>
                  <a:gd name="connsiteY7" fmla="*/ 100013 h 1214438"/>
                  <a:gd name="connsiteX8" fmla="*/ 928687 w 2114550"/>
                  <a:gd name="connsiteY8" fmla="*/ 300038 h 1214438"/>
                  <a:gd name="connsiteX9" fmla="*/ 1085850 w 2114550"/>
                  <a:gd name="connsiteY9" fmla="*/ 414338 h 1214438"/>
                  <a:gd name="connsiteX10" fmla="*/ 1214437 w 2114550"/>
                  <a:gd name="connsiteY10" fmla="*/ 514350 h 1214438"/>
                  <a:gd name="connsiteX11" fmla="*/ 1343025 w 2114550"/>
                  <a:gd name="connsiteY11" fmla="*/ 442913 h 1214438"/>
                  <a:gd name="connsiteX12" fmla="*/ 1414462 w 2114550"/>
                  <a:gd name="connsiteY12" fmla="*/ 300038 h 1214438"/>
                  <a:gd name="connsiteX13" fmla="*/ 1528762 w 2114550"/>
                  <a:gd name="connsiteY13" fmla="*/ 357188 h 1214438"/>
                  <a:gd name="connsiteX14" fmla="*/ 1728787 w 2114550"/>
                  <a:gd name="connsiteY14" fmla="*/ 485775 h 1214438"/>
                  <a:gd name="connsiteX15" fmla="*/ 2114550 w 2114550"/>
                  <a:gd name="connsiteY15" fmla="*/ 471488 h 1214438"/>
                  <a:gd name="connsiteX16" fmla="*/ 2114550 w 2114550"/>
                  <a:gd name="connsiteY16" fmla="*/ 1214438 h 1214438"/>
                  <a:gd name="connsiteX17" fmla="*/ 42862 w 2114550"/>
                  <a:gd name="connsiteY17" fmla="*/ 1206266 h 1214438"/>
                  <a:gd name="connsiteX18" fmla="*/ 28575 w 2114550"/>
                  <a:gd name="connsiteY18" fmla="*/ 85725 h 1214438"/>
                  <a:gd name="connsiteX0" fmla="*/ 12388 w 2085975"/>
                  <a:gd name="connsiteY0" fmla="*/ 0 h 1207637"/>
                  <a:gd name="connsiteX1" fmla="*/ 42862 w 2085975"/>
                  <a:gd name="connsiteY1" fmla="*/ 107499 h 1207637"/>
                  <a:gd name="connsiteX2" fmla="*/ 157162 w 2085975"/>
                  <a:gd name="connsiteY2" fmla="*/ 264662 h 1207637"/>
                  <a:gd name="connsiteX3" fmla="*/ 357187 w 2085975"/>
                  <a:gd name="connsiteY3" fmla="*/ 350387 h 1207637"/>
                  <a:gd name="connsiteX4" fmla="*/ 514350 w 2085975"/>
                  <a:gd name="connsiteY4" fmla="*/ 293237 h 1207637"/>
                  <a:gd name="connsiteX5" fmla="*/ 700087 w 2085975"/>
                  <a:gd name="connsiteY5" fmla="*/ 107499 h 1207637"/>
                  <a:gd name="connsiteX6" fmla="*/ 742950 w 2085975"/>
                  <a:gd name="connsiteY6" fmla="*/ 50349 h 1207637"/>
                  <a:gd name="connsiteX7" fmla="*/ 828675 w 2085975"/>
                  <a:gd name="connsiteY7" fmla="*/ 93212 h 1207637"/>
                  <a:gd name="connsiteX8" fmla="*/ 900112 w 2085975"/>
                  <a:gd name="connsiteY8" fmla="*/ 293237 h 1207637"/>
                  <a:gd name="connsiteX9" fmla="*/ 1057275 w 2085975"/>
                  <a:gd name="connsiteY9" fmla="*/ 407537 h 1207637"/>
                  <a:gd name="connsiteX10" fmla="*/ 1185862 w 2085975"/>
                  <a:gd name="connsiteY10" fmla="*/ 507549 h 1207637"/>
                  <a:gd name="connsiteX11" fmla="*/ 1314450 w 2085975"/>
                  <a:gd name="connsiteY11" fmla="*/ 436112 h 1207637"/>
                  <a:gd name="connsiteX12" fmla="*/ 1385887 w 2085975"/>
                  <a:gd name="connsiteY12" fmla="*/ 293237 h 1207637"/>
                  <a:gd name="connsiteX13" fmla="*/ 1500187 w 2085975"/>
                  <a:gd name="connsiteY13" fmla="*/ 350387 h 1207637"/>
                  <a:gd name="connsiteX14" fmla="*/ 1700212 w 2085975"/>
                  <a:gd name="connsiteY14" fmla="*/ 478974 h 1207637"/>
                  <a:gd name="connsiteX15" fmla="*/ 2085975 w 2085975"/>
                  <a:gd name="connsiteY15" fmla="*/ 464687 h 1207637"/>
                  <a:gd name="connsiteX16" fmla="*/ 2085975 w 2085975"/>
                  <a:gd name="connsiteY16" fmla="*/ 1207637 h 1207637"/>
                  <a:gd name="connsiteX17" fmla="*/ 14287 w 2085975"/>
                  <a:gd name="connsiteY17" fmla="*/ 1199465 h 1207637"/>
                  <a:gd name="connsiteX18" fmla="*/ 0 w 2085975"/>
                  <a:gd name="connsiteY18" fmla="*/ 78924 h 1207637"/>
                  <a:gd name="connsiteX0" fmla="*/ 12388 w 2085975"/>
                  <a:gd name="connsiteY0" fmla="*/ 0 h 1173632"/>
                  <a:gd name="connsiteX1" fmla="*/ 42862 w 2085975"/>
                  <a:gd name="connsiteY1" fmla="*/ 73494 h 1173632"/>
                  <a:gd name="connsiteX2" fmla="*/ 157162 w 2085975"/>
                  <a:gd name="connsiteY2" fmla="*/ 230657 h 1173632"/>
                  <a:gd name="connsiteX3" fmla="*/ 357187 w 2085975"/>
                  <a:gd name="connsiteY3" fmla="*/ 316382 h 1173632"/>
                  <a:gd name="connsiteX4" fmla="*/ 514350 w 2085975"/>
                  <a:gd name="connsiteY4" fmla="*/ 259232 h 1173632"/>
                  <a:gd name="connsiteX5" fmla="*/ 700087 w 2085975"/>
                  <a:gd name="connsiteY5" fmla="*/ 73494 h 1173632"/>
                  <a:gd name="connsiteX6" fmla="*/ 742950 w 2085975"/>
                  <a:gd name="connsiteY6" fmla="*/ 16344 h 1173632"/>
                  <a:gd name="connsiteX7" fmla="*/ 828675 w 2085975"/>
                  <a:gd name="connsiteY7" fmla="*/ 59207 h 1173632"/>
                  <a:gd name="connsiteX8" fmla="*/ 900112 w 2085975"/>
                  <a:gd name="connsiteY8" fmla="*/ 259232 h 1173632"/>
                  <a:gd name="connsiteX9" fmla="*/ 1057275 w 2085975"/>
                  <a:gd name="connsiteY9" fmla="*/ 373532 h 1173632"/>
                  <a:gd name="connsiteX10" fmla="*/ 1185862 w 2085975"/>
                  <a:gd name="connsiteY10" fmla="*/ 473544 h 1173632"/>
                  <a:gd name="connsiteX11" fmla="*/ 1314450 w 2085975"/>
                  <a:gd name="connsiteY11" fmla="*/ 402107 h 1173632"/>
                  <a:gd name="connsiteX12" fmla="*/ 1385887 w 2085975"/>
                  <a:gd name="connsiteY12" fmla="*/ 259232 h 1173632"/>
                  <a:gd name="connsiteX13" fmla="*/ 1500187 w 2085975"/>
                  <a:gd name="connsiteY13" fmla="*/ 316382 h 1173632"/>
                  <a:gd name="connsiteX14" fmla="*/ 1700212 w 2085975"/>
                  <a:gd name="connsiteY14" fmla="*/ 444969 h 1173632"/>
                  <a:gd name="connsiteX15" fmla="*/ 2085975 w 2085975"/>
                  <a:gd name="connsiteY15" fmla="*/ 430682 h 1173632"/>
                  <a:gd name="connsiteX16" fmla="*/ 2085975 w 2085975"/>
                  <a:gd name="connsiteY16" fmla="*/ 1173632 h 1173632"/>
                  <a:gd name="connsiteX17" fmla="*/ 14287 w 2085975"/>
                  <a:gd name="connsiteY17" fmla="*/ 1165460 h 1173632"/>
                  <a:gd name="connsiteX18" fmla="*/ 0 w 2085975"/>
                  <a:gd name="connsiteY18" fmla="*/ 44919 h 1173632"/>
                  <a:gd name="connsiteX0" fmla="*/ 12388 w 2085975"/>
                  <a:gd name="connsiteY0" fmla="*/ 0 h 1173632"/>
                  <a:gd name="connsiteX1" fmla="*/ 42862 w 2085975"/>
                  <a:gd name="connsiteY1" fmla="*/ 73494 h 1173632"/>
                  <a:gd name="connsiteX2" fmla="*/ 157162 w 2085975"/>
                  <a:gd name="connsiteY2" fmla="*/ 230657 h 1173632"/>
                  <a:gd name="connsiteX3" fmla="*/ 357187 w 2085975"/>
                  <a:gd name="connsiteY3" fmla="*/ 316382 h 1173632"/>
                  <a:gd name="connsiteX4" fmla="*/ 514350 w 2085975"/>
                  <a:gd name="connsiteY4" fmla="*/ 259232 h 1173632"/>
                  <a:gd name="connsiteX5" fmla="*/ 700087 w 2085975"/>
                  <a:gd name="connsiteY5" fmla="*/ 73494 h 1173632"/>
                  <a:gd name="connsiteX6" fmla="*/ 797568 w 2085975"/>
                  <a:gd name="connsiteY6" fmla="*/ 43548 h 1173632"/>
                  <a:gd name="connsiteX7" fmla="*/ 828675 w 2085975"/>
                  <a:gd name="connsiteY7" fmla="*/ 59207 h 1173632"/>
                  <a:gd name="connsiteX8" fmla="*/ 900112 w 2085975"/>
                  <a:gd name="connsiteY8" fmla="*/ 259232 h 1173632"/>
                  <a:gd name="connsiteX9" fmla="*/ 1057275 w 2085975"/>
                  <a:gd name="connsiteY9" fmla="*/ 373532 h 1173632"/>
                  <a:gd name="connsiteX10" fmla="*/ 1185862 w 2085975"/>
                  <a:gd name="connsiteY10" fmla="*/ 473544 h 1173632"/>
                  <a:gd name="connsiteX11" fmla="*/ 1314450 w 2085975"/>
                  <a:gd name="connsiteY11" fmla="*/ 402107 h 1173632"/>
                  <a:gd name="connsiteX12" fmla="*/ 1385887 w 2085975"/>
                  <a:gd name="connsiteY12" fmla="*/ 259232 h 1173632"/>
                  <a:gd name="connsiteX13" fmla="*/ 1500187 w 2085975"/>
                  <a:gd name="connsiteY13" fmla="*/ 316382 h 1173632"/>
                  <a:gd name="connsiteX14" fmla="*/ 1700212 w 2085975"/>
                  <a:gd name="connsiteY14" fmla="*/ 444969 h 1173632"/>
                  <a:gd name="connsiteX15" fmla="*/ 2085975 w 2085975"/>
                  <a:gd name="connsiteY15" fmla="*/ 430682 h 1173632"/>
                  <a:gd name="connsiteX16" fmla="*/ 2085975 w 2085975"/>
                  <a:gd name="connsiteY16" fmla="*/ 1173632 h 1173632"/>
                  <a:gd name="connsiteX17" fmla="*/ 14287 w 2085975"/>
                  <a:gd name="connsiteY17" fmla="*/ 1165460 h 1173632"/>
                  <a:gd name="connsiteX18" fmla="*/ 0 w 2085975"/>
                  <a:gd name="connsiteY18" fmla="*/ 44919 h 1173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85975" h="1173632">
                    <a:moveTo>
                      <a:pt x="12388" y="0"/>
                    </a:moveTo>
                    <a:lnTo>
                      <a:pt x="42862" y="73494"/>
                    </a:lnTo>
                    <a:lnTo>
                      <a:pt x="157162" y="230657"/>
                    </a:lnTo>
                    <a:lnTo>
                      <a:pt x="357187" y="316382"/>
                    </a:lnTo>
                    <a:lnTo>
                      <a:pt x="514350" y="259232"/>
                    </a:lnTo>
                    <a:lnTo>
                      <a:pt x="700087" y="73494"/>
                    </a:lnTo>
                    <a:lnTo>
                      <a:pt x="797568" y="43548"/>
                    </a:lnTo>
                    <a:lnTo>
                      <a:pt x="828675" y="59207"/>
                    </a:lnTo>
                    <a:lnTo>
                      <a:pt x="900112" y="259232"/>
                    </a:lnTo>
                    <a:lnTo>
                      <a:pt x="1057275" y="373532"/>
                    </a:lnTo>
                    <a:lnTo>
                      <a:pt x="1185862" y="473544"/>
                    </a:lnTo>
                    <a:lnTo>
                      <a:pt x="1314450" y="402107"/>
                    </a:lnTo>
                    <a:lnTo>
                      <a:pt x="1385887" y="259232"/>
                    </a:lnTo>
                    <a:lnTo>
                      <a:pt x="1500187" y="316382"/>
                    </a:lnTo>
                    <a:lnTo>
                      <a:pt x="1700212" y="444969"/>
                    </a:lnTo>
                    <a:lnTo>
                      <a:pt x="2085975" y="430682"/>
                    </a:lnTo>
                    <a:lnTo>
                      <a:pt x="2085975" y="1173632"/>
                    </a:lnTo>
                    <a:lnTo>
                      <a:pt x="14287" y="1165460"/>
                    </a:lnTo>
                    <a:cubicBezTo>
                      <a:pt x="9525" y="798747"/>
                      <a:pt x="4762" y="411632"/>
                      <a:pt x="0" y="44919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E18CE92-55EF-4AD4-BECA-A3EB5E9F3817}"/>
                  </a:ext>
                </a:extLst>
              </p:cNvPr>
              <p:cNvCxnSpPr/>
              <p:nvPr/>
            </p:nvCxnSpPr>
            <p:spPr>
              <a:xfrm flipV="1">
                <a:off x="9776145" y="3406284"/>
                <a:ext cx="0" cy="41801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F36A704-9FE1-4796-9065-29899E886310}"/>
                  </a:ext>
                </a:extLst>
              </p:cNvPr>
              <p:cNvCxnSpPr/>
              <p:nvPr/>
            </p:nvCxnSpPr>
            <p:spPr>
              <a:xfrm flipV="1">
                <a:off x="9928545" y="3558684"/>
                <a:ext cx="0" cy="41801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F686929-E4B7-4EAF-AA9D-27DE716ED757}"/>
                  </a:ext>
                </a:extLst>
              </p:cNvPr>
              <p:cNvCxnSpPr/>
              <p:nvPr/>
            </p:nvCxnSpPr>
            <p:spPr>
              <a:xfrm flipV="1">
                <a:off x="9740608" y="4722504"/>
                <a:ext cx="0" cy="41801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05D2BA3-66DD-4AB3-8493-E95341C9428B}"/>
                  </a:ext>
                </a:extLst>
              </p:cNvPr>
              <p:cNvCxnSpPr/>
              <p:nvPr/>
            </p:nvCxnSpPr>
            <p:spPr>
              <a:xfrm flipV="1">
                <a:off x="9893008" y="4874904"/>
                <a:ext cx="0" cy="41801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9A4950-63DE-44E1-A30C-719BCA6D22D5}"/>
                  </a:ext>
                </a:extLst>
              </p:cNvPr>
              <p:cNvSpPr txBox="1"/>
              <p:nvPr/>
            </p:nvSpPr>
            <p:spPr>
              <a:xfrm>
                <a:off x="10873430" y="2771092"/>
                <a:ext cx="14953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Subsurface drainage 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8C331D0-E064-4913-BF63-1B927AB7417E}"/>
                  </a:ext>
                </a:extLst>
              </p:cNvPr>
              <p:cNvCxnSpPr/>
              <p:nvPr/>
            </p:nvCxnSpPr>
            <p:spPr>
              <a:xfrm flipH="1" flipV="1">
                <a:off x="10832605" y="1935192"/>
                <a:ext cx="439783" cy="39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C4E2B8BF-4DC7-4B6B-9910-D795A3B038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56775" y="855077"/>
                <a:ext cx="584837" cy="1057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0899385E-DF71-4E22-9895-8009FEA9EA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19833" y="859071"/>
                <a:ext cx="584837" cy="1057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7E3892F-B743-4588-B0DB-C4BFCD1097C6}"/>
                  </a:ext>
                </a:extLst>
              </p:cNvPr>
              <p:cNvSpPr txBox="1"/>
              <p:nvPr/>
            </p:nvSpPr>
            <p:spPr>
              <a:xfrm>
                <a:off x="8932770" y="4213944"/>
                <a:ext cx="13623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Water table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199B47-D586-4BFE-8C0F-65B56A55C4E7}"/>
                  </a:ext>
                </a:extLst>
              </p:cNvPr>
              <p:cNvSpPr txBox="1"/>
              <p:nvPr/>
            </p:nvSpPr>
            <p:spPr>
              <a:xfrm>
                <a:off x="10582208" y="1196806"/>
                <a:ext cx="5630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ET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0C3C59-1B0A-4874-B979-114B9E164ECC}"/>
                  </a:ext>
                </a:extLst>
              </p:cNvPr>
              <p:cNvSpPr txBox="1"/>
              <p:nvPr/>
            </p:nvSpPr>
            <p:spPr>
              <a:xfrm>
                <a:off x="10872317" y="1582597"/>
                <a:ext cx="8859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Runoff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D106807-6AD0-48E8-B707-0C11E9341CA7}"/>
                  </a:ext>
                </a:extLst>
              </p:cNvPr>
              <p:cNvCxnSpPr/>
              <p:nvPr/>
            </p:nvCxnSpPr>
            <p:spPr>
              <a:xfrm flipV="1">
                <a:off x="9073326" y="1473985"/>
                <a:ext cx="0" cy="41801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3B64A1-6CA5-4F55-9E6C-6F8494410D2A}"/>
                  </a:ext>
                </a:extLst>
              </p:cNvPr>
              <p:cNvSpPr txBox="1"/>
              <p:nvPr/>
            </p:nvSpPr>
            <p:spPr>
              <a:xfrm>
                <a:off x="8801571" y="1140203"/>
                <a:ext cx="636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Rain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BCB9015-0E6D-4842-8D81-7E9851CA79AC}"/>
                </a:ext>
              </a:extLst>
            </p:cNvPr>
            <p:cNvCxnSpPr/>
            <p:nvPr/>
          </p:nvCxnSpPr>
          <p:spPr>
            <a:xfrm>
              <a:off x="1482796" y="2123768"/>
              <a:ext cx="1759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8A3C58-AF65-470E-A529-69DD1173742C}"/>
                </a:ext>
              </a:extLst>
            </p:cNvPr>
            <p:cNvCxnSpPr/>
            <p:nvPr/>
          </p:nvCxnSpPr>
          <p:spPr>
            <a:xfrm>
              <a:off x="1497548" y="2364656"/>
              <a:ext cx="1759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0A47363-3297-4F62-911D-243BA5D9DF6E}"/>
                </a:ext>
              </a:extLst>
            </p:cNvPr>
            <p:cNvCxnSpPr/>
            <p:nvPr/>
          </p:nvCxnSpPr>
          <p:spPr>
            <a:xfrm>
              <a:off x="1487714" y="2590801"/>
              <a:ext cx="1759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402D68-86E0-49E7-9A1E-8FFA53F0A35C}"/>
                </a:ext>
              </a:extLst>
            </p:cNvPr>
            <p:cNvCxnSpPr/>
            <p:nvPr/>
          </p:nvCxnSpPr>
          <p:spPr>
            <a:xfrm>
              <a:off x="1497548" y="2866104"/>
              <a:ext cx="1759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C9239A-BF07-4F1D-ACE2-644F70113192}"/>
                </a:ext>
              </a:extLst>
            </p:cNvPr>
            <p:cNvCxnSpPr/>
            <p:nvPr/>
          </p:nvCxnSpPr>
          <p:spPr>
            <a:xfrm>
              <a:off x="1517211" y="3141408"/>
              <a:ext cx="1759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B7D32F1-B4CD-4117-A31F-BA00BF5CA906}"/>
                </a:ext>
              </a:extLst>
            </p:cNvPr>
            <p:cNvCxnSpPr/>
            <p:nvPr/>
          </p:nvCxnSpPr>
          <p:spPr>
            <a:xfrm>
              <a:off x="1497545" y="3633024"/>
              <a:ext cx="1759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2BDE216-BDFD-440F-87D1-B718F0FF1679}"/>
                </a:ext>
              </a:extLst>
            </p:cNvPr>
            <p:cNvCxnSpPr/>
            <p:nvPr/>
          </p:nvCxnSpPr>
          <p:spPr>
            <a:xfrm>
              <a:off x="1468048" y="3908326"/>
              <a:ext cx="1759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EDC4EF-491E-4045-8FAC-42DFE0FB693C}"/>
                </a:ext>
              </a:extLst>
            </p:cNvPr>
            <p:cNvCxnSpPr/>
            <p:nvPr/>
          </p:nvCxnSpPr>
          <p:spPr>
            <a:xfrm>
              <a:off x="1497544" y="4183633"/>
              <a:ext cx="1759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AC620-BE2E-41B5-951A-351C5356EAE9}"/>
                </a:ext>
              </a:extLst>
            </p:cNvPr>
            <p:cNvCxnSpPr/>
            <p:nvPr/>
          </p:nvCxnSpPr>
          <p:spPr>
            <a:xfrm>
              <a:off x="1468047" y="4508098"/>
              <a:ext cx="1759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9A9281A-FA9C-4986-81EA-E71021CFAFAF}"/>
                </a:ext>
              </a:extLst>
            </p:cNvPr>
            <p:cNvCxnSpPr/>
            <p:nvPr/>
          </p:nvCxnSpPr>
          <p:spPr>
            <a:xfrm>
              <a:off x="1468048" y="4803065"/>
              <a:ext cx="1759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6499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238" y="6165304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302874"/>
            <a:ext cx="3258117" cy="6630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DB7F4D-7478-4182-8CE1-50B7AF411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67" y="565749"/>
            <a:ext cx="7029859" cy="519066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D1F3EBF-97D2-40D0-8DEA-4FC39309F37C}"/>
              </a:ext>
            </a:extLst>
          </p:cNvPr>
          <p:cNvSpPr/>
          <p:nvPr/>
        </p:nvSpPr>
        <p:spPr>
          <a:xfrm>
            <a:off x="3293804" y="2762865"/>
            <a:ext cx="3106993" cy="11602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AB58BDE-E2F7-4745-8315-974615B7FA1E}"/>
              </a:ext>
            </a:extLst>
          </p:cNvPr>
          <p:cNvSpPr/>
          <p:nvPr/>
        </p:nvSpPr>
        <p:spPr>
          <a:xfrm>
            <a:off x="2679286" y="3923071"/>
            <a:ext cx="3106993" cy="104713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Logo">
            <a:extLst>
              <a:ext uri="{FF2B5EF4-FFF2-40B4-BE49-F238E27FC236}">
                <a16:creationId xmlns:a16="http://schemas.microsoft.com/office/drawing/2014/main" id="{C666C5C4-A6B3-437A-8C1A-2CF01CF7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36" y="3318183"/>
            <a:ext cx="2782477" cy="12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303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238" y="6165304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302874"/>
            <a:ext cx="3258117" cy="6630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0524" y="137679"/>
            <a:ext cx="11599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The entire Corn Belt is at a top of a shallow water table </a:t>
            </a:r>
          </a:p>
        </p:txBody>
      </p:sp>
      <p:pic>
        <p:nvPicPr>
          <p:cNvPr id="13" name="Picture 12" descr="Water Table Depth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7" y="1099644"/>
            <a:ext cx="6493791" cy="5017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84465" y="5567801"/>
            <a:ext cx="189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gSSURGO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408" y="1556725"/>
            <a:ext cx="5309937" cy="443832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385203" y="1348009"/>
            <a:ext cx="177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2017 Corn Yields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37823" y="5486246"/>
            <a:ext cx="2115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USDA NASS</a:t>
            </a:r>
          </a:p>
        </p:txBody>
      </p:sp>
      <p:sp>
        <p:nvSpPr>
          <p:cNvPr id="12" name="Freeform 35">
            <a:extLst>
              <a:ext uri="{FF2B5EF4-FFF2-40B4-BE49-F238E27FC236}">
                <a16:creationId xmlns:a16="http://schemas.microsoft.com/office/drawing/2014/main" id="{5562F7BE-7B67-4759-AB79-5BA953C31BB5}"/>
              </a:ext>
            </a:extLst>
          </p:cNvPr>
          <p:cNvSpPr/>
          <p:nvPr/>
        </p:nvSpPr>
        <p:spPr>
          <a:xfrm>
            <a:off x="1778492" y="2032590"/>
            <a:ext cx="4231532" cy="2914911"/>
          </a:xfrm>
          <a:custGeom>
            <a:avLst/>
            <a:gdLst>
              <a:gd name="connsiteX0" fmla="*/ 77821 w 5379395"/>
              <a:gd name="connsiteY0" fmla="*/ 525293 h 3871608"/>
              <a:gd name="connsiteX1" fmla="*/ 583659 w 5379395"/>
              <a:gd name="connsiteY1" fmla="*/ 1750978 h 3871608"/>
              <a:gd name="connsiteX2" fmla="*/ 1099225 w 5379395"/>
              <a:gd name="connsiteY2" fmla="*/ 3015574 h 3871608"/>
              <a:gd name="connsiteX3" fmla="*/ 1799617 w 5379395"/>
              <a:gd name="connsiteY3" fmla="*/ 3433863 h 3871608"/>
              <a:gd name="connsiteX4" fmla="*/ 2859931 w 5379395"/>
              <a:gd name="connsiteY4" fmla="*/ 3628417 h 3871608"/>
              <a:gd name="connsiteX5" fmla="*/ 4114800 w 5379395"/>
              <a:gd name="connsiteY5" fmla="*/ 3871608 h 3871608"/>
              <a:gd name="connsiteX6" fmla="*/ 4649821 w 5379395"/>
              <a:gd name="connsiteY6" fmla="*/ 3579778 h 3871608"/>
              <a:gd name="connsiteX7" fmla="*/ 5165387 w 5379395"/>
              <a:gd name="connsiteY7" fmla="*/ 3249038 h 3871608"/>
              <a:gd name="connsiteX8" fmla="*/ 5379395 w 5379395"/>
              <a:gd name="connsiteY8" fmla="*/ 2665378 h 3871608"/>
              <a:gd name="connsiteX9" fmla="*/ 5009744 w 5379395"/>
              <a:gd name="connsiteY9" fmla="*/ 2130357 h 3871608"/>
              <a:gd name="connsiteX10" fmla="*/ 4221804 w 5379395"/>
              <a:gd name="connsiteY10" fmla="*/ 1926076 h 3871608"/>
              <a:gd name="connsiteX11" fmla="*/ 3531140 w 5379395"/>
              <a:gd name="connsiteY11" fmla="*/ 1916349 h 3871608"/>
              <a:gd name="connsiteX12" fmla="*/ 2762655 w 5379395"/>
              <a:gd name="connsiteY12" fmla="*/ 1605063 h 3871608"/>
              <a:gd name="connsiteX13" fmla="*/ 2217906 w 5379395"/>
              <a:gd name="connsiteY13" fmla="*/ 1147863 h 3871608"/>
              <a:gd name="connsiteX14" fmla="*/ 1750978 w 5379395"/>
              <a:gd name="connsiteY14" fmla="*/ 622570 h 3871608"/>
              <a:gd name="connsiteX15" fmla="*/ 982493 w 5379395"/>
              <a:gd name="connsiteY15" fmla="*/ 87549 h 3871608"/>
              <a:gd name="connsiteX16" fmla="*/ 243191 w 5379395"/>
              <a:gd name="connsiteY16" fmla="*/ 0 h 3871608"/>
              <a:gd name="connsiteX17" fmla="*/ 0 w 5379395"/>
              <a:gd name="connsiteY17" fmla="*/ 175098 h 3871608"/>
              <a:gd name="connsiteX18" fmla="*/ 116731 w 5379395"/>
              <a:gd name="connsiteY18" fmla="*/ 680936 h 387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79395" h="3871608">
                <a:moveTo>
                  <a:pt x="77821" y="525293"/>
                </a:moveTo>
                <a:lnTo>
                  <a:pt x="583659" y="1750978"/>
                </a:lnTo>
                <a:lnTo>
                  <a:pt x="1099225" y="3015574"/>
                </a:lnTo>
                <a:lnTo>
                  <a:pt x="1799617" y="3433863"/>
                </a:lnTo>
                <a:lnTo>
                  <a:pt x="2859931" y="3628417"/>
                </a:lnTo>
                <a:lnTo>
                  <a:pt x="4114800" y="3871608"/>
                </a:lnTo>
                <a:lnTo>
                  <a:pt x="4649821" y="3579778"/>
                </a:lnTo>
                <a:lnTo>
                  <a:pt x="5165387" y="3249038"/>
                </a:lnTo>
                <a:lnTo>
                  <a:pt x="5379395" y="2665378"/>
                </a:lnTo>
                <a:lnTo>
                  <a:pt x="5009744" y="2130357"/>
                </a:lnTo>
                <a:lnTo>
                  <a:pt x="4221804" y="1926076"/>
                </a:lnTo>
                <a:lnTo>
                  <a:pt x="3531140" y="1916349"/>
                </a:lnTo>
                <a:lnTo>
                  <a:pt x="2762655" y="1605063"/>
                </a:lnTo>
                <a:lnTo>
                  <a:pt x="2217906" y="1147863"/>
                </a:lnTo>
                <a:lnTo>
                  <a:pt x="1750978" y="622570"/>
                </a:lnTo>
                <a:lnTo>
                  <a:pt x="982493" y="87549"/>
                </a:lnTo>
                <a:lnTo>
                  <a:pt x="243191" y="0"/>
                </a:lnTo>
                <a:lnTo>
                  <a:pt x="0" y="175098"/>
                </a:lnTo>
                <a:lnTo>
                  <a:pt x="116731" y="68093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35">
            <a:extLst>
              <a:ext uri="{FF2B5EF4-FFF2-40B4-BE49-F238E27FC236}">
                <a16:creationId xmlns:a16="http://schemas.microsoft.com/office/drawing/2014/main" id="{946705ED-4EA5-4926-A0D9-384A2CE4A4EA}"/>
              </a:ext>
            </a:extLst>
          </p:cNvPr>
          <p:cNvSpPr/>
          <p:nvPr/>
        </p:nvSpPr>
        <p:spPr>
          <a:xfrm>
            <a:off x="8048152" y="2064031"/>
            <a:ext cx="2365356" cy="1780182"/>
          </a:xfrm>
          <a:custGeom>
            <a:avLst/>
            <a:gdLst>
              <a:gd name="connsiteX0" fmla="*/ 77821 w 5379395"/>
              <a:gd name="connsiteY0" fmla="*/ 525293 h 3871608"/>
              <a:gd name="connsiteX1" fmla="*/ 583659 w 5379395"/>
              <a:gd name="connsiteY1" fmla="*/ 1750978 h 3871608"/>
              <a:gd name="connsiteX2" fmla="*/ 1099225 w 5379395"/>
              <a:gd name="connsiteY2" fmla="*/ 3015574 h 3871608"/>
              <a:gd name="connsiteX3" fmla="*/ 1799617 w 5379395"/>
              <a:gd name="connsiteY3" fmla="*/ 3433863 h 3871608"/>
              <a:gd name="connsiteX4" fmla="*/ 2859931 w 5379395"/>
              <a:gd name="connsiteY4" fmla="*/ 3628417 h 3871608"/>
              <a:gd name="connsiteX5" fmla="*/ 4114800 w 5379395"/>
              <a:gd name="connsiteY5" fmla="*/ 3871608 h 3871608"/>
              <a:gd name="connsiteX6" fmla="*/ 4649821 w 5379395"/>
              <a:gd name="connsiteY6" fmla="*/ 3579778 h 3871608"/>
              <a:gd name="connsiteX7" fmla="*/ 5165387 w 5379395"/>
              <a:gd name="connsiteY7" fmla="*/ 3249038 h 3871608"/>
              <a:gd name="connsiteX8" fmla="*/ 5379395 w 5379395"/>
              <a:gd name="connsiteY8" fmla="*/ 2665378 h 3871608"/>
              <a:gd name="connsiteX9" fmla="*/ 5009744 w 5379395"/>
              <a:gd name="connsiteY9" fmla="*/ 2130357 h 3871608"/>
              <a:gd name="connsiteX10" fmla="*/ 4221804 w 5379395"/>
              <a:gd name="connsiteY10" fmla="*/ 1926076 h 3871608"/>
              <a:gd name="connsiteX11" fmla="*/ 3531140 w 5379395"/>
              <a:gd name="connsiteY11" fmla="*/ 1916349 h 3871608"/>
              <a:gd name="connsiteX12" fmla="*/ 2762655 w 5379395"/>
              <a:gd name="connsiteY12" fmla="*/ 1605063 h 3871608"/>
              <a:gd name="connsiteX13" fmla="*/ 2217906 w 5379395"/>
              <a:gd name="connsiteY13" fmla="*/ 1147863 h 3871608"/>
              <a:gd name="connsiteX14" fmla="*/ 1750978 w 5379395"/>
              <a:gd name="connsiteY14" fmla="*/ 622570 h 3871608"/>
              <a:gd name="connsiteX15" fmla="*/ 982493 w 5379395"/>
              <a:gd name="connsiteY15" fmla="*/ 87549 h 3871608"/>
              <a:gd name="connsiteX16" fmla="*/ 243191 w 5379395"/>
              <a:gd name="connsiteY16" fmla="*/ 0 h 3871608"/>
              <a:gd name="connsiteX17" fmla="*/ 0 w 5379395"/>
              <a:gd name="connsiteY17" fmla="*/ 175098 h 3871608"/>
              <a:gd name="connsiteX18" fmla="*/ 116731 w 5379395"/>
              <a:gd name="connsiteY18" fmla="*/ 680936 h 387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79395" h="3871608">
                <a:moveTo>
                  <a:pt x="77821" y="525293"/>
                </a:moveTo>
                <a:lnTo>
                  <a:pt x="583659" y="1750978"/>
                </a:lnTo>
                <a:lnTo>
                  <a:pt x="1099225" y="3015574"/>
                </a:lnTo>
                <a:lnTo>
                  <a:pt x="1799617" y="3433863"/>
                </a:lnTo>
                <a:lnTo>
                  <a:pt x="2859931" y="3628417"/>
                </a:lnTo>
                <a:lnTo>
                  <a:pt x="4114800" y="3871608"/>
                </a:lnTo>
                <a:lnTo>
                  <a:pt x="4649821" y="3579778"/>
                </a:lnTo>
                <a:lnTo>
                  <a:pt x="5165387" y="3249038"/>
                </a:lnTo>
                <a:lnTo>
                  <a:pt x="5379395" y="2665378"/>
                </a:lnTo>
                <a:lnTo>
                  <a:pt x="5009744" y="2130357"/>
                </a:lnTo>
                <a:lnTo>
                  <a:pt x="4221804" y="1926076"/>
                </a:lnTo>
                <a:lnTo>
                  <a:pt x="3531140" y="1916349"/>
                </a:lnTo>
                <a:lnTo>
                  <a:pt x="2762655" y="1605063"/>
                </a:lnTo>
                <a:lnTo>
                  <a:pt x="2217906" y="1147863"/>
                </a:lnTo>
                <a:lnTo>
                  <a:pt x="1750978" y="622570"/>
                </a:lnTo>
                <a:lnTo>
                  <a:pt x="982493" y="87549"/>
                </a:lnTo>
                <a:lnTo>
                  <a:pt x="243191" y="0"/>
                </a:lnTo>
                <a:lnTo>
                  <a:pt x="0" y="175098"/>
                </a:lnTo>
                <a:lnTo>
                  <a:pt x="116731" y="68093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73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238" y="6165304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302874"/>
            <a:ext cx="3258117" cy="66302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1927" y="286604"/>
            <a:ext cx="11103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water table is very dynamic with both positive and negative impacts on production &amp; soil health even within a year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03367"/>
            <a:ext cx="9956317" cy="486193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C49476-0B24-4E50-891E-1644023F1C36}"/>
              </a:ext>
            </a:extLst>
          </p:cNvPr>
          <p:cNvCxnSpPr/>
          <p:nvPr/>
        </p:nvCxnSpPr>
        <p:spPr>
          <a:xfrm>
            <a:off x="1978090" y="4376060"/>
            <a:ext cx="9489232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87FAEA8-75E4-49D5-B0AF-B94C382DE302}"/>
              </a:ext>
            </a:extLst>
          </p:cNvPr>
          <p:cNvSpPr txBox="1"/>
          <p:nvPr/>
        </p:nvSpPr>
        <p:spPr>
          <a:xfrm>
            <a:off x="10740089" y="3926211"/>
            <a:ext cx="85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feet</a:t>
            </a:r>
          </a:p>
        </p:txBody>
      </p:sp>
    </p:spTree>
    <p:extLst>
      <p:ext uri="{BB962C8B-B14F-4D97-AF65-F5344CB8AC3E}">
        <p14:creationId xmlns:p14="http://schemas.microsoft.com/office/powerpoint/2010/main" val="3228790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238" y="6165304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302874"/>
            <a:ext cx="3258117" cy="663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814A42-1488-4581-AE28-9486309805AB}"/>
              </a:ext>
            </a:extLst>
          </p:cNvPr>
          <p:cNvSpPr txBox="1"/>
          <p:nvPr/>
        </p:nvSpPr>
        <p:spPr>
          <a:xfrm>
            <a:off x="427162" y="241337"/>
            <a:ext cx="11128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2017 FFAR New Innovator Award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1A6CF-90A2-40E6-9CF9-9E6A9BBABCAE}"/>
              </a:ext>
            </a:extLst>
          </p:cNvPr>
          <p:cNvSpPr txBox="1"/>
          <p:nvPr/>
        </p:nvSpPr>
        <p:spPr>
          <a:xfrm>
            <a:off x="242692" y="1151235"/>
            <a:ext cx="1170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B050"/>
                </a:solidFill>
              </a:rPr>
              <a:t>Improving simulation of soil water dynamics and crop yields in the US Corn Belt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274497-B1C3-4061-A5B9-0FB8AF10FD86}"/>
              </a:ext>
            </a:extLst>
          </p:cNvPr>
          <p:cNvSpPr/>
          <p:nvPr/>
        </p:nvSpPr>
        <p:spPr>
          <a:xfrm>
            <a:off x="1380828" y="1902136"/>
            <a:ext cx="9426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 </a:t>
            </a:r>
            <a:r>
              <a:rPr lang="en-US" b="1" dirty="0"/>
              <a:t>Objectives and Products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Develop new scalable protocols to simulate fluctuated water tables in crop models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Enhance crop models by adding waterlogging functions [roots, photosynthesis, fixation, …]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Upscale and apply crop models to assist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3074100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238" y="6165304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302874"/>
            <a:ext cx="3258117" cy="66302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28601" y="286604"/>
            <a:ext cx="1112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 to develop protocols to model water tables across locations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61" y="1215957"/>
            <a:ext cx="7656522" cy="494934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39302" y="2127799"/>
            <a:ext cx="4698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Dataset I</a:t>
            </a:r>
          </a:p>
          <a:p>
            <a:r>
              <a:rPr lang="en-US" sz="2200" dirty="0"/>
              <a:t>35 locations; Bare soil or grass</a:t>
            </a:r>
          </a:p>
          <a:p>
            <a:r>
              <a:rPr lang="en-US" sz="2200" dirty="0"/>
              <a:t>10 to 40 years; Daily to monthly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302" y="3622618"/>
            <a:ext cx="4698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Dataset II</a:t>
            </a:r>
          </a:p>
          <a:p>
            <a:r>
              <a:rPr lang="en-US" sz="2200" dirty="0"/>
              <a:t>10 locations; corn or soybean crops</a:t>
            </a:r>
          </a:p>
          <a:p>
            <a:r>
              <a:rPr lang="en-US" sz="2200" dirty="0"/>
              <a:t>5 years; Daily to hourly   </a:t>
            </a:r>
          </a:p>
        </p:txBody>
      </p:sp>
      <p:sp>
        <p:nvSpPr>
          <p:cNvPr id="4" name="Oval 3"/>
          <p:cNvSpPr/>
          <p:nvPr/>
        </p:nvSpPr>
        <p:spPr>
          <a:xfrm>
            <a:off x="1906613" y="2275340"/>
            <a:ext cx="155643" cy="13618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84438" y="3763677"/>
            <a:ext cx="116732" cy="1361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52420" y="2710774"/>
            <a:ext cx="116732" cy="1361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77197" y="2863174"/>
            <a:ext cx="116732" cy="1361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505215" y="2678348"/>
            <a:ext cx="116732" cy="1361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75638" y="3417652"/>
            <a:ext cx="116732" cy="1361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74474" y="3476020"/>
            <a:ext cx="116732" cy="1361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680313" y="3476017"/>
            <a:ext cx="116732" cy="1361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79922" y="3116095"/>
            <a:ext cx="116732" cy="1361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135563" y="3203643"/>
            <a:ext cx="116732" cy="1361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09370" y="6202178"/>
            <a:ext cx="216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source: USGS, WARM, FACTS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2809A7B-F8B4-4479-960C-31DD71CF7F52}"/>
              </a:ext>
            </a:extLst>
          </p:cNvPr>
          <p:cNvSpPr/>
          <p:nvPr/>
        </p:nvSpPr>
        <p:spPr>
          <a:xfrm>
            <a:off x="10514545" y="3544110"/>
            <a:ext cx="229075" cy="216309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DE6A3C5-CDEC-4D46-9798-729E2D61F728}"/>
              </a:ext>
            </a:extLst>
          </p:cNvPr>
          <p:cNvSpPr/>
          <p:nvPr/>
        </p:nvSpPr>
        <p:spPr>
          <a:xfrm>
            <a:off x="10252935" y="4004821"/>
            <a:ext cx="229075" cy="216309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2D966274-467F-49AE-9FBC-37C8EE0FB213}"/>
              </a:ext>
            </a:extLst>
          </p:cNvPr>
          <p:cNvSpPr/>
          <p:nvPr/>
        </p:nvSpPr>
        <p:spPr>
          <a:xfrm>
            <a:off x="9422286" y="2462039"/>
            <a:ext cx="229075" cy="216309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10FFD6FD-869A-4FE2-A869-7FCC8661E9E1}"/>
              </a:ext>
            </a:extLst>
          </p:cNvPr>
          <p:cNvSpPr/>
          <p:nvPr/>
        </p:nvSpPr>
        <p:spPr>
          <a:xfrm>
            <a:off x="9494456" y="3768581"/>
            <a:ext cx="229075" cy="216309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CD2F4F12-9797-4CEA-9C4A-30AAE9D5853D}"/>
              </a:ext>
            </a:extLst>
          </p:cNvPr>
          <p:cNvSpPr/>
          <p:nvPr/>
        </p:nvSpPr>
        <p:spPr>
          <a:xfrm>
            <a:off x="7441347" y="1882539"/>
            <a:ext cx="229075" cy="216309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AFA1E1D-16AA-4C43-9445-6FD4EC45F2B8}"/>
              </a:ext>
            </a:extLst>
          </p:cNvPr>
          <p:cNvSpPr/>
          <p:nvPr/>
        </p:nvSpPr>
        <p:spPr>
          <a:xfrm>
            <a:off x="8142357" y="2197914"/>
            <a:ext cx="229075" cy="216309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39B24B8-EED7-449A-9F55-02FFA34D40B4}"/>
              </a:ext>
            </a:extLst>
          </p:cNvPr>
          <p:cNvSpPr/>
          <p:nvPr/>
        </p:nvSpPr>
        <p:spPr>
          <a:xfrm>
            <a:off x="7464307" y="2692088"/>
            <a:ext cx="229075" cy="216309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74E44305-4581-477D-9D99-2742FA8081D8}"/>
              </a:ext>
            </a:extLst>
          </p:cNvPr>
          <p:cNvSpPr/>
          <p:nvPr/>
        </p:nvSpPr>
        <p:spPr>
          <a:xfrm>
            <a:off x="8172602" y="2863174"/>
            <a:ext cx="229075" cy="216309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18E9AAC-9D43-4DA6-B0EB-0BA25BBDE247}"/>
              </a:ext>
            </a:extLst>
          </p:cNvPr>
          <p:cNvSpPr/>
          <p:nvPr/>
        </p:nvSpPr>
        <p:spPr>
          <a:xfrm>
            <a:off x="8738679" y="2792060"/>
            <a:ext cx="229075" cy="216309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646B53A3-3685-4AE6-AEC2-96E1C3BB014F}"/>
              </a:ext>
            </a:extLst>
          </p:cNvPr>
          <p:cNvSpPr/>
          <p:nvPr/>
        </p:nvSpPr>
        <p:spPr>
          <a:xfrm>
            <a:off x="8797045" y="3244792"/>
            <a:ext cx="229075" cy="216309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C719C3-5551-47E0-A550-A8148D6471F8}"/>
              </a:ext>
            </a:extLst>
          </p:cNvPr>
          <p:cNvSpPr txBox="1"/>
          <p:nvPr/>
        </p:nvSpPr>
        <p:spPr>
          <a:xfrm>
            <a:off x="734385" y="4925392"/>
            <a:ext cx="4698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Dataset III</a:t>
            </a:r>
          </a:p>
          <a:p>
            <a:r>
              <a:rPr lang="en-US" sz="2200" dirty="0"/>
              <a:t>? locations; corn or soybean crops</a:t>
            </a:r>
          </a:p>
          <a:p>
            <a:r>
              <a:rPr lang="en-US" sz="2200" dirty="0"/>
              <a:t>Water quality plots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5C1DD10-0880-4B71-959D-0D58A22164C8}"/>
              </a:ext>
            </a:extLst>
          </p:cNvPr>
          <p:cNvSpPr/>
          <p:nvPr/>
        </p:nvSpPr>
        <p:spPr>
          <a:xfrm>
            <a:off x="2090960" y="5046917"/>
            <a:ext cx="229075" cy="216309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3399FE-C78A-4C97-B06B-A97286CC9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74" y="1419885"/>
            <a:ext cx="11507028" cy="431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238" y="6165304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302874"/>
            <a:ext cx="3258117" cy="663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814A42-1488-4581-AE28-9486309805AB}"/>
              </a:ext>
            </a:extLst>
          </p:cNvPr>
          <p:cNvSpPr txBox="1"/>
          <p:nvPr/>
        </p:nvSpPr>
        <p:spPr>
          <a:xfrm>
            <a:off x="427162" y="241337"/>
            <a:ext cx="11128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2017 FFAR New Innovator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1A6CF-90A2-40E6-9CF9-9E6A9BBABCAE}"/>
              </a:ext>
            </a:extLst>
          </p:cNvPr>
          <p:cNvSpPr txBox="1"/>
          <p:nvPr/>
        </p:nvSpPr>
        <p:spPr>
          <a:xfrm>
            <a:off x="242692" y="1151235"/>
            <a:ext cx="117023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B050"/>
                </a:solidFill>
              </a:rPr>
              <a:t>Improving simulation of soil water dynamics and crop yields in the US Corn Belt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274497-B1C3-4061-A5B9-0FB8AF10FD86}"/>
              </a:ext>
            </a:extLst>
          </p:cNvPr>
          <p:cNvSpPr/>
          <p:nvPr/>
        </p:nvSpPr>
        <p:spPr>
          <a:xfrm>
            <a:off x="1380828" y="1902136"/>
            <a:ext cx="9426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 </a:t>
            </a:r>
            <a:r>
              <a:rPr lang="en-US" b="1" dirty="0"/>
              <a:t>Objectives and Products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Develop new scalable protocols to simulate fluctuated water tables in crop models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Enhance crop models by adding waterlogging functions [roots, photosynthesis, fixation, …]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Upscale and apply crop models to assist decision-making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CCAE07-5660-4A86-A480-3F3CC776E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83" y="330032"/>
            <a:ext cx="8586878" cy="2959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8F3D8B-E119-4D9C-9F4E-520CFE889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41" y="3425430"/>
            <a:ext cx="8495476" cy="27178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15AEC6-90A0-4023-B3C7-C0F744823D97}"/>
              </a:ext>
            </a:extLst>
          </p:cNvPr>
          <p:cNvSpPr txBox="1"/>
          <p:nvPr/>
        </p:nvSpPr>
        <p:spPr>
          <a:xfrm>
            <a:off x="9433341" y="4875325"/>
            <a:ext cx="258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Ebrahimi-Mollabashi et al., 2019 Field Crops Research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B0F2BE-B8FE-43D9-86E1-832918532C6B}"/>
              </a:ext>
            </a:extLst>
          </p:cNvPr>
          <p:cNvSpPr/>
          <p:nvPr/>
        </p:nvSpPr>
        <p:spPr>
          <a:xfrm>
            <a:off x="7585788" y="4161453"/>
            <a:ext cx="783771" cy="7138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DC000-741C-41B6-BE0D-1AC89EB3D9C7}"/>
              </a:ext>
            </a:extLst>
          </p:cNvPr>
          <p:cNvSpPr txBox="1"/>
          <p:nvPr/>
        </p:nvSpPr>
        <p:spPr>
          <a:xfrm>
            <a:off x="7231223" y="5550329"/>
            <a:ext cx="193143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Penalty and Credit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0B900-CCFA-4838-8F45-DAC01BEF8281}"/>
              </a:ext>
            </a:extLst>
          </p:cNvPr>
          <p:cNvSpPr txBox="1"/>
          <p:nvPr/>
        </p:nvSpPr>
        <p:spPr>
          <a:xfrm>
            <a:off x="4621759" y="5530968"/>
            <a:ext cx="97971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Credit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504BCA-C3AC-4EC2-B47D-E8F8A511E76D}"/>
              </a:ext>
            </a:extLst>
          </p:cNvPr>
          <p:cNvSpPr txBox="1"/>
          <p:nvPr/>
        </p:nvSpPr>
        <p:spPr>
          <a:xfrm>
            <a:off x="2012295" y="5543406"/>
            <a:ext cx="97971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Credit </a:t>
            </a:r>
          </a:p>
        </p:txBody>
      </p:sp>
    </p:spTree>
    <p:extLst>
      <p:ext uri="{BB962C8B-B14F-4D97-AF65-F5344CB8AC3E}">
        <p14:creationId xmlns:p14="http://schemas.microsoft.com/office/powerpoint/2010/main" val="56184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238" y="6165304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302874"/>
            <a:ext cx="3258117" cy="663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480" y="418681"/>
            <a:ext cx="109702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Improved yield prediction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C0F10A-E3CA-4BE4-99F5-12FE337BC9D2}"/>
              </a:ext>
            </a:extLst>
          </p:cNvPr>
          <p:cNvSpPr txBox="1"/>
          <p:nvPr/>
        </p:nvSpPr>
        <p:spPr>
          <a:xfrm>
            <a:off x="9526555" y="6202178"/>
            <a:ext cx="257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Archontoulis et al 2020 </a:t>
            </a:r>
          </a:p>
          <a:p>
            <a:r>
              <a:rPr lang="en-US" dirty="0">
                <a:solidFill>
                  <a:schemeClr val="bg1"/>
                </a:solidFill>
              </a:rPr>
              <a:t>Crop Science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E4E9A9-958E-4FFD-BE40-1F7431B1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77" y="1025219"/>
            <a:ext cx="9792114" cy="40624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F3A2FC-8E7A-4E28-82ED-BC149D58BBB2}"/>
              </a:ext>
            </a:extLst>
          </p:cNvPr>
          <p:cNvSpPr txBox="1"/>
          <p:nvPr/>
        </p:nvSpPr>
        <p:spPr>
          <a:xfrm>
            <a:off x="576480" y="5025397"/>
            <a:ext cx="1116325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200" dirty="0"/>
              <a:t>12% yield increase on average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200" dirty="0"/>
              <a:t>Water table decreases inter-annual yield variability up to 40%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200" dirty="0"/>
              <a:t>Water table buffers up to 50% of the variability in summer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905364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238" y="6165304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302874"/>
            <a:ext cx="3258117" cy="663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814A42-1488-4581-AE28-9486309805AB}"/>
              </a:ext>
            </a:extLst>
          </p:cNvPr>
          <p:cNvSpPr txBox="1"/>
          <p:nvPr/>
        </p:nvSpPr>
        <p:spPr>
          <a:xfrm>
            <a:off x="427162" y="241337"/>
            <a:ext cx="111281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Modeling insights: </a:t>
            </a:r>
          </a:p>
          <a:p>
            <a:pPr algn="ctr"/>
            <a:r>
              <a:rPr lang="en-US" sz="2800" dirty="0"/>
              <a:t>The case for corn in central Iowa – field without tiles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28322" y="5652212"/>
            <a:ext cx="683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Water table depth from soil surface (feet)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578516" y="3232979"/>
            <a:ext cx="2462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% of max value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02" y="1686032"/>
            <a:ext cx="3671040" cy="4071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800" y="1715088"/>
            <a:ext cx="3671040" cy="4064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8D8843-4E5A-4027-B749-2025DADA9D57}"/>
              </a:ext>
            </a:extLst>
          </p:cNvPr>
          <p:cNvSpPr txBox="1"/>
          <p:nvPr/>
        </p:nvSpPr>
        <p:spPr>
          <a:xfrm>
            <a:off x="8248261" y="6202178"/>
            <a:ext cx="385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 </a:t>
            </a:r>
            <a:r>
              <a:rPr lang="en-US" dirty="0" err="1">
                <a:solidFill>
                  <a:schemeClr val="bg1"/>
                </a:solidFill>
              </a:rPr>
              <a:t>yrs</a:t>
            </a:r>
            <a:r>
              <a:rPr lang="en-US" dirty="0">
                <a:solidFill>
                  <a:schemeClr val="bg1"/>
                </a:solidFill>
              </a:rPr>
              <a:t> average values; APSIM model (Archontoulis et al unpublished)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AA679-3D52-4E62-8BE1-DFB919B8E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5263" y="1767148"/>
            <a:ext cx="3805101" cy="39484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87D33A-11C6-4261-9C87-9B4748ED9348}"/>
              </a:ext>
            </a:extLst>
          </p:cNvPr>
          <p:cNvSpPr txBox="1"/>
          <p:nvPr/>
        </p:nvSpPr>
        <p:spPr>
          <a:xfrm>
            <a:off x="422136" y="1295806"/>
            <a:ext cx="1158872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does climate affect the shape of these responses? </a:t>
            </a:r>
          </a:p>
        </p:txBody>
      </p:sp>
    </p:spTree>
    <p:extLst>
      <p:ext uri="{BB962C8B-B14F-4D97-AF65-F5344CB8AC3E}">
        <p14:creationId xmlns:p14="http://schemas.microsoft.com/office/powerpoint/2010/main" val="401132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238" y="6165304"/>
            <a:ext cx="12196238" cy="720080"/>
          </a:xfrm>
          <a:prstGeom prst="rect">
            <a:avLst/>
          </a:prstGeom>
          <a:solidFill>
            <a:srgbClr val="7C211E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79" tIns="40889" rIns="81779" bIns="40889" rtlCol="0" anchor="ctr"/>
          <a:lstStyle/>
          <a:p>
            <a:pPr algn="ctr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6302874"/>
            <a:ext cx="3258117" cy="6630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8225" y="278164"/>
            <a:ext cx="11487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From field to regional scale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DD08BE-5717-412A-829F-9BA29B557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195" y="1530219"/>
            <a:ext cx="8985943" cy="35269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1978E6-8F81-4CD1-8333-4F19ECF72243}"/>
              </a:ext>
            </a:extLst>
          </p:cNvPr>
          <p:cNvSpPr txBox="1"/>
          <p:nvPr/>
        </p:nvSpPr>
        <p:spPr>
          <a:xfrm>
            <a:off x="3097763" y="5557290"/>
            <a:ext cx="673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Resolution = 30 fields per county; 7,600 fields for IA + IL + IN</a:t>
            </a:r>
          </a:p>
        </p:txBody>
      </p:sp>
    </p:spTree>
    <p:extLst>
      <p:ext uri="{BB962C8B-B14F-4D97-AF65-F5344CB8AC3E}">
        <p14:creationId xmlns:p14="http://schemas.microsoft.com/office/powerpoint/2010/main" val="3909700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16839</TotalTime>
  <Words>711</Words>
  <Application>Microsoft Office PowerPoint</Application>
  <PresentationFormat>Widescreen</PresentationFormat>
  <Paragraphs>139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Archontoulis, Sotirios [AGRON]</dc:creator>
  <cp:lastModifiedBy>Sotirios Archontoulis</cp:lastModifiedBy>
  <cp:revision>1079</cp:revision>
  <dcterms:created xsi:type="dcterms:W3CDTF">2015-03-28T15:30:35Z</dcterms:created>
  <dcterms:modified xsi:type="dcterms:W3CDTF">2020-01-23T17:00:16Z</dcterms:modified>
</cp:coreProperties>
</file>