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22" r:id="rId2"/>
    <p:sldId id="315" r:id="rId3"/>
    <p:sldId id="305" r:id="rId4"/>
    <p:sldId id="323" r:id="rId5"/>
    <p:sldId id="302" r:id="rId6"/>
    <p:sldId id="304" r:id="rId7"/>
    <p:sldId id="288" r:id="rId8"/>
    <p:sldId id="336" r:id="rId9"/>
    <p:sldId id="306" r:id="rId10"/>
    <p:sldId id="333" r:id="rId11"/>
    <p:sldId id="316" r:id="rId12"/>
    <p:sldId id="344" r:id="rId13"/>
    <p:sldId id="338" r:id="rId14"/>
    <p:sldId id="339" r:id="rId15"/>
    <p:sldId id="340" r:id="rId16"/>
    <p:sldId id="341" r:id="rId17"/>
    <p:sldId id="342" r:id="rId18"/>
    <p:sldId id="343" r:id="rId19"/>
    <p:sldId id="281" r:id="rId20"/>
    <p:sldId id="328" r:id="rId21"/>
    <p:sldId id="329" r:id="rId22"/>
    <p:sldId id="284" r:id="rId23"/>
    <p:sldId id="327" r:id="rId24"/>
    <p:sldId id="319" r:id="rId25"/>
    <p:sldId id="312" r:id="rId26"/>
    <p:sldId id="308" r:id="rId27"/>
    <p:sldId id="301" r:id="rId28"/>
    <p:sldId id="313" r:id="rId29"/>
    <p:sldId id="314" r:id="rId30"/>
    <p:sldId id="283" r:id="rId31"/>
    <p:sldId id="330" r:id="rId32"/>
    <p:sldId id="303" r:id="rId33"/>
    <p:sldId id="331" r:id="rId34"/>
    <p:sldId id="332" r:id="rId35"/>
    <p:sldId id="334" r:id="rId36"/>
    <p:sldId id="33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25" autoAdjust="0"/>
    <p:restoredTop sz="94660"/>
  </p:normalViewPr>
  <p:slideViewPr>
    <p:cSldViewPr>
      <p:cViewPr varScale="1">
        <p:scale>
          <a:sx n="88" d="100"/>
          <a:sy n="88" d="100"/>
        </p:scale>
        <p:origin x="534" y="51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wart, Ryan" userId="3f18fe3b-98dc-4200-ba0b-50db065c8877" providerId="ADAL" clId="{0804A6EF-B33C-48F8-A6FD-DEA68C0D5114}"/>
    <pc:docChg chg="undo custSel addSld modSld sldOrd">
      <pc:chgData name="Stewart, Ryan" userId="3f18fe3b-98dc-4200-ba0b-50db065c8877" providerId="ADAL" clId="{0804A6EF-B33C-48F8-A6FD-DEA68C0D5114}" dt="2020-01-23T14:03:11.902" v="351" actId="6549"/>
      <pc:docMkLst>
        <pc:docMk/>
      </pc:docMkLst>
      <pc:sldChg chg="modSp modAnim">
        <pc:chgData name="Stewart, Ryan" userId="3f18fe3b-98dc-4200-ba0b-50db065c8877" providerId="ADAL" clId="{0804A6EF-B33C-48F8-A6FD-DEA68C0D5114}" dt="2020-01-23T14:03:11.902" v="351" actId="6549"/>
        <pc:sldMkLst>
          <pc:docMk/>
          <pc:sldMk cId="3914555695" sldId="281"/>
        </pc:sldMkLst>
        <pc:spChg chg="mod">
          <ac:chgData name="Stewart, Ryan" userId="3f18fe3b-98dc-4200-ba0b-50db065c8877" providerId="ADAL" clId="{0804A6EF-B33C-48F8-A6FD-DEA68C0D5114}" dt="2020-01-23T14:03:11.902" v="351" actId="6549"/>
          <ac:spMkLst>
            <pc:docMk/>
            <pc:sldMk cId="3914555695" sldId="281"/>
            <ac:spMk id="3" creationId="{00000000-0000-0000-0000-000000000000}"/>
          </ac:spMkLst>
        </pc:spChg>
      </pc:sldChg>
      <pc:sldChg chg="modAnim">
        <pc:chgData name="Stewart, Ryan" userId="3f18fe3b-98dc-4200-ba0b-50db065c8877" providerId="ADAL" clId="{0804A6EF-B33C-48F8-A6FD-DEA68C0D5114}" dt="2020-01-23T13:49:09.202" v="212"/>
        <pc:sldMkLst>
          <pc:docMk/>
          <pc:sldMk cId="3988112380" sldId="288"/>
        </pc:sldMkLst>
      </pc:sldChg>
      <pc:sldChg chg="ord">
        <pc:chgData name="Stewart, Ryan" userId="3f18fe3b-98dc-4200-ba0b-50db065c8877" providerId="ADAL" clId="{0804A6EF-B33C-48F8-A6FD-DEA68C0D5114}" dt="2020-01-23T13:45:52.856" v="210"/>
        <pc:sldMkLst>
          <pc:docMk/>
          <pc:sldMk cId="1312565468" sldId="315"/>
        </pc:sldMkLst>
      </pc:sldChg>
      <pc:sldChg chg="delSp delAnim">
        <pc:chgData name="Stewart, Ryan" userId="3f18fe3b-98dc-4200-ba0b-50db065c8877" providerId="ADAL" clId="{0804A6EF-B33C-48F8-A6FD-DEA68C0D5114}" dt="2020-01-23T13:52:54.943" v="217" actId="478"/>
        <pc:sldMkLst>
          <pc:docMk/>
          <pc:sldMk cId="2830777751" sldId="316"/>
        </pc:sldMkLst>
        <pc:spChg chg="del">
          <ac:chgData name="Stewart, Ryan" userId="3f18fe3b-98dc-4200-ba0b-50db065c8877" providerId="ADAL" clId="{0804A6EF-B33C-48F8-A6FD-DEA68C0D5114}" dt="2020-01-23T13:52:54.943" v="217" actId="478"/>
          <ac:spMkLst>
            <pc:docMk/>
            <pc:sldMk cId="2830777751" sldId="316"/>
            <ac:spMk id="14" creationId="{00000000-0000-0000-0000-000000000000}"/>
          </ac:spMkLst>
        </pc:spChg>
        <pc:spChg chg="del">
          <ac:chgData name="Stewart, Ryan" userId="3f18fe3b-98dc-4200-ba0b-50db065c8877" providerId="ADAL" clId="{0804A6EF-B33C-48F8-A6FD-DEA68C0D5114}" dt="2020-01-23T13:52:54.943" v="217" actId="478"/>
          <ac:spMkLst>
            <pc:docMk/>
            <pc:sldMk cId="2830777751" sldId="316"/>
            <ac:spMk id="19" creationId="{00000000-0000-0000-0000-000000000000}"/>
          </ac:spMkLst>
        </pc:spChg>
        <pc:spChg chg="del">
          <ac:chgData name="Stewart, Ryan" userId="3f18fe3b-98dc-4200-ba0b-50db065c8877" providerId="ADAL" clId="{0804A6EF-B33C-48F8-A6FD-DEA68C0D5114}" dt="2020-01-23T13:52:54.943" v="217" actId="478"/>
          <ac:spMkLst>
            <pc:docMk/>
            <pc:sldMk cId="2830777751" sldId="316"/>
            <ac:spMk id="20" creationId="{00000000-0000-0000-0000-000000000000}"/>
          </ac:spMkLst>
        </pc:spChg>
        <pc:spChg chg="del">
          <ac:chgData name="Stewart, Ryan" userId="3f18fe3b-98dc-4200-ba0b-50db065c8877" providerId="ADAL" clId="{0804A6EF-B33C-48F8-A6FD-DEA68C0D5114}" dt="2020-01-23T13:52:54.943" v="217" actId="478"/>
          <ac:spMkLst>
            <pc:docMk/>
            <pc:sldMk cId="2830777751" sldId="316"/>
            <ac:spMk id="21" creationId="{00000000-0000-0000-0000-000000000000}"/>
          </ac:spMkLst>
        </pc:spChg>
        <pc:spChg chg="del">
          <ac:chgData name="Stewart, Ryan" userId="3f18fe3b-98dc-4200-ba0b-50db065c8877" providerId="ADAL" clId="{0804A6EF-B33C-48F8-A6FD-DEA68C0D5114}" dt="2020-01-23T13:52:54.943" v="217" actId="478"/>
          <ac:spMkLst>
            <pc:docMk/>
            <pc:sldMk cId="2830777751" sldId="316"/>
            <ac:spMk id="22" creationId="{00000000-0000-0000-0000-000000000000}"/>
          </ac:spMkLst>
        </pc:spChg>
      </pc:sldChg>
      <pc:sldChg chg="modSp">
        <pc:chgData name="Stewart, Ryan" userId="3f18fe3b-98dc-4200-ba0b-50db065c8877" providerId="ADAL" clId="{0804A6EF-B33C-48F8-A6FD-DEA68C0D5114}" dt="2020-01-23T13:51:17.315" v="216" actId="1036"/>
        <pc:sldMkLst>
          <pc:docMk/>
          <pc:sldMk cId="2415282525" sldId="333"/>
        </pc:sldMkLst>
        <pc:spChg chg="mod">
          <ac:chgData name="Stewart, Ryan" userId="3f18fe3b-98dc-4200-ba0b-50db065c8877" providerId="ADAL" clId="{0804A6EF-B33C-48F8-A6FD-DEA68C0D5114}" dt="2020-01-23T13:51:17.315" v="216" actId="1036"/>
          <ac:spMkLst>
            <pc:docMk/>
            <pc:sldMk cId="2415282525" sldId="333"/>
            <ac:spMk id="7" creationId="{D5643FBF-DB84-4DB0-99E3-849B762129A9}"/>
          </ac:spMkLst>
        </pc:spChg>
        <pc:picChg chg="mod">
          <ac:chgData name="Stewart, Ryan" userId="3f18fe3b-98dc-4200-ba0b-50db065c8877" providerId="ADAL" clId="{0804A6EF-B33C-48F8-A6FD-DEA68C0D5114}" dt="2020-01-23T13:42:08.319" v="1" actId="1076"/>
          <ac:picMkLst>
            <pc:docMk/>
            <pc:sldMk cId="2415282525" sldId="333"/>
            <ac:picMk id="10" creationId="{B5CB9D64-20A1-4436-9906-4C444427D9DD}"/>
          </ac:picMkLst>
        </pc:picChg>
      </pc:sldChg>
      <pc:sldChg chg="modAnim">
        <pc:chgData name="Stewart, Ryan" userId="3f18fe3b-98dc-4200-ba0b-50db065c8877" providerId="ADAL" clId="{0804A6EF-B33C-48F8-A6FD-DEA68C0D5114}" dt="2020-01-23T13:50:11.422" v="213"/>
        <pc:sldMkLst>
          <pc:docMk/>
          <pc:sldMk cId="1166414786" sldId="336"/>
        </pc:sldMkLst>
      </pc:sldChg>
      <pc:sldChg chg="addSp delSp modSp add addAnim delAnim modAnim">
        <pc:chgData name="Stewart, Ryan" userId="3f18fe3b-98dc-4200-ba0b-50db065c8877" providerId="ADAL" clId="{0804A6EF-B33C-48F8-A6FD-DEA68C0D5114}" dt="2020-01-23T13:54:49.029" v="228"/>
        <pc:sldMkLst>
          <pc:docMk/>
          <pc:sldMk cId="2886748169" sldId="344"/>
        </pc:sldMkLst>
        <pc:spChg chg="mod">
          <ac:chgData name="Stewart, Ryan" userId="3f18fe3b-98dc-4200-ba0b-50db065c8877" providerId="ADAL" clId="{0804A6EF-B33C-48F8-A6FD-DEA68C0D5114}" dt="2020-01-23T13:54:12.968" v="222" actId="14100"/>
          <ac:spMkLst>
            <pc:docMk/>
            <pc:sldMk cId="2886748169" sldId="344"/>
            <ac:spMk id="3" creationId="{894E2F83-F5DE-49EA-9CDE-9F1233A75B47}"/>
          </ac:spMkLst>
        </pc:spChg>
        <pc:spChg chg="add del mod">
          <ac:chgData name="Stewart, Ryan" userId="3f18fe3b-98dc-4200-ba0b-50db065c8877" providerId="ADAL" clId="{0804A6EF-B33C-48F8-A6FD-DEA68C0D5114}" dt="2020-01-23T13:54:32.656" v="227" actId="14100"/>
          <ac:spMkLst>
            <pc:docMk/>
            <pc:sldMk cId="2886748169" sldId="344"/>
            <ac:spMk id="16" creationId="{AD0B1CFF-F9D6-484E-9632-0A13D5344EE1}"/>
          </ac:spMkLst>
        </pc:spChg>
        <pc:picChg chg="del">
          <ac:chgData name="Stewart, Ryan" userId="3f18fe3b-98dc-4200-ba0b-50db065c8877" providerId="ADAL" clId="{0804A6EF-B33C-48F8-A6FD-DEA68C0D5114}" dt="2020-01-23T13:42:20.052" v="2" actId="478"/>
          <ac:picMkLst>
            <pc:docMk/>
            <pc:sldMk cId="2886748169" sldId="344"/>
            <ac:picMk id="15" creationId="{9C813B8F-F8DA-4835-8B96-E2AB94D37F0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0B7D8-3EA0-48AB-8505-DD0F70FF6FDF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DA8D1-CEF5-4077-896F-991AEA4AFC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725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463E6-2022-4A62-B4D8-547FD08F788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506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56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537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645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137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617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73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233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60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916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7C8BB-2356-4C9C-AD11-7C164AFFEB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40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072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158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413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953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085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7C8BB-2356-4C9C-AD11-7C164AFFEB9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86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79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6454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5928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7218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665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026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68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5294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7033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3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Soil</a:t>
            </a:r>
            <a:r>
              <a:rPr lang="en-US" baseline="0" dirty="0"/>
              <a:t> tillage intensity rating – conservation tillage mulch tillage- no greater than 60</a:t>
            </a:r>
          </a:p>
          <a:p>
            <a:r>
              <a:rPr lang="en-US" baseline="0" dirty="0"/>
              <a:t>No-till ~15, strip till ~30</a:t>
            </a:r>
          </a:p>
          <a:p>
            <a:r>
              <a:rPr lang="en-US" baseline="0" dirty="0"/>
              <a:t>Cover crop benefits – 60% cover, biomass – 2700 </a:t>
            </a:r>
            <a:r>
              <a:rPr lang="en-US" baseline="0" dirty="0" err="1"/>
              <a:t>lb</a:t>
            </a:r>
            <a:r>
              <a:rPr lang="en-US" baseline="0" dirty="0"/>
              <a:t>/acre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9AED0-F2BA-46C0-8887-2F5C36C2FE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49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7C8BB-2356-4C9C-AD11-7C164AFFEB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21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745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993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228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19E44-4845-4EBF-9E88-46E617676F7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266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AF68-4F79-4460-A86A-BD82AEE685D7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91E6-F0F2-4F4D-9608-C2BBCCE05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782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AF68-4F79-4460-A86A-BD82AEE685D7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91E6-F0F2-4F4D-9608-C2BBCCE05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597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AF68-4F79-4460-A86A-BD82AEE685D7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91E6-F0F2-4F4D-9608-C2BBCCE05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29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AF68-4F79-4460-A86A-BD82AEE685D7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91E6-F0F2-4F4D-9608-C2BBCCE05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2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AF68-4F79-4460-A86A-BD82AEE685D7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91E6-F0F2-4F4D-9608-C2BBCCE05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53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AF68-4F79-4460-A86A-BD82AEE685D7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91E6-F0F2-4F4D-9608-C2BBCCE05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590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AF68-4F79-4460-A86A-BD82AEE685D7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91E6-F0F2-4F4D-9608-C2BBCCE05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65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AF68-4F79-4460-A86A-BD82AEE685D7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91E6-F0F2-4F4D-9608-C2BBCCE05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33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AF68-4F79-4460-A86A-BD82AEE685D7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91E6-F0F2-4F4D-9608-C2BBCCE05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83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AF68-4F79-4460-A86A-BD82AEE685D7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91E6-F0F2-4F4D-9608-C2BBCCE05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82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AF68-4F79-4460-A86A-BD82AEE685D7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91E6-F0F2-4F4D-9608-C2BBCCE05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808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2AF68-4F79-4460-A86A-BD82AEE685D7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891E6-F0F2-4F4D-9608-C2BBCCE05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05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g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jp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1753" b="13803"/>
          <a:stretch/>
        </p:blipFill>
        <p:spPr>
          <a:xfrm rot="10800000" flipV="1">
            <a:off x="-1" y="0"/>
            <a:ext cx="9162081" cy="68715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-8301" y="-9684"/>
            <a:ext cx="9144000" cy="221948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18081" y="6569597"/>
            <a:ext cx="2625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Image: Land O’Lakes,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81" y="304632"/>
            <a:ext cx="9113067" cy="1225666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Hydrologic implications of using cover crops to build soil health</a:t>
            </a:r>
            <a:endParaRPr lang="en-US" sz="4800" b="1" i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auto">
          <a:xfrm>
            <a:off x="4468507" y="522396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081" y="5223965"/>
            <a:ext cx="9144000" cy="16456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85800" y="5223965"/>
            <a:ext cx="7848600" cy="1643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Ryan D. Stewart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School of Plant and Environmental Sciences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Virginia Tech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574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5833" t="17212" r="18236" b="33583"/>
          <a:stretch/>
        </p:blipFill>
        <p:spPr>
          <a:xfrm>
            <a:off x="5031175" y="5229743"/>
            <a:ext cx="3839295" cy="15520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4298" y="528434"/>
            <a:ext cx="8636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Meta-Analyses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CB9D64-20A1-4436-9906-4C444427D9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978" y="277586"/>
            <a:ext cx="1209022" cy="11845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94" y="1200812"/>
            <a:ext cx="8723576" cy="43617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" y="5622600"/>
            <a:ext cx="6934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u="sng" dirty="0" err="1">
                <a:latin typeface="Verdana" panose="020B0604030504040204" pitchFamily="34" charset="0"/>
                <a:ea typeface="Verdana" panose="020B0604030504040204" pitchFamily="34" charset="0"/>
              </a:rPr>
              <a:t>SoilHealthDB</a:t>
            </a:r>
            <a:endParaRPr lang="en-US" sz="2000" i="1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Data compiled from 350+ sites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Currently 5,900 rows of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643FBF-DB84-4DB0-99E3-849B762129A9}"/>
              </a:ext>
            </a:extLst>
          </p:cNvPr>
          <p:cNvSpPr txBox="1"/>
          <p:nvPr/>
        </p:nvSpPr>
        <p:spPr>
          <a:xfrm>
            <a:off x="1528549" y="3045023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Soil Texture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4816235" y="4553612"/>
            <a:ext cx="4191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Jian et al. (2020). </a:t>
            </a:r>
            <a:r>
              <a:rPr lang="en-US" sz="1000" i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Soil Biology &amp; Biochemistry (in revision).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28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9779" y="143122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C:\Users\Ryan\OneDrive - Virginia Tech\Research\VT\Manuscripts\Soil_health\Soil_health_meta\Figures\Figure1.t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42"/>
          <a:stretch/>
        </p:blipFill>
        <p:spPr bwMode="auto">
          <a:xfrm>
            <a:off x="228600" y="1447800"/>
            <a:ext cx="8813827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04800" y="499288"/>
            <a:ext cx="5824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Soil Health Indicators</a:t>
            </a:r>
          </a:p>
        </p:txBody>
      </p:sp>
      <p:sp>
        <p:nvSpPr>
          <p:cNvPr id="8" name="Rectangle 7"/>
          <p:cNvSpPr/>
          <p:nvPr/>
        </p:nvSpPr>
        <p:spPr>
          <a:xfrm>
            <a:off x="2300634" y="2057400"/>
            <a:ext cx="25761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#1: Texture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2300634" y="2487268"/>
            <a:ext cx="25761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#2: Soil carbon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00634" y="2905397"/>
            <a:ext cx="25761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#3: Bulk Density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752600" y="2257455"/>
            <a:ext cx="609600" cy="28545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066800" y="2687323"/>
            <a:ext cx="1233834" cy="894077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138834" y="3334416"/>
            <a:ext cx="290166" cy="618184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43000" y="1262385"/>
            <a:ext cx="25761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Soil Health Institute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581001"/>
            <a:ext cx="63049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Stewart et al. (2018). </a:t>
            </a:r>
            <a:r>
              <a:rPr lang="en-US" sz="1050" i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Agricultural &amp; Environmental Letters</a:t>
            </a:r>
            <a:r>
              <a:rPr lang="en-US" sz="105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doi:10.2134/ael2018.06.0033</a:t>
            </a:r>
            <a:endParaRPr lang="en-US" sz="1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96200" y="1656077"/>
            <a:ext cx="457200" cy="315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15000" y="3374767"/>
            <a:ext cx="2576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7/42 </a:t>
            </a:r>
            <a:r>
              <a:rPr lang="en-US" sz="2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indicators reported &gt; 25%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838200" y="4175360"/>
            <a:ext cx="7543800" cy="0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77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C:\Users\Ryan\OneDrive - Virginia Tech\Research\VT\Manuscripts\Soil_health\Soil_health_meta\Figures\Figure1.t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44" y="2389952"/>
            <a:ext cx="4570134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04800" y="487176"/>
            <a:ext cx="8217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Dynamic Soil Health Indicators</a:t>
            </a:r>
          </a:p>
        </p:txBody>
      </p:sp>
      <p:pic>
        <p:nvPicPr>
          <p:cNvPr id="6" name="Picture 5" descr="C:\Users\Ryan\OneDrive - Virginia Tech\Research\VT\Manuscripts\Soil_health\Soil_health_meta\Figures\Figure1.ti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7780" y="2362200"/>
            <a:ext cx="4493934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838200" y="1207088"/>
            <a:ext cx="3103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Response Ratio: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4800" y="1209151"/>
            <a:ext cx="4038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R</a:t>
            </a:r>
            <a:r>
              <a:rPr lang="en-US" sz="2800" i="1" baseline="-25000" dirty="0">
                <a:latin typeface="Times New Roman" panose="02020603050405020304" pitchFamily="18" charset="0"/>
                <a:ea typeface="SimSun" panose="02010600030101010101" pitchFamily="2" charset="-122"/>
              </a:rPr>
              <a:t>r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= ln[cover crop/control]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2338811" y="4058224"/>
            <a:ext cx="19283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13/42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indicators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72200" y="4058224"/>
            <a:ext cx="20282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11/42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indicators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1752600"/>
            <a:ext cx="8759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Considered dynamic if |</a:t>
            </a: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en-US" sz="2800" i="1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| ≥ 0.1 after 1-3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yrs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1101" y="6629400"/>
            <a:ext cx="78597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Stewart et al. (2018). </a:t>
            </a:r>
            <a:r>
              <a:rPr lang="en-US" sz="1000" i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Agricultural &amp; Environmental Letters</a:t>
            </a:r>
            <a:r>
              <a:rPr lang="en-US" sz="10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doi:10.2134/ael2018.06.0033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76800" y="2514600"/>
            <a:ext cx="457200" cy="315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90600" y="2514600"/>
            <a:ext cx="457200" cy="315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4E2F83-F5DE-49EA-9CDE-9F1233A75B47}"/>
              </a:ext>
            </a:extLst>
          </p:cNvPr>
          <p:cNvSpPr/>
          <p:nvPr/>
        </p:nvSpPr>
        <p:spPr>
          <a:xfrm>
            <a:off x="1524000" y="5105400"/>
            <a:ext cx="914400" cy="1524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D0B1CFF-F9D6-484E-9632-0A13D5344EE1}"/>
              </a:ext>
            </a:extLst>
          </p:cNvPr>
          <p:cNvSpPr/>
          <p:nvPr/>
        </p:nvSpPr>
        <p:spPr>
          <a:xfrm>
            <a:off x="1238107" y="5105400"/>
            <a:ext cx="285894" cy="152399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4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3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9779" y="143122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499288"/>
            <a:ext cx="57150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Water Balance Terms</a:t>
            </a:r>
          </a:p>
        </p:txBody>
      </p:sp>
      <p:sp>
        <p:nvSpPr>
          <p:cNvPr id="2" name="Rectangle 1"/>
          <p:cNvSpPr/>
          <p:nvPr/>
        </p:nvSpPr>
        <p:spPr>
          <a:xfrm>
            <a:off x="1295400" y="6214646"/>
            <a:ext cx="1058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Climate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3704" t="12082" r="1851" b="2449"/>
          <a:stretch/>
        </p:blipFill>
        <p:spPr>
          <a:xfrm>
            <a:off x="342900" y="2074421"/>
            <a:ext cx="8393507" cy="41144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57200" y="1524000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Infiltration rates (n = 42) increase with cover cropping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95600" y="6214646"/>
            <a:ext cx="1075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Texture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43400" y="6214646"/>
            <a:ext cx="14542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Cover Crop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00800" y="6214646"/>
            <a:ext cx="1774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Crop Rotation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60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9779" y="143122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499288"/>
            <a:ext cx="57150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Water Balance Terms</a:t>
            </a:r>
          </a:p>
        </p:txBody>
      </p:sp>
      <p:sp>
        <p:nvSpPr>
          <p:cNvPr id="2" name="Rectangle 1"/>
          <p:cNvSpPr/>
          <p:nvPr/>
        </p:nvSpPr>
        <p:spPr>
          <a:xfrm>
            <a:off x="1295400" y="6290846"/>
            <a:ext cx="1058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Climate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" y="1258669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Surface runoff (n = 122) and Erosion (n = 86) </a:t>
            </a:r>
          </a:p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decrease with cover cropping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95600" y="6290846"/>
            <a:ext cx="1075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Texture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43400" y="6290846"/>
            <a:ext cx="14542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Cover Crop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00800" y="6290846"/>
            <a:ext cx="1774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Crop Rotation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90" t="12821" r="2459" b="1283"/>
          <a:stretch/>
        </p:blipFill>
        <p:spPr>
          <a:xfrm>
            <a:off x="307995" y="2125220"/>
            <a:ext cx="8528010" cy="423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92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9779" y="143122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499288"/>
            <a:ext cx="57150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Water Balance Terms</a:t>
            </a:r>
          </a:p>
        </p:txBody>
      </p:sp>
      <p:sp>
        <p:nvSpPr>
          <p:cNvPr id="2" name="Rectangle 1"/>
          <p:cNvSpPr/>
          <p:nvPr/>
        </p:nvSpPr>
        <p:spPr>
          <a:xfrm>
            <a:off x="1295400" y="6290846"/>
            <a:ext cx="1058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Climate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" y="1398983"/>
            <a:ext cx="8329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Subsurface leaching (n = 267) decreases with cover cropping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95600" y="6290846"/>
            <a:ext cx="1075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Texture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43400" y="6290846"/>
            <a:ext cx="14542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Cover Crop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00800" y="6290846"/>
            <a:ext cx="1774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Crop Rotation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473" t="12202" r="2083" b="1282"/>
          <a:stretch/>
        </p:blipFill>
        <p:spPr>
          <a:xfrm>
            <a:off x="266700" y="2018050"/>
            <a:ext cx="8520405" cy="422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70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499288"/>
            <a:ext cx="57631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Leaching correlations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000" t="15279" r="18334" b="1644"/>
          <a:stretch/>
        </p:blipFill>
        <p:spPr>
          <a:xfrm>
            <a:off x="4800600" y="1303994"/>
            <a:ext cx="3657600" cy="2669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9722" t="19894" r="18611" b="3183"/>
          <a:stretch/>
        </p:blipFill>
        <p:spPr>
          <a:xfrm>
            <a:off x="4800600" y="4193221"/>
            <a:ext cx="3657600" cy="2471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0000" t="20000" r="20000" b="3077"/>
          <a:stretch/>
        </p:blipFill>
        <p:spPr>
          <a:xfrm>
            <a:off x="685800" y="4158898"/>
            <a:ext cx="3657600" cy="25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0000" t="18105" r="20000" b="1895"/>
          <a:stretch/>
        </p:blipFill>
        <p:spPr>
          <a:xfrm>
            <a:off x="711200" y="1331458"/>
            <a:ext cx="3657600" cy="26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9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499288"/>
            <a:ext cx="82493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What about water table depth?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07"/>
          <a:stretch/>
        </p:blipFill>
        <p:spPr>
          <a:xfrm>
            <a:off x="838200" y="1158319"/>
            <a:ext cx="7855078" cy="33962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8804" y="4129951"/>
            <a:ext cx="17540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Pelletier et al., (2016)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737100"/>
            <a:ext cx="5396991" cy="2108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49491" y="6400800"/>
            <a:ext cx="14430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Fan et al., (2013)</a:t>
            </a:r>
          </a:p>
        </p:txBody>
      </p:sp>
    </p:spTree>
    <p:extLst>
      <p:ext uri="{BB962C8B-B14F-4D97-AF65-F5344CB8AC3E}">
        <p14:creationId xmlns:p14="http://schemas.microsoft.com/office/powerpoint/2010/main" val="3003103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499288"/>
            <a:ext cx="82493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What about water table depth?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048" t="21903" r="19048" b="1174"/>
          <a:stretch/>
        </p:blipFill>
        <p:spPr>
          <a:xfrm>
            <a:off x="342900" y="1219200"/>
            <a:ext cx="3962400" cy="2667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0238" t="21978" r="19048" b="1098"/>
          <a:stretch/>
        </p:blipFill>
        <p:spPr>
          <a:xfrm>
            <a:off x="419100" y="3978832"/>
            <a:ext cx="38862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9048" t="19781" r="20238" b="1099"/>
          <a:stretch/>
        </p:blipFill>
        <p:spPr>
          <a:xfrm>
            <a:off x="4457699" y="1145619"/>
            <a:ext cx="3886200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9905" t="20235" r="19381" b="644"/>
          <a:stretch/>
        </p:blipFill>
        <p:spPr>
          <a:xfrm>
            <a:off x="4495799" y="3978832"/>
            <a:ext cx="3886201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8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526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01000" cy="541020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Numerous methods to measure soil health, yet no clear baselines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 be most useful, we need to develop relative context</a:t>
            </a:r>
          </a:p>
          <a:p>
            <a:pPr lvl="1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Cropping systems, soil type, climate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Cover cropping can affect nearly all terms in the water balance</a:t>
            </a:r>
          </a:p>
          <a:p>
            <a:pPr lvl="1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Infiltration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↑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surface runoff &amp; leaching ↓</a:t>
            </a:r>
          </a:p>
          <a:p>
            <a:pPr lvl="1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ET and/or soil water storage ↑ 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Water table depth may have limited effect on soil responses to cover cropping</a:t>
            </a:r>
          </a:p>
          <a:p>
            <a:pPr lvl="1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Global-scale analysis overlooks nuances and site-specifics</a:t>
            </a:r>
          </a:p>
          <a:p>
            <a:pPr lvl="1"/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55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1380639"/>
            <a:ext cx="7924800" cy="54102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" y="402406"/>
            <a:ext cx="8229600" cy="923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Soil Health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7400" y="2286000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Source: Web of Science</a:t>
            </a:r>
          </a:p>
        </p:txBody>
      </p:sp>
    </p:spTree>
    <p:extLst>
      <p:ext uri="{BB962C8B-B14F-4D97-AF65-F5344CB8AC3E}">
        <p14:creationId xmlns:p14="http://schemas.microsoft.com/office/powerpoint/2010/main" val="1312565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304800"/>
            <a:ext cx="8229600" cy="923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Collaborators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D68AAA-431D-4ED6-B5B7-3B5FA841F2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r="26923"/>
          <a:stretch/>
        </p:blipFill>
        <p:spPr>
          <a:xfrm>
            <a:off x="457200" y="1296838"/>
            <a:ext cx="1676400" cy="2228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819733-C340-4C44-A373-2ED04D0783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25555" r="7432" b="17777"/>
          <a:stretch/>
        </p:blipFill>
        <p:spPr>
          <a:xfrm>
            <a:off x="4263279" y="1308341"/>
            <a:ext cx="2141445" cy="2228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37C643E-7794-4ABC-98FD-43665627E8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7"/>
          <a:stretch/>
        </p:blipFill>
        <p:spPr>
          <a:xfrm rot="10800000">
            <a:off x="2461839" y="1295400"/>
            <a:ext cx="1473200" cy="2228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02143D6-C992-424B-B128-819959BA33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1" r="27968"/>
          <a:stretch/>
        </p:blipFill>
        <p:spPr>
          <a:xfrm rot="10800000">
            <a:off x="6732964" y="1295400"/>
            <a:ext cx="1801439" cy="2243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D341F9-9749-4983-9DD7-16C5DA349D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338" y="3784122"/>
            <a:ext cx="1295400" cy="129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4C40E44-6A95-4160-9A97-70DF100C87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5000"/>
          <a:stretch/>
        </p:blipFill>
        <p:spPr>
          <a:xfrm rot="10800000">
            <a:off x="4067224" y="5457349"/>
            <a:ext cx="2032000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0CC42CA-6ACB-401D-AEA2-497FE8BBA101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r="8924"/>
          <a:stretch/>
        </p:blipFill>
        <p:spPr>
          <a:xfrm>
            <a:off x="344529" y="4038600"/>
            <a:ext cx="2647317" cy="2049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C6E6D6-19D3-4719-879C-DC4DB44573F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>
            <a:off x="4902560" y="3741940"/>
            <a:ext cx="1502164" cy="1335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11B8623-B10E-4C79-BD06-40238B80F9A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3" r="5979"/>
          <a:stretch/>
        </p:blipFill>
        <p:spPr>
          <a:xfrm>
            <a:off x="6658785" y="4038600"/>
            <a:ext cx="2277263" cy="2049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DFE608-0813-4027-BF1D-743424A912C8}"/>
              </a:ext>
            </a:extLst>
          </p:cNvPr>
          <p:cNvSpPr txBox="1"/>
          <p:nvPr/>
        </p:nvSpPr>
        <p:spPr>
          <a:xfrm>
            <a:off x="457198" y="3216474"/>
            <a:ext cx="1676400" cy="30777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Dr. Ayush Gyawali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3DB212-34CE-4EED-8A8F-1A83D68E0D4C}"/>
              </a:ext>
            </a:extLst>
          </p:cNvPr>
          <p:cNvSpPr txBox="1"/>
          <p:nvPr/>
        </p:nvSpPr>
        <p:spPr>
          <a:xfrm>
            <a:off x="2479090" y="1275254"/>
            <a:ext cx="1424362" cy="30777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Dr. Jinshi Jian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96B875-7778-4166-8D13-C37A960CD0DF}"/>
              </a:ext>
            </a:extLst>
          </p:cNvPr>
          <p:cNvSpPr txBox="1"/>
          <p:nvPr/>
        </p:nvSpPr>
        <p:spPr>
          <a:xfrm>
            <a:off x="4534619" y="3211826"/>
            <a:ext cx="1568918" cy="30777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Dr. Jingjing Chen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24A710-3B35-4213-93EF-A65F8C1A1CC6}"/>
              </a:ext>
            </a:extLst>
          </p:cNvPr>
          <p:cNvSpPr txBox="1"/>
          <p:nvPr/>
        </p:nvSpPr>
        <p:spPr>
          <a:xfrm>
            <a:off x="6737652" y="1295400"/>
            <a:ext cx="1801439" cy="30777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Dr. Jesse Radolinski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020C4C-81B3-48CB-AA8D-45BA7083F2E3}"/>
              </a:ext>
            </a:extLst>
          </p:cNvPr>
          <p:cNvSpPr txBox="1"/>
          <p:nvPr/>
        </p:nvSpPr>
        <p:spPr>
          <a:xfrm>
            <a:off x="918250" y="5759171"/>
            <a:ext cx="1568918" cy="30777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Dr. Mark Reiter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4C78D7-A2D6-4919-AF98-3A82DA951E15}"/>
              </a:ext>
            </a:extLst>
          </p:cNvPr>
          <p:cNvSpPr txBox="1"/>
          <p:nvPr/>
        </p:nvSpPr>
        <p:spPr>
          <a:xfrm>
            <a:off x="3173731" y="5090093"/>
            <a:ext cx="1568918" cy="30777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Dr. Brian Badgley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2478E8-3C6E-419D-908E-7FBD5F0222C1}"/>
              </a:ext>
            </a:extLst>
          </p:cNvPr>
          <p:cNvSpPr txBox="1"/>
          <p:nvPr/>
        </p:nvSpPr>
        <p:spPr>
          <a:xfrm>
            <a:off x="4810920" y="5090093"/>
            <a:ext cx="1716401" cy="30777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Dr. Mike Strickland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6488A4-05F8-4EFA-9DB1-CC311F530892}"/>
              </a:ext>
            </a:extLst>
          </p:cNvPr>
          <p:cNvSpPr txBox="1"/>
          <p:nvPr/>
        </p:nvSpPr>
        <p:spPr>
          <a:xfrm>
            <a:off x="6939215" y="5759172"/>
            <a:ext cx="1860256" cy="30777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Dr. Wade Thomason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01819B-3020-4D0A-982A-876133667913}"/>
              </a:ext>
            </a:extLst>
          </p:cNvPr>
          <p:cNvSpPr txBox="1"/>
          <p:nvPr/>
        </p:nvSpPr>
        <p:spPr>
          <a:xfrm>
            <a:off x="4205900" y="6477625"/>
            <a:ext cx="1860256" cy="307777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Mr. Brandon Lester</a:t>
            </a:r>
          </a:p>
        </p:txBody>
      </p:sp>
    </p:spTree>
    <p:extLst>
      <p:ext uri="{BB962C8B-B14F-4D97-AF65-F5344CB8AC3E}">
        <p14:creationId xmlns:p14="http://schemas.microsoft.com/office/powerpoint/2010/main" val="2018698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526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01000" cy="5410200"/>
          </a:xfrm>
        </p:spPr>
        <p:txBody>
          <a:bodyPr>
            <a:normAutofit/>
          </a:bodyPr>
          <a:lstStyle/>
          <a:p>
            <a:pPr marL="228600" indent="-228600">
              <a:buFontTx/>
              <a:buChar char="-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Virginia Agricultural Experiment Station</a:t>
            </a:r>
          </a:p>
          <a:p>
            <a:pPr marL="228600" indent="-228600">
              <a:buFontTx/>
              <a:buChar char="-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USDA Hatch Program</a:t>
            </a:r>
          </a:p>
          <a:p>
            <a:pPr marL="228600" indent="-228600">
              <a:buFontTx/>
              <a:buChar char="-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USDA NRCS Conservation Innovation Grant #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69-3A75-14-260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6" descr="Image result for nrc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60370"/>
            <a:ext cx="4630285" cy="185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virginia agricultural experiment stat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200" y="5181600"/>
            <a:ext cx="4800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80" y="2971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212543-FA32-4E3F-B5EB-BC650CF75389}"/>
              </a:ext>
            </a:extLst>
          </p:cNvPr>
          <p:cNvSpPr/>
          <p:nvPr/>
        </p:nvSpPr>
        <p:spPr>
          <a:xfrm>
            <a:off x="6934200" y="6355317"/>
            <a:ext cx="2034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CriticalZoneLab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C717A7-56B0-4DB0-BBC5-F7EDDC01D07C}"/>
              </a:ext>
            </a:extLst>
          </p:cNvPr>
          <p:cNvSpPr/>
          <p:nvPr/>
        </p:nvSpPr>
        <p:spPr>
          <a:xfrm>
            <a:off x="6552615" y="5525154"/>
            <a:ext cx="1891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Contact Info: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3B39D0-9A2B-4971-8A6F-37C084891B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885" y="6258609"/>
            <a:ext cx="562749" cy="5627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A34D0B-43D0-49B1-9DA4-201B9743CCF6}"/>
              </a:ext>
            </a:extLst>
          </p:cNvPr>
          <p:cNvSpPr/>
          <p:nvPr/>
        </p:nvSpPr>
        <p:spPr>
          <a:xfrm>
            <a:off x="6829221" y="5937631"/>
            <a:ext cx="1367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rds@vt.edu</a:t>
            </a:r>
          </a:p>
        </p:txBody>
      </p:sp>
    </p:spTree>
    <p:extLst>
      <p:ext uri="{BB962C8B-B14F-4D97-AF65-F5344CB8AC3E}">
        <p14:creationId xmlns:p14="http://schemas.microsoft.com/office/powerpoint/2010/main" val="946508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2362200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Wildfires appear to have substantial hydrologic effect in the Southeastern region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is not yet clear how long these effects will persist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200" y="3581400"/>
            <a:ext cx="4114800" cy="2788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3581400"/>
            <a:ext cx="40386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Overland flow, erosion and sediment movement may all increase, but linkages are not yet fully understood</a:t>
            </a:r>
          </a:p>
        </p:txBody>
      </p:sp>
      <p:sp>
        <p:nvSpPr>
          <p:cNvPr id="7" name="Rectangle 6"/>
          <p:cNvSpPr/>
          <p:nvPr/>
        </p:nvSpPr>
        <p:spPr>
          <a:xfrm>
            <a:off x="-228600" y="-76200"/>
            <a:ext cx="9525000" cy="7010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81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381000"/>
            <a:ext cx="51892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Translating Results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04800" y="6423100"/>
            <a:ext cx="7162800" cy="434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9913" indent="-569913" algn="l"/>
            <a:r>
              <a:rPr lang="en-US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https://soilhealth.spes.vt.edu/CoverCropCalculator.html</a:t>
            </a:r>
            <a:endParaRPr lang="en-US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D:\OneDrive - Virginia Tech\Research\VT\Manuscripts\Soil_health\Calculator\Figure4.jpg">
            <a:extLst>
              <a:ext uri="{FF2B5EF4-FFF2-40B4-BE49-F238E27FC236}">
                <a16:creationId xmlns:a16="http://schemas.microsoft.com/office/drawing/2014/main" id="{731E8B85-2120-4803-9120-191AFBDE51B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4"/>
          <a:stretch/>
        </p:blipFill>
        <p:spPr bwMode="auto">
          <a:xfrm>
            <a:off x="433859" y="1295400"/>
            <a:ext cx="6005041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D:\OneDrive - Virginia Tech\Research\VT\Manuscripts\Soil_health\Calculator\Figure4.jpg">
            <a:extLst>
              <a:ext uri="{FF2B5EF4-FFF2-40B4-BE49-F238E27FC236}">
                <a16:creationId xmlns:a16="http://schemas.microsoft.com/office/drawing/2014/main" id="{78EEAD1B-0B44-4F4A-82E0-63103896297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7" t="61876" r="11175" b="1622"/>
          <a:stretch/>
        </p:blipFill>
        <p:spPr bwMode="auto">
          <a:xfrm>
            <a:off x="5738341" y="2438400"/>
            <a:ext cx="29718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4780290" y="1791219"/>
            <a:ext cx="78597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Jian et al. (2020). </a:t>
            </a:r>
            <a:r>
              <a:rPr lang="en-US" sz="1000" i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Soil &amp; Tillage Research (in press).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28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farmlifeforme.files.wordpress.com/2012/05/dscn035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775" y="2497705"/>
            <a:ext cx="3591243" cy="269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265397" y="4959360"/>
            <a:ext cx="19688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Source: Sarah Peterman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407" y="1788936"/>
            <a:ext cx="7622189" cy="48241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1444272"/>
            <a:ext cx="7162800" cy="4572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295423"/>
            <a:ext cx="8534400" cy="923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Study methods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5619" y="6596390"/>
            <a:ext cx="7010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http://www.soilhealthinstituteresearch.org/Home/Search#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4696" y="2367602"/>
            <a:ext cx="2971800" cy="304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361568" y="3226498"/>
            <a:ext cx="1365544" cy="30175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3162766"/>
            <a:ext cx="2576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No-Till: 106 peer-reviewed studies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48400" y="2955506"/>
            <a:ext cx="25761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Cover crops: 86 peer-reviewed studies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9100" y="832798"/>
            <a:ext cx="8305800" cy="923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Soil Health Institute: Research Landscape Tool</a:t>
            </a:r>
          </a:p>
        </p:txBody>
      </p:sp>
    </p:spTree>
    <p:extLst>
      <p:ext uri="{BB962C8B-B14F-4D97-AF65-F5344CB8AC3E}">
        <p14:creationId xmlns:p14="http://schemas.microsoft.com/office/powerpoint/2010/main" val="253506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9779" y="143122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C:\Users\Ryan\OneDrive - Virginia Tech\Research\VT\Manuscripts\Soil_health\Soil_health_meta\Figures\FigureS1.t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946" y="960396"/>
            <a:ext cx="8956108" cy="58436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53914" y="375621"/>
            <a:ext cx="8636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Study locations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1101" y="6495168"/>
            <a:ext cx="423086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Stewart et al. (2018). </a:t>
            </a:r>
            <a:r>
              <a:rPr lang="en-US" sz="1000" i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Agricultural &amp; Environmental Letters</a:t>
            </a:r>
            <a:r>
              <a:rPr lang="en-US" sz="10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doi:10.2134/ael2018.06.0033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435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C:\Users\Ryan\OneDrive - Virginia Tech\Research\VT\Manuscripts\Soil_health\Soil_health_meta\Figures\FigureS2.tif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32" y="1511888"/>
            <a:ext cx="829056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52400" y="478636"/>
            <a:ext cx="86361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Mean number of indicators reported: </a:t>
            </a:r>
          </a:p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1970 - 2015</a:t>
            </a:r>
          </a:p>
        </p:txBody>
      </p:sp>
      <p:sp>
        <p:nvSpPr>
          <p:cNvPr id="8" name="Rectangle 7"/>
          <p:cNvSpPr/>
          <p:nvPr/>
        </p:nvSpPr>
        <p:spPr>
          <a:xfrm>
            <a:off x="-11101" y="6495168"/>
            <a:ext cx="423086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Stewart et al. (2018). </a:t>
            </a:r>
            <a:r>
              <a:rPr lang="en-US" sz="1000" i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Agricultural &amp; Environmental Letters</a:t>
            </a:r>
            <a:r>
              <a:rPr lang="en-US" sz="10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doi:10.2134/ael2018.06.0033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96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6844" y="2984772"/>
            <a:ext cx="4513944" cy="38768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…reflects optimized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physical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chemical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and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biological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soil properties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…may be associated with:</a:t>
            </a:r>
          </a:p>
          <a:p>
            <a:pPr>
              <a:buFontTx/>
              <a:buChar char="-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Improved farm productivity</a:t>
            </a:r>
          </a:p>
          <a:p>
            <a:pPr>
              <a:buFontTx/>
              <a:buChar char="-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Greater sustainability &amp; environmental quality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3183" y="6413772"/>
            <a:ext cx="32308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Source: Cornell Soil Health Team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783" y="2984772"/>
            <a:ext cx="4315017" cy="33605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475057"/>
            <a:ext cx="8229600" cy="923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Soil Health?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6897" y="1423855"/>
            <a:ext cx="76374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…the maintenance of soil ecology and properties aimed at sustaining plants, animals, and humans (NRCS, 2018)</a:t>
            </a:r>
          </a:p>
        </p:txBody>
      </p:sp>
    </p:spTree>
    <p:extLst>
      <p:ext uri="{BB962C8B-B14F-4D97-AF65-F5344CB8AC3E}">
        <p14:creationId xmlns:p14="http://schemas.microsoft.com/office/powerpoint/2010/main" val="297295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201" y="1828800"/>
            <a:ext cx="4495800" cy="4808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9779" y="143122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499288"/>
            <a:ext cx="5824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Soil Health Indicators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1524000"/>
            <a:ext cx="5334000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42 indicators in total, divided between:</a:t>
            </a:r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Physical (e.g., infiltration)</a:t>
            </a:r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Chemical (e.g., soil N)</a:t>
            </a:r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Biological (e.g., CO</a:t>
            </a:r>
            <a:r>
              <a:rPr lang="en-US" sz="24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burst) </a:t>
            </a:r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Environmental (e.g., N</a:t>
            </a:r>
            <a:r>
              <a:rPr lang="en-US" sz="24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O fluxes; soil water content)</a:t>
            </a:r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Agronomic (e.g., yield)</a:t>
            </a:r>
          </a:p>
          <a:p>
            <a:pPr marL="230188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General (e.g., soil quality indicators)</a:t>
            </a:r>
          </a:p>
        </p:txBody>
      </p:sp>
    </p:spTree>
    <p:extLst>
      <p:ext uri="{BB962C8B-B14F-4D97-AF65-F5344CB8AC3E}">
        <p14:creationId xmlns:p14="http://schemas.microsoft.com/office/powerpoint/2010/main" val="1978643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C:\Users\Ryan\OneDrive - Virginia Tech\Research\VT\Manuscripts\Soil_health\Soil_health_meta\Figures\Figure1.t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44" y="2389952"/>
            <a:ext cx="4570134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04800" y="487176"/>
            <a:ext cx="8217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Dynamic Soil Health Indicators</a:t>
            </a:r>
          </a:p>
        </p:txBody>
      </p:sp>
      <p:pic>
        <p:nvPicPr>
          <p:cNvPr id="6" name="Picture 5" descr="C:\Users\Ryan\OneDrive - Virginia Tech\Research\VT\Manuscripts\Soil_health\Soil_health_meta\Figures\Figure1.ti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7780" y="2362200"/>
            <a:ext cx="4493934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838200" y="1207088"/>
            <a:ext cx="3103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Response Ratio: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4800" y="1209151"/>
            <a:ext cx="4038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R</a:t>
            </a:r>
            <a:r>
              <a:rPr lang="en-US" sz="2800" i="1" baseline="-25000" dirty="0">
                <a:latin typeface="Times New Roman" panose="02020603050405020304" pitchFamily="18" charset="0"/>
                <a:ea typeface="SimSun" panose="02010600030101010101" pitchFamily="2" charset="-122"/>
              </a:rPr>
              <a:t>r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= ln[cover crop/control]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2338811" y="4058224"/>
            <a:ext cx="19283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13/42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indicators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72200" y="4058224"/>
            <a:ext cx="20282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11/42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indicators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1752600"/>
            <a:ext cx="8759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Considered dynamic if |</a:t>
            </a: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en-US" sz="2800" i="1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| ≥ 0.1 after 1-3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yrs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1101" y="6629400"/>
            <a:ext cx="78597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Stewart et al. (2018). </a:t>
            </a:r>
            <a:r>
              <a:rPr lang="en-US" sz="1000" i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Agricultural &amp; Environmental Letters</a:t>
            </a:r>
            <a:r>
              <a:rPr lang="en-US" sz="10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doi:10.2134/ael2018.06.0033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76800" y="2514600"/>
            <a:ext cx="457200" cy="315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90600" y="2514600"/>
            <a:ext cx="457200" cy="315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1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A Secret Superpower, Right in Your Backy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3736975" cy="373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7200" y="457200"/>
            <a:ext cx="4445354" cy="1756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2286000"/>
            <a:ext cx="4998368" cy="44490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88" y="3352800"/>
            <a:ext cx="3657600" cy="338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0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26" y="521364"/>
            <a:ext cx="1387647" cy="13876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81000" y="475057"/>
            <a:ext cx="8229600" cy="923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Soil Health?</a:t>
            </a:r>
          </a:p>
        </p:txBody>
      </p:sp>
      <p:pic>
        <p:nvPicPr>
          <p:cNvPr id="3074" name="Picture 2" descr="Image result for soil health institu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23920"/>
            <a:ext cx="4425896" cy="295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foundation food agriculture resear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84" y="5639981"/>
            <a:ext cx="2376404" cy="103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nrc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506" y="3657600"/>
            <a:ext cx="4630285" cy="185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usda nifa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65249"/>
            <a:ext cx="5641812" cy="23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corn growers associa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368" y="1143000"/>
            <a:ext cx="4675322" cy="264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ociety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010" y="776491"/>
            <a:ext cx="1754790" cy="87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49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C:\Users\Ryan\OneDrive - Virginia Tech\Research\VT\Manuscripts\Soil_health\Soil_health_meta\Figures\FigureS1.tif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57200"/>
            <a:ext cx="5257800" cy="62312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79228" y="1003518"/>
            <a:ext cx="2438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Number of studies per year: </a:t>
            </a:r>
          </a:p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1970 - 2015</a:t>
            </a:r>
          </a:p>
        </p:txBody>
      </p:sp>
      <p:sp>
        <p:nvSpPr>
          <p:cNvPr id="2" name="Rectangle 1"/>
          <p:cNvSpPr/>
          <p:nvPr/>
        </p:nvSpPr>
        <p:spPr>
          <a:xfrm>
            <a:off x="253914" y="2895600"/>
            <a:ext cx="2514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Average number of indicators reported in all studies from a given year: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 descr="C:\Users\Ryan\OneDrive - Virginia Tech\Research\VT\Manuscripts\Soil_health\Soil_health_meta\Figures\FigureS1.tif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4567603"/>
            <a:ext cx="914400" cy="20900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429000" y="990600"/>
            <a:ext cx="4572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1101" y="6495168"/>
            <a:ext cx="423086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Stewart et al. (2018). </a:t>
            </a:r>
            <a:r>
              <a:rPr lang="en-US" sz="1000" i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Agricultural &amp; Environmental Letters</a:t>
            </a:r>
            <a:r>
              <a:rPr lang="en-US" sz="10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doi:10.2134/ael2018.06.0033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3914" y="375621"/>
            <a:ext cx="8636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150729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533400"/>
            <a:ext cx="6477000" cy="60068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596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Ryan\OneDrive - Virginia Tech\Research\VT\Manuscripts\Soil_health\Soil_health_meta\Figures\FigureS5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39" y="957767"/>
            <a:ext cx="5943600" cy="5895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9779" y="143122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8600" y="372307"/>
            <a:ext cx="69156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Soil Sampling Characteristics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52600" y="1066800"/>
            <a:ext cx="381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94968" y="4100874"/>
            <a:ext cx="381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62000" y="3934830"/>
            <a:ext cx="6382276" cy="2895600"/>
            <a:chOff x="762000" y="3934830"/>
            <a:chExt cx="6382276" cy="2895600"/>
          </a:xfrm>
        </p:grpSpPr>
        <p:sp>
          <p:nvSpPr>
            <p:cNvPr id="4" name="Rectangle 3"/>
            <p:cNvSpPr/>
            <p:nvPr/>
          </p:nvSpPr>
          <p:spPr>
            <a:xfrm>
              <a:off x="762000" y="3934830"/>
              <a:ext cx="6382276" cy="2895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4267200"/>
              <a:ext cx="2537218" cy="20574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6059" y="4267200"/>
              <a:ext cx="3086100" cy="20574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3726059" y="6096000"/>
              <a:ext cx="25908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AMS-samplers.com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6934200" y="6096000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Stewart et al. (2018). </a:t>
            </a:r>
            <a:r>
              <a:rPr lang="en-US" sz="1000" i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Agricultural &amp; Environmental Letters</a:t>
            </a:r>
            <a:r>
              <a:rPr lang="en-US" sz="10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doi:10.2134/ael2018.06.0033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02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0104 -0.4293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495800" y="3048000"/>
            <a:ext cx="4508417" cy="3384766"/>
            <a:chOff x="4495800" y="3048000"/>
            <a:chExt cx="4508417" cy="3384766"/>
          </a:xfrm>
        </p:grpSpPr>
        <p:pic>
          <p:nvPicPr>
            <p:cNvPr id="1026" name="Picture 2" descr="Related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051453"/>
              <a:ext cx="4508417" cy="3381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7772400" y="3048000"/>
              <a:ext cx="1213794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rgbClr val="D6D6D6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mozgokratia.ru</a:t>
              </a:r>
              <a:endParaRPr lang="en-US" sz="10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381000"/>
            <a:ext cx="4546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Looking Forward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199" y="1066800"/>
            <a:ext cx="8547017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soil health community should:</a:t>
            </a:r>
          </a:p>
          <a:p>
            <a:pPr marL="514350" indent="-514350" algn="l">
              <a:buFont typeface="Arial" panose="020B0604020202020204" pitchFamily="34" charset="0"/>
              <a:buAutoNum type="arabicParenR"/>
            </a:pP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Continue pursuing dynamic indicators that respond to management practices</a:t>
            </a:r>
          </a:p>
          <a:p>
            <a:pPr marL="514350" indent="-514350" algn="l">
              <a:buFont typeface="Arial" panose="020B0604020202020204" pitchFamily="34" charset="0"/>
              <a:buAutoNum type="arabicParenR"/>
            </a:pP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Consider soil health in absolute AND relative terms</a:t>
            </a:r>
          </a:p>
          <a:p>
            <a:pPr marL="514350" indent="-514350" algn="l">
              <a:buFont typeface="Arial" panose="020B0604020202020204" pitchFamily="34" charset="0"/>
              <a:buAutoNum type="arabicParenR"/>
            </a:pPr>
            <a:endParaRPr lang="en-US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2823532"/>
            <a:ext cx="5105400" cy="4168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9913" indent="-569913" algn="l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3)  Develop indicator baselines </a:t>
            </a:r>
          </a:p>
          <a:p>
            <a:pPr marL="569913" indent="-569913" algn="l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4)  Standardize sampling protocols</a:t>
            </a:r>
          </a:p>
          <a:p>
            <a:pPr marL="569913" indent="-569913" algn="l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5)  Develop a common framework for information sharing to ensure:</a:t>
            </a:r>
          </a:p>
          <a:p>
            <a:pPr marL="914400" lvl="1" indent="-344488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Reproducible outcomes</a:t>
            </a:r>
          </a:p>
          <a:p>
            <a:pPr marL="914400" lvl="1" indent="-344488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Accessible results</a:t>
            </a:r>
          </a:p>
          <a:p>
            <a:pPr marL="914400" lvl="1" indent="-344488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Reporting of all data</a:t>
            </a:r>
          </a:p>
        </p:txBody>
      </p:sp>
      <p:pic>
        <p:nvPicPr>
          <p:cNvPr id="8" name="Picture 2" descr="Stethoscope Over Pile Of Soil Rectangle Car Magne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2200" y="2895600"/>
            <a:ext cx="2362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72200" y="6412194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www.cafepress.com/</a:t>
            </a:r>
          </a:p>
        </p:txBody>
      </p:sp>
    </p:spTree>
    <p:extLst>
      <p:ext uri="{BB962C8B-B14F-4D97-AF65-F5344CB8AC3E}">
        <p14:creationId xmlns:p14="http://schemas.microsoft.com/office/powerpoint/2010/main" val="239853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9779" y="143122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4298" y="528434"/>
            <a:ext cx="8636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Carbon Uptake Rate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CB9D64-20A1-4436-9906-4C444427D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978" y="304800"/>
            <a:ext cx="1209022" cy="11845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0896" y="1849772"/>
            <a:ext cx="3568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ea typeface="SimSun" panose="02010600030101010101" pitchFamily="2" charset="-122"/>
              </a:rPr>
              <a:t>C</a:t>
            </a:r>
            <a:r>
              <a:rPr lang="en-US" sz="2400" i="1" baseline="-25000" dirty="0">
                <a:latin typeface="Times New Roman" panose="02020603050405020304" pitchFamily="18" charset="0"/>
                <a:ea typeface="SimSun" panose="02010600030101010101" pitchFamily="2" charset="-122"/>
              </a:rPr>
              <a:t>rate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= (</a:t>
            </a:r>
            <a:r>
              <a:rPr lang="en-US" sz="2400" i="1" dirty="0">
                <a:latin typeface="Times New Roman" panose="02020603050405020304" pitchFamily="18" charset="0"/>
                <a:ea typeface="SimSun" panose="02010600030101010101" pitchFamily="2" charset="-122"/>
              </a:rPr>
              <a:t>SOC</a:t>
            </a:r>
            <a:r>
              <a:rPr lang="en-US" sz="2400" i="1" baseline="-25000" dirty="0">
                <a:latin typeface="Times New Roman" panose="02020603050405020304" pitchFamily="18" charset="0"/>
                <a:ea typeface="SimSun" panose="02010600030101010101" pitchFamily="2" charset="-122"/>
              </a:rPr>
              <a:t>CC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– </a:t>
            </a:r>
            <a:r>
              <a:rPr lang="en-US" sz="2400" i="1" dirty="0">
                <a:latin typeface="Times New Roman" panose="02020603050405020304" pitchFamily="18" charset="0"/>
                <a:ea typeface="SimSun" panose="02010600030101010101" pitchFamily="2" charset="-122"/>
              </a:rPr>
              <a:t>SOC</a:t>
            </a:r>
            <a:r>
              <a:rPr lang="en-US" sz="2400" i="1" baseline="-25000" dirty="0">
                <a:latin typeface="Times New Roman" panose="02020603050405020304" pitchFamily="18" charset="0"/>
                <a:ea typeface="SimSun" panose="02010600030101010101" pitchFamily="2" charset="-122"/>
              </a:rPr>
              <a:t>NC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)/</a:t>
            </a:r>
            <a:r>
              <a:rPr lang="en-US" sz="2400" i="1" dirty="0">
                <a:latin typeface="Times New Roman" panose="02020603050405020304" pitchFamily="18" charset="0"/>
                <a:ea typeface="SimSun" panose="02010600030101010101" pitchFamily="2" charset="-122"/>
              </a:rPr>
              <a:t>y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638271" y="1489327"/>
            <a:ext cx="4058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where SOC</a:t>
            </a:r>
            <a:r>
              <a:rPr lang="en-US" i="1" baseline="-25000" dirty="0">
                <a:latin typeface="Times New Roman" panose="02020603050405020304" pitchFamily="18" charset="0"/>
                <a:ea typeface="SimSun" panose="02010600030101010101" pitchFamily="2" charset="-122"/>
              </a:rPr>
              <a:t>CC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and SOC</a:t>
            </a:r>
            <a:r>
              <a:rPr lang="en-US" i="1" baseline="-25000" dirty="0">
                <a:latin typeface="Times New Roman" panose="02020603050405020304" pitchFamily="18" charset="0"/>
                <a:ea typeface="SimSun" panose="02010600030101010101" pitchFamily="2" charset="-122"/>
              </a:rPr>
              <a:t>NC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are the respective soil carbon stocks under cover crops and no cover controls, and </a:t>
            </a:r>
            <a:r>
              <a:rPr lang="en-US" i="1" dirty="0">
                <a:latin typeface="Times New Roman" panose="02020603050405020304" pitchFamily="18" charset="0"/>
                <a:ea typeface="SimSun" panose="02010600030101010101" pitchFamily="2" charset="-122"/>
              </a:rPr>
              <a:t>y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is the time after cover crop implementation </a:t>
            </a:r>
            <a:endParaRPr lang="en-US" dirty="0"/>
          </a:p>
        </p:txBody>
      </p:sp>
      <p:pic>
        <p:nvPicPr>
          <p:cNvPr id="13" name="图片 2" descr="G:\My Drive\MyResearch\29. PstDoc\NRCS\SoilHealthInstitude\MetaAnalysis_V5\SIFigures\Figure S5.Cseq_Mean.tif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4"/>
          <a:stretch/>
        </p:blipFill>
        <p:spPr bwMode="auto">
          <a:xfrm>
            <a:off x="234298" y="2971801"/>
            <a:ext cx="4403972" cy="367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2" descr="G:\My Drive\MyResearch\29. PstDoc\NRCS\SoilHealthInstitude\MetaAnalysis_V5\SIFigures\Figure S5.Cseq_Mean.tiff">
            <a:extLst>
              <a:ext uri="{FF2B5EF4-FFF2-40B4-BE49-F238E27FC236}">
                <a16:creationId xmlns:a16="http://schemas.microsoft.com/office/drawing/2014/main" id="{8210118B-DCA4-4BB5-8FFD-A0DF1DBDED8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9"/>
          <a:stretch/>
        </p:blipFill>
        <p:spPr bwMode="auto">
          <a:xfrm>
            <a:off x="4638270" y="2971801"/>
            <a:ext cx="4213527" cy="3670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23A96D-3DC8-4223-8B67-CB11BF798068}"/>
              </a:ext>
            </a:extLst>
          </p:cNvPr>
          <p:cNvCxnSpPr/>
          <p:nvPr/>
        </p:nvCxnSpPr>
        <p:spPr>
          <a:xfrm>
            <a:off x="3200400" y="5257800"/>
            <a:ext cx="1524000" cy="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EF33BCB-EA66-440F-852E-8479438F2833}"/>
              </a:ext>
            </a:extLst>
          </p:cNvPr>
          <p:cNvSpPr txBox="1"/>
          <p:nvPr/>
        </p:nvSpPr>
        <p:spPr>
          <a:xfrm>
            <a:off x="3124200" y="4607883"/>
            <a:ext cx="1339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Bootstrap resampling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1101" y="6629400"/>
            <a:ext cx="78597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Jian et al. (2020). </a:t>
            </a:r>
            <a:r>
              <a:rPr lang="en-US" sz="1000" i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Soil Biology &amp; Biochemistry (in revision).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74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9779" y="143122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4298" y="528434"/>
            <a:ext cx="8636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Potential Carbon Sequestration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CB9D64-20A1-4436-9906-4C444427D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978" y="304800"/>
            <a:ext cx="1209022" cy="11845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600" y="1431229"/>
            <a:ext cx="3251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</a:t>
            </a:r>
            <a:r>
              <a:rPr lang="en-US" sz="2400" i="1" baseline="-25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sequestration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ea typeface="SimSun" panose="02010600030101010101" pitchFamily="2" charset="-122"/>
              </a:rPr>
              <a:t>C</a:t>
            </a:r>
            <a:r>
              <a:rPr lang="en-US" sz="2400" i="1" baseline="-25000" dirty="0">
                <a:latin typeface="Times New Roman" panose="02020603050405020304" pitchFamily="18" charset="0"/>
                <a:ea typeface="SimSun" panose="02010600030101010101" pitchFamily="2" charset="-122"/>
              </a:rPr>
              <a:t>rate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x </a:t>
            </a:r>
            <a:r>
              <a:rPr lang="en-US" sz="2400" i="1" dirty="0">
                <a:latin typeface="Times New Roman" panose="02020603050405020304" pitchFamily="18" charset="0"/>
                <a:ea typeface="SimSun" panose="02010600030101010101" pitchFamily="2" charset="-122"/>
              </a:rPr>
              <a:t>A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x </a:t>
            </a:r>
            <a:r>
              <a:rPr lang="en-US" sz="2400" i="1" dirty="0">
                <a:latin typeface="Times New Roman" panose="02020603050405020304" pitchFamily="18" charset="0"/>
                <a:ea typeface="SimSun" panose="02010600030101010101" pitchFamily="2" charset="-122"/>
              </a:rPr>
              <a:t>f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491694" y="1371600"/>
            <a:ext cx="42321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where </a:t>
            </a:r>
            <a:r>
              <a:rPr lang="en-US" i="1" dirty="0">
                <a:latin typeface="Times New Roman" panose="02020603050405020304" pitchFamily="18" charset="0"/>
                <a:ea typeface="SimSun" panose="02010600030101010101" pitchFamily="2" charset="-122"/>
              </a:rPr>
              <a:t>A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represents the global cropland area, and </a:t>
            </a:r>
            <a:r>
              <a:rPr lang="en-US" i="1" dirty="0">
                <a:latin typeface="Times New Roman" panose="02020603050405020304" pitchFamily="18" charset="0"/>
                <a:ea typeface="SimSun" panose="02010600030101010101" pitchFamily="2" charset="-122"/>
              </a:rPr>
              <a:t>f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</a:rPr>
              <a:t> is the proportion of cropland being managed with cover crops.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53853"/>
            <a:ext cx="4035036" cy="26429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3818" t="33588" r="42794" b="23664"/>
          <a:stretch/>
        </p:blipFill>
        <p:spPr>
          <a:xfrm>
            <a:off x="838200" y="2253225"/>
            <a:ext cx="3251211" cy="3230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0706" t="53942" r="25104" b="39572"/>
          <a:stretch/>
        </p:blipFill>
        <p:spPr>
          <a:xfrm>
            <a:off x="1828800" y="5514851"/>
            <a:ext cx="6329428" cy="5049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30706" t="53942" r="25104" b="34678"/>
          <a:stretch/>
        </p:blipFill>
        <p:spPr>
          <a:xfrm>
            <a:off x="1828800" y="5514851"/>
            <a:ext cx="6329428" cy="8859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0706" t="53943" r="25104" b="29783"/>
          <a:stretch/>
        </p:blipFill>
        <p:spPr>
          <a:xfrm>
            <a:off x="1828800" y="5514851"/>
            <a:ext cx="6329428" cy="126694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322" y="6227802"/>
            <a:ext cx="18399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Jian et al. (2020). </a:t>
            </a:r>
            <a:r>
              <a:rPr lang="en-US" sz="1000" i="1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Soil Biology &amp; Biochemistry (in revision).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80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524"/>
            <a:ext cx="7620000" cy="2167676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Soil Health Management Practices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2513909"/>
            <a:ext cx="2666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Reduced tillage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81551" y="2510594"/>
            <a:ext cx="2124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Cover crops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BDD5-56EB-4721-B2A2-EC8CABDC8469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44495F-E41A-4605-A468-2C20CC2CFF34}"/>
              </a:ext>
            </a:extLst>
          </p:cNvPr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0E9EDC-562E-4A28-8997-C7BA4E142C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r="6500"/>
          <a:stretch/>
        </p:blipFill>
        <p:spPr>
          <a:xfrm>
            <a:off x="4724397" y="3081768"/>
            <a:ext cx="4191003" cy="2938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F594FB-8400-4CC3-82D1-3745D867F1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"/>
          <a:stretch/>
        </p:blipFill>
        <p:spPr>
          <a:xfrm>
            <a:off x="228600" y="3081768"/>
            <a:ext cx="4343403" cy="2938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5313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724400" y="2758196"/>
            <a:ext cx="4080341" cy="3678667"/>
            <a:chOff x="6233672" y="1208697"/>
            <a:chExt cx="5440455" cy="4904890"/>
          </a:xfrm>
        </p:grpSpPr>
        <p:pic>
          <p:nvPicPr>
            <p:cNvPr id="1026" name="Picture 2" descr="http://www.gemplers.com/img/gemplersreg-soil-test-RGM250-lrg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33672" y="1208697"/>
              <a:ext cx="5440455" cy="4651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641317" y="5775032"/>
              <a:ext cx="262516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Source: Gemplers.com</a:t>
              </a:r>
            </a:p>
          </p:txBody>
        </p:sp>
      </p:grpSp>
      <p:pic>
        <p:nvPicPr>
          <p:cNvPr id="4098" name="Picture 2" descr="https://farmlifeforme.files.wordpress.com/2012/05/dscn035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70" y="3429997"/>
            <a:ext cx="3591243" cy="269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607267"/>
            <a:ext cx="6864022" cy="861576"/>
          </a:xfrm>
        </p:spPr>
        <p:txBody>
          <a:bodyPr>
            <a:noAutofit/>
          </a:bodyPr>
          <a:lstStyle/>
          <a:p>
            <a:pPr algn="r"/>
            <a:r>
              <a:rPr lang="en-US" sz="5400" b="1" dirty="0">
                <a:latin typeface="Verdana" panose="020B0604030504040204" pitchFamily="34" charset="0"/>
                <a:ea typeface="Verdana" panose="020B0604030504040204" pitchFamily="34" charset="0"/>
              </a:rPr>
              <a:t>Can We Measure Soil Health?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2692" y="5891652"/>
            <a:ext cx="19688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Source: Sarah Peterman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105400" y="1676400"/>
            <a:ext cx="3358822" cy="23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5032211" y="531096"/>
            <a:ext cx="3639519" cy="8615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Verdana" panose="020B0604030504040204" pitchFamily="34" charset="0"/>
                <a:ea typeface="Verdana" panose="020B0604030504040204" pitchFamily="34" charset="0"/>
              </a:rPr>
              <a:t>Quantify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1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457200"/>
            <a:ext cx="8201932" cy="62918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3000" y="990600"/>
            <a:ext cx="7620000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2000" i="1" dirty="0">
                <a:latin typeface="Arial" panose="020B0604020202020204" pitchFamily="34" charset="0"/>
              </a:rPr>
              <a:t>A Tier 1 indicator:</a:t>
            </a:r>
          </a:p>
          <a:p>
            <a:pPr marL="344488" indent="-230188" fontAlgn="base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</a:rPr>
              <a:t>Is widely considered an effective indicator of soil health;</a:t>
            </a:r>
          </a:p>
          <a:p>
            <a:pPr marL="344488" indent="-230188" fontAlgn="base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</a:rPr>
              <a:t>Is defined regionally and by soil groupings across the nation;</a:t>
            </a:r>
          </a:p>
          <a:p>
            <a:pPr marL="344488" indent="-230188" fontAlgn="base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</a:rPr>
              <a:t>Has thresholds known to indicate (at minimum) “poor”, “adequate”, and “good” that are outcome-based (crop yield, environmental goals, etc.); and</a:t>
            </a:r>
          </a:p>
          <a:p>
            <a:pPr marL="344488" indent="-230188" fontAlgn="base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</a:rPr>
              <a:t>Is responsive to specific management strategies that can be recommended to improve soil functioning.</a:t>
            </a:r>
            <a:endParaRPr lang="en-US" sz="2000" b="0" i="1" dirty="0">
              <a:effectLst/>
              <a:latin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97804" y="1356102"/>
            <a:ext cx="4526796" cy="3048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805553" y="2887851"/>
            <a:ext cx="5212596" cy="3048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7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516829"/>
            <a:ext cx="8839200" cy="56963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44649" y="2454422"/>
            <a:ext cx="702038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Mineralizable C had twofold to 20-fold greater inter-laboratory variability than other commonly used soil tests…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1600200" y="4563943"/>
            <a:ext cx="724535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…also a considerable amount of analytical variability associated with mineralizable C measurements within a laboratory…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85" y="381000"/>
            <a:ext cx="8893629" cy="60194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19400" y="3326325"/>
            <a:ext cx="61722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physical soil indicators… were not statistically different, regardless of tillage intensity or management</a:t>
            </a:r>
            <a:endParaRPr lang="en-US" b="1" dirty="0"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9400" y="4430855"/>
            <a:ext cx="59436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Biological soil indicators… differentiation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was inconsistent among locations and tests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19400" y="5493209"/>
            <a:ext cx="59436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there was no correlation between soil health tests and crop yields from North Carolina soils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28800" y="1144611"/>
            <a:ext cx="5966844" cy="4988579"/>
            <a:chOff x="1828800" y="1219200"/>
            <a:chExt cx="5966844" cy="4988579"/>
          </a:xfrm>
        </p:grpSpPr>
        <p:pic>
          <p:nvPicPr>
            <p:cNvPr id="1028" name="Picture 4" descr="Image result for dog chasing tail carto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219200"/>
              <a:ext cx="5829300" cy="49530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sp>
          <p:nvSpPr>
            <p:cNvPr id="8" name="TextBox 7"/>
            <p:cNvSpPr txBox="1"/>
            <p:nvPr/>
          </p:nvSpPr>
          <p:spPr>
            <a:xfrm rot="21233164">
              <a:off x="2190094" y="5946169"/>
              <a:ext cx="32308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Source: </a:t>
              </a:r>
              <a:r>
                <a:rPr lang="en-US" sz="105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iStockphoto</a:t>
              </a:r>
              <a:endParaRPr lang="en-US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1233164">
              <a:off x="3896680" y="4568854"/>
              <a:ext cx="3230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Verdana" panose="020B0604030504040204" pitchFamily="34" charset="0"/>
                  <a:ea typeface="Verdana" panose="020B0604030504040204" pitchFamily="34" charset="0"/>
                </a:rPr>
                <a:t>Indicators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21233164">
              <a:off x="5881624" y="1866566"/>
              <a:ext cx="1914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Verdana" panose="020B0604030504040204" pitchFamily="34" charset="0"/>
                  <a:ea typeface="Verdana" panose="020B0604030504040204" pitchFamily="34" charset="0"/>
                </a:rPr>
                <a:t>Soil Health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811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95423"/>
            <a:ext cx="8534400" cy="923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Water Balance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19200" y="1265078"/>
            <a:ext cx="5334000" cy="2697322"/>
            <a:chOff x="1371600" y="1201093"/>
            <a:chExt cx="6134100" cy="31019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1201093"/>
              <a:ext cx="6134100" cy="310192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524000" y="3829993"/>
              <a:ext cx="91440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900"/>
                </a:spcAft>
              </a:pPr>
              <a:r>
                <a:rPr lang="en-US" sz="1050" dirty="0">
                  <a:latin typeface="Verdana" panose="020B0604030504040204" pitchFamily="34" charset="0"/>
                  <a:ea typeface="Verdana" panose="020B0604030504040204" pitchFamily="34" charset="0"/>
                </a:rPr>
                <a:t>ucar.edu</a:t>
              </a:r>
            </a:p>
          </p:txBody>
        </p:sp>
      </p:grpSp>
      <p:sp>
        <p:nvSpPr>
          <p:cNvPr id="7" name="Cross 6"/>
          <p:cNvSpPr/>
          <p:nvPr/>
        </p:nvSpPr>
        <p:spPr>
          <a:xfrm>
            <a:off x="3429000" y="4038600"/>
            <a:ext cx="762000" cy="762000"/>
          </a:xfrm>
          <a:prstGeom prst="plus">
            <a:avLst>
              <a:gd name="adj" fmla="val 3806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76800"/>
            <a:ext cx="5105400" cy="1801906"/>
          </a:xfrm>
          <a:prstGeom prst="rect">
            <a:avLst/>
          </a:prstGeom>
        </p:spPr>
      </p:pic>
      <p:sp>
        <p:nvSpPr>
          <p:cNvPr id="9" name="Equal 8"/>
          <p:cNvSpPr/>
          <p:nvPr/>
        </p:nvSpPr>
        <p:spPr>
          <a:xfrm>
            <a:off x="5831941" y="5334000"/>
            <a:ext cx="949859" cy="762000"/>
          </a:xfrm>
          <a:prstGeom prst="mathEqua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70" y="3947311"/>
            <a:ext cx="3035677" cy="303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1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62600"/>
            <a:ext cx="9144000" cy="1295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F37321"/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95423"/>
            <a:ext cx="8534400" cy="923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" y="1219200"/>
            <a:ext cx="8686800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900"/>
              </a:spcAft>
              <a:buAutoNum type="arabicParenR"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Using meta-analysis, identify soil health indicators that respond to cover crops over 1-3 year periods</a:t>
            </a:r>
          </a:p>
          <a:p>
            <a:pPr marL="514350" indent="-514350">
              <a:spcAft>
                <a:spcPts val="900"/>
              </a:spcAft>
              <a:buAutoNum type="arabicParenR"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Quantify how cover cropping affects the soil water balance across studies</a:t>
            </a:r>
          </a:p>
          <a:p>
            <a:pPr marL="514350" indent="-514350">
              <a:spcAft>
                <a:spcPts val="900"/>
              </a:spcAft>
              <a:buAutoNum type="arabicParenR"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Assess whether water table depth influences soil health response to cover cropping</a:t>
            </a:r>
          </a:p>
          <a:p>
            <a:pPr marL="514350" indent="-514350">
              <a:buAutoNum type="arabicParenR"/>
            </a:pPr>
            <a:endParaRPr lang="en-US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90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5959</TotalTime>
  <Words>1241</Words>
  <Application>Microsoft Office PowerPoint</Application>
  <PresentationFormat>On-screen Show (4:3)</PresentationFormat>
  <Paragraphs>215</Paragraphs>
  <Slides>36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SimSun</vt:lpstr>
      <vt:lpstr>Arial</vt:lpstr>
      <vt:lpstr>Calibri</vt:lpstr>
      <vt:lpstr>Franklin Gothic Demi</vt:lpstr>
      <vt:lpstr>Tahoma</vt:lpstr>
      <vt:lpstr>Times New Roman</vt:lpstr>
      <vt:lpstr>Verdana</vt:lpstr>
      <vt:lpstr>Office Theme</vt:lpstr>
      <vt:lpstr>Hydrologic implications of using cover crops to build soil health</vt:lpstr>
      <vt:lpstr>PowerPoint Presentation</vt:lpstr>
      <vt:lpstr>PowerPoint Presentation</vt:lpstr>
      <vt:lpstr>Soil Health Management Practices</vt:lpstr>
      <vt:lpstr>Can We Measure Soil Health?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Acknowledgments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SEGSA Talk</dc:title>
  <dc:creator>Ryan</dc:creator>
  <cp:lastModifiedBy>Stewart, Ryan</cp:lastModifiedBy>
  <cp:revision>232</cp:revision>
  <dcterms:created xsi:type="dcterms:W3CDTF">2016-03-18T02:56:56Z</dcterms:created>
  <dcterms:modified xsi:type="dcterms:W3CDTF">2020-01-23T14:03:29Z</dcterms:modified>
</cp:coreProperties>
</file>