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5"/>
  </p:notesMasterIdLst>
  <p:sldIdLst>
    <p:sldId id="456" r:id="rId5"/>
    <p:sldId id="618" r:id="rId6"/>
    <p:sldId id="622" r:id="rId7"/>
    <p:sldId id="623" r:id="rId8"/>
    <p:sldId id="624" r:id="rId9"/>
    <p:sldId id="625" r:id="rId10"/>
    <p:sldId id="626" r:id="rId11"/>
    <p:sldId id="627" r:id="rId12"/>
    <p:sldId id="628" r:id="rId13"/>
    <p:sldId id="629" r:id="rId14"/>
    <p:sldId id="630" r:id="rId15"/>
    <p:sldId id="631" r:id="rId16"/>
    <p:sldId id="632" r:id="rId17"/>
    <p:sldId id="717" r:id="rId18"/>
    <p:sldId id="706" r:id="rId19"/>
    <p:sldId id="711" r:id="rId20"/>
    <p:sldId id="714" r:id="rId21"/>
    <p:sldId id="647" r:id="rId22"/>
    <p:sldId id="715" r:id="rId23"/>
    <p:sldId id="716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Light" panose="020B060402020202020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B0F0"/>
    <a:srgbClr val="404040"/>
    <a:srgbClr val="996633"/>
    <a:srgbClr val="B29F7E"/>
    <a:srgbClr val="FFE119"/>
    <a:srgbClr val="FFFFFF"/>
    <a:srgbClr val="000000"/>
    <a:srgbClr val="7C4A47"/>
    <a:srgbClr val="477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5394" autoAdjust="0"/>
  </p:normalViewPr>
  <p:slideViewPr>
    <p:cSldViewPr snapToGrid="0">
      <p:cViewPr varScale="1">
        <p:scale>
          <a:sx n="72" d="100"/>
          <a:sy n="72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A5415-9C2C-4B3A-9073-75A7057E41F1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E0DB5-63E3-4FAF-8067-0F3D4A20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5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primary data sources: soil texture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4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primary data sources: soil texture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0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primary data sources: soil texture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primary data sources: soil texture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6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primary data sources: soil texture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primary data sources: soil texture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37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primary data sources: soil texture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08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patterns are the same – linear bands extending from southern</a:t>
            </a:r>
            <a:r>
              <a:rPr lang="en-US" baseline="0" dirty="0"/>
              <a:t> edge of field, corresponding to higher elevation areas (deeper GW and coarser soil)</a:t>
            </a:r>
          </a:p>
          <a:p>
            <a:r>
              <a:rPr lang="en-US" baseline="0" dirty="0"/>
              <a:t>Some patterns are different – channel-like feature in SW part of field, corresponding to low-lying area (shallow GW and finer soil)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patterns are the same – linear bands extending from southern</a:t>
            </a:r>
            <a:r>
              <a:rPr lang="en-US" baseline="0" dirty="0"/>
              <a:t> edge of field, corresponding to higher elevation areas (deeper GW and coarser soil)</a:t>
            </a:r>
          </a:p>
          <a:p>
            <a:r>
              <a:rPr lang="en-US" baseline="0" dirty="0"/>
              <a:t>Some patterns are different – channel-like feature in SW part of field, corresponding to low-lying area (shallow GW and finer soil)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patterns are the same – linear bands extending from southern</a:t>
            </a:r>
            <a:r>
              <a:rPr lang="en-US" baseline="0" dirty="0"/>
              <a:t> edge of field, corresponding to higher elevation areas (deeper GW and coarser soil)</a:t>
            </a:r>
          </a:p>
          <a:p>
            <a:r>
              <a:rPr lang="en-US" baseline="0" dirty="0"/>
              <a:t>Some patterns are different – channel-like feature in SW part of field, corresponding to low-lying area (shallow GW and finer soil)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patterns are the same – linear bands extending from southern</a:t>
            </a:r>
            <a:r>
              <a:rPr lang="en-US" baseline="0" dirty="0"/>
              <a:t> edge of field, corresponding to higher elevation areas (deeper GW and coarser soil)</a:t>
            </a:r>
          </a:p>
          <a:p>
            <a:r>
              <a:rPr lang="en-US" baseline="0" dirty="0"/>
              <a:t>Some patterns are different – channel-like feature in SW part of field, corresponding to low-lying area (shallow GW and finer soil)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patterns are the same – linear bands extending from southern</a:t>
            </a:r>
            <a:r>
              <a:rPr lang="en-US" baseline="0" dirty="0"/>
              <a:t> edge of field, corresponding to higher elevation areas (deeper GW and coarser soil)</a:t>
            </a:r>
          </a:p>
          <a:p>
            <a:r>
              <a:rPr lang="en-US" baseline="0" dirty="0"/>
              <a:t>Some patterns are different – channel-like feature in SW part of field, corresponding to low-lying area (shallow GW and finer soil)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48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patterns are the same – linear bands extending from southern</a:t>
            </a:r>
            <a:r>
              <a:rPr lang="en-US" baseline="0" dirty="0"/>
              <a:t> edge of field, corresponding to higher elevation areas (deeper GW and coarser soil)</a:t>
            </a:r>
          </a:p>
          <a:p>
            <a:r>
              <a:rPr lang="en-US" baseline="0" dirty="0"/>
              <a:t>Some patterns are different – channel-like feature in SW part of field, corresponding to low-lying area (shallow GW and </a:t>
            </a:r>
            <a:r>
              <a:rPr lang="en-US" baseline="0"/>
              <a:t>finer soil)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4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patterns are the same – linear bands extending from southern</a:t>
            </a:r>
            <a:r>
              <a:rPr lang="en-US" baseline="0" dirty="0"/>
              <a:t> edge of field, corresponding to higher elevation areas (deeper GW and coarser soil)</a:t>
            </a:r>
          </a:p>
          <a:p>
            <a:r>
              <a:rPr lang="en-US" baseline="0" dirty="0"/>
              <a:t>Some patterns are different – channel-like feature in SW part of field, corresponding to low-lying area (shallow GW and </a:t>
            </a:r>
            <a:r>
              <a:rPr lang="en-US" baseline="0"/>
              <a:t>finer soil)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</a:t>
            </a:r>
            <a:r>
              <a:rPr lang="en-US" baseline="0" dirty="0"/>
              <a:t> primary data sources: soil texture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5A94-AD9B-4982-A3DD-484186EC6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0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1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3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7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8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D07D-80C1-4E3C-A42B-81C9352DA920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3C10F-0B4F-46BA-9FF0-EAE975CE7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46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Crop yield response to water table depth,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soil texture, and weather variability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93409"/>
            <a:ext cx="12192000" cy="11645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43537" y="6290112"/>
            <a:ext cx="254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@</a:t>
            </a:r>
            <a:r>
              <a:rPr lang="en-US" sz="2800" dirty="0" err="1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ZipperSam</a:t>
            </a:r>
            <a:endParaRPr lang="en-US" sz="2800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1539" y="6290112"/>
            <a:ext cx="290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samzipper.com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00" y="6290112"/>
            <a:ext cx="527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samzipper@ku.edu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97" y="6277402"/>
            <a:ext cx="548640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" y="6263686"/>
            <a:ext cx="576072" cy="576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55" y="6277402"/>
            <a:ext cx="548640" cy="548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6934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Sam Zipper, Kansas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376742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1" y="41712"/>
            <a:ext cx="6122468" cy="6172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6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169199" y="231450"/>
            <a:ext cx="602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Shallow GW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Wet sensitive 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penalty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731" y="41712"/>
            <a:ext cx="6122468" cy="6172817"/>
            <a:chOff x="1677425" y="865143"/>
            <a:chExt cx="4833663" cy="487341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7425" y="865143"/>
              <a:ext cx="4833663" cy="48734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132128" y="944881"/>
              <a:ext cx="907563" cy="4328159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44" y="1269858"/>
            <a:ext cx="4609311" cy="4820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3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b="28022"/>
          <a:stretch/>
        </p:blipFill>
        <p:spPr>
          <a:xfrm>
            <a:off x="6921880" y="2360654"/>
            <a:ext cx="4268090" cy="382881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69199" y="231450"/>
            <a:ext cx="602280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Shallow GW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Wet sensitive 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penalty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Intermediate GW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Consistently strong 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subsidy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731" y="41712"/>
            <a:ext cx="6122468" cy="6172817"/>
            <a:chOff x="1677425" y="865143"/>
            <a:chExt cx="4833663" cy="487341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7425" y="865143"/>
              <a:ext cx="4833663" cy="48734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132128" y="944881"/>
              <a:ext cx="907563" cy="4328159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81904" y="944881"/>
              <a:ext cx="762706" cy="4328159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8575">
              <a:solidFill>
                <a:srgbClr val="0074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5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169199" y="231450"/>
            <a:ext cx="60228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Shallow GW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Wet sensitive 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penalty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Intermediate GW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Consistently strong 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subsidy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Deep GW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Consistently poor              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No groundwater influence</a:t>
            </a:r>
            <a:endParaRPr lang="en-US" sz="24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31" y="41712"/>
            <a:ext cx="6122468" cy="6172817"/>
            <a:chOff x="1677425" y="865143"/>
            <a:chExt cx="4833663" cy="487341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7425" y="865143"/>
              <a:ext cx="4833663" cy="48734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132128" y="944881"/>
              <a:ext cx="907563" cy="4328159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81904" y="944881"/>
              <a:ext cx="762706" cy="4328159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8575">
              <a:solidFill>
                <a:srgbClr val="0074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86859" y="944881"/>
              <a:ext cx="753788" cy="432815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28" y="3586215"/>
            <a:ext cx="3481672" cy="2611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0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169199" y="231450"/>
            <a:ext cx="602280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Shallow GW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Wet sensitive 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penalty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Intermediate GW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Consistently strong 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subsidy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Deep GW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 Consistently poor              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No groundwater influence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	…what about soil texture?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731" y="41712"/>
            <a:ext cx="6122468" cy="6172817"/>
            <a:chOff x="1677425" y="865143"/>
            <a:chExt cx="4833663" cy="487341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7425" y="865143"/>
              <a:ext cx="4833663" cy="48734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132128" y="944881"/>
              <a:ext cx="907563" cy="4328159"/>
            </a:xfrm>
            <a:prstGeom prst="rect">
              <a:avLst/>
            </a:prstGeom>
            <a:solidFill>
              <a:srgbClr val="0000FF">
                <a:alpha val="10196"/>
              </a:srgbClr>
            </a:solidFill>
            <a:ln w="28575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81904" y="944881"/>
              <a:ext cx="762706" cy="4328159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 w="28575">
              <a:solidFill>
                <a:srgbClr val="0074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86859" y="944881"/>
              <a:ext cx="753788" cy="432815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073" r="63190"/>
          <a:stretch/>
        </p:blipFill>
        <p:spPr>
          <a:xfrm>
            <a:off x="7227907" y="3161977"/>
            <a:ext cx="4181497" cy="36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9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37736" y="-62339"/>
            <a:ext cx="3203161" cy="6283677"/>
            <a:chOff x="1736230" y="523220"/>
            <a:chExt cx="2904667" cy="5698118"/>
          </a:xfrm>
        </p:grpSpPr>
        <p:sp>
          <p:nvSpPr>
            <p:cNvPr id="14" name="Rectangle 13"/>
            <p:cNvSpPr/>
            <p:nvPr/>
          </p:nvSpPr>
          <p:spPr>
            <a:xfrm>
              <a:off x="2569430" y="3937579"/>
              <a:ext cx="854114" cy="2283759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2620042" y="4921948"/>
              <a:ext cx="228600" cy="152400"/>
            </a:xfrm>
            <a:prstGeom prst="triangl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749301" y="2350097"/>
              <a:ext cx="498786" cy="2257175"/>
              <a:chOff x="1367463" y="2614866"/>
              <a:chExt cx="498786" cy="187276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542763" y="3946875"/>
                <a:ext cx="138255" cy="379694"/>
              </a:xfrm>
              <a:custGeom>
                <a:avLst/>
                <a:gdLst>
                  <a:gd name="connsiteX0" fmla="*/ 158443 w 282062"/>
                  <a:gd name="connsiteY0" fmla="*/ 0 h 918678"/>
                  <a:gd name="connsiteX1" fmla="*/ 171955 w 282062"/>
                  <a:gd name="connsiteY1" fmla="*/ 162120 h 918678"/>
                  <a:gd name="connsiteX2" fmla="*/ 212489 w 282062"/>
                  <a:gd name="connsiteY2" fmla="*/ 283710 h 918678"/>
                  <a:gd name="connsiteX3" fmla="*/ 226001 w 282062"/>
                  <a:gd name="connsiteY3" fmla="*/ 324240 h 918678"/>
                  <a:gd name="connsiteX4" fmla="*/ 266536 w 282062"/>
                  <a:gd name="connsiteY4" fmla="*/ 378280 h 918678"/>
                  <a:gd name="connsiteX5" fmla="*/ 280048 w 282062"/>
                  <a:gd name="connsiteY5" fmla="*/ 418809 h 918678"/>
                  <a:gd name="connsiteX6" fmla="*/ 198978 w 282062"/>
                  <a:gd name="connsiteY6" fmla="*/ 513379 h 918678"/>
                  <a:gd name="connsiteX7" fmla="*/ 158443 w 282062"/>
                  <a:gd name="connsiteY7" fmla="*/ 540399 h 918678"/>
                  <a:gd name="connsiteX8" fmla="*/ 77373 w 282062"/>
                  <a:gd name="connsiteY8" fmla="*/ 607949 h 918678"/>
                  <a:gd name="connsiteX9" fmla="*/ 50350 w 282062"/>
                  <a:gd name="connsiteY9" fmla="*/ 837619 h 918678"/>
                  <a:gd name="connsiteX10" fmla="*/ 77373 w 282062"/>
                  <a:gd name="connsiteY10" fmla="*/ 918678 h 91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062" h="918678">
                    <a:moveTo>
                      <a:pt x="158443" y="0"/>
                    </a:moveTo>
                    <a:cubicBezTo>
                      <a:pt x="162947" y="54040"/>
                      <a:pt x="161807" y="108851"/>
                      <a:pt x="171955" y="162120"/>
                    </a:cubicBezTo>
                    <a:cubicBezTo>
                      <a:pt x="179950" y="204088"/>
                      <a:pt x="198978" y="243180"/>
                      <a:pt x="212489" y="283710"/>
                    </a:cubicBezTo>
                    <a:cubicBezTo>
                      <a:pt x="216993" y="297220"/>
                      <a:pt x="217456" y="312848"/>
                      <a:pt x="226001" y="324240"/>
                    </a:cubicBezTo>
                    <a:lnTo>
                      <a:pt x="266536" y="378280"/>
                    </a:lnTo>
                    <a:cubicBezTo>
                      <a:pt x="271040" y="391790"/>
                      <a:pt x="282062" y="404711"/>
                      <a:pt x="280048" y="418809"/>
                    </a:cubicBezTo>
                    <a:cubicBezTo>
                      <a:pt x="272817" y="469419"/>
                      <a:pt x="235746" y="487119"/>
                      <a:pt x="198978" y="513379"/>
                    </a:cubicBezTo>
                    <a:cubicBezTo>
                      <a:pt x="185764" y="522817"/>
                      <a:pt x="170918" y="530004"/>
                      <a:pt x="158443" y="540399"/>
                    </a:cubicBezTo>
                    <a:cubicBezTo>
                      <a:pt x="54407" y="627085"/>
                      <a:pt x="178015" y="540863"/>
                      <a:pt x="77373" y="607949"/>
                    </a:cubicBezTo>
                    <a:cubicBezTo>
                      <a:pt x="0" y="723995"/>
                      <a:pt x="10379" y="667763"/>
                      <a:pt x="50350" y="837619"/>
                    </a:cubicBezTo>
                    <a:cubicBezTo>
                      <a:pt x="56874" y="865343"/>
                      <a:pt x="77373" y="918678"/>
                      <a:pt x="77373" y="918678"/>
                    </a:cubicBezTo>
                  </a:path>
                </a:pathLst>
              </a:custGeom>
              <a:ln w="12700" cap="flat" cmpd="sng" algn="ctr">
                <a:solidFill>
                  <a:srgbClr val="45D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625340" y="3930124"/>
                <a:ext cx="221349" cy="452283"/>
              </a:xfrm>
              <a:custGeom>
                <a:avLst/>
                <a:gdLst>
                  <a:gd name="connsiteX0" fmla="*/ 3484 w 451587"/>
                  <a:gd name="connsiteY0" fmla="*/ 0 h 1094308"/>
                  <a:gd name="connsiteX1" fmla="*/ 16995 w 451587"/>
                  <a:gd name="connsiteY1" fmla="*/ 297220 h 1094308"/>
                  <a:gd name="connsiteX2" fmla="*/ 57530 w 451587"/>
                  <a:gd name="connsiteY2" fmla="*/ 310730 h 1094308"/>
                  <a:gd name="connsiteX3" fmla="*/ 125088 w 451587"/>
                  <a:gd name="connsiteY3" fmla="*/ 337750 h 1094308"/>
                  <a:gd name="connsiteX4" fmla="*/ 179135 w 451587"/>
                  <a:gd name="connsiteY4" fmla="*/ 351260 h 1094308"/>
                  <a:gd name="connsiteX5" fmla="*/ 273716 w 451587"/>
                  <a:gd name="connsiteY5" fmla="*/ 378280 h 1094308"/>
                  <a:gd name="connsiteX6" fmla="*/ 314251 w 451587"/>
                  <a:gd name="connsiteY6" fmla="*/ 405300 h 1094308"/>
                  <a:gd name="connsiteX7" fmla="*/ 395321 w 451587"/>
                  <a:gd name="connsiteY7" fmla="*/ 432319 h 1094308"/>
                  <a:gd name="connsiteX8" fmla="*/ 449368 w 451587"/>
                  <a:gd name="connsiteY8" fmla="*/ 459339 h 1094308"/>
                  <a:gd name="connsiteX9" fmla="*/ 435856 w 451587"/>
                  <a:gd name="connsiteY9" fmla="*/ 607949 h 1094308"/>
                  <a:gd name="connsiteX10" fmla="*/ 381809 w 451587"/>
                  <a:gd name="connsiteY10" fmla="*/ 661989 h 1094308"/>
                  <a:gd name="connsiteX11" fmla="*/ 354786 w 451587"/>
                  <a:gd name="connsiteY11" fmla="*/ 716029 h 1094308"/>
                  <a:gd name="connsiteX12" fmla="*/ 287228 w 451587"/>
                  <a:gd name="connsiteY12" fmla="*/ 810599 h 1094308"/>
                  <a:gd name="connsiteX13" fmla="*/ 273716 w 451587"/>
                  <a:gd name="connsiteY13" fmla="*/ 1094308 h 109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1587" h="1094308">
                    <a:moveTo>
                      <a:pt x="3484" y="0"/>
                    </a:moveTo>
                    <a:cubicBezTo>
                      <a:pt x="7988" y="99073"/>
                      <a:pt x="0" y="199511"/>
                      <a:pt x="16995" y="297220"/>
                    </a:cubicBezTo>
                    <a:cubicBezTo>
                      <a:pt x="19436" y="311252"/>
                      <a:pt x="44194" y="305730"/>
                      <a:pt x="57530" y="310730"/>
                    </a:cubicBezTo>
                    <a:cubicBezTo>
                      <a:pt x="80240" y="319245"/>
                      <a:pt x="102079" y="330081"/>
                      <a:pt x="125088" y="337750"/>
                    </a:cubicBezTo>
                    <a:cubicBezTo>
                      <a:pt x="142705" y="343622"/>
                      <a:pt x="161279" y="346159"/>
                      <a:pt x="179135" y="351260"/>
                    </a:cubicBezTo>
                    <a:cubicBezTo>
                      <a:pt x="314833" y="390026"/>
                      <a:pt x="104745" y="336042"/>
                      <a:pt x="273716" y="378280"/>
                    </a:cubicBezTo>
                    <a:cubicBezTo>
                      <a:pt x="287228" y="387287"/>
                      <a:pt x="299412" y="398706"/>
                      <a:pt x="314251" y="405300"/>
                    </a:cubicBezTo>
                    <a:cubicBezTo>
                      <a:pt x="340281" y="416867"/>
                      <a:pt x="369843" y="419582"/>
                      <a:pt x="395321" y="432319"/>
                    </a:cubicBezTo>
                    <a:lnTo>
                      <a:pt x="449368" y="459339"/>
                    </a:lnTo>
                    <a:cubicBezTo>
                      <a:pt x="444864" y="508876"/>
                      <a:pt x="451587" y="560761"/>
                      <a:pt x="435856" y="607949"/>
                    </a:cubicBezTo>
                    <a:cubicBezTo>
                      <a:pt x="427799" y="632118"/>
                      <a:pt x="397096" y="641609"/>
                      <a:pt x="381809" y="661989"/>
                    </a:cubicBezTo>
                    <a:cubicBezTo>
                      <a:pt x="369724" y="678100"/>
                      <a:pt x="365461" y="698951"/>
                      <a:pt x="354786" y="716029"/>
                    </a:cubicBezTo>
                    <a:cubicBezTo>
                      <a:pt x="339483" y="740511"/>
                      <a:pt x="301522" y="782015"/>
                      <a:pt x="287228" y="810599"/>
                    </a:cubicBezTo>
                    <a:cubicBezTo>
                      <a:pt x="248079" y="888887"/>
                      <a:pt x="273716" y="1059678"/>
                      <a:pt x="273716" y="1094308"/>
                    </a:cubicBezTo>
                  </a:path>
                </a:pathLst>
              </a:custGeom>
              <a:ln w="12700" cap="flat" cmpd="sng" algn="ctr">
                <a:solidFill>
                  <a:srgbClr val="45D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626604" y="3935707"/>
                <a:ext cx="94588" cy="519287"/>
              </a:xfrm>
              <a:custGeom>
                <a:avLst/>
                <a:gdLst>
                  <a:gd name="connsiteX0" fmla="*/ 907 w 192975"/>
                  <a:gd name="connsiteY0" fmla="*/ 0 h 1256428"/>
                  <a:gd name="connsiteX1" fmla="*/ 27930 w 192975"/>
                  <a:gd name="connsiteY1" fmla="*/ 459339 h 1256428"/>
                  <a:gd name="connsiteX2" fmla="*/ 41441 w 192975"/>
                  <a:gd name="connsiteY2" fmla="*/ 499869 h 1256428"/>
                  <a:gd name="connsiteX3" fmla="*/ 41441 w 192975"/>
                  <a:gd name="connsiteY3" fmla="*/ 729539 h 1256428"/>
                  <a:gd name="connsiteX4" fmla="*/ 81976 w 192975"/>
                  <a:gd name="connsiteY4" fmla="*/ 743049 h 1256428"/>
                  <a:gd name="connsiteX5" fmla="*/ 136023 w 192975"/>
                  <a:gd name="connsiteY5" fmla="*/ 770069 h 1256428"/>
                  <a:gd name="connsiteX6" fmla="*/ 163046 w 192975"/>
                  <a:gd name="connsiteY6" fmla="*/ 810599 h 1256428"/>
                  <a:gd name="connsiteX7" fmla="*/ 149535 w 192975"/>
                  <a:gd name="connsiteY7" fmla="*/ 972718 h 1256428"/>
                  <a:gd name="connsiteX8" fmla="*/ 122511 w 192975"/>
                  <a:gd name="connsiteY8" fmla="*/ 1053778 h 1256428"/>
                  <a:gd name="connsiteX9" fmla="*/ 109000 w 192975"/>
                  <a:gd name="connsiteY9" fmla="*/ 1256428 h 1256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2975" h="1256428">
                    <a:moveTo>
                      <a:pt x="907" y="0"/>
                    </a:moveTo>
                    <a:cubicBezTo>
                      <a:pt x="4927" y="108532"/>
                      <a:pt x="0" y="319708"/>
                      <a:pt x="27930" y="459339"/>
                    </a:cubicBezTo>
                    <a:cubicBezTo>
                      <a:pt x="30723" y="473303"/>
                      <a:pt x="36937" y="486359"/>
                      <a:pt x="41441" y="499869"/>
                    </a:cubicBezTo>
                    <a:cubicBezTo>
                      <a:pt x="40807" y="507476"/>
                      <a:pt x="11034" y="683934"/>
                      <a:pt x="41441" y="729539"/>
                    </a:cubicBezTo>
                    <a:cubicBezTo>
                      <a:pt x="49342" y="741389"/>
                      <a:pt x="68885" y="737439"/>
                      <a:pt x="81976" y="743049"/>
                    </a:cubicBezTo>
                    <a:cubicBezTo>
                      <a:pt x="100489" y="750982"/>
                      <a:pt x="118007" y="761062"/>
                      <a:pt x="136023" y="770069"/>
                    </a:cubicBezTo>
                    <a:cubicBezTo>
                      <a:pt x="145031" y="783579"/>
                      <a:pt x="155784" y="796076"/>
                      <a:pt x="163046" y="810599"/>
                    </a:cubicBezTo>
                    <a:cubicBezTo>
                      <a:pt x="192975" y="870450"/>
                      <a:pt x="170068" y="895730"/>
                      <a:pt x="149535" y="972718"/>
                    </a:cubicBezTo>
                    <a:cubicBezTo>
                      <a:pt x="142195" y="1000238"/>
                      <a:pt x="122511" y="1053778"/>
                      <a:pt x="122511" y="1053778"/>
                    </a:cubicBezTo>
                    <a:cubicBezTo>
                      <a:pt x="107369" y="1220327"/>
                      <a:pt x="109000" y="1152647"/>
                      <a:pt x="109000" y="1256428"/>
                    </a:cubicBezTo>
                  </a:path>
                </a:pathLst>
              </a:custGeom>
              <a:ln w="12700" cap="flat" cmpd="sng" algn="ctr">
                <a:solidFill>
                  <a:srgbClr val="45D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514460" y="3924540"/>
                <a:ext cx="180344" cy="563087"/>
              </a:xfrm>
              <a:custGeom>
                <a:avLst/>
                <a:gdLst>
                  <a:gd name="connsiteX0" fmla="*/ 229698 w 367934"/>
                  <a:gd name="connsiteY0" fmla="*/ 0 h 1729277"/>
                  <a:gd name="connsiteX1" fmla="*/ 162140 w 367934"/>
                  <a:gd name="connsiteY1" fmla="*/ 54040 h 1729277"/>
                  <a:gd name="connsiteX2" fmla="*/ 148628 w 367934"/>
                  <a:gd name="connsiteY2" fmla="*/ 94570 h 1729277"/>
                  <a:gd name="connsiteX3" fmla="*/ 108093 w 367934"/>
                  <a:gd name="connsiteY3" fmla="*/ 121590 h 1729277"/>
                  <a:gd name="connsiteX4" fmla="*/ 67558 w 367934"/>
                  <a:gd name="connsiteY4" fmla="*/ 175630 h 1729277"/>
                  <a:gd name="connsiteX5" fmla="*/ 0 w 367934"/>
                  <a:gd name="connsiteY5" fmla="*/ 297220 h 1729277"/>
                  <a:gd name="connsiteX6" fmla="*/ 27023 w 367934"/>
                  <a:gd name="connsiteY6" fmla="*/ 364770 h 1729277"/>
                  <a:gd name="connsiteX7" fmla="*/ 81070 w 367934"/>
                  <a:gd name="connsiteY7" fmla="*/ 445830 h 1729277"/>
                  <a:gd name="connsiteX8" fmla="*/ 121605 w 367934"/>
                  <a:gd name="connsiteY8" fmla="*/ 540399 h 1729277"/>
                  <a:gd name="connsiteX9" fmla="*/ 135116 w 367934"/>
                  <a:gd name="connsiteY9" fmla="*/ 594439 h 1729277"/>
                  <a:gd name="connsiteX10" fmla="*/ 148628 w 367934"/>
                  <a:gd name="connsiteY10" fmla="*/ 634969 h 1729277"/>
                  <a:gd name="connsiteX11" fmla="*/ 162140 w 367934"/>
                  <a:gd name="connsiteY11" fmla="*/ 837619 h 1729277"/>
                  <a:gd name="connsiteX12" fmla="*/ 202675 w 367934"/>
                  <a:gd name="connsiteY12" fmla="*/ 878149 h 1729277"/>
                  <a:gd name="connsiteX13" fmla="*/ 229698 w 367934"/>
                  <a:gd name="connsiteY13" fmla="*/ 932189 h 1729277"/>
                  <a:gd name="connsiteX14" fmla="*/ 202675 w 367934"/>
                  <a:gd name="connsiteY14" fmla="*/ 1134838 h 1729277"/>
                  <a:gd name="connsiteX15" fmla="*/ 202675 w 367934"/>
                  <a:gd name="connsiteY15" fmla="*/ 1283448 h 1729277"/>
                  <a:gd name="connsiteX16" fmla="*/ 243210 w 367934"/>
                  <a:gd name="connsiteY16" fmla="*/ 1296958 h 1729277"/>
                  <a:gd name="connsiteX17" fmla="*/ 256721 w 367934"/>
                  <a:gd name="connsiteY17" fmla="*/ 1337488 h 1729277"/>
                  <a:gd name="connsiteX18" fmla="*/ 337791 w 367934"/>
                  <a:gd name="connsiteY18" fmla="*/ 1364508 h 1729277"/>
                  <a:gd name="connsiteX19" fmla="*/ 364814 w 367934"/>
                  <a:gd name="connsiteY19" fmla="*/ 1405038 h 1729277"/>
                  <a:gd name="connsiteX20" fmla="*/ 337791 w 367934"/>
                  <a:gd name="connsiteY20" fmla="*/ 1567157 h 1729277"/>
                  <a:gd name="connsiteX21" fmla="*/ 310768 w 367934"/>
                  <a:gd name="connsiteY21" fmla="*/ 1648217 h 1729277"/>
                  <a:gd name="connsiteX22" fmla="*/ 256721 w 367934"/>
                  <a:gd name="connsiteY22" fmla="*/ 1715767 h 1729277"/>
                  <a:gd name="connsiteX23" fmla="*/ 256721 w 367934"/>
                  <a:gd name="connsiteY23" fmla="*/ 1729277 h 17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7934" h="1729277">
                    <a:moveTo>
                      <a:pt x="229698" y="0"/>
                    </a:moveTo>
                    <a:cubicBezTo>
                      <a:pt x="207179" y="18013"/>
                      <a:pt x="180909" y="32146"/>
                      <a:pt x="162140" y="54040"/>
                    </a:cubicBezTo>
                    <a:cubicBezTo>
                      <a:pt x="152871" y="64852"/>
                      <a:pt x="157525" y="83450"/>
                      <a:pt x="148628" y="94570"/>
                    </a:cubicBezTo>
                    <a:cubicBezTo>
                      <a:pt x="138483" y="107249"/>
                      <a:pt x="119576" y="110108"/>
                      <a:pt x="108093" y="121590"/>
                    </a:cubicBezTo>
                    <a:cubicBezTo>
                      <a:pt x="92170" y="137511"/>
                      <a:pt x="80472" y="157184"/>
                      <a:pt x="67558" y="175630"/>
                    </a:cubicBezTo>
                    <a:cubicBezTo>
                      <a:pt x="8428" y="260091"/>
                      <a:pt x="22548" y="229586"/>
                      <a:pt x="0" y="297220"/>
                    </a:cubicBezTo>
                    <a:cubicBezTo>
                      <a:pt x="9008" y="319737"/>
                      <a:pt x="15409" y="343480"/>
                      <a:pt x="27023" y="364770"/>
                    </a:cubicBezTo>
                    <a:cubicBezTo>
                      <a:pt x="42575" y="393279"/>
                      <a:pt x="81070" y="445830"/>
                      <a:pt x="81070" y="445830"/>
                    </a:cubicBezTo>
                    <a:cubicBezTo>
                      <a:pt x="119864" y="600981"/>
                      <a:pt x="65617" y="409773"/>
                      <a:pt x="121605" y="540399"/>
                    </a:cubicBezTo>
                    <a:cubicBezTo>
                      <a:pt x="128920" y="557465"/>
                      <a:pt x="130015" y="576586"/>
                      <a:pt x="135116" y="594439"/>
                    </a:cubicBezTo>
                    <a:cubicBezTo>
                      <a:pt x="139029" y="608132"/>
                      <a:pt x="144124" y="621459"/>
                      <a:pt x="148628" y="634969"/>
                    </a:cubicBezTo>
                    <a:cubicBezTo>
                      <a:pt x="153132" y="702519"/>
                      <a:pt x="147452" y="771532"/>
                      <a:pt x="162140" y="837619"/>
                    </a:cubicBezTo>
                    <a:cubicBezTo>
                      <a:pt x="166285" y="856271"/>
                      <a:pt x="191568" y="862601"/>
                      <a:pt x="202675" y="878149"/>
                    </a:cubicBezTo>
                    <a:cubicBezTo>
                      <a:pt x="214382" y="894537"/>
                      <a:pt x="220690" y="914176"/>
                      <a:pt x="229698" y="932189"/>
                    </a:cubicBezTo>
                    <a:cubicBezTo>
                      <a:pt x="220690" y="999739"/>
                      <a:pt x="213305" y="1067525"/>
                      <a:pt x="202675" y="1134838"/>
                    </a:cubicBezTo>
                    <a:cubicBezTo>
                      <a:pt x="193031" y="1195908"/>
                      <a:pt x="166656" y="1211420"/>
                      <a:pt x="202675" y="1283448"/>
                    </a:cubicBezTo>
                    <a:cubicBezTo>
                      <a:pt x="209045" y="1296186"/>
                      <a:pt x="229698" y="1292455"/>
                      <a:pt x="243210" y="1296958"/>
                    </a:cubicBezTo>
                    <a:cubicBezTo>
                      <a:pt x="247714" y="1310468"/>
                      <a:pt x="245132" y="1329211"/>
                      <a:pt x="256721" y="1337488"/>
                    </a:cubicBezTo>
                    <a:cubicBezTo>
                      <a:pt x="279901" y="1354043"/>
                      <a:pt x="337791" y="1364508"/>
                      <a:pt x="337791" y="1364508"/>
                    </a:cubicBezTo>
                    <a:cubicBezTo>
                      <a:pt x="346799" y="1378018"/>
                      <a:pt x="363344" y="1388867"/>
                      <a:pt x="364814" y="1405038"/>
                    </a:cubicBezTo>
                    <a:cubicBezTo>
                      <a:pt x="367934" y="1439350"/>
                      <a:pt x="350427" y="1525043"/>
                      <a:pt x="337791" y="1567157"/>
                    </a:cubicBezTo>
                    <a:cubicBezTo>
                      <a:pt x="329606" y="1594437"/>
                      <a:pt x="330909" y="1628079"/>
                      <a:pt x="310768" y="1648217"/>
                    </a:cubicBezTo>
                    <a:cubicBezTo>
                      <a:pt x="285632" y="1673349"/>
                      <a:pt x="273766" y="1681680"/>
                      <a:pt x="256721" y="1715767"/>
                    </a:cubicBezTo>
                    <a:cubicBezTo>
                      <a:pt x="254707" y="1719795"/>
                      <a:pt x="256721" y="1724774"/>
                      <a:pt x="256721" y="1729277"/>
                    </a:cubicBezTo>
                  </a:path>
                </a:pathLst>
              </a:custGeom>
              <a:ln w="12700" cap="flat" cmpd="sng" algn="ctr">
                <a:solidFill>
                  <a:srgbClr val="45D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1515532" y="3946875"/>
                <a:ext cx="98270" cy="357359"/>
              </a:xfrm>
              <a:custGeom>
                <a:avLst/>
                <a:gdLst>
                  <a:gd name="connsiteX0" fmla="*/ 200487 w 200487"/>
                  <a:gd name="connsiteY0" fmla="*/ 0 h 864639"/>
                  <a:gd name="connsiteX1" fmla="*/ 173464 w 200487"/>
                  <a:gd name="connsiteY1" fmla="*/ 94570 h 864639"/>
                  <a:gd name="connsiteX2" fmla="*/ 132929 w 200487"/>
                  <a:gd name="connsiteY2" fmla="*/ 162120 h 864639"/>
                  <a:gd name="connsiteX3" fmla="*/ 132929 w 200487"/>
                  <a:gd name="connsiteY3" fmla="*/ 310730 h 864639"/>
                  <a:gd name="connsiteX4" fmla="*/ 159952 w 200487"/>
                  <a:gd name="connsiteY4" fmla="*/ 351260 h 864639"/>
                  <a:gd name="connsiteX5" fmla="*/ 119417 w 200487"/>
                  <a:gd name="connsiteY5" fmla="*/ 553909 h 864639"/>
                  <a:gd name="connsiteX6" fmla="*/ 78883 w 200487"/>
                  <a:gd name="connsiteY6" fmla="*/ 580929 h 864639"/>
                  <a:gd name="connsiteX7" fmla="*/ 51859 w 200487"/>
                  <a:gd name="connsiteY7" fmla="*/ 675499 h 864639"/>
                  <a:gd name="connsiteX8" fmla="*/ 11324 w 200487"/>
                  <a:gd name="connsiteY8" fmla="*/ 702519 h 864639"/>
                  <a:gd name="connsiteX9" fmla="*/ 11324 w 200487"/>
                  <a:gd name="connsiteY9" fmla="*/ 864639 h 864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487" h="864639">
                    <a:moveTo>
                      <a:pt x="200487" y="0"/>
                    </a:moveTo>
                    <a:cubicBezTo>
                      <a:pt x="196157" y="17320"/>
                      <a:pt x="183158" y="75185"/>
                      <a:pt x="173464" y="94570"/>
                    </a:cubicBezTo>
                    <a:cubicBezTo>
                      <a:pt x="161719" y="118057"/>
                      <a:pt x="146441" y="139603"/>
                      <a:pt x="132929" y="162120"/>
                    </a:cubicBezTo>
                    <a:cubicBezTo>
                      <a:pt x="116398" y="228235"/>
                      <a:pt x="108722" y="230049"/>
                      <a:pt x="132929" y="310730"/>
                    </a:cubicBezTo>
                    <a:cubicBezTo>
                      <a:pt x="137595" y="326283"/>
                      <a:pt x="150944" y="337750"/>
                      <a:pt x="159952" y="351260"/>
                    </a:cubicBezTo>
                    <a:cubicBezTo>
                      <a:pt x="153760" y="425558"/>
                      <a:pt x="173928" y="499404"/>
                      <a:pt x="119417" y="553909"/>
                    </a:cubicBezTo>
                    <a:cubicBezTo>
                      <a:pt x="107934" y="565390"/>
                      <a:pt x="92394" y="571922"/>
                      <a:pt x="78883" y="580929"/>
                    </a:cubicBezTo>
                    <a:cubicBezTo>
                      <a:pt x="78000" y="584460"/>
                      <a:pt x="58908" y="666689"/>
                      <a:pt x="51859" y="675499"/>
                    </a:cubicBezTo>
                    <a:cubicBezTo>
                      <a:pt x="41714" y="688178"/>
                      <a:pt x="14727" y="686641"/>
                      <a:pt x="11324" y="702519"/>
                    </a:cubicBezTo>
                    <a:cubicBezTo>
                      <a:pt x="0" y="755359"/>
                      <a:pt x="11324" y="810599"/>
                      <a:pt x="11324" y="864639"/>
                    </a:cubicBezTo>
                  </a:path>
                </a:pathLst>
              </a:custGeom>
              <a:ln w="12700" cap="flat" cmpd="sng" algn="ctr">
                <a:solidFill>
                  <a:srgbClr val="45D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555933" y="3952459"/>
                <a:ext cx="57869" cy="491369"/>
              </a:xfrm>
              <a:custGeom>
                <a:avLst/>
                <a:gdLst>
                  <a:gd name="connsiteX0" fmla="*/ 118063 w 118063"/>
                  <a:gd name="connsiteY0" fmla="*/ 0 h 1188878"/>
                  <a:gd name="connsiteX1" fmla="*/ 91040 w 118063"/>
                  <a:gd name="connsiteY1" fmla="*/ 472849 h 1188878"/>
                  <a:gd name="connsiteX2" fmla="*/ 50505 w 118063"/>
                  <a:gd name="connsiteY2" fmla="*/ 567419 h 1188878"/>
                  <a:gd name="connsiteX3" fmla="*/ 23482 w 118063"/>
                  <a:gd name="connsiteY3" fmla="*/ 648479 h 1188878"/>
                  <a:gd name="connsiteX4" fmla="*/ 50505 w 118063"/>
                  <a:gd name="connsiteY4" fmla="*/ 864639 h 1188878"/>
                  <a:gd name="connsiteX5" fmla="*/ 77528 w 118063"/>
                  <a:gd name="connsiteY5" fmla="*/ 905168 h 1188878"/>
                  <a:gd name="connsiteX6" fmla="*/ 64017 w 118063"/>
                  <a:gd name="connsiteY6" fmla="*/ 972718 h 1188878"/>
                  <a:gd name="connsiteX7" fmla="*/ 36993 w 118063"/>
                  <a:gd name="connsiteY7" fmla="*/ 999738 h 1188878"/>
                  <a:gd name="connsiteX8" fmla="*/ 23482 w 118063"/>
                  <a:gd name="connsiteY8" fmla="*/ 1053778 h 1188878"/>
                  <a:gd name="connsiteX9" fmla="*/ 9970 w 118063"/>
                  <a:gd name="connsiteY9" fmla="*/ 1188878 h 118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063" h="1188878">
                    <a:moveTo>
                      <a:pt x="118063" y="0"/>
                    </a:moveTo>
                    <a:cubicBezTo>
                      <a:pt x="109055" y="157616"/>
                      <a:pt x="103467" y="315465"/>
                      <a:pt x="91040" y="472849"/>
                    </a:cubicBezTo>
                    <a:cubicBezTo>
                      <a:pt x="88901" y="499938"/>
                      <a:pt x="58805" y="546671"/>
                      <a:pt x="50505" y="567419"/>
                    </a:cubicBezTo>
                    <a:cubicBezTo>
                      <a:pt x="39926" y="593863"/>
                      <a:pt x="23482" y="648479"/>
                      <a:pt x="23482" y="648479"/>
                    </a:cubicBezTo>
                    <a:cubicBezTo>
                      <a:pt x="26062" y="682010"/>
                      <a:pt x="21339" y="806315"/>
                      <a:pt x="50505" y="864639"/>
                    </a:cubicBezTo>
                    <a:cubicBezTo>
                      <a:pt x="57767" y="879162"/>
                      <a:pt x="68520" y="891658"/>
                      <a:pt x="77528" y="905168"/>
                    </a:cubicBezTo>
                    <a:cubicBezTo>
                      <a:pt x="73024" y="927685"/>
                      <a:pt x="73063" y="951612"/>
                      <a:pt x="64017" y="972718"/>
                    </a:cubicBezTo>
                    <a:cubicBezTo>
                      <a:pt x="58999" y="984426"/>
                      <a:pt x="42690" y="988345"/>
                      <a:pt x="36993" y="999738"/>
                    </a:cubicBezTo>
                    <a:cubicBezTo>
                      <a:pt x="28688" y="1016345"/>
                      <a:pt x="28583" y="1035925"/>
                      <a:pt x="23482" y="1053778"/>
                    </a:cubicBezTo>
                    <a:cubicBezTo>
                      <a:pt x="0" y="1135955"/>
                      <a:pt x="9970" y="1054075"/>
                      <a:pt x="9970" y="1188878"/>
                    </a:cubicBezTo>
                  </a:path>
                </a:pathLst>
              </a:custGeom>
              <a:ln w="12700" cap="flat" cmpd="sng" algn="ctr">
                <a:solidFill>
                  <a:srgbClr val="45D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612007" y="3935707"/>
                <a:ext cx="161617" cy="407613"/>
              </a:xfrm>
              <a:custGeom>
                <a:avLst/>
                <a:gdLst>
                  <a:gd name="connsiteX0" fmla="*/ 3662 w 329725"/>
                  <a:gd name="connsiteY0" fmla="*/ 0 h 986228"/>
                  <a:gd name="connsiteX1" fmla="*/ 17174 w 329725"/>
                  <a:gd name="connsiteY1" fmla="*/ 351260 h 986228"/>
                  <a:gd name="connsiteX2" fmla="*/ 57709 w 329725"/>
                  <a:gd name="connsiteY2" fmla="*/ 364770 h 986228"/>
                  <a:gd name="connsiteX3" fmla="*/ 111755 w 329725"/>
                  <a:gd name="connsiteY3" fmla="*/ 378280 h 986228"/>
                  <a:gd name="connsiteX4" fmla="*/ 246872 w 329725"/>
                  <a:gd name="connsiteY4" fmla="*/ 405300 h 986228"/>
                  <a:gd name="connsiteX5" fmla="*/ 260383 w 329725"/>
                  <a:gd name="connsiteY5" fmla="*/ 445829 h 986228"/>
                  <a:gd name="connsiteX6" fmla="*/ 300918 w 329725"/>
                  <a:gd name="connsiteY6" fmla="*/ 499869 h 986228"/>
                  <a:gd name="connsiteX7" fmla="*/ 233360 w 329725"/>
                  <a:gd name="connsiteY7" fmla="*/ 770069 h 986228"/>
                  <a:gd name="connsiteX8" fmla="*/ 219848 w 329725"/>
                  <a:gd name="connsiteY8" fmla="*/ 824109 h 986228"/>
                  <a:gd name="connsiteX9" fmla="*/ 152290 w 329725"/>
                  <a:gd name="connsiteY9" fmla="*/ 905169 h 986228"/>
                  <a:gd name="connsiteX10" fmla="*/ 138779 w 329725"/>
                  <a:gd name="connsiteY10" fmla="*/ 986228 h 98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9725" h="986228">
                    <a:moveTo>
                      <a:pt x="3662" y="0"/>
                    </a:moveTo>
                    <a:cubicBezTo>
                      <a:pt x="8166" y="117087"/>
                      <a:pt x="0" y="235352"/>
                      <a:pt x="17174" y="351260"/>
                    </a:cubicBezTo>
                    <a:cubicBezTo>
                      <a:pt x="19261" y="365349"/>
                      <a:pt x="44014" y="360858"/>
                      <a:pt x="57709" y="364770"/>
                    </a:cubicBezTo>
                    <a:cubicBezTo>
                      <a:pt x="75564" y="369871"/>
                      <a:pt x="93597" y="374390"/>
                      <a:pt x="111755" y="378280"/>
                    </a:cubicBezTo>
                    <a:cubicBezTo>
                      <a:pt x="156666" y="387903"/>
                      <a:pt x="201833" y="396293"/>
                      <a:pt x="246872" y="405300"/>
                    </a:cubicBezTo>
                    <a:cubicBezTo>
                      <a:pt x="251376" y="418810"/>
                      <a:pt x="253317" y="433465"/>
                      <a:pt x="260383" y="445829"/>
                    </a:cubicBezTo>
                    <a:cubicBezTo>
                      <a:pt x="271556" y="465379"/>
                      <a:pt x="298125" y="477525"/>
                      <a:pt x="300918" y="499869"/>
                    </a:cubicBezTo>
                    <a:cubicBezTo>
                      <a:pt x="329725" y="730293"/>
                      <a:pt x="277742" y="592568"/>
                      <a:pt x="233360" y="770069"/>
                    </a:cubicBezTo>
                    <a:cubicBezTo>
                      <a:pt x="228856" y="788082"/>
                      <a:pt x="227163" y="807043"/>
                      <a:pt x="219848" y="824109"/>
                    </a:cubicBezTo>
                    <a:cubicBezTo>
                      <a:pt x="205739" y="857026"/>
                      <a:pt x="176638" y="880824"/>
                      <a:pt x="152290" y="905169"/>
                    </a:cubicBezTo>
                    <a:cubicBezTo>
                      <a:pt x="134506" y="958515"/>
                      <a:pt x="138779" y="931457"/>
                      <a:pt x="138779" y="986228"/>
                    </a:cubicBezTo>
                  </a:path>
                </a:pathLst>
              </a:custGeom>
              <a:ln w="12700" cap="flat" cmpd="sng" algn="ctr">
                <a:solidFill>
                  <a:srgbClr val="45D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591232" y="3958042"/>
                <a:ext cx="121912" cy="505322"/>
              </a:xfrm>
              <a:custGeom>
                <a:avLst/>
                <a:gdLst>
                  <a:gd name="connsiteX0" fmla="*/ 883 w 203558"/>
                  <a:gd name="connsiteY0" fmla="*/ 0 h 1432057"/>
                  <a:gd name="connsiteX1" fmla="*/ 54930 w 203558"/>
                  <a:gd name="connsiteY1" fmla="*/ 13510 h 1432057"/>
                  <a:gd name="connsiteX2" fmla="*/ 149511 w 203558"/>
                  <a:gd name="connsiteY2" fmla="*/ 135100 h 1432057"/>
                  <a:gd name="connsiteX3" fmla="*/ 176535 w 203558"/>
                  <a:gd name="connsiteY3" fmla="*/ 175630 h 1432057"/>
                  <a:gd name="connsiteX4" fmla="*/ 203558 w 203558"/>
                  <a:gd name="connsiteY4" fmla="*/ 216160 h 1432057"/>
                  <a:gd name="connsiteX5" fmla="*/ 176535 w 203558"/>
                  <a:gd name="connsiteY5" fmla="*/ 351260 h 1432057"/>
                  <a:gd name="connsiteX6" fmla="*/ 149511 w 203558"/>
                  <a:gd name="connsiteY6" fmla="*/ 378279 h 1432057"/>
                  <a:gd name="connsiteX7" fmla="*/ 108976 w 203558"/>
                  <a:gd name="connsiteY7" fmla="*/ 864638 h 1432057"/>
                  <a:gd name="connsiteX8" fmla="*/ 81953 w 203558"/>
                  <a:gd name="connsiteY8" fmla="*/ 1080798 h 1432057"/>
                  <a:gd name="connsiteX9" fmla="*/ 95465 w 203558"/>
                  <a:gd name="connsiteY9" fmla="*/ 1121328 h 1432057"/>
                  <a:gd name="connsiteX10" fmla="*/ 68441 w 203558"/>
                  <a:gd name="connsiteY10" fmla="*/ 1242918 h 1432057"/>
                  <a:gd name="connsiteX11" fmla="*/ 41418 w 203558"/>
                  <a:gd name="connsiteY11" fmla="*/ 1283448 h 1432057"/>
                  <a:gd name="connsiteX12" fmla="*/ 883 w 203558"/>
                  <a:gd name="connsiteY12" fmla="*/ 1418547 h 1432057"/>
                  <a:gd name="connsiteX13" fmla="*/ 883 w 203558"/>
                  <a:gd name="connsiteY13" fmla="*/ 1432057 h 143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3558" h="1432057">
                    <a:moveTo>
                      <a:pt x="883" y="0"/>
                    </a:moveTo>
                    <a:cubicBezTo>
                      <a:pt x="18899" y="4503"/>
                      <a:pt x="38806" y="4298"/>
                      <a:pt x="54930" y="13510"/>
                    </a:cubicBezTo>
                    <a:cubicBezTo>
                      <a:pt x="89123" y="33046"/>
                      <a:pt x="134676" y="112851"/>
                      <a:pt x="149511" y="135100"/>
                    </a:cubicBezTo>
                    <a:lnTo>
                      <a:pt x="176535" y="175630"/>
                    </a:lnTo>
                    <a:lnTo>
                      <a:pt x="203558" y="216160"/>
                    </a:lnTo>
                    <a:cubicBezTo>
                      <a:pt x="201216" y="232550"/>
                      <a:pt x="194220" y="321789"/>
                      <a:pt x="176535" y="351260"/>
                    </a:cubicBezTo>
                    <a:cubicBezTo>
                      <a:pt x="169981" y="362182"/>
                      <a:pt x="158519" y="369273"/>
                      <a:pt x="149511" y="378279"/>
                    </a:cubicBezTo>
                    <a:cubicBezTo>
                      <a:pt x="39034" y="599209"/>
                      <a:pt x="94027" y="446105"/>
                      <a:pt x="108976" y="864638"/>
                    </a:cubicBezTo>
                    <a:cubicBezTo>
                      <a:pt x="99968" y="936691"/>
                      <a:pt x="85770" y="1008284"/>
                      <a:pt x="81953" y="1080798"/>
                    </a:cubicBezTo>
                    <a:cubicBezTo>
                      <a:pt x="81204" y="1095019"/>
                      <a:pt x="95465" y="1107087"/>
                      <a:pt x="95465" y="1121328"/>
                    </a:cubicBezTo>
                    <a:cubicBezTo>
                      <a:pt x="95465" y="1127740"/>
                      <a:pt x="73652" y="1230760"/>
                      <a:pt x="68441" y="1242918"/>
                    </a:cubicBezTo>
                    <a:cubicBezTo>
                      <a:pt x="62044" y="1257842"/>
                      <a:pt x="50426" y="1269938"/>
                      <a:pt x="41418" y="1283448"/>
                    </a:cubicBezTo>
                    <a:cubicBezTo>
                      <a:pt x="24185" y="1335140"/>
                      <a:pt x="11093" y="1367505"/>
                      <a:pt x="883" y="1418547"/>
                    </a:cubicBezTo>
                    <a:cubicBezTo>
                      <a:pt x="0" y="1422963"/>
                      <a:pt x="883" y="1427554"/>
                      <a:pt x="883" y="1432057"/>
                    </a:cubicBezTo>
                  </a:path>
                </a:pathLst>
              </a:custGeom>
              <a:ln w="12700" cap="flat" cmpd="sng" algn="ctr">
                <a:solidFill>
                  <a:srgbClr val="45D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367463" y="2614866"/>
                <a:ext cx="498786" cy="1306777"/>
                <a:chOff x="2288138" y="730914"/>
                <a:chExt cx="154808" cy="481003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2179335" y="1025748"/>
                  <a:ext cx="371897" cy="442"/>
                </a:xfrm>
                <a:prstGeom prst="line">
                  <a:avLst/>
                </a:prstGeom>
                <a:ln w="12700" cap="flat" cmpd="sng" algn="ctr">
                  <a:solidFill>
                    <a:srgbClr val="45DC2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oup 14"/>
                <p:cNvGrpSpPr/>
                <p:nvPr/>
              </p:nvGrpSpPr>
              <p:grpSpPr>
                <a:xfrm rot="17311278">
                  <a:off x="2328340" y="942960"/>
                  <a:ext cx="176578" cy="48838"/>
                  <a:chOff x="954273" y="785544"/>
                  <a:chExt cx="635045" cy="175634"/>
                </a:xfrm>
              </p:grpSpPr>
              <p:sp>
                <p:nvSpPr>
                  <p:cNvPr id="50" name="Oval 49"/>
                  <p:cNvSpPr/>
                  <p:nvPr/>
                </p:nvSpPr>
                <p:spPr>
                  <a:xfrm rot="688477">
                    <a:off x="954273" y="812568"/>
                    <a:ext cx="635045" cy="148610"/>
                  </a:xfrm>
                  <a:prstGeom prst="ellipse">
                    <a:avLst/>
                  </a:prstGeom>
                  <a:solidFill>
                    <a:srgbClr val="45DC28"/>
                  </a:solidFill>
                  <a:ln w="12700">
                    <a:solidFill>
                      <a:srgbClr val="45DC28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Roboto Light" panose="02000000000000000000" pitchFamily="2" charset="0"/>
                      <a:ea typeface="Roboto Light" panose="02000000000000000000" pitchFamily="2" charset="0"/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rot="660377">
                    <a:off x="1048855" y="785544"/>
                    <a:ext cx="459396" cy="10808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Roboto Light" panose="02000000000000000000" pitchFamily="2" charset="0"/>
                      <a:ea typeface="Roboto Light" panose="02000000000000000000" pitchFamily="2" charset="0"/>
                    </a:endParaRPr>
                  </a:p>
                </p:txBody>
              </p:sp>
            </p:grpSp>
            <p:sp>
              <p:nvSpPr>
                <p:cNvPr id="43" name="Oval 42"/>
                <p:cNvSpPr/>
                <p:nvPr/>
              </p:nvSpPr>
              <p:spPr>
                <a:xfrm rot="18094746">
                  <a:off x="2333762" y="1075466"/>
                  <a:ext cx="142766" cy="18783"/>
                </a:xfrm>
                <a:prstGeom prst="ellipse">
                  <a:avLst/>
                </a:prstGeom>
                <a:solidFill>
                  <a:srgbClr val="45DC28"/>
                </a:solidFill>
                <a:ln w="12700">
                  <a:solidFill>
                    <a:srgbClr val="45DC28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2288138" y="760966"/>
                  <a:ext cx="80227" cy="90157"/>
                </a:xfrm>
                <a:custGeom>
                  <a:avLst/>
                  <a:gdLst>
                    <a:gd name="connsiteX0" fmla="*/ 281881 w 288529"/>
                    <a:gd name="connsiteY0" fmla="*/ 324239 h 324239"/>
                    <a:gd name="connsiteX1" fmla="*/ 214322 w 288529"/>
                    <a:gd name="connsiteY1" fmla="*/ 229669 h 324239"/>
                    <a:gd name="connsiteX2" fmla="*/ 146764 w 288529"/>
                    <a:gd name="connsiteY2" fmla="*/ 162119 h 324239"/>
                    <a:gd name="connsiteX3" fmla="*/ 52183 w 288529"/>
                    <a:gd name="connsiteY3" fmla="*/ 135099 h 324239"/>
                    <a:gd name="connsiteX4" fmla="*/ 11648 w 288529"/>
                    <a:gd name="connsiteY4" fmla="*/ 121589 h 324239"/>
                    <a:gd name="connsiteX5" fmla="*/ 11648 w 288529"/>
                    <a:gd name="connsiteY5" fmla="*/ 0 h 324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8529" h="324239">
                      <a:moveTo>
                        <a:pt x="281881" y="324239"/>
                      </a:moveTo>
                      <a:cubicBezTo>
                        <a:pt x="228674" y="191241"/>
                        <a:pt x="288529" y="303867"/>
                        <a:pt x="214322" y="229669"/>
                      </a:cubicBezTo>
                      <a:cubicBezTo>
                        <a:pt x="160273" y="175627"/>
                        <a:pt x="218828" y="198147"/>
                        <a:pt x="146764" y="162119"/>
                      </a:cubicBezTo>
                      <a:cubicBezTo>
                        <a:pt x="125167" y="151322"/>
                        <a:pt x="72385" y="140870"/>
                        <a:pt x="52183" y="135099"/>
                      </a:cubicBezTo>
                      <a:cubicBezTo>
                        <a:pt x="38488" y="131187"/>
                        <a:pt x="15741" y="135231"/>
                        <a:pt x="11648" y="121589"/>
                      </a:cubicBezTo>
                      <a:cubicBezTo>
                        <a:pt x="0" y="82769"/>
                        <a:pt x="11648" y="40530"/>
                        <a:pt x="11648" y="0"/>
                      </a:cubicBezTo>
                    </a:path>
                  </a:pathLst>
                </a:custGeom>
                <a:ln w="12700" cap="flat" cmpd="sng" algn="ctr">
                  <a:solidFill>
                    <a:srgbClr val="45DC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2326491" y="738427"/>
                  <a:ext cx="51297" cy="112696"/>
                </a:xfrm>
                <a:custGeom>
                  <a:avLst/>
                  <a:gdLst>
                    <a:gd name="connsiteX0" fmla="*/ 130437 w 184483"/>
                    <a:gd name="connsiteY0" fmla="*/ 405299 h 405299"/>
                    <a:gd name="connsiteX1" fmla="*/ 143949 w 184483"/>
                    <a:gd name="connsiteY1" fmla="*/ 297219 h 405299"/>
                    <a:gd name="connsiteX2" fmla="*/ 170972 w 184483"/>
                    <a:gd name="connsiteY2" fmla="*/ 216159 h 405299"/>
                    <a:gd name="connsiteX3" fmla="*/ 184483 w 184483"/>
                    <a:gd name="connsiteY3" fmla="*/ 162119 h 405299"/>
                    <a:gd name="connsiteX4" fmla="*/ 157460 w 184483"/>
                    <a:gd name="connsiteY4" fmla="*/ 81060 h 405299"/>
                    <a:gd name="connsiteX5" fmla="*/ 116925 w 184483"/>
                    <a:gd name="connsiteY5" fmla="*/ 67550 h 405299"/>
                    <a:gd name="connsiteX6" fmla="*/ 76390 w 184483"/>
                    <a:gd name="connsiteY6" fmla="*/ 40530 h 405299"/>
                    <a:gd name="connsiteX7" fmla="*/ 8832 w 184483"/>
                    <a:gd name="connsiteY7" fmla="*/ 0 h 40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483" h="405299">
                      <a:moveTo>
                        <a:pt x="130437" y="405299"/>
                      </a:moveTo>
                      <a:cubicBezTo>
                        <a:pt x="134941" y="369272"/>
                        <a:pt x="136341" y="332720"/>
                        <a:pt x="143949" y="297219"/>
                      </a:cubicBezTo>
                      <a:cubicBezTo>
                        <a:pt x="149917" y="269369"/>
                        <a:pt x="164064" y="243790"/>
                        <a:pt x="170972" y="216159"/>
                      </a:cubicBezTo>
                      <a:lnTo>
                        <a:pt x="184483" y="162119"/>
                      </a:lnTo>
                      <a:cubicBezTo>
                        <a:pt x="175475" y="135099"/>
                        <a:pt x="174016" y="104235"/>
                        <a:pt x="157460" y="81060"/>
                      </a:cubicBezTo>
                      <a:cubicBezTo>
                        <a:pt x="149181" y="69471"/>
                        <a:pt x="129664" y="73919"/>
                        <a:pt x="116925" y="67550"/>
                      </a:cubicBezTo>
                      <a:cubicBezTo>
                        <a:pt x="102401" y="60289"/>
                        <a:pt x="91595" y="46231"/>
                        <a:pt x="76390" y="40530"/>
                      </a:cubicBezTo>
                      <a:cubicBezTo>
                        <a:pt x="0" y="11887"/>
                        <a:pt x="8832" y="55227"/>
                        <a:pt x="8832" y="0"/>
                      </a:cubicBezTo>
                    </a:path>
                  </a:pathLst>
                </a:custGeom>
                <a:ln w="12700" cap="flat" cmpd="sng" algn="ctr">
                  <a:solidFill>
                    <a:srgbClr val="45DC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2362760" y="745940"/>
                  <a:ext cx="80186" cy="93913"/>
                </a:xfrm>
                <a:custGeom>
                  <a:avLst/>
                  <a:gdLst>
                    <a:gd name="connsiteX0" fmla="*/ 0 w 288381"/>
                    <a:gd name="connsiteY0" fmla="*/ 337749 h 337749"/>
                    <a:gd name="connsiteX1" fmla="*/ 54046 w 288381"/>
                    <a:gd name="connsiteY1" fmla="*/ 202649 h 337749"/>
                    <a:gd name="connsiteX2" fmla="*/ 256721 w 288381"/>
                    <a:gd name="connsiteY2" fmla="*/ 175629 h 337749"/>
                    <a:gd name="connsiteX3" fmla="*/ 256721 w 288381"/>
                    <a:gd name="connsiteY3" fmla="*/ 0 h 337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381" h="337749">
                      <a:moveTo>
                        <a:pt x="0" y="337749"/>
                      </a:moveTo>
                      <a:cubicBezTo>
                        <a:pt x="838" y="335236"/>
                        <a:pt x="37304" y="213111"/>
                        <a:pt x="54046" y="202649"/>
                      </a:cubicBezTo>
                      <a:cubicBezTo>
                        <a:pt x="79904" y="186489"/>
                        <a:pt x="249971" y="186128"/>
                        <a:pt x="256721" y="175629"/>
                      </a:cubicBezTo>
                      <a:cubicBezTo>
                        <a:pt x="288381" y="126386"/>
                        <a:pt x="256721" y="58543"/>
                        <a:pt x="256721" y="0"/>
                      </a:cubicBezTo>
                    </a:path>
                  </a:pathLst>
                </a:custGeom>
                <a:ln w="12700" cap="flat" cmpd="sng" algn="ctr">
                  <a:solidFill>
                    <a:srgbClr val="45DC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2366517" y="730914"/>
                  <a:ext cx="38946" cy="101426"/>
                </a:xfrm>
                <a:custGeom>
                  <a:avLst/>
                  <a:gdLst>
                    <a:gd name="connsiteX0" fmla="*/ 0 w 140065"/>
                    <a:gd name="connsiteY0" fmla="*/ 364769 h 364769"/>
                    <a:gd name="connsiteX1" fmla="*/ 54046 w 140065"/>
                    <a:gd name="connsiteY1" fmla="*/ 162119 h 364769"/>
                    <a:gd name="connsiteX2" fmla="*/ 94581 w 140065"/>
                    <a:gd name="connsiteY2" fmla="*/ 135099 h 364769"/>
                    <a:gd name="connsiteX3" fmla="*/ 108093 w 140065"/>
                    <a:gd name="connsiteY3" fmla="*/ 94570 h 364769"/>
                    <a:gd name="connsiteX4" fmla="*/ 135116 w 140065"/>
                    <a:gd name="connsiteY4" fmla="*/ 54040 h 364769"/>
                    <a:gd name="connsiteX5" fmla="*/ 135116 w 140065"/>
                    <a:gd name="connsiteY5" fmla="*/ 0 h 36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065" h="364769">
                      <a:moveTo>
                        <a:pt x="0" y="364769"/>
                      </a:moveTo>
                      <a:cubicBezTo>
                        <a:pt x="10321" y="302852"/>
                        <a:pt x="2373" y="213786"/>
                        <a:pt x="54046" y="162119"/>
                      </a:cubicBezTo>
                      <a:cubicBezTo>
                        <a:pt x="65529" y="150637"/>
                        <a:pt x="81069" y="144106"/>
                        <a:pt x="94581" y="135099"/>
                      </a:cubicBezTo>
                      <a:cubicBezTo>
                        <a:pt x="99085" y="121589"/>
                        <a:pt x="101724" y="107307"/>
                        <a:pt x="108093" y="94570"/>
                      </a:cubicBezTo>
                      <a:cubicBezTo>
                        <a:pt x="115355" y="80047"/>
                        <a:pt x="130655" y="69653"/>
                        <a:pt x="135116" y="54040"/>
                      </a:cubicBezTo>
                      <a:cubicBezTo>
                        <a:pt x="140065" y="36720"/>
                        <a:pt x="135116" y="18013"/>
                        <a:pt x="135116" y="0"/>
                      </a:cubicBezTo>
                    </a:path>
                  </a:pathLst>
                </a:custGeom>
                <a:ln w="12700" cap="flat" cmpd="sng" algn="ctr">
                  <a:solidFill>
                    <a:srgbClr val="45DC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2318661" y="749697"/>
                  <a:ext cx="51613" cy="86400"/>
                </a:xfrm>
                <a:custGeom>
                  <a:avLst/>
                  <a:gdLst>
                    <a:gd name="connsiteX0" fmla="*/ 185621 w 185621"/>
                    <a:gd name="connsiteY0" fmla="*/ 310729 h 310729"/>
                    <a:gd name="connsiteX1" fmla="*/ 145086 w 185621"/>
                    <a:gd name="connsiteY1" fmla="*/ 189139 h 310729"/>
                    <a:gd name="connsiteX2" fmla="*/ 104551 w 185621"/>
                    <a:gd name="connsiteY2" fmla="*/ 162119 h 310729"/>
                    <a:gd name="connsiteX3" fmla="*/ 23482 w 185621"/>
                    <a:gd name="connsiteY3" fmla="*/ 135099 h 310729"/>
                    <a:gd name="connsiteX4" fmla="*/ 9970 w 185621"/>
                    <a:gd name="connsiteY4" fmla="*/ 0 h 310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621" h="310729">
                      <a:moveTo>
                        <a:pt x="185621" y="310729"/>
                      </a:moveTo>
                      <a:cubicBezTo>
                        <a:pt x="176562" y="256379"/>
                        <a:pt x="183085" y="227133"/>
                        <a:pt x="145086" y="189139"/>
                      </a:cubicBezTo>
                      <a:cubicBezTo>
                        <a:pt x="133603" y="177657"/>
                        <a:pt x="119390" y="168713"/>
                        <a:pt x="104551" y="162119"/>
                      </a:cubicBezTo>
                      <a:cubicBezTo>
                        <a:pt x="78521" y="150551"/>
                        <a:pt x="23482" y="135099"/>
                        <a:pt x="23482" y="135099"/>
                      </a:cubicBezTo>
                      <a:cubicBezTo>
                        <a:pt x="0" y="64664"/>
                        <a:pt x="9970" y="108810"/>
                        <a:pt x="9970" y="0"/>
                      </a:cubicBezTo>
                    </a:path>
                  </a:pathLst>
                </a:custGeom>
                <a:ln w="12700" cap="flat" cmpd="sng" algn="ctr">
                  <a:solidFill>
                    <a:srgbClr val="45DC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 rot="2989942">
                  <a:off x="2242854" y="1013923"/>
                  <a:ext cx="142766" cy="18783"/>
                </a:xfrm>
                <a:prstGeom prst="ellipse">
                  <a:avLst/>
                </a:prstGeom>
                <a:solidFill>
                  <a:srgbClr val="45DC28"/>
                </a:solidFill>
                <a:ln w="12700">
                  <a:solidFill>
                    <a:srgbClr val="45DC28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oboto Light" panose="02000000000000000000" pitchFamily="2" charset="0"/>
                    <a:ea typeface="Roboto Light" panose="02000000000000000000" pitchFamily="2" charset="0"/>
                  </a:endParaRPr>
                </a:p>
              </p:txBody>
            </p:sp>
          </p:grpSp>
          <p:sp>
            <p:nvSpPr>
              <p:cNvPr id="38" name="Oval 37"/>
              <p:cNvSpPr/>
              <p:nvPr/>
            </p:nvSpPr>
            <p:spPr>
              <a:xfrm rot="2989942">
                <a:off x="1254263" y="3121075"/>
                <a:ext cx="387863" cy="60518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rot="2989942">
                <a:off x="1271069" y="2919840"/>
                <a:ext cx="387863" cy="60518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rot="18094746">
                <a:off x="1560607" y="2976501"/>
                <a:ext cx="387863" cy="60518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8528" y="652930"/>
              <a:ext cx="1412369" cy="98129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6230" y="523220"/>
              <a:ext cx="1444936" cy="1444936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/>
            <p:nvPr/>
          </p:nvCxnSpPr>
          <p:spPr>
            <a:xfrm>
              <a:off x="2450594" y="1777526"/>
              <a:ext cx="248030" cy="45292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3228528" y="1777526"/>
              <a:ext cx="304329" cy="45292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569430" y="5092821"/>
              <a:ext cx="854115" cy="1128517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solidFill>
                <a:srgbClr val="0000FF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765470" y="1266519"/>
            <a:ext cx="4838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/>
                <a:cs typeface="Roboto Light"/>
              </a:rPr>
              <a:t>28x growing seasons (1986-2013)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64858" y="3864217"/>
            <a:ext cx="623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/>
                <a:cs typeface="Roboto Light"/>
              </a:rPr>
              <a:t>3x soil textures (silt loam, loam, sandy loam)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02390" y="4706491"/>
            <a:ext cx="556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/>
                <a:cs typeface="Roboto Light"/>
              </a:rPr>
              <a:t>38x WTD (0.10-4.75 </a:t>
            </a:r>
            <a:r>
              <a:rPr lang="en-US" sz="2400" dirty="0" err="1">
                <a:latin typeface="Roboto Light"/>
                <a:cs typeface="Roboto Light"/>
              </a:rPr>
              <a:t>m</a:t>
            </a:r>
            <a:r>
              <a:rPr lang="en-US" sz="2400" dirty="0">
                <a:latin typeface="Roboto Light"/>
                <a:cs typeface="Roboto Light"/>
              </a:rPr>
              <a:t> + free drainage)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934439" y="5389151"/>
            <a:ext cx="650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/>
                <a:cs typeface="Roboto Light"/>
              </a:rPr>
              <a:t>=3192 unique weather/soil/WTD combinations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470746" y="368145"/>
            <a:ext cx="7427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Model: Agro-IBIS agroecosystem model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TextBox 56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64924" y="277170"/>
            <a:ext cx="5927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Shallow GW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penalty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Medium GW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subsidy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Deep GW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No groundwater influence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Optimum WTD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= WTD with peak yield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" y="63903"/>
            <a:ext cx="6173484" cy="6173484"/>
            <a:chOff x="1576836" y="646329"/>
            <a:chExt cx="5568198" cy="55681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836" y="646329"/>
              <a:ext cx="5568198" cy="556819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91519" y="732826"/>
              <a:ext cx="2475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Year: 2012 | Soil: Loam</a:t>
              </a:r>
            </a:p>
          </p:txBody>
        </p:sp>
      </p:grp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2692408" y="4953001"/>
            <a:ext cx="485774" cy="5429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71750" y="569283"/>
            <a:ext cx="0" cy="504094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b="28022"/>
          <a:stretch/>
        </p:blipFill>
        <p:spPr>
          <a:xfrm>
            <a:off x="7695776" y="3471353"/>
            <a:ext cx="3022220" cy="27111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50985" y="4591000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Optimum WTD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4554582" y="2550576"/>
            <a:ext cx="159767" cy="5061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392" y="3097356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Yield with no GW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98192"/>
            <a:ext cx="6116335" cy="61163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7027" y="1439830"/>
            <a:ext cx="1567468" cy="405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Coarser Soil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9275" y="3324804"/>
            <a:ext cx="1245241" cy="405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852A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Finer Soil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51329" y="1789367"/>
            <a:ext cx="0" cy="162072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61895" y="797005"/>
            <a:ext cx="736368" cy="70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Drier</a:t>
            </a:r>
          </a:p>
          <a:p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95916" y="1581202"/>
            <a:ext cx="947665" cy="709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852A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Wetter</a:t>
            </a:r>
          </a:p>
          <a:p>
            <a:r>
              <a:rPr lang="en-US" dirty="0">
                <a:solidFill>
                  <a:srgbClr val="3852A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Year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238012" y="1197480"/>
            <a:ext cx="2880922" cy="55032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4924" y="277170"/>
            <a:ext cx="59270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Shallow GW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penalty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Medium GW </a:t>
            </a: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Groundwater yield subsidy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Deep GW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No groundwater influence</a:t>
            </a: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  <a:sym typeface="Wingdings" panose="05000000000000000000" pitchFamily="2" charset="2"/>
            </a:endParaRPr>
          </a:p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Optimum WTD </a:t>
            </a: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= WTD with peak yield</a:t>
            </a:r>
          </a:p>
          <a:p>
            <a:pPr marL="571500" lvl="1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Deeper in fine soils</a:t>
            </a:r>
          </a:p>
          <a:p>
            <a:pPr marL="571500" lvl="1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Deeper in wet years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16416" y="5200188"/>
            <a:ext cx="2109934" cy="369332"/>
            <a:chOff x="916416" y="5200188"/>
            <a:chExt cx="2109934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973565" y="5200188"/>
              <a:ext cx="2052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9202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Sandy loam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916416" y="5333436"/>
              <a:ext cx="91440" cy="91440"/>
            </a:xfrm>
            <a:prstGeom prst="ellipse">
              <a:avLst/>
            </a:prstGeom>
            <a:solidFill>
              <a:srgbClr val="F92020"/>
            </a:solidFill>
            <a:ln>
              <a:solidFill>
                <a:srgbClr val="F9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96421" y="5200188"/>
            <a:ext cx="835136" cy="369332"/>
            <a:chOff x="2496421" y="5200188"/>
            <a:chExt cx="835136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2565000" y="5200188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218A2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Loam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496421" y="5333436"/>
              <a:ext cx="91440" cy="91440"/>
            </a:xfrm>
            <a:prstGeom prst="ellipse">
              <a:avLst/>
            </a:prstGeom>
            <a:solidFill>
              <a:srgbClr val="218A21"/>
            </a:solidFill>
            <a:ln>
              <a:solidFill>
                <a:srgbClr val="218A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45324" y="5200188"/>
            <a:ext cx="1137895" cy="369332"/>
            <a:chOff x="3579614" y="5200188"/>
            <a:chExt cx="1137895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3636764" y="5200188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101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Silt loam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579614" y="5333436"/>
              <a:ext cx="91440" cy="91440"/>
            </a:xfrm>
            <a:prstGeom prst="ellipse">
              <a:avLst/>
            </a:prstGeom>
            <a:solidFill>
              <a:srgbClr val="0101FF"/>
            </a:solidFill>
            <a:ln>
              <a:solidFill>
                <a:srgbClr val="010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Freeform 463"/>
          <p:cNvSpPr/>
          <p:nvPr/>
        </p:nvSpPr>
        <p:spPr>
          <a:xfrm flipH="1">
            <a:off x="9721203" y="4540447"/>
            <a:ext cx="2209008" cy="220567"/>
          </a:xfrm>
          <a:custGeom>
            <a:avLst/>
            <a:gdLst>
              <a:gd name="connsiteX0" fmla="*/ 0 w 1074994"/>
              <a:gd name="connsiteY0" fmla="*/ 0 h 124542"/>
              <a:gd name="connsiteX1" fmla="*/ 65548 w 1074994"/>
              <a:gd name="connsiteY1" fmla="*/ 42607 h 124542"/>
              <a:gd name="connsiteX2" fmla="*/ 140929 w 1074994"/>
              <a:gd name="connsiteY2" fmla="*/ 75381 h 124542"/>
              <a:gd name="connsiteX3" fmla="*/ 232697 w 1074994"/>
              <a:gd name="connsiteY3" fmla="*/ 104878 h 124542"/>
              <a:gd name="connsiteX4" fmla="*/ 321187 w 1074994"/>
              <a:gd name="connsiteY4" fmla="*/ 117987 h 124542"/>
              <a:gd name="connsiteX5" fmla="*/ 393290 w 1074994"/>
              <a:gd name="connsiteY5" fmla="*/ 124542 h 124542"/>
              <a:gd name="connsiteX6" fmla="*/ 494890 w 1074994"/>
              <a:gd name="connsiteY6" fmla="*/ 124542 h 124542"/>
              <a:gd name="connsiteX7" fmla="*/ 619432 w 1074994"/>
              <a:gd name="connsiteY7" fmla="*/ 111432 h 124542"/>
              <a:gd name="connsiteX8" fmla="*/ 776748 w 1074994"/>
              <a:gd name="connsiteY8" fmla="*/ 81936 h 124542"/>
              <a:gd name="connsiteX9" fmla="*/ 855406 w 1074994"/>
              <a:gd name="connsiteY9" fmla="*/ 58994 h 124542"/>
              <a:gd name="connsiteX10" fmla="*/ 950452 w 1074994"/>
              <a:gd name="connsiteY10" fmla="*/ 42607 h 124542"/>
              <a:gd name="connsiteX11" fmla="*/ 1029110 w 1074994"/>
              <a:gd name="connsiteY11" fmla="*/ 26220 h 124542"/>
              <a:gd name="connsiteX12" fmla="*/ 1074994 w 1074994"/>
              <a:gd name="connsiteY12" fmla="*/ 0 h 124542"/>
              <a:gd name="connsiteX13" fmla="*/ 0 w 1074994"/>
              <a:gd name="connsiteY13" fmla="*/ 0 h 1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4994" h="124542">
                <a:moveTo>
                  <a:pt x="0" y="0"/>
                </a:moveTo>
                <a:lnTo>
                  <a:pt x="65548" y="42607"/>
                </a:lnTo>
                <a:lnTo>
                  <a:pt x="140929" y="75381"/>
                </a:lnTo>
                <a:lnTo>
                  <a:pt x="232697" y="104878"/>
                </a:lnTo>
                <a:lnTo>
                  <a:pt x="321187" y="117987"/>
                </a:lnTo>
                <a:lnTo>
                  <a:pt x="393290" y="124542"/>
                </a:lnTo>
                <a:lnTo>
                  <a:pt x="494890" y="124542"/>
                </a:lnTo>
                <a:lnTo>
                  <a:pt x="619432" y="111432"/>
                </a:lnTo>
                <a:lnTo>
                  <a:pt x="776748" y="81936"/>
                </a:lnTo>
                <a:lnTo>
                  <a:pt x="855406" y="58994"/>
                </a:lnTo>
                <a:lnTo>
                  <a:pt x="950452" y="42607"/>
                </a:lnTo>
                <a:lnTo>
                  <a:pt x="1029110" y="26220"/>
                </a:lnTo>
                <a:lnTo>
                  <a:pt x="10749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340005" y="4232222"/>
            <a:ext cx="340799" cy="363648"/>
            <a:chOff x="5245820" y="3797881"/>
            <a:chExt cx="340799" cy="697119"/>
          </a:xfrm>
        </p:grpSpPr>
        <p:sp>
          <p:nvSpPr>
            <p:cNvPr id="465" name="Freeform 464"/>
            <p:cNvSpPr/>
            <p:nvPr/>
          </p:nvSpPr>
          <p:spPr>
            <a:xfrm flipH="1">
              <a:off x="5415764" y="3821299"/>
              <a:ext cx="141822" cy="398101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66" name="Freeform 465"/>
            <p:cNvSpPr/>
            <p:nvPr/>
          </p:nvSpPr>
          <p:spPr>
            <a:xfrm flipH="1">
              <a:off x="5245820" y="3803735"/>
              <a:ext cx="227058" cy="319783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67" name="Freeform 466"/>
            <p:cNvSpPr/>
            <p:nvPr/>
          </p:nvSpPr>
          <p:spPr>
            <a:xfrm flipH="1">
              <a:off x="5327210" y="3809589"/>
              <a:ext cx="144376" cy="383583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68" name="Freeform 467"/>
            <p:cNvSpPr/>
            <p:nvPr/>
          </p:nvSpPr>
          <p:spPr>
            <a:xfrm flipH="1">
              <a:off x="5394555" y="3797881"/>
              <a:ext cx="192064" cy="697119"/>
            </a:xfrm>
            <a:custGeom>
              <a:avLst/>
              <a:gdLst>
                <a:gd name="connsiteX0" fmla="*/ 229698 w 367934"/>
                <a:gd name="connsiteY0" fmla="*/ 0 h 1729277"/>
                <a:gd name="connsiteX1" fmla="*/ 162140 w 367934"/>
                <a:gd name="connsiteY1" fmla="*/ 54040 h 1729277"/>
                <a:gd name="connsiteX2" fmla="*/ 148628 w 367934"/>
                <a:gd name="connsiteY2" fmla="*/ 94570 h 1729277"/>
                <a:gd name="connsiteX3" fmla="*/ 108093 w 367934"/>
                <a:gd name="connsiteY3" fmla="*/ 121590 h 1729277"/>
                <a:gd name="connsiteX4" fmla="*/ 67558 w 367934"/>
                <a:gd name="connsiteY4" fmla="*/ 175630 h 1729277"/>
                <a:gd name="connsiteX5" fmla="*/ 0 w 367934"/>
                <a:gd name="connsiteY5" fmla="*/ 297220 h 1729277"/>
                <a:gd name="connsiteX6" fmla="*/ 27023 w 367934"/>
                <a:gd name="connsiteY6" fmla="*/ 364770 h 1729277"/>
                <a:gd name="connsiteX7" fmla="*/ 81070 w 367934"/>
                <a:gd name="connsiteY7" fmla="*/ 445830 h 1729277"/>
                <a:gd name="connsiteX8" fmla="*/ 121605 w 367934"/>
                <a:gd name="connsiteY8" fmla="*/ 540399 h 1729277"/>
                <a:gd name="connsiteX9" fmla="*/ 135116 w 367934"/>
                <a:gd name="connsiteY9" fmla="*/ 594439 h 1729277"/>
                <a:gd name="connsiteX10" fmla="*/ 148628 w 367934"/>
                <a:gd name="connsiteY10" fmla="*/ 634969 h 1729277"/>
                <a:gd name="connsiteX11" fmla="*/ 162140 w 367934"/>
                <a:gd name="connsiteY11" fmla="*/ 837619 h 1729277"/>
                <a:gd name="connsiteX12" fmla="*/ 202675 w 367934"/>
                <a:gd name="connsiteY12" fmla="*/ 878149 h 1729277"/>
                <a:gd name="connsiteX13" fmla="*/ 229698 w 367934"/>
                <a:gd name="connsiteY13" fmla="*/ 932189 h 1729277"/>
                <a:gd name="connsiteX14" fmla="*/ 202675 w 367934"/>
                <a:gd name="connsiteY14" fmla="*/ 1134838 h 1729277"/>
                <a:gd name="connsiteX15" fmla="*/ 202675 w 367934"/>
                <a:gd name="connsiteY15" fmla="*/ 1283448 h 1729277"/>
                <a:gd name="connsiteX16" fmla="*/ 243210 w 367934"/>
                <a:gd name="connsiteY16" fmla="*/ 1296958 h 1729277"/>
                <a:gd name="connsiteX17" fmla="*/ 256721 w 367934"/>
                <a:gd name="connsiteY17" fmla="*/ 1337488 h 1729277"/>
                <a:gd name="connsiteX18" fmla="*/ 337791 w 367934"/>
                <a:gd name="connsiteY18" fmla="*/ 1364508 h 1729277"/>
                <a:gd name="connsiteX19" fmla="*/ 364814 w 367934"/>
                <a:gd name="connsiteY19" fmla="*/ 1405038 h 1729277"/>
                <a:gd name="connsiteX20" fmla="*/ 337791 w 367934"/>
                <a:gd name="connsiteY20" fmla="*/ 1567157 h 1729277"/>
                <a:gd name="connsiteX21" fmla="*/ 310768 w 367934"/>
                <a:gd name="connsiteY21" fmla="*/ 1648217 h 1729277"/>
                <a:gd name="connsiteX22" fmla="*/ 256721 w 367934"/>
                <a:gd name="connsiteY22" fmla="*/ 1715767 h 1729277"/>
                <a:gd name="connsiteX23" fmla="*/ 256721 w 367934"/>
                <a:gd name="connsiteY23" fmla="*/ 1729277 h 17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934" h="1729277">
                  <a:moveTo>
                    <a:pt x="229698" y="0"/>
                  </a:moveTo>
                  <a:cubicBezTo>
                    <a:pt x="207179" y="18013"/>
                    <a:pt x="180909" y="32146"/>
                    <a:pt x="162140" y="54040"/>
                  </a:cubicBezTo>
                  <a:cubicBezTo>
                    <a:pt x="152871" y="64852"/>
                    <a:pt x="157525" y="83450"/>
                    <a:pt x="148628" y="94570"/>
                  </a:cubicBezTo>
                  <a:cubicBezTo>
                    <a:pt x="138483" y="107249"/>
                    <a:pt x="119576" y="110108"/>
                    <a:pt x="108093" y="121590"/>
                  </a:cubicBezTo>
                  <a:cubicBezTo>
                    <a:pt x="92170" y="137511"/>
                    <a:pt x="80472" y="157184"/>
                    <a:pt x="67558" y="175630"/>
                  </a:cubicBezTo>
                  <a:cubicBezTo>
                    <a:pt x="8428" y="260091"/>
                    <a:pt x="22548" y="229586"/>
                    <a:pt x="0" y="297220"/>
                  </a:cubicBezTo>
                  <a:cubicBezTo>
                    <a:pt x="9008" y="319737"/>
                    <a:pt x="15409" y="343480"/>
                    <a:pt x="27023" y="364770"/>
                  </a:cubicBezTo>
                  <a:cubicBezTo>
                    <a:pt x="42575" y="393279"/>
                    <a:pt x="81070" y="445830"/>
                    <a:pt x="81070" y="445830"/>
                  </a:cubicBezTo>
                  <a:cubicBezTo>
                    <a:pt x="119864" y="600981"/>
                    <a:pt x="65617" y="409773"/>
                    <a:pt x="121605" y="540399"/>
                  </a:cubicBezTo>
                  <a:cubicBezTo>
                    <a:pt x="128920" y="557465"/>
                    <a:pt x="130015" y="576586"/>
                    <a:pt x="135116" y="594439"/>
                  </a:cubicBezTo>
                  <a:cubicBezTo>
                    <a:pt x="139029" y="608132"/>
                    <a:pt x="144124" y="621459"/>
                    <a:pt x="148628" y="634969"/>
                  </a:cubicBezTo>
                  <a:cubicBezTo>
                    <a:pt x="153132" y="702519"/>
                    <a:pt x="147452" y="771532"/>
                    <a:pt x="162140" y="837619"/>
                  </a:cubicBezTo>
                  <a:cubicBezTo>
                    <a:pt x="166285" y="856271"/>
                    <a:pt x="191568" y="862601"/>
                    <a:pt x="202675" y="878149"/>
                  </a:cubicBezTo>
                  <a:cubicBezTo>
                    <a:pt x="214382" y="894537"/>
                    <a:pt x="220690" y="914176"/>
                    <a:pt x="229698" y="932189"/>
                  </a:cubicBezTo>
                  <a:cubicBezTo>
                    <a:pt x="220690" y="999739"/>
                    <a:pt x="213305" y="1067525"/>
                    <a:pt x="202675" y="1134838"/>
                  </a:cubicBezTo>
                  <a:cubicBezTo>
                    <a:pt x="193031" y="1195908"/>
                    <a:pt x="166656" y="1211420"/>
                    <a:pt x="202675" y="1283448"/>
                  </a:cubicBezTo>
                  <a:cubicBezTo>
                    <a:pt x="209045" y="1296186"/>
                    <a:pt x="229698" y="1292455"/>
                    <a:pt x="243210" y="1296958"/>
                  </a:cubicBezTo>
                  <a:cubicBezTo>
                    <a:pt x="247714" y="1310468"/>
                    <a:pt x="245132" y="1329211"/>
                    <a:pt x="256721" y="1337488"/>
                  </a:cubicBezTo>
                  <a:cubicBezTo>
                    <a:pt x="279901" y="1354043"/>
                    <a:pt x="337791" y="1364508"/>
                    <a:pt x="337791" y="1364508"/>
                  </a:cubicBezTo>
                  <a:cubicBezTo>
                    <a:pt x="346799" y="1378018"/>
                    <a:pt x="363344" y="1388867"/>
                    <a:pt x="364814" y="1405038"/>
                  </a:cubicBezTo>
                  <a:cubicBezTo>
                    <a:pt x="367934" y="1439350"/>
                    <a:pt x="350427" y="1525043"/>
                    <a:pt x="337791" y="1567157"/>
                  </a:cubicBezTo>
                  <a:cubicBezTo>
                    <a:pt x="329606" y="1594437"/>
                    <a:pt x="330909" y="1628079"/>
                    <a:pt x="310768" y="1648217"/>
                  </a:cubicBezTo>
                  <a:cubicBezTo>
                    <a:pt x="285632" y="1673349"/>
                    <a:pt x="273766" y="1681680"/>
                    <a:pt x="256721" y="1715767"/>
                  </a:cubicBezTo>
                  <a:cubicBezTo>
                    <a:pt x="254707" y="1719795"/>
                    <a:pt x="256721" y="1724774"/>
                    <a:pt x="256721" y="1729277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69" name="Freeform 468"/>
            <p:cNvSpPr/>
            <p:nvPr/>
          </p:nvSpPr>
          <p:spPr>
            <a:xfrm flipH="1">
              <a:off x="5482109" y="3821299"/>
              <a:ext cx="103414" cy="290613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70" name="Freeform 469"/>
            <p:cNvSpPr/>
            <p:nvPr/>
          </p:nvSpPr>
          <p:spPr>
            <a:xfrm flipH="1">
              <a:off x="5484714" y="3827153"/>
              <a:ext cx="59362" cy="515190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71" name="Freeform 470"/>
            <p:cNvSpPr/>
            <p:nvPr/>
          </p:nvSpPr>
          <p:spPr>
            <a:xfrm flipH="1">
              <a:off x="5320770" y="3809589"/>
              <a:ext cx="165785" cy="290714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72" name="Freeform 471"/>
            <p:cNvSpPr/>
            <p:nvPr/>
          </p:nvSpPr>
          <p:spPr>
            <a:xfrm flipH="1">
              <a:off x="5382809" y="3833007"/>
              <a:ext cx="102350" cy="620570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58824" y="3052118"/>
            <a:ext cx="439716" cy="1177497"/>
            <a:chOff x="5264640" y="2617777"/>
            <a:chExt cx="439716" cy="1177497"/>
          </a:xfrm>
        </p:grpSpPr>
        <p:cxnSp>
          <p:nvCxnSpPr>
            <p:cNvPr id="473" name="Straight Connector 472"/>
            <p:cNvCxnSpPr/>
            <p:nvPr/>
          </p:nvCxnSpPr>
          <p:spPr>
            <a:xfrm rot="16200000" flipV="1">
              <a:off x="5030032" y="3339445"/>
              <a:ext cx="910402" cy="1256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4" name="Group 14"/>
            <p:cNvGrpSpPr/>
            <p:nvPr/>
          </p:nvGrpSpPr>
          <p:grpSpPr>
            <a:xfrm rot="4288722" flipH="1">
              <a:off x="5163072" y="3128214"/>
              <a:ext cx="432263" cy="128310"/>
              <a:chOff x="956577" y="782689"/>
              <a:chExt cx="635045" cy="162453"/>
            </a:xfrm>
          </p:grpSpPr>
          <p:sp>
            <p:nvSpPr>
              <p:cNvPr id="665" name="Oval 664"/>
              <p:cNvSpPr/>
              <p:nvPr/>
            </p:nvSpPr>
            <p:spPr>
              <a:xfrm rot="688477">
                <a:off x="956577" y="812730"/>
                <a:ext cx="635045" cy="132412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66" name="Oval 665"/>
              <p:cNvSpPr/>
              <p:nvPr/>
            </p:nvSpPr>
            <p:spPr>
              <a:xfrm rot="660377">
                <a:off x="1050374" y="782689"/>
                <a:ext cx="428241" cy="95161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475" name="Oval 474"/>
            <p:cNvSpPr/>
            <p:nvPr/>
          </p:nvSpPr>
          <p:spPr>
            <a:xfrm rot="3505254" flipH="1">
              <a:off x="5230412" y="3457556"/>
              <a:ext cx="349490" cy="53351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76" name="Freeform 475"/>
            <p:cNvSpPr/>
            <p:nvPr/>
          </p:nvSpPr>
          <p:spPr>
            <a:xfrm flipH="1">
              <a:off x="5476479" y="2691345"/>
              <a:ext cx="227877" cy="220704"/>
            </a:xfrm>
            <a:custGeom>
              <a:avLst/>
              <a:gdLst>
                <a:gd name="connsiteX0" fmla="*/ 281881 w 288529"/>
                <a:gd name="connsiteY0" fmla="*/ 324239 h 324239"/>
                <a:gd name="connsiteX1" fmla="*/ 214322 w 288529"/>
                <a:gd name="connsiteY1" fmla="*/ 229669 h 324239"/>
                <a:gd name="connsiteX2" fmla="*/ 146764 w 288529"/>
                <a:gd name="connsiteY2" fmla="*/ 162119 h 324239"/>
                <a:gd name="connsiteX3" fmla="*/ 52183 w 288529"/>
                <a:gd name="connsiteY3" fmla="*/ 135099 h 324239"/>
                <a:gd name="connsiteX4" fmla="*/ 11648 w 288529"/>
                <a:gd name="connsiteY4" fmla="*/ 121589 h 324239"/>
                <a:gd name="connsiteX5" fmla="*/ 11648 w 288529"/>
                <a:gd name="connsiteY5" fmla="*/ 0 h 3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29" h="324239">
                  <a:moveTo>
                    <a:pt x="281881" y="324239"/>
                  </a:moveTo>
                  <a:cubicBezTo>
                    <a:pt x="228674" y="191241"/>
                    <a:pt x="288529" y="303867"/>
                    <a:pt x="214322" y="229669"/>
                  </a:cubicBezTo>
                  <a:cubicBezTo>
                    <a:pt x="160273" y="175627"/>
                    <a:pt x="218828" y="198147"/>
                    <a:pt x="146764" y="162119"/>
                  </a:cubicBezTo>
                  <a:cubicBezTo>
                    <a:pt x="125167" y="151322"/>
                    <a:pt x="72385" y="140870"/>
                    <a:pt x="52183" y="135099"/>
                  </a:cubicBezTo>
                  <a:cubicBezTo>
                    <a:pt x="38488" y="131187"/>
                    <a:pt x="15741" y="135231"/>
                    <a:pt x="11648" y="121589"/>
                  </a:cubicBezTo>
                  <a:cubicBezTo>
                    <a:pt x="0" y="82769"/>
                    <a:pt x="11648" y="40530"/>
                    <a:pt x="11648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77" name="Freeform 476"/>
            <p:cNvSpPr/>
            <p:nvPr/>
          </p:nvSpPr>
          <p:spPr>
            <a:xfrm flipH="1">
              <a:off x="5449714" y="2636169"/>
              <a:ext cx="145704" cy="275879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78" name="Freeform 477"/>
            <p:cNvSpPr/>
            <p:nvPr/>
          </p:nvSpPr>
          <p:spPr>
            <a:xfrm flipH="1">
              <a:off x="5264640" y="2654561"/>
              <a:ext cx="227760" cy="229900"/>
            </a:xfrm>
            <a:custGeom>
              <a:avLst/>
              <a:gdLst>
                <a:gd name="connsiteX0" fmla="*/ 0 w 288381"/>
                <a:gd name="connsiteY0" fmla="*/ 337749 h 337749"/>
                <a:gd name="connsiteX1" fmla="*/ 54046 w 288381"/>
                <a:gd name="connsiteY1" fmla="*/ 202649 h 337749"/>
                <a:gd name="connsiteX2" fmla="*/ 256721 w 288381"/>
                <a:gd name="connsiteY2" fmla="*/ 175629 h 337749"/>
                <a:gd name="connsiteX3" fmla="*/ 256721 w 288381"/>
                <a:gd name="connsiteY3" fmla="*/ 0 h 33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381" h="337749">
                  <a:moveTo>
                    <a:pt x="0" y="337749"/>
                  </a:moveTo>
                  <a:cubicBezTo>
                    <a:pt x="838" y="335236"/>
                    <a:pt x="37304" y="213111"/>
                    <a:pt x="54046" y="202649"/>
                  </a:cubicBezTo>
                  <a:cubicBezTo>
                    <a:pt x="79904" y="186489"/>
                    <a:pt x="249971" y="186128"/>
                    <a:pt x="256721" y="175629"/>
                  </a:cubicBezTo>
                  <a:cubicBezTo>
                    <a:pt x="288381" y="126386"/>
                    <a:pt x="256721" y="58543"/>
                    <a:pt x="256721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79" name="Freeform 478"/>
            <p:cNvSpPr/>
            <p:nvPr/>
          </p:nvSpPr>
          <p:spPr>
            <a:xfrm flipH="1">
              <a:off x="5371107" y="2617777"/>
              <a:ext cx="110621" cy="248291"/>
            </a:xfrm>
            <a:custGeom>
              <a:avLst/>
              <a:gdLst>
                <a:gd name="connsiteX0" fmla="*/ 0 w 140065"/>
                <a:gd name="connsiteY0" fmla="*/ 364769 h 364769"/>
                <a:gd name="connsiteX1" fmla="*/ 54046 w 140065"/>
                <a:gd name="connsiteY1" fmla="*/ 162119 h 364769"/>
                <a:gd name="connsiteX2" fmla="*/ 94581 w 140065"/>
                <a:gd name="connsiteY2" fmla="*/ 135099 h 364769"/>
                <a:gd name="connsiteX3" fmla="*/ 108093 w 140065"/>
                <a:gd name="connsiteY3" fmla="*/ 94570 h 364769"/>
                <a:gd name="connsiteX4" fmla="*/ 135116 w 140065"/>
                <a:gd name="connsiteY4" fmla="*/ 54040 h 364769"/>
                <a:gd name="connsiteX5" fmla="*/ 135116 w 140065"/>
                <a:gd name="connsiteY5" fmla="*/ 0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65" h="364769">
                  <a:moveTo>
                    <a:pt x="0" y="364769"/>
                  </a:moveTo>
                  <a:cubicBezTo>
                    <a:pt x="10321" y="302852"/>
                    <a:pt x="2373" y="213786"/>
                    <a:pt x="54046" y="162119"/>
                  </a:cubicBezTo>
                  <a:cubicBezTo>
                    <a:pt x="65529" y="150637"/>
                    <a:pt x="81069" y="144106"/>
                    <a:pt x="94581" y="135099"/>
                  </a:cubicBezTo>
                  <a:cubicBezTo>
                    <a:pt x="99085" y="121589"/>
                    <a:pt x="101724" y="107307"/>
                    <a:pt x="108093" y="94570"/>
                  </a:cubicBezTo>
                  <a:cubicBezTo>
                    <a:pt x="115355" y="80047"/>
                    <a:pt x="130655" y="69653"/>
                    <a:pt x="135116" y="54040"/>
                  </a:cubicBezTo>
                  <a:cubicBezTo>
                    <a:pt x="140065" y="36720"/>
                    <a:pt x="135116" y="18013"/>
                    <a:pt x="135116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0" name="Freeform 479"/>
            <p:cNvSpPr/>
            <p:nvPr/>
          </p:nvSpPr>
          <p:spPr>
            <a:xfrm flipH="1">
              <a:off x="5471057" y="2663758"/>
              <a:ext cx="146601" cy="211507"/>
            </a:xfrm>
            <a:custGeom>
              <a:avLst/>
              <a:gdLst>
                <a:gd name="connsiteX0" fmla="*/ 185621 w 185621"/>
                <a:gd name="connsiteY0" fmla="*/ 310729 h 310729"/>
                <a:gd name="connsiteX1" fmla="*/ 145086 w 185621"/>
                <a:gd name="connsiteY1" fmla="*/ 189139 h 310729"/>
                <a:gd name="connsiteX2" fmla="*/ 104551 w 185621"/>
                <a:gd name="connsiteY2" fmla="*/ 162119 h 310729"/>
                <a:gd name="connsiteX3" fmla="*/ 23482 w 185621"/>
                <a:gd name="connsiteY3" fmla="*/ 135099 h 310729"/>
                <a:gd name="connsiteX4" fmla="*/ 9970 w 185621"/>
                <a:gd name="connsiteY4" fmla="*/ 0 h 3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1" h="310729">
                  <a:moveTo>
                    <a:pt x="185621" y="310729"/>
                  </a:moveTo>
                  <a:cubicBezTo>
                    <a:pt x="176562" y="256379"/>
                    <a:pt x="183085" y="227133"/>
                    <a:pt x="145086" y="189139"/>
                  </a:cubicBezTo>
                  <a:cubicBezTo>
                    <a:pt x="133603" y="177657"/>
                    <a:pt x="119390" y="168713"/>
                    <a:pt x="104551" y="162119"/>
                  </a:cubicBezTo>
                  <a:cubicBezTo>
                    <a:pt x="78521" y="150551"/>
                    <a:pt x="23482" y="135099"/>
                    <a:pt x="23482" y="135099"/>
                  </a:cubicBezTo>
                  <a:cubicBezTo>
                    <a:pt x="0" y="64664"/>
                    <a:pt x="9970" y="108810"/>
                    <a:pt x="9970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 rot="18610058" flipH="1">
              <a:off x="5412863" y="3306898"/>
              <a:ext cx="349490" cy="53351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 rot="18610058" flipH="1">
              <a:off x="5415824" y="3074496"/>
              <a:ext cx="349490" cy="53351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 rot="18610058" flipH="1">
              <a:off x="5410478" y="2893171"/>
              <a:ext cx="349490" cy="53351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 rot="3505254" flipH="1">
              <a:off x="5221524" y="2944225"/>
              <a:ext cx="349490" cy="53351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cxnSp>
        <p:nvCxnSpPr>
          <p:cNvPr id="494" name="Straight Connector 493"/>
          <p:cNvCxnSpPr/>
          <p:nvPr/>
        </p:nvCxnSpPr>
        <p:spPr>
          <a:xfrm flipH="1">
            <a:off x="9707761" y="4546239"/>
            <a:ext cx="2444698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178132" y="3613434"/>
            <a:ext cx="387279" cy="600675"/>
            <a:chOff x="3083947" y="3179093"/>
            <a:chExt cx="387279" cy="957300"/>
          </a:xfrm>
        </p:grpSpPr>
        <p:sp>
          <p:nvSpPr>
            <p:cNvPr id="495" name="Freeform 494"/>
            <p:cNvSpPr/>
            <p:nvPr/>
          </p:nvSpPr>
          <p:spPr>
            <a:xfrm flipH="1">
              <a:off x="3277069" y="3205704"/>
              <a:ext cx="161164" cy="452397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96" name="Freeform 495"/>
            <p:cNvSpPr/>
            <p:nvPr/>
          </p:nvSpPr>
          <p:spPr>
            <a:xfrm flipH="1">
              <a:off x="3083947" y="3185747"/>
              <a:ext cx="258028" cy="605791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97" name="Freeform 496"/>
            <p:cNvSpPr/>
            <p:nvPr/>
          </p:nvSpPr>
          <p:spPr>
            <a:xfrm flipH="1">
              <a:off x="3230239" y="3192399"/>
              <a:ext cx="110262" cy="618720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98" name="Freeform 497"/>
            <p:cNvSpPr/>
            <p:nvPr/>
          </p:nvSpPr>
          <p:spPr>
            <a:xfrm flipH="1">
              <a:off x="3260995" y="3179093"/>
              <a:ext cx="210231" cy="957300"/>
            </a:xfrm>
            <a:custGeom>
              <a:avLst/>
              <a:gdLst>
                <a:gd name="connsiteX0" fmla="*/ 229698 w 367934"/>
                <a:gd name="connsiteY0" fmla="*/ 0 h 1729277"/>
                <a:gd name="connsiteX1" fmla="*/ 162140 w 367934"/>
                <a:gd name="connsiteY1" fmla="*/ 54040 h 1729277"/>
                <a:gd name="connsiteX2" fmla="*/ 148628 w 367934"/>
                <a:gd name="connsiteY2" fmla="*/ 94570 h 1729277"/>
                <a:gd name="connsiteX3" fmla="*/ 108093 w 367934"/>
                <a:gd name="connsiteY3" fmla="*/ 121590 h 1729277"/>
                <a:gd name="connsiteX4" fmla="*/ 67558 w 367934"/>
                <a:gd name="connsiteY4" fmla="*/ 175630 h 1729277"/>
                <a:gd name="connsiteX5" fmla="*/ 0 w 367934"/>
                <a:gd name="connsiteY5" fmla="*/ 297220 h 1729277"/>
                <a:gd name="connsiteX6" fmla="*/ 27023 w 367934"/>
                <a:gd name="connsiteY6" fmla="*/ 364770 h 1729277"/>
                <a:gd name="connsiteX7" fmla="*/ 81070 w 367934"/>
                <a:gd name="connsiteY7" fmla="*/ 445830 h 1729277"/>
                <a:gd name="connsiteX8" fmla="*/ 121605 w 367934"/>
                <a:gd name="connsiteY8" fmla="*/ 540399 h 1729277"/>
                <a:gd name="connsiteX9" fmla="*/ 135116 w 367934"/>
                <a:gd name="connsiteY9" fmla="*/ 594439 h 1729277"/>
                <a:gd name="connsiteX10" fmla="*/ 148628 w 367934"/>
                <a:gd name="connsiteY10" fmla="*/ 634969 h 1729277"/>
                <a:gd name="connsiteX11" fmla="*/ 162140 w 367934"/>
                <a:gd name="connsiteY11" fmla="*/ 837619 h 1729277"/>
                <a:gd name="connsiteX12" fmla="*/ 202675 w 367934"/>
                <a:gd name="connsiteY12" fmla="*/ 878149 h 1729277"/>
                <a:gd name="connsiteX13" fmla="*/ 229698 w 367934"/>
                <a:gd name="connsiteY13" fmla="*/ 932189 h 1729277"/>
                <a:gd name="connsiteX14" fmla="*/ 202675 w 367934"/>
                <a:gd name="connsiteY14" fmla="*/ 1134838 h 1729277"/>
                <a:gd name="connsiteX15" fmla="*/ 202675 w 367934"/>
                <a:gd name="connsiteY15" fmla="*/ 1283448 h 1729277"/>
                <a:gd name="connsiteX16" fmla="*/ 243210 w 367934"/>
                <a:gd name="connsiteY16" fmla="*/ 1296958 h 1729277"/>
                <a:gd name="connsiteX17" fmla="*/ 256721 w 367934"/>
                <a:gd name="connsiteY17" fmla="*/ 1337488 h 1729277"/>
                <a:gd name="connsiteX18" fmla="*/ 337791 w 367934"/>
                <a:gd name="connsiteY18" fmla="*/ 1364508 h 1729277"/>
                <a:gd name="connsiteX19" fmla="*/ 364814 w 367934"/>
                <a:gd name="connsiteY19" fmla="*/ 1405038 h 1729277"/>
                <a:gd name="connsiteX20" fmla="*/ 337791 w 367934"/>
                <a:gd name="connsiteY20" fmla="*/ 1567157 h 1729277"/>
                <a:gd name="connsiteX21" fmla="*/ 310768 w 367934"/>
                <a:gd name="connsiteY21" fmla="*/ 1648217 h 1729277"/>
                <a:gd name="connsiteX22" fmla="*/ 256721 w 367934"/>
                <a:gd name="connsiteY22" fmla="*/ 1715767 h 1729277"/>
                <a:gd name="connsiteX23" fmla="*/ 256721 w 367934"/>
                <a:gd name="connsiteY23" fmla="*/ 1729277 h 17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934" h="1729277">
                  <a:moveTo>
                    <a:pt x="229698" y="0"/>
                  </a:moveTo>
                  <a:cubicBezTo>
                    <a:pt x="207179" y="18013"/>
                    <a:pt x="180909" y="32146"/>
                    <a:pt x="162140" y="54040"/>
                  </a:cubicBezTo>
                  <a:cubicBezTo>
                    <a:pt x="152871" y="64852"/>
                    <a:pt x="157525" y="83450"/>
                    <a:pt x="148628" y="94570"/>
                  </a:cubicBezTo>
                  <a:cubicBezTo>
                    <a:pt x="138483" y="107249"/>
                    <a:pt x="119576" y="110108"/>
                    <a:pt x="108093" y="121590"/>
                  </a:cubicBezTo>
                  <a:cubicBezTo>
                    <a:pt x="92170" y="137511"/>
                    <a:pt x="80472" y="157184"/>
                    <a:pt x="67558" y="175630"/>
                  </a:cubicBezTo>
                  <a:cubicBezTo>
                    <a:pt x="8428" y="260091"/>
                    <a:pt x="22548" y="229586"/>
                    <a:pt x="0" y="297220"/>
                  </a:cubicBezTo>
                  <a:cubicBezTo>
                    <a:pt x="9008" y="319737"/>
                    <a:pt x="15409" y="343480"/>
                    <a:pt x="27023" y="364770"/>
                  </a:cubicBezTo>
                  <a:cubicBezTo>
                    <a:pt x="42575" y="393279"/>
                    <a:pt x="81070" y="445830"/>
                    <a:pt x="81070" y="445830"/>
                  </a:cubicBezTo>
                  <a:cubicBezTo>
                    <a:pt x="119864" y="600981"/>
                    <a:pt x="65617" y="409773"/>
                    <a:pt x="121605" y="540399"/>
                  </a:cubicBezTo>
                  <a:cubicBezTo>
                    <a:pt x="128920" y="557465"/>
                    <a:pt x="130015" y="576586"/>
                    <a:pt x="135116" y="594439"/>
                  </a:cubicBezTo>
                  <a:cubicBezTo>
                    <a:pt x="139029" y="608132"/>
                    <a:pt x="144124" y="621459"/>
                    <a:pt x="148628" y="634969"/>
                  </a:cubicBezTo>
                  <a:cubicBezTo>
                    <a:pt x="153132" y="702519"/>
                    <a:pt x="147452" y="771532"/>
                    <a:pt x="162140" y="837619"/>
                  </a:cubicBezTo>
                  <a:cubicBezTo>
                    <a:pt x="166285" y="856271"/>
                    <a:pt x="191568" y="862601"/>
                    <a:pt x="202675" y="878149"/>
                  </a:cubicBezTo>
                  <a:cubicBezTo>
                    <a:pt x="214382" y="894537"/>
                    <a:pt x="220690" y="914176"/>
                    <a:pt x="229698" y="932189"/>
                  </a:cubicBezTo>
                  <a:cubicBezTo>
                    <a:pt x="220690" y="999739"/>
                    <a:pt x="213305" y="1067525"/>
                    <a:pt x="202675" y="1134838"/>
                  </a:cubicBezTo>
                  <a:cubicBezTo>
                    <a:pt x="193031" y="1195908"/>
                    <a:pt x="166656" y="1211420"/>
                    <a:pt x="202675" y="1283448"/>
                  </a:cubicBezTo>
                  <a:cubicBezTo>
                    <a:pt x="209045" y="1296186"/>
                    <a:pt x="229698" y="1292455"/>
                    <a:pt x="243210" y="1296958"/>
                  </a:cubicBezTo>
                  <a:cubicBezTo>
                    <a:pt x="247714" y="1310468"/>
                    <a:pt x="245132" y="1329211"/>
                    <a:pt x="256721" y="1337488"/>
                  </a:cubicBezTo>
                  <a:cubicBezTo>
                    <a:pt x="279901" y="1354043"/>
                    <a:pt x="337791" y="1364508"/>
                    <a:pt x="337791" y="1364508"/>
                  </a:cubicBezTo>
                  <a:cubicBezTo>
                    <a:pt x="346799" y="1378018"/>
                    <a:pt x="363344" y="1388867"/>
                    <a:pt x="364814" y="1405038"/>
                  </a:cubicBezTo>
                  <a:cubicBezTo>
                    <a:pt x="367934" y="1439350"/>
                    <a:pt x="350427" y="1525043"/>
                    <a:pt x="337791" y="1567157"/>
                  </a:cubicBezTo>
                  <a:cubicBezTo>
                    <a:pt x="329606" y="1594437"/>
                    <a:pt x="330909" y="1628079"/>
                    <a:pt x="310768" y="1648217"/>
                  </a:cubicBezTo>
                  <a:cubicBezTo>
                    <a:pt x="285632" y="1673349"/>
                    <a:pt x="273766" y="1681680"/>
                    <a:pt x="256721" y="1715767"/>
                  </a:cubicBezTo>
                  <a:cubicBezTo>
                    <a:pt x="254707" y="1719795"/>
                    <a:pt x="256721" y="1724774"/>
                    <a:pt x="256721" y="172927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99" name="Freeform 498"/>
            <p:cNvSpPr/>
            <p:nvPr/>
          </p:nvSpPr>
          <p:spPr>
            <a:xfrm flipH="1">
              <a:off x="3355423" y="3205704"/>
              <a:ext cx="114554" cy="478652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00" name="Freeform 499"/>
            <p:cNvSpPr/>
            <p:nvPr/>
          </p:nvSpPr>
          <p:spPr>
            <a:xfrm flipH="1">
              <a:off x="3355423" y="3212358"/>
              <a:ext cx="67459" cy="658143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01" name="Freeform 500"/>
            <p:cNvSpPr/>
            <p:nvPr/>
          </p:nvSpPr>
          <p:spPr>
            <a:xfrm flipH="1">
              <a:off x="3169117" y="3192399"/>
              <a:ext cx="188398" cy="485662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02" name="Freeform 501"/>
            <p:cNvSpPr/>
            <p:nvPr/>
          </p:nvSpPr>
          <p:spPr>
            <a:xfrm flipH="1">
              <a:off x="3239620" y="3219009"/>
              <a:ext cx="116308" cy="792763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99517" y="2272381"/>
            <a:ext cx="499688" cy="1338090"/>
            <a:chOff x="3105333" y="1838041"/>
            <a:chExt cx="499688" cy="1338090"/>
          </a:xfrm>
        </p:grpSpPr>
        <p:cxnSp>
          <p:nvCxnSpPr>
            <p:cNvPr id="503" name="Straight Connector 502"/>
            <p:cNvCxnSpPr/>
            <p:nvPr/>
          </p:nvCxnSpPr>
          <p:spPr>
            <a:xfrm rot="16200000" flipV="1">
              <a:off x="2838727" y="2658132"/>
              <a:ext cx="1034570" cy="1427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4" name="Group 14"/>
            <p:cNvGrpSpPr/>
            <p:nvPr/>
          </p:nvGrpSpPr>
          <p:grpSpPr>
            <a:xfrm rot="4288722" flipH="1">
              <a:off x="2968346" y="2417035"/>
              <a:ext cx="491217" cy="157639"/>
              <a:chOff x="954273" y="785544"/>
              <a:chExt cx="635045" cy="175634"/>
            </a:xfrm>
          </p:grpSpPr>
          <p:sp>
            <p:nvSpPr>
              <p:cNvPr id="661" name="Oval 660"/>
              <p:cNvSpPr/>
              <p:nvPr/>
            </p:nvSpPr>
            <p:spPr>
              <a:xfrm rot="688477">
                <a:off x="954273" y="812568"/>
                <a:ext cx="635045" cy="148610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62" name="Oval 661"/>
              <p:cNvSpPr/>
              <p:nvPr/>
            </p:nvSpPr>
            <p:spPr>
              <a:xfrm rot="660377">
                <a:off x="1048855" y="785544"/>
                <a:ext cx="459396" cy="1080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505" name="Oval 504"/>
            <p:cNvSpPr/>
            <p:nvPr/>
          </p:nvSpPr>
          <p:spPr>
            <a:xfrm rot="3505254" flipH="1">
              <a:off x="3052444" y="2792352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06" name="Freeform 505"/>
            <p:cNvSpPr/>
            <p:nvPr/>
          </p:nvSpPr>
          <p:spPr>
            <a:xfrm flipH="1">
              <a:off x="3346065" y="1921641"/>
              <a:ext cx="258956" cy="250805"/>
            </a:xfrm>
            <a:custGeom>
              <a:avLst/>
              <a:gdLst>
                <a:gd name="connsiteX0" fmla="*/ 281881 w 288529"/>
                <a:gd name="connsiteY0" fmla="*/ 324239 h 324239"/>
                <a:gd name="connsiteX1" fmla="*/ 214322 w 288529"/>
                <a:gd name="connsiteY1" fmla="*/ 229669 h 324239"/>
                <a:gd name="connsiteX2" fmla="*/ 146764 w 288529"/>
                <a:gd name="connsiteY2" fmla="*/ 162119 h 324239"/>
                <a:gd name="connsiteX3" fmla="*/ 52183 w 288529"/>
                <a:gd name="connsiteY3" fmla="*/ 135099 h 324239"/>
                <a:gd name="connsiteX4" fmla="*/ 11648 w 288529"/>
                <a:gd name="connsiteY4" fmla="*/ 121589 h 324239"/>
                <a:gd name="connsiteX5" fmla="*/ 11648 w 288529"/>
                <a:gd name="connsiteY5" fmla="*/ 0 h 3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29" h="324239">
                  <a:moveTo>
                    <a:pt x="281881" y="324239"/>
                  </a:moveTo>
                  <a:cubicBezTo>
                    <a:pt x="228674" y="191241"/>
                    <a:pt x="288529" y="303867"/>
                    <a:pt x="214322" y="229669"/>
                  </a:cubicBezTo>
                  <a:cubicBezTo>
                    <a:pt x="160273" y="175627"/>
                    <a:pt x="218828" y="198147"/>
                    <a:pt x="146764" y="162119"/>
                  </a:cubicBezTo>
                  <a:cubicBezTo>
                    <a:pt x="125167" y="151322"/>
                    <a:pt x="72385" y="140870"/>
                    <a:pt x="52183" y="135099"/>
                  </a:cubicBezTo>
                  <a:cubicBezTo>
                    <a:pt x="38488" y="131187"/>
                    <a:pt x="15741" y="135231"/>
                    <a:pt x="11648" y="121589"/>
                  </a:cubicBezTo>
                  <a:cubicBezTo>
                    <a:pt x="0" y="82769"/>
                    <a:pt x="11648" y="40530"/>
                    <a:pt x="11648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07" name="Freeform 506"/>
            <p:cNvSpPr/>
            <p:nvPr/>
          </p:nvSpPr>
          <p:spPr>
            <a:xfrm flipH="1">
              <a:off x="3315650" y="1858941"/>
              <a:ext cx="165576" cy="313506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08" name="Freeform 507"/>
            <p:cNvSpPr/>
            <p:nvPr/>
          </p:nvSpPr>
          <p:spPr>
            <a:xfrm flipH="1">
              <a:off x="3105333" y="1879841"/>
              <a:ext cx="258825" cy="261254"/>
            </a:xfrm>
            <a:custGeom>
              <a:avLst/>
              <a:gdLst>
                <a:gd name="connsiteX0" fmla="*/ 0 w 288381"/>
                <a:gd name="connsiteY0" fmla="*/ 337749 h 337749"/>
                <a:gd name="connsiteX1" fmla="*/ 54046 w 288381"/>
                <a:gd name="connsiteY1" fmla="*/ 202649 h 337749"/>
                <a:gd name="connsiteX2" fmla="*/ 256721 w 288381"/>
                <a:gd name="connsiteY2" fmla="*/ 175629 h 337749"/>
                <a:gd name="connsiteX3" fmla="*/ 256721 w 288381"/>
                <a:gd name="connsiteY3" fmla="*/ 0 h 33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381" h="337749">
                  <a:moveTo>
                    <a:pt x="0" y="337749"/>
                  </a:moveTo>
                  <a:cubicBezTo>
                    <a:pt x="838" y="335236"/>
                    <a:pt x="37304" y="213111"/>
                    <a:pt x="54046" y="202649"/>
                  </a:cubicBezTo>
                  <a:cubicBezTo>
                    <a:pt x="79904" y="186489"/>
                    <a:pt x="249971" y="186128"/>
                    <a:pt x="256721" y="175629"/>
                  </a:cubicBezTo>
                  <a:cubicBezTo>
                    <a:pt x="288381" y="126386"/>
                    <a:pt x="256721" y="58543"/>
                    <a:pt x="256721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09" name="Freeform 508"/>
            <p:cNvSpPr/>
            <p:nvPr/>
          </p:nvSpPr>
          <p:spPr>
            <a:xfrm flipH="1">
              <a:off x="3226320" y="1838041"/>
              <a:ext cx="125710" cy="282154"/>
            </a:xfrm>
            <a:custGeom>
              <a:avLst/>
              <a:gdLst>
                <a:gd name="connsiteX0" fmla="*/ 0 w 140065"/>
                <a:gd name="connsiteY0" fmla="*/ 364769 h 364769"/>
                <a:gd name="connsiteX1" fmla="*/ 54046 w 140065"/>
                <a:gd name="connsiteY1" fmla="*/ 162119 h 364769"/>
                <a:gd name="connsiteX2" fmla="*/ 94581 w 140065"/>
                <a:gd name="connsiteY2" fmla="*/ 135099 h 364769"/>
                <a:gd name="connsiteX3" fmla="*/ 108093 w 140065"/>
                <a:gd name="connsiteY3" fmla="*/ 94570 h 364769"/>
                <a:gd name="connsiteX4" fmla="*/ 135116 w 140065"/>
                <a:gd name="connsiteY4" fmla="*/ 54040 h 364769"/>
                <a:gd name="connsiteX5" fmla="*/ 135116 w 140065"/>
                <a:gd name="connsiteY5" fmla="*/ 0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65" h="364769">
                  <a:moveTo>
                    <a:pt x="0" y="364769"/>
                  </a:moveTo>
                  <a:cubicBezTo>
                    <a:pt x="10321" y="302852"/>
                    <a:pt x="2373" y="213786"/>
                    <a:pt x="54046" y="162119"/>
                  </a:cubicBezTo>
                  <a:cubicBezTo>
                    <a:pt x="65529" y="150637"/>
                    <a:pt x="81069" y="144106"/>
                    <a:pt x="94581" y="135099"/>
                  </a:cubicBezTo>
                  <a:cubicBezTo>
                    <a:pt x="99085" y="121589"/>
                    <a:pt x="101724" y="107307"/>
                    <a:pt x="108093" y="94570"/>
                  </a:cubicBezTo>
                  <a:cubicBezTo>
                    <a:pt x="115355" y="80047"/>
                    <a:pt x="130655" y="69653"/>
                    <a:pt x="135116" y="54040"/>
                  </a:cubicBezTo>
                  <a:cubicBezTo>
                    <a:pt x="140065" y="36720"/>
                    <a:pt x="135116" y="18013"/>
                    <a:pt x="135116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0" name="Freeform 509"/>
            <p:cNvSpPr/>
            <p:nvPr/>
          </p:nvSpPr>
          <p:spPr>
            <a:xfrm flipH="1">
              <a:off x="3339904" y="1890292"/>
              <a:ext cx="166595" cy="240354"/>
            </a:xfrm>
            <a:custGeom>
              <a:avLst/>
              <a:gdLst>
                <a:gd name="connsiteX0" fmla="*/ 185621 w 185621"/>
                <a:gd name="connsiteY0" fmla="*/ 310729 h 310729"/>
                <a:gd name="connsiteX1" fmla="*/ 145086 w 185621"/>
                <a:gd name="connsiteY1" fmla="*/ 189139 h 310729"/>
                <a:gd name="connsiteX2" fmla="*/ 104551 w 185621"/>
                <a:gd name="connsiteY2" fmla="*/ 162119 h 310729"/>
                <a:gd name="connsiteX3" fmla="*/ 23482 w 185621"/>
                <a:gd name="connsiteY3" fmla="*/ 135099 h 310729"/>
                <a:gd name="connsiteX4" fmla="*/ 9970 w 185621"/>
                <a:gd name="connsiteY4" fmla="*/ 0 h 3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1" h="310729">
                  <a:moveTo>
                    <a:pt x="185621" y="310729"/>
                  </a:moveTo>
                  <a:cubicBezTo>
                    <a:pt x="176562" y="256379"/>
                    <a:pt x="183085" y="227133"/>
                    <a:pt x="145086" y="189139"/>
                  </a:cubicBezTo>
                  <a:cubicBezTo>
                    <a:pt x="133603" y="177657"/>
                    <a:pt x="119390" y="168713"/>
                    <a:pt x="104551" y="162119"/>
                  </a:cubicBezTo>
                  <a:cubicBezTo>
                    <a:pt x="78521" y="150551"/>
                    <a:pt x="23482" y="135099"/>
                    <a:pt x="23482" y="135099"/>
                  </a:cubicBezTo>
                  <a:cubicBezTo>
                    <a:pt x="0" y="64664"/>
                    <a:pt x="9970" y="108810"/>
                    <a:pt x="9970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 rot="18610058" flipH="1">
              <a:off x="3274848" y="2621148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 rot="18610058" flipH="1">
              <a:off x="3278213" y="2357049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3" name="Oval 512"/>
            <p:cNvSpPr/>
            <p:nvPr/>
          </p:nvSpPr>
          <p:spPr>
            <a:xfrm rot="18610058" flipH="1">
              <a:off x="3275582" y="2150993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4" name="Oval 513"/>
            <p:cNvSpPr/>
            <p:nvPr/>
          </p:nvSpPr>
          <p:spPr>
            <a:xfrm rot="3505254" flipH="1">
              <a:off x="3042343" y="2209011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29066" y="3825294"/>
            <a:ext cx="387282" cy="449131"/>
            <a:chOff x="3834882" y="3390953"/>
            <a:chExt cx="387282" cy="755786"/>
          </a:xfrm>
        </p:grpSpPr>
        <p:sp>
          <p:nvSpPr>
            <p:cNvPr id="515" name="Freeform 514"/>
            <p:cNvSpPr/>
            <p:nvPr/>
          </p:nvSpPr>
          <p:spPr>
            <a:xfrm flipH="1">
              <a:off x="4028007" y="3417562"/>
              <a:ext cx="161164" cy="452397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6" name="Freeform 515"/>
            <p:cNvSpPr/>
            <p:nvPr/>
          </p:nvSpPr>
          <p:spPr>
            <a:xfrm flipH="1">
              <a:off x="3834882" y="3397604"/>
              <a:ext cx="258027" cy="538884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7" name="Freeform 516"/>
            <p:cNvSpPr/>
            <p:nvPr/>
          </p:nvSpPr>
          <p:spPr>
            <a:xfrm flipH="1">
              <a:off x="3981176" y="3404257"/>
              <a:ext cx="110262" cy="618720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8" name="Freeform 517"/>
            <p:cNvSpPr/>
            <p:nvPr/>
          </p:nvSpPr>
          <p:spPr>
            <a:xfrm flipH="1">
              <a:off x="4011935" y="3390953"/>
              <a:ext cx="210229" cy="755786"/>
            </a:xfrm>
            <a:custGeom>
              <a:avLst/>
              <a:gdLst>
                <a:gd name="connsiteX0" fmla="*/ 229698 w 367934"/>
                <a:gd name="connsiteY0" fmla="*/ 0 h 1729277"/>
                <a:gd name="connsiteX1" fmla="*/ 162140 w 367934"/>
                <a:gd name="connsiteY1" fmla="*/ 54040 h 1729277"/>
                <a:gd name="connsiteX2" fmla="*/ 148628 w 367934"/>
                <a:gd name="connsiteY2" fmla="*/ 94570 h 1729277"/>
                <a:gd name="connsiteX3" fmla="*/ 108093 w 367934"/>
                <a:gd name="connsiteY3" fmla="*/ 121590 h 1729277"/>
                <a:gd name="connsiteX4" fmla="*/ 67558 w 367934"/>
                <a:gd name="connsiteY4" fmla="*/ 175630 h 1729277"/>
                <a:gd name="connsiteX5" fmla="*/ 0 w 367934"/>
                <a:gd name="connsiteY5" fmla="*/ 297220 h 1729277"/>
                <a:gd name="connsiteX6" fmla="*/ 27023 w 367934"/>
                <a:gd name="connsiteY6" fmla="*/ 364770 h 1729277"/>
                <a:gd name="connsiteX7" fmla="*/ 81070 w 367934"/>
                <a:gd name="connsiteY7" fmla="*/ 445830 h 1729277"/>
                <a:gd name="connsiteX8" fmla="*/ 121605 w 367934"/>
                <a:gd name="connsiteY8" fmla="*/ 540399 h 1729277"/>
                <a:gd name="connsiteX9" fmla="*/ 135116 w 367934"/>
                <a:gd name="connsiteY9" fmla="*/ 594439 h 1729277"/>
                <a:gd name="connsiteX10" fmla="*/ 148628 w 367934"/>
                <a:gd name="connsiteY10" fmla="*/ 634969 h 1729277"/>
                <a:gd name="connsiteX11" fmla="*/ 162140 w 367934"/>
                <a:gd name="connsiteY11" fmla="*/ 837619 h 1729277"/>
                <a:gd name="connsiteX12" fmla="*/ 202675 w 367934"/>
                <a:gd name="connsiteY12" fmla="*/ 878149 h 1729277"/>
                <a:gd name="connsiteX13" fmla="*/ 229698 w 367934"/>
                <a:gd name="connsiteY13" fmla="*/ 932189 h 1729277"/>
                <a:gd name="connsiteX14" fmla="*/ 202675 w 367934"/>
                <a:gd name="connsiteY14" fmla="*/ 1134838 h 1729277"/>
                <a:gd name="connsiteX15" fmla="*/ 202675 w 367934"/>
                <a:gd name="connsiteY15" fmla="*/ 1283448 h 1729277"/>
                <a:gd name="connsiteX16" fmla="*/ 243210 w 367934"/>
                <a:gd name="connsiteY16" fmla="*/ 1296958 h 1729277"/>
                <a:gd name="connsiteX17" fmla="*/ 256721 w 367934"/>
                <a:gd name="connsiteY17" fmla="*/ 1337488 h 1729277"/>
                <a:gd name="connsiteX18" fmla="*/ 337791 w 367934"/>
                <a:gd name="connsiteY18" fmla="*/ 1364508 h 1729277"/>
                <a:gd name="connsiteX19" fmla="*/ 364814 w 367934"/>
                <a:gd name="connsiteY19" fmla="*/ 1405038 h 1729277"/>
                <a:gd name="connsiteX20" fmla="*/ 337791 w 367934"/>
                <a:gd name="connsiteY20" fmla="*/ 1567157 h 1729277"/>
                <a:gd name="connsiteX21" fmla="*/ 310768 w 367934"/>
                <a:gd name="connsiteY21" fmla="*/ 1648217 h 1729277"/>
                <a:gd name="connsiteX22" fmla="*/ 256721 w 367934"/>
                <a:gd name="connsiteY22" fmla="*/ 1715767 h 1729277"/>
                <a:gd name="connsiteX23" fmla="*/ 256721 w 367934"/>
                <a:gd name="connsiteY23" fmla="*/ 1729277 h 17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934" h="1729277">
                  <a:moveTo>
                    <a:pt x="229698" y="0"/>
                  </a:moveTo>
                  <a:cubicBezTo>
                    <a:pt x="207179" y="18013"/>
                    <a:pt x="180909" y="32146"/>
                    <a:pt x="162140" y="54040"/>
                  </a:cubicBezTo>
                  <a:cubicBezTo>
                    <a:pt x="152871" y="64852"/>
                    <a:pt x="157525" y="83450"/>
                    <a:pt x="148628" y="94570"/>
                  </a:cubicBezTo>
                  <a:cubicBezTo>
                    <a:pt x="138483" y="107249"/>
                    <a:pt x="119576" y="110108"/>
                    <a:pt x="108093" y="121590"/>
                  </a:cubicBezTo>
                  <a:cubicBezTo>
                    <a:pt x="92170" y="137511"/>
                    <a:pt x="80472" y="157184"/>
                    <a:pt x="67558" y="175630"/>
                  </a:cubicBezTo>
                  <a:cubicBezTo>
                    <a:pt x="8428" y="260091"/>
                    <a:pt x="22548" y="229586"/>
                    <a:pt x="0" y="297220"/>
                  </a:cubicBezTo>
                  <a:cubicBezTo>
                    <a:pt x="9008" y="319737"/>
                    <a:pt x="15409" y="343480"/>
                    <a:pt x="27023" y="364770"/>
                  </a:cubicBezTo>
                  <a:cubicBezTo>
                    <a:pt x="42575" y="393279"/>
                    <a:pt x="81070" y="445830"/>
                    <a:pt x="81070" y="445830"/>
                  </a:cubicBezTo>
                  <a:cubicBezTo>
                    <a:pt x="119864" y="600981"/>
                    <a:pt x="65617" y="409773"/>
                    <a:pt x="121605" y="540399"/>
                  </a:cubicBezTo>
                  <a:cubicBezTo>
                    <a:pt x="128920" y="557465"/>
                    <a:pt x="130015" y="576586"/>
                    <a:pt x="135116" y="594439"/>
                  </a:cubicBezTo>
                  <a:cubicBezTo>
                    <a:pt x="139029" y="608132"/>
                    <a:pt x="144124" y="621459"/>
                    <a:pt x="148628" y="634969"/>
                  </a:cubicBezTo>
                  <a:cubicBezTo>
                    <a:pt x="153132" y="702519"/>
                    <a:pt x="147452" y="771532"/>
                    <a:pt x="162140" y="837619"/>
                  </a:cubicBezTo>
                  <a:cubicBezTo>
                    <a:pt x="166285" y="856271"/>
                    <a:pt x="191568" y="862601"/>
                    <a:pt x="202675" y="878149"/>
                  </a:cubicBezTo>
                  <a:cubicBezTo>
                    <a:pt x="214382" y="894537"/>
                    <a:pt x="220690" y="914176"/>
                    <a:pt x="229698" y="932189"/>
                  </a:cubicBezTo>
                  <a:cubicBezTo>
                    <a:pt x="220690" y="999739"/>
                    <a:pt x="213305" y="1067525"/>
                    <a:pt x="202675" y="1134838"/>
                  </a:cubicBezTo>
                  <a:cubicBezTo>
                    <a:pt x="193031" y="1195908"/>
                    <a:pt x="166656" y="1211420"/>
                    <a:pt x="202675" y="1283448"/>
                  </a:cubicBezTo>
                  <a:cubicBezTo>
                    <a:pt x="209045" y="1296186"/>
                    <a:pt x="229698" y="1292455"/>
                    <a:pt x="243210" y="1296958"/>
                  </a:cubicBezTo>
                  <a:cubicBezTo>
                    <a:pt x="247714" y="1310468"/>
                    <a:pt x="245132" y="1329211"/>
                    <a:pt x="256721" y="1337488"/>
                  </a:cubicBezTo>
                  <a:cubicBezTo>
                    <a:pt x="279901" y="1354043"/>
                    <a:pt x="337791" y="1364508"/>
                    <a:pt x="337791" y="1364508"/>
                  </a:cubicBezTo>
                  <a:cubicBezTo>
                    <a:pt x="346799" y="1378018"/>
                    <a:pt x="363344" y="1388867"/>
                    <a:pt x="364814" y="1405038"/>
                  </a:cubicBezTo>
                  <a:cubicBezTo>
                    <a:pt x="367934" y="1439350"/>
                    <a:pt x="350427" y="1525043"/>
                    <a:pt x="337791" y="1567157"/>
                  </a:cubicBezTo>
                  <a:cubicBezTo>
                    <a:pt x="329606" y="1594437"/>
                    <a:pt x="330909" y="1628079"/>
                    <a:pt x="310768" y="1648217"/>
                  </a:cubicBezTo>
                  <a:cubicBezTo>
                    <a:pt x="285632" y="1673349"/>
                    <a:pt x="273766" y="1681680"/>
                    <a:pt x="256721" y="1715767"/>
                  </a:cubicBezTo>
                  <a:cubicBezTo>
                    <a:pt x="254707" y="1719795"/>
                    <a:pt x="256721" y="1724774"/>
                    <a:pt x="256721" y="172927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19" name="Freeform 518"/>
            <p:cNvSpPr/>
            <p:nvPr/>
          </p:nvSpPr>
          <p:spPr>
            <a:xfrm flipH="1">
              <a:off x="4106361" y="3417562"/>
              <a:ext cx="114554" cy="425786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0" name="Freeform 519"/>
            <p:cNvSpPr/>
            <p:nvPr/>
          </p:nvSpPr>
          <p:spPr>
            <a:xfrm flipH="1">
              <a:off x="4106361" y="3424215"/>
              <a:ext cx="67459" cy="585455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1" name="Freeform 520"/>
            <p:cNvSpPr/>
            <p:nvPr/>
          </p:nvSpPr>
          <p:spPr>
            <a:xfrm flipH="1">
              <a:off x="3920055" y="3404257"/>
              <a:ext cx="188398" cy="485662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2" name="Freeform 521"/>
            <p:cNvSpPr/>
            <p:nvPr/>
          </p:nvSpPr>
          <p:spPr>
            <a:xfrm flipH="1">
              <a:off x="3990556" y="3430869"/>
              <a:ext cx="116309" cy="705208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50454" y="2484240"/>
            <a:ext cx="499689" cy="1338091"/>
            <a:chOff x="3856269" y="2049899"/>
            <a:chExt cx="499689" cy="1338091"/>
          </a:xfrm>
        </p:grpSpPr>
        <p:cxnSp>
          <p:nvCxnSpPr>
            <p:cNvPr id="523" name="Straight Connector 522"/>
            <p:cNvCxnSpPr/>
            <p:nvPr/>
          </p:nvCxnSpPr>
          <p:spPr>
            <a:xfrm rot="16200000" flipV="1">
              <a:off x="3589663" y="2869991"/>
              <a:ext cx="1034570" cy="1427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Group 14"/>
            <p:cNvGrpSpPr/>
            <p:nvPr/>
          </p:nvGrpSpPr>
          <p:grpSpPr>
            <a:xfrm rot="4288722" flipH="1">
              <a:off x="3752430" y="2628895"/>
              <a:ext cx="491217" cy="157639"/>
              <a:chOff x="954273" y="785544"/>
              <a:chExt cx="635045" cy="175634"/>
            </a:xfrm>
          </p:grpSpPr>
          <p:sp>
            <p:nvSpPr>
              <p:cNvPr id="659" name="Oval 658"/>
              <p:cNvSpPr/>
              <p:nvPr/>
            </p:nvSpPr>
            <p:spPr>
              <a:xfrm rot="688477">
                <a:off x="954273" y="812568"/>
                <a:ext cx="635045" cy="148610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60" name="Oval 659"/>
              <p:cNvSpPr/>
              <p:nvPr/>
            </p:nvSpPr>
            <p:spPr>
              <a:xfrm rot="660377">
                <a:off x="1048855" y="785544"/>
                <a:ext cx="459396" cy="1080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525" name="Oval 524"/>
            <p:cNvSpPr/>
            <p:nvPr/>
          </p:nvSpPr>
          <p:spPr>
            <a:xfrm rot="3505254" flipH="1">
              <a:off x="3822323" y="3004211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6" name="Freeform 525"/>
            <p:cNvSpPr/>
            <p:nvPr/>
          </p:nvSpPr>
          <p:spPr>
            <a:xfrm flipH="1">
              <a:off x="4097002" y="2133501"/>
              <a:ext cx="258956" cy="250805"/>
            </a:xfrm>
            <a:custGeom>
              <a:avLst/>
              <a:gdLst>
                <a:gd name="connsiteX0" fmla="*/ 281881 w 288529"/>
                <a:gd name="connsiteY0" fmla="*/ 324239 h 324239"/>
                <a:gd name="connsiteX1" fmla="*/ 214322 w 288529"/>
                <a:gd name="connsiteY1" fmla="*/ 229669 h 324239"/>
                <a:gd name="connsiteX2" fmla="*/ 146764 w 288529"/>
                <a:gd name="connsiteY2" fmla="*/ 162119 h 324239"/>
                <a:gd name="connsiteX3" fmla="*/ 52183 w 288529"/>
                <a:gd name="connsiteY3" fmla="*/ 135099 h 324239"/>
                <a:gd name="connsiteX4" fmla="*/ 11648 w 288529"/>
                <a:gd name="connsiteY4" fmla="*/ 121589 h 324239"/>
                <a:gd name="connsiteX5" fmla="*/ 11648 w 288529"/>
                <a:gd name="connsiteY5" fmla="*/ 0 h 3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29" h="324239">
                  <a:moveTo>
                    <a:pt x="281881" y="324239"/>
                  </a:moveTo>
                  <a:cubicBezTo>
                    <a:pt x="228674" y="191241"/>
                    <a:pt x="288529" y="303867"/>
                    <a:pt x="214322" y="229669"/>
                  </a:cubicBezTo>
                  <a:cubicBezTo>
                    <a:pt x="160273" y="175627"/>
                    <a:pt x="218828" y="198147"/>
                    <a:pt x="146764" y="162119"/>
                  </a:cubicBezTo>
                  <a:cubicBezTo>
                    <a:pt x="125167" y="151322"/>
                    <a:pt x="72385" y="140870"/>
                    <a:pt x="52183" y="135099"/>
                  </a:cubicBezTo>
                  <a:cubicBezTo>
                    <a:pt x="38488" y="131187"/>
                    <a:pt x="15741" y="135231"/>
                    <a:pt x="11648" y="121589"/>
                  </a:cubicBezTo>
                  <a:cubicBezTo>
                    <a:pt x="0" y="82769"/>
                    <a:pt x="11648" y="40530"/>
                    <a:pt x="11648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7" name="Freeform 526"/>
            <p:cNvSpPr/>
            <p:nvPr/>
          </p:nvSpPr>
          <p:spPr>
            <a:xfrm flipH="1">
              <a:off x="4066587" y="2070801"/>
              <a:ext cx="165576" cy="313506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8" name="Freeform 527"/>
            <p:cNvSpPr/>
            <p:nvPr/>
          </p:nvSpPr>
          <p:spPr>
            <a:xfrm flipH="1">
              <a:off x="3856269" y="2091699"/>
              <a:ext cx="258825" cy="261254"/>
            </a:xfrm>
            <a:custGeom>
              <a:avLst/>
              <a:gdLst>
                <a:gd name="connsiteX0" fmla="*/ 0 w 288381"/>
                <a:gd name="connsiteY0" fmla="*/ 337749 h 337749"/>
                <a:gd name="connsiteX1" fmla="*/ 54046 w 288381"/>
                <a:gd name="connsiteY1" fmla="*/ 202649 h 337749"/>
                <a:gd name="connsiteX2" fmla="*/ 256721 w 288381"/>
                <a:gd name="connsiteY2" fmla="*/ 175629 h 337749"/>
                <a:gd name="connsiteX3" fmla="*/ 256721 w 288381"/>
                <a:gd name="connsiteY3" fmla="*/ 0 h 33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381" h="337749">
                  <a:moveTo>
                    <a:pt x="0" y="337749"/>
                  </a:moveTo>
                  <a:cubicBezTo>
                    <a:pt x="838" y="335236"/>
                    <a:pt x="37304" y="213111"/>
                    <a:pt x="54046" y="202649"/>
                  </a:cubicBezTo>
                  <a:cubicBezTo>
                    <a:pt x="79904" y="186489"/>
                    <a:pt x="249971" y="186128"/>
                    <a:pt x="256721" y="175629"/>
                  </a:cubicBezTo>
                  <a:cubicBezTo>
                    <a:pt x="288381" y="126386"/>
                    <a:pt x="256721" y="58543"/>
                    <a:pt x="256721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29" name="Freeform 528"/>
            <p:cNvSpPr/>
            <p:nvPr/>
          </p:nvSpPr>
          <p:spPr>
            <a:xfrm flipH="1">
              <a:off x="3977258" y="2049899"/>
              <a:ext cx="125710" cy="282154"/>
            </a:xfrm>
            <a:custGeom>
              <a:avLst/>
              <a:gdLst>
                <a:gd name="connsiteX0" fmla="*/ 0 w 140065"/>
                <a:gd name="connsiteY0" fmla="*/ 364769 h 364769"/>
                <a:gd name="connsiteX1" fmla="*/ 54046 w 140065"/>
                <a:gd name="connsiteY1" fmla="*/ 162119 h 364769"/>
                <a:gd name="connsiteX2" fmla="*/ 94581 w 140065"/>
                <a:gd name="connsiteY2" fmla="*/ 135099 h 364769"/>
                <a:gd name="connsiteX3" fmla="*/ 108093 w 140065"/>
                <a:gd name="connsiteY3" fmla="*/ 94570 h 364769"/>
                <a:gd name="connsiteX4" fmla="*/ 135116 w 140065"/>
                <a:gd name="connsiteY4" fmla="*/ 54040 h 364769"/>
                <a:gd name="connsiteX5" fmla="*/ 135116 w 140065"/>
                <a:gd name="connsiteY5" fmla="*/ 0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65" h="364769">
                  <a:moveTo>
                    <a:pt x="0" y="364769"/>
                  </a:moveTo>
                  <a:cubicBezTo>
                    <a:pt x="10321" y="302852"/>
                    <a:pt x="2373" y="213786"/>
                    <a:pt x="54046" y="162119"/>
                  </a:cubicBezTo>
                  <a:cubicBezTo>
                    <a:pt x="65529" y="150637"/>
                    <a:pt x="81069" y="144106"/>
                    <a:pt x="94581" y="135099"/>
                  </a:cubicBezTo>
                  <a:cubicBezTo>
                    <a:pt x="99085" y="121589"/>
                    <a:pt x="101724" y="107307"/>
                    <a:pt x="108093" y="94570"/>
                  </a:cubicBezTo>
                  <a:cubicBezTo>
                    <a:pt x="115355" y="80047"/>
                    <a:pt x="130655" y="69653"/>
                    <a:pt x="135116" y="54040"/>
                  </a:cubicBezTo>
                  <a:cubicBezTo>
                    <a:pt x="140065" y="36720"/>
                    <a:pt x="135116" y="18013"/>
                    <a:pt x="135116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0" name="Freeform 529"/>
            <p:cNvSpPr/>
            <p:nvPr/>
          </p:nvSpPr>
          <p:spPr>
            <a:xfrm flipH="1">
              <a:off x="4090841" y="2102152"/>
              <a:ext cx="166595" cy="240354"/>
            </a:xfrm>
            <a:custGeom>
              <a:avLst/>
              <a:gdLst>
                <a:gd name="connsiteX0" fmla="*/ 185621 w 185621"/>
                <a:gd name="connsiteY0" fmla="*/ 310729 h 310729"/>
                <a:gd name="connsiteX1" fmla="*/ 145086 w 185621"/>
                <a:gd name="connsiteY1" fmla="*/ 189139 h 310729"/>
                <a:gd name="connsiteX2" fmla="*/ 104551 w 185621"/>
                <a:gd name="connsiteY2" fmla="*/ 162119 h 310729"/>
                <a:gd name="connsiteX3" fmla="*/ 23482 w 185621"/>
                <a:gd name="connsiteY3" fmla="*/ 135099 h 310729"/>
                <a:gd name="connsiteX4" fmla="*/ 9970 w 185621"/>
                <a:gd name="connsiteY4" fmla="*/ 0 h 3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1" h="310729">
                  <a:moveTo>
                    <a:pt x="185621" y="310729"/>
                  </a:moveTo>
                  <a:cubicBezTo>
                    <a:pt x="176562" y="256379"/>
                    <a:pt x="183085" y="227133"/>
                    <a:pt x="145086" y="189139"/>
                  </a:cubicBezTo>
                  <a:cubicBezTo>
                    <a:pt x="133603" y="177657"/>
                    <a:pt x="119390" y="168713"/>
                    <a:pt x="104551" y="162119"/>
                  </a:cubicBezTo>
                  <a:cubicBezTo>
                    <a:pt x="78521" y="150551"/>
                    <a:pt x="23482" y="135099"/>
                    <a:pt x="23482" y="135099"/>
                  </a:cubicBezTo>
                  <a:cubicBezTo>
                    <a:pt x="0" y="64664"/>
                    <a:pt x="9970" y="108810"/>
                    <a:pt x="9970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1" name="Oval 530"/>
            <p:cNvSpPr/>
            <p:nvPr/>
          </p:nvSpPr>
          <p:spPr>
            <a:xfrm rot="18610058" flipH="1">
              <a:off x="4016313" y="2833006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2" name="Oval 531"/>
            <p:cNvSpPr/>
            <p:nvPr/>
          </p:nvSpPr>
          <p:spPr>
            <a:xfrm rot="18610058" flipH="1">
              <a:off x="4024414" y="2568909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3" name="Oval 532"/>
            <p:cNvSpPr/>
            <p:nvPr/>
          </p:nvSpPr>
          <p:spPr>
            <a:xfrm rot="18610058" flipH="1">
              <a:off x="4017048" y="2362852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4" name="Oval 533"/>
            <p:cNvSpPr/>
            <p:nvPr/>
          </p:nvSpPr>
          <p:spPr>
            <a:xfrm rot="3505254" flipH="1">
              <a:off x="3816956" y="2420870"/>
              <a:ext cx="397157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87304" y="4036435"/>
            <a:ext cx="332830" cy="311502"/>
            <a:chOff x="4593120" y="3602094"/>
            <a:chExt cx="332830" cy="538839"/>
          </a:xfrm>
        </p:grpSpPr>
        <p:sp>
          <p:nvSpPr>
            <p:cNvPr id="637" name="Freeform 636"/>
            <p:cNvSpPr/>
            <p:nvPr/>
          </p:nvSpPr>
          <p:spPr>
            <a:xfrm flipH="1">
              <a:off x="4759091" y="3623468"/>
              <a:ext cx="138504" cy="363343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38" name="Freeform 637"/>
            <p:cNvSpPr/>
            <p:nvPr/>
          </p:nvSpPr>
          <p:spPr>
            <a:xfrm flipH="1">
              <a:off x="4593120" y="3607438"/>
              <a:ext cx="221749" cy="432807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39" name="Freeform 638"/>
            <p:cNvSpPr/>
            <p:nvPr/>
          </p:nvSpPr>
          <p:spPr>
            <a:xfrm flipH="1">
              <a:off x="4718845" y="3612780"/>
              <a:ext cx="94758" cy="496925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0" name="Freeform 639"/>
            <p:cNvSpPr/>
            <p:nvPr/>
          </p:nvSpPr>
          <p:spPr>
            <a:xfrm flipH="1">
              <a:off x="4745280" y="3602094"/>
              <a:ext cx="180670" cy="538839"/>
            </a:xfrm>
            <a:custGeom>
              <a:avLst/>
              <a:gdLst>
                <a:gd name="connsiteX0" fmla="*/ 229698 w 367934"/>
                <a:gd name="connsiteY0" fmla="*/ 0 h 1729277"/>
                <a:gd name="connsiteX1" fmla="*/ 162140 w 367934"/>
                <a:gd name="connsiteY1" fmla="*/ 54040 h 1729277"/>
                <a:gd name="connsiteX2" fmla="*/ 148628 w 367934"/>
                <a:gd name="connsiteY2" fmla="*/ 94570 h 1729277"/>
                <a:gd name="connsiteX3" fmla="*/ 108093 w 367934"/>
                <a:gd name="connsiteY3" fmla="*/ 121590 h 1729277"/>
                <a:gd name="connsiteX4" fmla="*/ 67558 w 367934"/>
                <a:gd name="connsiteY4" fmla="*/ 175630 h 1729277"/>
                <a:gd name="connsiteX5" fmla="*/ 0 w 367934"/>
                <a:gd name="connsiteY5" fmla="*/ 297220 h 1729277"/>
                <a:gd name="connsiteX6" fmla="*/ 27023 w 367934"/>
                <a:gd name="connsiteY6" fmla="*/ 364770 h 1729277"/>
                <a:gd name="connsiteX7" fmla="*/ 81070 w 367934"/>
                <a:gd name="connsiteY7" fmla="*/ 445830 h 1729277"/>
                <a:gd name="connsiteX8" fmla="*/ 121605 w 367934"/>
                <a:gd name="connsiteY8" fmla="*/ 540399 h 1729277"/>
                <a:gd name="connsiteX9" fmla="*/ 135116 w 367934"/>
                <a:gd name="connsiteY9" fmla="*/ 594439 h 1729277"/>
                <a:gd name="connsiteX10" fmla="*/ 148628 w 367934"/>
                <a:gd name="connsiteY10" fmla="*/ 634969 h 1729277"/>
                <a:gd name="connsiteX11" fmla="*/ 162140 w 367934"/>
                <a:gd name="connsiteY11" fmla="*/ 837619 h 1729277"/>
                <a:gd name="connsiteX12" fmla="*/ 202675 w 367934"/>
                <a:gd name="connsiteY12" fmla="*/ 878149 h 1729277"/>
                <a:gd name="connsiteX13" fmla="*/ 229698 w 367934"/>
                <a:gd name="connsiteY13" fmla="*/ 932189 h 1729277"/>
                <a:gd name="connsiteX14" fmla="*/ 202675 w 367934"/>
                <a:gd name="connsiteY14" fmla="*/ 1134838 h 1729277"/>
                <a:gd name="connsiteX15" fmla="*/ 202675 w 367934"/>
                <a:gd name="connsiteY15" fmla="*/ 1283448 h 1729277"/>
                <a:gd name="connsiteX16" fmla="*/ 243210 w 367934"/>
                <a:gd name="connsiteY16" fmla="*/ 1296958 h 1729277"/>
                <a:gd name="connsiteX17" fmla="*/ 256721 w 367934"/>
                <a:gd name="connsiteY17" fmla="*/ 1337488 h 1729277"/>
                <a:gd name="connsiteX18" fmla="*/ 337791 w 367934"/>
                <a:gd name="connsiteY18" fmla="*/ 1364508 h 1729277"/>
                <a:gd name="connsiteX19" fmla="*/ 364814 w 367934"/>
                <a:gd name="connsiteY19" fmla="*/ 1405038 h 1729277"/>
                <a:gd name="connsiteX20" fmla="*/ 337791 w 367934"/>
                <a:gd name="connsiteY20" fmla="*/ 1567157 h 1729277"/>
                <a:gd name="connsiteX21" fmla="*/ 310768 w 367934"/>
                <a:gd name="connsiteY21" fmla="*/ 1648217 h 1729277"/>
                <a:gd name="connsiteX22" fmla="*/ 256721 w 367934"/>
                <a:gd name="connsiteY22" fmla="*/ 1715767 h 1729277"/>
                <a:gd name="connsiteX23" fmla="*/ 256721 w 367934"/>
                <a:gd name="connsiteY23" fmla="*/ 1729277 h 17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934" h="1729277">
                  <a:moveTo>
                    <a:pt x="229698" y="0"/>
                  </a:moveTo>
                  <a:cubicBezTo>
                    <a:pt x="207179" y="18013"/>
                    <a:pt x="180909" y="32146"/>
                    <a:pt x="162140" y="54040"/>
                  </a:cubicBezTo>
                  <a:cubicBezTo>
                    <a:pt x="152871" y="64852"/>
                    <a:pt x="157525" y="83450"/>
                    <a:pt x="148628" y="94570"/>
                  </a:cubicBezTo>
                  <a:cubicBezTo>
                    <a:pt x="138483" y="107249"/>
                    <a:pt x="119576" y="110108"/>
                    <a:pt x="108093" y="121590"/>
                  </a:cubicBezTo>
                  <a:cubicBezTo>
                    <a:pt x="92170" y="137511"/>
                    <a:pt x="80472" y="157184"/>
                    <a:pt x="67558" y="175630"/>
                  </a:cubicBezTo>
                  <a:cubicBezTo>
                    <a:pt x="8428" y="260091"/>
                    <a:pt x="22548" y="229586"/>
                    <a:pt x="0" y="297220"/>
                  </a:cubicBezTo>
                  <a:cubicBezTo>
                    <a:pt x="9008" y="319737"/>
                    <a:pt x="15409" y="343480"/>
                    <a:pt x="27023" y="364770"/>
                  </a:cubicBezTo>
                  <a:cubicBezTo>
                    <a:pt x="42575" y="393279"/>
                    <a:pt x="81070" y="445830"/>
                    <a:pt x="81070" y="445830"/>
                  </a:cubicBezTo>
                  <a:cubicBezTo>
                    <a:pt x="119864" y="600981"/>
                    <a:pt x="65617" y="409773"/>
                    <a:pt x="121605" y="540399"/>
                  </a:cubicBezTo>
                  <a:cubicBezTo>
                    <a:pt x="128920" y="557465"/>
                    <a:pt x="130015" y="576586"/>
                    <a:pt x="135116" y="594439"/>
                  </a:cubicBezTo>
                  <a:cubicBezTo>
                    <a:pt x="139029" y="608132"/>
                    <a:pt x="144124" y="621459"/>
                    <a:pt x="148628" y="634969"/>
                  </a:cubicBezTo>
                  <a:cubicBezTo>
                    <a:pt x="153132" y="702519"/>
                    <a:pt x="147452" y="771532"/>
                    <a:pt x="162140" y="837619"/>
                  </a:cubicBezTo>
                  <a:cubicBezTo>
                    <a:pt x="166285" y="856271"/>
                    <a:pt x="191568" y="862601"/>
                    <a:pt x="202675" y="878149"/>
                  </a:cubicBezTo>
                  <a:cubicBezTo>
                    <a:pt x="214382" y="894537"/>
                    <a:pt x="220690" y="914176"/>
                    <a:pt x="229698" y="932189"/>
                  </a:cubicBezTo>
                  <a:cubicBezTo>
                    <a:pt x="220690" y="999739"/>
                    <a:pt x="213305" y="1067525"/>
                    <a:pt x="202675" y="1134838"/>
                  </a:cubicBezTo>
                  <a:cubicBezTo>
                    <a:pt x="193031" y="1195908"/>
                    <a:pt x="166656" y="1211420"/>
                    <a:pt x="202675" y="1283448"/>
                  </a:cubicBezTo>
                  <a:cubicBezTo>
                    <a:pt x="209045" y="1296186"/>
                    <a:pt x="229698" y="1292455"/>
                    <a:pt x="243210" y="1296958"/>
                  </a:cubicBezTo>
                  <a:cubicBezTo>
                    <a:pt x="247714" y="1310468"/>
                    <a:pt x="245132" y="1329211"/>
                    <a:pt x="256721" y="1337488"/>
                  </a:cubicBezTo>
                  <a:cubicBezTo>
                    <a:pt x="279901" y="1354043"/>
                    <a:pt x="337791" y="1364508"/>
                    <a:pt x="337791" y="1364508"/>
                  </a:cubicBezTo>
                  <a:cubicBezTo>
                    <a:pt x="346799" y="1378018"/>
                    <a:pt x="363344" y="1388867"/>
                    <a:pt x="364814" y="1405038"/>
                  </a:cubicBezTo>
                  <a:cubicBezTo>
                    <a:pt x="367934" y="1439350"/>
                    <a:pt x="350427" y="1525043"/>
                    <a:pt x="337791" y="1567157"/>
                  </a:cubicBezTo>
                  <a:cubicBezTo>
                    <a:pt x="329606" y="1594437"/>
                    <a:pt x="330909" y="1628079"/>
                    <a:pt x="310768" y="1648217"/>
                  </a:cubicBezTo>
                  <a:cubicBezTo>
                    <a:pt x="285632" y="1673349"/>
                    <a:pt x="273766" y="1681680"/>
                    <a:pt x="256721" y="1715767"/>
                  </a:cubicBezTo>
                  <a:cubicBezTo>
                    <a:pt x="254707" y="1719795"/>
                    <a:pt x="256721" y="1724774"/>
                    <a:pt x="256721" y="172927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1" name="Freeform 640"/>
            <p:cNvSpPr/>
            <p:nvPr/>
          </p:nvSpPr>
          <p:spPr>
            <a:xfrm flipH="1">
              <a:off x="4826428" y="3623468"/>
              <a:ext cx="98448" cy="341970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2" name="Freeform 641"/>
            <p:cNvSpPr/>
            <p:nvPr/>
          </p:nvSpPr>
          <p:spPr>
            <a:xfrm flipH="1">
              <a:off x="4826428" y="3628811"/>
              <a:ext cx="57973" cy="470210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3" name="Freeform 642"/>
            <p:cNvSpPr/>
            <p:nvPr/>
          </p:nvSpPr>
          <p:spPr>
            <a:xfrm flipH="1">
              <a:off x="4666316" y="3612780"/>
              <a:ext cx="161909" cy="390060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4" name="Freeform 643"/>
            <p:cNvSpPr/>
            <p:nvPr/>
          </p:nvSpPr>
          <p:spPr>
            <a:xfrm flipH="1">
              <a:off x="4726906" y="3634153"/>
              <a:ext cx="122132" cy="483561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67710" y="2783160"/>
            <a:ext cx="499687" cy="1250505"/>
            <a:chOff x="4573525" y="2348819"/>
            <a:chExt cx="499687" cy="1250505"/>
          </a:xfrm>
        </p:grpSpPr>
        <p:cxnSp>
          <p:nvCxnSpPr>
            <p:cNvPr id="645" name="Straight Connector 644"/>
            <p:cNvCxnSpPr/>
            <p:nvPr/>
          </p:nvCxnSpPr>
          <p:spPr>
            <a:xfrm rot="16200000" flipV="1">
              <a:off x="4340776" y="3115184"/>
              <a:ext cx="966852" cy="1427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6" name="Group 14"/>
            <p:cNvGrpSpPr/>
            <p:nvPr/>
          </p:nvGrpSpPr>
          <p:grpSpPr>
            <a:xfrm rot="4288722" flipH="1">
              <a:off x="4476291" y="2884757"/>
              <a:ext cx="459064" cy="157639"/>
              <a:chOff x="954273" y="785544"/>
              <a:chExt cx="635045" cy="175634"/>
            </a:xfrm>
          </p:grpSpPr>
          <p:sp>
            <p:nvSpPr>
              <p:cNvPr id="657" name="Oval 656"/>
              <p:cNvSpPr/>
              <p:nvPr/>
            </p:nvSpPr>
            <p:spPr>
              <a:xfrm rot="688477">
                <a:off x="954273" y="812568"/>
                <a:ext cx="635045" cy="148610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58" name="Oval 657"/>
              <p:cNvSpPr/>
              <p:nvPr/>
            </p:nvSpPr>
            <p:spPr>
              <a:xfrm rot="660377">
                <a:off x="1048855" y="785544"/>
                <a:ext cx="459396" cy="10808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647" name="Oval 646"/>
            <p:cNvSpPr/>
            <p:nvPr/>
          </p:nvSpPr>
          <p:spPr>
            <a:xfrm rot="3505254" flipH="1">
              <a:off x="4557310" y="3238681"/>
              <a:ext cx="371161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8" name="Freeform 647"/>
            <p:cNvSpPr/>
            <p:nvPr/>
          </p:nvSpPr>
          <p:spPr>
            <a:xfrm flipH="1">
              <a:off x="4814256" y="2426948"/>
              <a:ext cx="258956" cy="234388"/>
            </a:xfrm>
            <a:custGeom>
              <a:avLst/>
              <a:gdLst>
                <a:gd name="connsiteX0" fmla="*/ 281881 w 288529"/>
                <a:gd name="connsiteY0" fmla="*/ 324239 h 324239"/>
                <a:gd name="connsiteX1" fmla="*/ 214322 w 288529"/>
                <a:gd name="connsiteY1" fmla="*/ 229669 h 324239"/>
                <a:gd name="connsiteX2" fmla="*/ 146764 w 288529"/>
                <a:gd name="connsiteY2" fmla="*/ 162119 h 324239"/>
                <a:gd name="connsiteX3" fmla="*/ 52183 w 288529"/>
                <a:gd name="connsiteY3" fmla="*/ 135099 h 324239"/>
                <a:gd name="connsiteX4" fmla="*/ 11648 w 288529"/>
                <a:gd name="connsiteY4" fmla="*/ 121589 h 324239"/>
                <a:gd name="connsiteX5" fmla="*/ 11648 w 288529"/>
                <a:gd name="connsiteY5" fmla="*/ 0 h 3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29" h="324239">
                  <a:moveTo>
                    <a:pt x="281881" y="324239"/>
                  </a:moveTo>
                  <a:cubicBezTo>
                    <a:pt x="228674" y="191241"/>
                    <a:pt x="288529" y="303867"/>
                    <a:pt x="214322" y="229669"/>
                  </a:cubicBezTo>
                  <a:cubicBezTo>
                    <a:pt x="160273" y="175627"/>
                    <a:pt x="218828" y="198147"/>
                    <a:pt x="146764" y="162119"/>
                  </a:cubicBezTo>
                  <a:cubicBezTo>
                    <a:pt x="125167" y="151322"/>
                    <a:pt x="72385" y="140870"/>
                    <a:pt x="52183" y="135099"/>
                  </a:cubicBezTo>
                  <a:cubicBezTo>
                    <a:pt x="38488" y="131187"/>
                    <a:pt x="15741" y="135231"/>
                    <a:pt x="11648" y="121589"/>
                  </a:cubicBezTo>
                  <a:cubicBezTo>
                    <a:pt x="0" y="82769"/>
                    <a:pt x="11648" y="40530"/>
                    <a:pt x="11648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49" name="Freeform 648"/>
            <p:cNvSpPr/>
            <p:nvPr/>
          </p:nvSpPr>
          <p:spPr>
            <a:xfrm flipH="1">
              <a:off x="4783841" y="2368351"/>
              <a:ext cx="165576" cy="292985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0" name="Freeform 649"/>
            <p:cNvSpPr/>
            <p:nvPr/>
          </p:nvSpPr>
          <p:spPr>
            <a:xfrm flipH="1">
              <a:off x="4573525" y="2387884"/>
              <a:ext cx="258823" cy="244154"/>
            </a:xfrm>
            <a:custGeom>
              <a:avLst/>
              <a:gdLst>
                <a:gd name="connsiteX0" fmla="*/ 0 w 288381"/>
                <a:gd name="connsiteY0" fmla="*/ 337749 h 337749"/>
                <a:gd name="connsiteX1" fmla="*/ 54046 w 288381"/>
                <a:gd name="connsiteY1" fmla="*/ 202649 h 337749"/>
                <a:gd name="connsiteX2" fmla="*/ 256721 w 288381"/>
                <a:gd name="connsiteY2" fmla="*/ 175629 h 337749"/>
                <a:gd name="connsiteX3" fmla="*/ 256721 w 288381"/>
                <a:gd name="connsiteY3" fmla="*/ 0 h 33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381" h="337749">
                  <a:moveTo>
                    <a:pt x="0" y="337749"/>
                  </a:moveTo>
                  <a:cubicBezTo>
                    <a:pt x="838" y="335236"/>
                    <a:pt x="37304" y="213111"/>
                    <a:pt x="54046" y="202649"/>
                  </a:cubicBezTo>
                  <a:cubicBezTo>
                    <a:pt x="79904" y="186489"/>
                    <a:pt x="249971" y="186128"/>
                    <a:pt x="256721" y="175629"/>
                  </a:cubicBezTo>
                  <a:cubicBezTo>
                    <a:pt x="288381" y="126386"/>
                    <a:pt x="256721" y="58543"/>
                    <a:pt x="256721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1" name="Freeform 650"/>
            <p:cNvSpPr/>
            <p:nvPr/>
          </p:nvSpPr>
          <p:spPr>
            <a:xfrm flipH="1">
              <a:off x="4694511" y="2348819"/>
              <a:ext cx="125710" cy="263686"/>
            </a:xfrm>
            <a:custGeom>
              <a:avLst/>
              <a:gdLst>
                <a:gd name="connsiteX0" fmla="*/ 0 w 140065"/>
                <a:gd name="connsiteY0" fmla="*/ 364769 h 364769"/>
                <a:gd name="connsiteX1" fmla="*/ 54046 w 140065"/>
                <a:gd name="connsiteY1" fmla="*/ 162119 h 364769"/>
                <a:gd name="connsiteX2" fmla="*/ 94581 w 140065"/>
                <a:gd name="connsiteY2" fmla="*/ 135099 h 364769"/>
                <a:gd name="connsiteX3" fmla="*/ 108093 w 140065"/>
                <a:gd name="connsiteY3" fmla="*/ 94570 h 364769"/>
                <a:gd name="connsiteX4" fmla="*/ 135116 w 140065"/>
                <a:gd name="connsiteY4" fmla="*/ 54040 h 364769"/>
                <a:gd name="connsiteX5" fmla="*/ 135116 w 140065"/>
                <a:gd name="connsiteY5" fmla="*/ 0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65" h="364769">
                  <a:moveTo>
                    <a:pt x="0" y="364769"/>
                  </a:moveTo>
                  <a:cubicBezTo>
                    <a:pt x="10321" y="302852"/>
                    <a:pt x="2373" y="213786"/>
                    <a:pt x="54046" y="162119"/>
                  </a:cubicBezTo>
                  <a:cubicBezTo>
                    <a:pt x="65529" y="150637"/>
                    <a:pt x="81069" y="144106"/>
                    <a:pt x="94581" y="135099"/>
                  </a:cubicBezTo>
                  <a:cubicBezTo>
                    <a:pt x="99085" y="121589"/>
                    <a:pt x="101724" y="107307"/>
                    <a:pt x="108093" y="94570"/>
                  </a:cubicBezTo>
                  <a:cubicBezTo>
                    <a:pt x="115355" y="80047"/>
                    <a:pt x="130655" y="69653"/>
                    <a:pt x="135116" y="54040"/>
                  </a:cubicBezTo>
                  <a:cubicBezTo>
                    <a:pt x="140065" y="36720"/>
                    <a:pt x="135116" y="18013"/>
                    <a:pt x="135116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2" name="Freeform 651"/>
            <p:cNvSpPr/>
            <p:nvPr/>
          </p:nvSpPr>
          <p:spPr>
            <a:xfrm flipH="1">
              <a:off x="4808094" y="2397651"/>
              <a:ext cx="166596" cy="224621"/>
            </a:xfrm>
            <a:custGeom>
              <a:avLst/>
              <a:gdLst>
                <a:gd name="connsiteX0" fmla="*/ 185621 w 185621"/>
                <a:gd name="connsiteY0" fmla="*/ 310729 h 310729"/>
                <a:gd name="connsiteX1" fmla="*/ 145086 w 185621"/>
                <a:gd name="connsiteY1" fmla="*/ 189139 h 310729"/>
                <a:gd name="connsiteX2" fmla="*/ 104551 w 185621"/>
                <a:gd name="connsiteY2" fmla="*/ 162119 h 310729"/>
                <a:gd name="connsiteX3" fmla="*/ 23482 w 185621"/>
                <a:gd name="connsiteY3" fmla="*/ 135099 h 310729"/>
                <a:gd name="connsiteX4" fmla="*/ 9970 w 185621"/>
                <a:gd name="connsiteY4" fmla="*/ 0 h 3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1" h="310729">
                  <a:moveTo>
                    <a:pt x="185621" y="310729"/>
                  </a:moveTo>
                  <a:cubicBezTo>
                    <a:pt x="176562" y="256379"/>
                    <a:pt x="183085" y="227133"/>
                    <a:pt x="145086" y="189139"/>
                  </a:cubicBezTo>
                  <a:cubicBezTo>
                    <a:pt x="133603" y="177657"/>
                    <a:pt x="119390" y="168713"/>
                    <a:pt x="104551" y="162119"/>
                  </a:cubicBezTo>
                  <a:cubicBezTo>
                    <a:pt x="78521" y="150551"/>
                    <a:pt x="23482" y="135099"/>
                    <a:pt x="23482" y="135099"/>
                  </a:cubicBezTo>
                  <a:cubicBezTo>
                    <a:pt x="0" y="64664"/>
                    <a:pt x="9970" y="108810"/>
                    <a:pt x="9970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3" name="Oval 652"/>
            <p:cNvSpPr/>
            <p:nvPr/>
          </p:nvSpPr>
          <p:spPr>
            <a:xfrm rot="18610058" flipH="1">
              <a:off x="4756036" y="3078684"/>
              <a:ext cx="371161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4" name="Oval 653"/>
            <p:cNvSpPr/>
            <p:nvPr/>
          </p:nvSpPr>
          <p:spPr>
            <a:xfrm rot="18610058" flipH="1">
              <a:off x="4759401" y="2831872"/>
              <a:ext cx="371161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5" name="Oval 654"/>
            <p:cNvSpPr/>
            <p:nvPr/>
          </p:nvSpPr>
          <p:spPr>
            <a:xfrm rot="18610058" flipH="1">
              <a:off x="4752035" y="2639303"/>
              <a:ext cx="371161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56" name="Oval 655"/>
            <p:cNvSpPr/>
            <p:nvPr/>
          </p:nvSpPr>
          <p:spPr>
            <a:xfrm rot="3505254" flipH="1">
              <a:off x="4547209" y="2693524"/>
              <a:ext cx="371161" cy="6062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8946699" y="4429460"/>
            <a:ext cx="464700" cy="310430"/>
            <a:chOff x="5852515" y="3995120"/>
            <a:chExt cx="464700" cy="439908"/>
          </a:xfrm>
        </p:grpSpPr>
        <p:sp>
          <p:nvSpPr>
            <p:cNvPr id="536" name="Freeform 535"/>
            <p:cNvSpPr/>
            <p:nvPr/>
          </p:nvSpPr>
          <p:spPr>
            <a:xfrm flipH="1">
              <a:off x="6027623" y="4009466"/>
              <a:ext cx="152870" cy="131463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7" name="Freeform 536"/>
            <p:cNvSpPr/>
            <p:nvPr/>
          </p:nvSpPr>
          <p:spPr>
            <a:xfrm flipH="1">
              <a:off x="5925858" y="3995120"/>
              <a:ext cx="185451" cy="261182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8" name="Freeform 537"/>
            <p:cNvSpPr/>
            <p:nvPr/>
          </p:nvSpPr>
          <p:spPr>
            <a:xfrm flipH="1">
              <a:off x="5852515" y="3999901"/>
              <a:ext cx="257740" cy="80969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39" name="Freeform 538"/>
            <p:cNvSpPr/>
            <p:nvPr/>
          </p:nvSpPr>
          <p:spPr>
            <a:xfrm flipH="1">
              <a:off x="6118849" y="4009466"/>
              <a:ext cx="198366" cy="108247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0" name="Freeform 539"/>
            <p:cNvSpPr/>
            <p:nvPr/>
          </p:nvSpPr>
          <p:spPr>
            <a:xfrm flipH="1">
              <a:off x="6120976" y="4014247"/>
              <a:ext cx="48484" cy="420781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1" name="Freeform 540"/>
            <p:cNvSpPr/>
            <p:nvPr/>
          </p:nvSpPr>
          <p:spPr>
            <a:xfrm flipH="1">
              <a:off x="5987076" y="3999901"/>
              <a:ext cx="135405" cy="237441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2" name="Freeform 541"/>
            <p:cNvSpPr/>
            <p:nvPr/>
          </p:nvSpPr>
          <p:spPr>
            <a:xfrm flipH="1">
              <a:off x="6020890" y="4019028"/>
              <a:ext cx="100450" cy="400515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9035414" y="3460834"/>
            <a:ext cx="359138" cy="961717"/>
            <a:chOff x="5941230" y="3026493"/>
            <a:chExt cx="359138" cy="961717"/>
          </a:xfrm>
        </p:grpSpPr>
        <p:cxnSp>
          <p:nvCxnSpPr>
            <p:cNvPr id="543" name="Straight Connector 542"/>
            <p:cNvCxnSpPr/>
            <p:nvPr/>
          </p:nvCxnSpPr>
          <p:spPr>
            <a:xfrm rot="16200000" flipV="1">
              <a:off x="5749615" y="3615913"/>
              <a:ext cx="743569" cy="1026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4" name="Group 14"/>
            <p:cNvGrpSpPr/>
            <p:nvPr/>
          </p:nvGrpSpPr>
          <p:grpSpPr>
            <a:xfrm rot="4288722" flipH="1">
              <a:off x="5956320" y="3502399"/>
              <a:ext cx="244122" cy="71667"/>
              <a:chOff x="962324" y="769970"/>
              <a:chExt cx="439114" cy="111094"/>
            </a:xfrm>
          </p:grpSpPr>
          <p:sp>
            <p:nvSpPr>
              <p:cNvPr id="635" name="Oval 634"/>
              <p:cNvSpPr/>
              <p:nvPr/>
            </p:nvSpPr>
            <p:spPr>
              <a:xfrm rot="688477">
                <a:off x="962324" y="793682"/>
                <a:ext cx="439114" cy="87382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 rot="660377">
                <a:off x="1055163" y="769970"/>
                <a:ext cx="291292" cy="5825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545" name="Oval 544"/>
            <p:cNvSpPr/>
            <p:nvPr/>
          </p:nvSpPr>
          <p:spPr>
            <a:xfrm rot="3505254" flipH="1">
              <a:off x="5914613" y="3712379"/>
              <a:ext cx="285445" cy="43575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6" name="Freeform 545"/>
            <p:cNvSpPr/>
            <p:nvPr/>
          </p:nvSpPr>
          <p:spPr>
            <a:xfrm flipH="1">
              <a:off x="6114250" y="3086579"/>
              <a:ext cx="186118" cy="180260"/>
            </a:xfrm>
            <a:custGeom>
              <a:avLst/>
              <a:gdLst>
                <a:gd name="connsiteX0" fmla="*/ 281881 w 288529"/>
                <a:gd name="connsiteY0" fmla="*/ 324239 h 324239"/>
                <a:gd name="connsiteX1" fmla="*/ 214322 w 288529"/>
                <a:gd name="connsiteY1" fmla="*/ 229669 h 324239"/>
                <a:gd name="connsiteX2" fmla="*/ 146764 w 288529"/>
                <a:gd name="connsiteY2" fmla="*/ 162119 h 324239"/>
                <a:gd name="connsiteX3" fmla="*/ 52183 w 288529"/>
                <a:gd name="connsiteY3" fmla="*/ 135099 h 324239"/>
                <a:gd name="connsiteX4" fmla="*/ 11648 w 288529"/>
                <a:gd name="connsiteY4" fmla="*/ 121589 h 324239"/>
                <a:gd name="connsiteX5" fmla="*/ 11648 w 288529"/>
                <a:gd name="connsiteY5" fmla="*/ 0 h 3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29" h="324239">
                  <a:moveTo>
                    <a:pt x="281881" y="324239"/>
                  </a:moveTo>
                  <a:cubicBezTo>
                    <a:pt x="228674" y="191241"/>
                    <a:pt x="288529" y="303867"/>
                    <a:pt x="214322" y="229669"/>
                  </a:cubicBezTo>
                  <a:cubicBezTo>
                    <a:pt x="160273" y="175627"/>
                    <a:pt x="218828" y="198147"/>
                    <a:pt x="146764" y="162119"/>
                  </a:cubicBezTo>
                  <a:cubicBezTo>
                    <a:pt x="125167" y="151322"/>
                    <a:pt x="72385" y="140870"/>
                    <a:pt x="52183" y="135099"/>
                  </a:cubicBezTo>
                  <a:cubicBezTo>
                    <a:pt x="38488" y="131187"/>
                    <a:pt x="15741" y="135231"/>
                    <a:pt x="11648" y="121589"/>
                  </a:cubicBezTo>
                  <a:cubicBezTo>
                    <a:pt x="0" y="82769"/>
                    <a:pt x="11648" y="40530"/>
                    <a:pt x="11648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7" name="Freeform 546"/>
            <p:cNvSpPr/>
            <p:nvPr/>
          </p:nvSpPr>
          <p:spPr>
            <a:xfrm flipH="1">
              <a:off x="6092390" y="3041514"/>
              <a:ext cx="119003" cy="225324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8" name="Freeform 547"/>
            <p:cNvSpPr/>
            <p:nvPr/>
          </p:nvSpPr>
          <p:spPr>
            <a:xfrm flipH="1">
              <a:off x="5941230" y="3056535"/>
              <a:ext cx="186023" cy="187769"/>
            </a:xfrm>
            <a:custGeom>
              <a:avLst/>
              <a:gdLst>
                <a:gd name="connsiteX0" fmla="*/ 0 w 288381"/>
                <a:gd name="connsiteY0" fmla="*/ 337749 h 337749"/>
                <a:gd name="connsiteX1" fmla="*/ 54046 w 288381"/>
                <a:gd name="connsiteY1" fmla="*/ 202649 h 337749"/>
                <a:gd name="connsiteX2" fmla="*/ 256721 w 288381"/>
                <a:gd name="connsiteY2" fmla="*/ 175629 h 337749"/>
                <a:gd name="connsiteX3" fmla="*/ 256721 w 288381"/>
                <a:gd name="connsiteY3" fmla="*/ 0 h 33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381" h="337749">
                  <a:moveTo>
                    <a:pt x="0" y="337749"/>
                  </a:moveTo>
                  <a:cubicBezTo>
                    <a:pt x="838" y="335236"/>
                    <a:pt x="37304" y="213111"/>
                    <a:pt x="54046" y="202649"/>
                  </a:cubicBezTo>
                  <a:cubicBezTo>
                    <a:pt x="79904" y="186489"/>
                    <a:pt x="249971" y="186128"/>
                    <a:pt x="256721" y="175629"/>
                  </a:cubicBezTo>
                  <a:cubicBezTo>
                    <a:pt x="288381" y="126386"/>
                    <a:pt x="256721" y="58543"/>
                    <a:pt x="256721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49" name="Freeform 548"/>
            <p:cNvSpPr/>
            <p:nvPr/>
          </p:nvSpPr>
          <p:spPr>
            <a:xfrm flipH="1">
              <a:off x="6028186" y="3026493"/>
              <a:ext cx="90351" cy="202792"/>
            </a:xfrm>
            <a:custGeom>
              <a:avLst/>
              <a:gdLst>
                <a:gd name="connsiteX0" fmla="*/ 0 w 140065"/>
                <a:gd name="connsiteY0" fmla="*/ 364769 h 364769"/>
                <a:gd name="connsiteX1" fmla="*/ 54046 w 140065"/>
                <a:gd name="connsiteY1" fmla="*/ 162119 h 364769"/>
                <a:gd name="connsiteX2" fmla="*/ 94581 w 140065"/>
                <a:gd name="connsiteY2" fmla="*/ 135099 h 364769"/>
                <a:gd name="connsiteX3" fmla="*/ 108093 w 140065"/>
                <a:gd name="connsiteY3" fmla="*/ 94570 h 364769"/>
                <a:gd name="connsiteX4" fmla="*/ 135116 w 140065"/>
                <a:gd name="connsiteY4" fmla="*/ 54040 h 364769"/>
                <a:gd name="connsiteX5" fmla="*/ 135116 w 140065"/>
                <a:gd name="connsiteY5" fmla="*/ 0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65" h="364769">
                  <a:moveTo>
                    <a:pt x="0" y="364769"/>
                  </a:moveTo>
                  <a:cubicBezTo>
                    <a:pt x="10321" y="302852"/>
                    <a:pt x="2373" y="213786"/>
                    <a:pt x="54046" y="162119"/>
                  </a:cubicBezTo>
                  <a:cubicBezTo>
                    <a:pt x="65529" y="150637"/>
                    <a:pt x="81069" y="144106"/>
                    <a:pt x="94581" y="135099"/>
                  </a:cubicBezTo>
                  <a:cubicBezTo>
                    <a:pt x="99085" y="121589"/>
                    <a:pt x="101724" y="107307"/>
                    <a:pt x="108093" y="94570"/>
                  </a:cubicBezTo>
                  <a:cubicBezTo>
                    <a:pt x="115355" y="80047"/>
                    <a:pt x="130655" y="69653"/>
                    <a:pt x="135116" y="54040"/>
                  </a:cubicBezTo>
                  <a:cubicBezTo>
                    <a:pt x="140065" y="36720"/>
                    <a:pt x="135116" y="18013"/>
                    <a:pt x="135116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0" name="Freeform 549"/>
            <p:cNvSpPr/>
            <p:nvPr/>
          </p:nvSpPr>
          <p:spPr>
            <a:xfrm flipH="1">
              <a:off x="6109821" y="3064048"/>
              <a:ext cx="119737" cy="172748"/>
            </a:xfrm>
            <a:custGeom>
              <a:avLst/>
              <a:gdLst>
                <a:gd name="connsiteX0" fmla="*/ 185621 w 185621"/>
                <a:gd name="connsiteY0" fmla="*/ 310729 h 310729"/>
                <a:gd name="connsiteX1" fmla="*/ 145086 w 185621"/>
                <a:gd name="connsiteY1" fmla="*/ 189139 h 310729"/>
                <a:gd name="connsiteX2" fmla="*/ 104551 w 185621"/>
                <a:gd name="connsiteY2" fmla="*/ 162119 h 310729"/>
                <a:gd name="connsiteX3" fmla="*/ 23482 w 185621"/>
                <a:gd name="connsiteY3" fmla="*/ 135099 h 310729"/>
                <a:gd name="connsiteX4" fmla="*/ 9970 w 185621"/>
                <a:gd name="connsiteY4" fmla="*/ 0 h 3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1" h="310729">
                  <a:moveTo>
                    <a:pt x="185621" y="310729"/>
                  </a:moveTo>
                  <a:cubicBezTo>
                    <a:pt x="176562" y="256379"/>
                    <a:pt x="183085" y="227133"/>
                    <a:pt x="145086" y="189139"/>
                  </a:cubicBezTo>
                  <a:cubicBezTo>
                    <a:pt x="133603" y="177657"/>
                    <a:pt x="119390" y="168713"/>
                    <a:pt x="104551" y="162119"/>
                  </a:cubicBezTo>
                  <a:cubicBezTo>
                    <a:pt x="78521" y="150551"/>
                    <a:pt x="23482" y="135099"/>
                    <a:pt x="23482" y="135099"/>
                  </a:cubicBezTo>
                  <a:cubicBezTo>
                    <a:pt x="0" y="64664"/>
                    <a:pt x="9970" y="108810"/>
                    <a:pt x="9970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 rot="18610058" flipH="1">
              <a:off x="6054482" y="3589330"/>
              <a:ext cx="285445" cy="43575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 rot="18610058" flipH="1">
              <a:off x="6056899" y="3399517"/>
              <a:ext cx="285445" cy="43575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3" name="Oval 552"/>
            <p:cNvSpPr/>
            <p:nvPr/>
          </p:nvSpPr>
          <p:spPr>
            <a:xfrm rot="14301990" flipH="1">
              <a:off x="5913786" y="3274636"/>
              <a:ext cx="285445" cy="43575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074663" y="4290138"/>
            <a:ext cx="316647" cy="536884"/>
            <a:chOff x="6980478" y="3855798"/>
            <a:chExt cx="316647" cy="536884"/>
          </a:xfrm>
        </p:grpSpPr>
        <p:sp>
          <p:nvSpPr>
            <p:cNvPr id="554" name="Freeform 553"/>
            <p:cNvSpPr/>
            <p:nvPr/>
          </p:nvSpPr>
          <p:spPr>
            <a:xfrm flipH="1">
              <a:off x="7099796" y="4224486"/>
              <a:ext cx="104167" cy="89581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5" name="Freeform 554"/>
            <p:cNvSpPr/>
            <p:nvPr/>
          </p:nvSpPr>
          <p:spPr>
            <a:xfrm flipH="1">
              <a:off x="7030454" y="4214711"/>
              <a:ext cx="126367" cy="177971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6" name="Freeform 555"/>
            <p:cNvSpPr/>
            <p:nvPr/>
          </p:nvSpPr>
          <p:spPr>
            <a:xfrm flipH="1">
              <a:off x="6980478" y="4217968"/>
              <a:ext cx="175625" cy="55173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7" name="Freeform 556"/>
            <p:cNvSpPr/>
            <p:nvPr/>
          </p:nvSpPr>
          <p:spPr>
            <a:xfrm flipH="1">
              <a:off x="7161959" y="4224486"/>
              <a:ext cx="135166" cy="73759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58" name="Freeform 557"/>
            <p:cNvSpPr/>
            <p:nvPr/>
          </p:nvSpPr>
          <p:spPr>
            <a:xfrm flipH="1">
              <a:off x="7072168" y="4217968"/>
              <a:ext cx="92265" cy="161793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grpSp>
          <p:nvGrpSpPr>
            <p:cNvPr id="559" name="Group 558"/>
            <p:cNvGrpSpPr/>
            <p:nvPr/>
          </p:nvGrpSpPr>
          <p:grpSpPr>
            <a:xfrm flipH="1">
              <a:off x="7100040" y="3855798"/>
              <a:ext cx="140250" cy="354204"/>
              <a:chOff x="2316829" y="951932"/>
              <a:chExt cx="88721" cy="259985"/>
            </a:xfrm>
          </p:grpSpPr>
          <p:cxnSp>
            <p:nvCxnSpPr>
              <p:cNvPr id="632" name="Straight Connector 631"/>
              <p:cNvCxnSpPr/>
              <p:nvPr/>
            </p:nvCxnSpPr>
            <p:spPr>
              <a:xfrm flipV="1">
                <a:off x="2365062" y="990808"/>
                <a:ext cx="0" cy="221109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Oval 632"/>
              <p:cNvSpPr/>
              <p:nvPr/>
            </p:nvSpPr>
            <p:spPr>
              <a:xfrm rot="18094746">
                <a:off x="2324776" y="1075466"/>
                <a:ext cx="142766" cy="1878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 rot="2989942">
                <a:off x="2254838" y="1013923"/>
                <a:ext cx="142766" cy="1878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127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508030" y="3451530"/>
            <a:ext cx="408022" cy="675597"/>
            <a:chOff x="2413846" y="3017189"/>
            <a:chExt cx="408022" cy="1129546"/>
          </a:xfrm>
        </p:grpSpPr>
        <p:sp>
          <p:nvSpPr>
            <p:cNvPr id="560" name="Freeform 559"/>
            <p:cNvSpPr/>
            <p:nvPr/>
          </p:nvSpPr>
          <p:spPr>
            <a:xfrm flipH="1">
              <a:off x="2583792" y="3040606"/>
              <a:ext cx="141822" cy="398102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1" name="Freeform 560"/>
            <p:cNvSpPr/>
            <p:nvPr/>
          </p:nvSpPr>
          <p:spPr>
            <a:xfrm flipH="1">
              <a:off x="2413846" y="3023043"/>
              <a:ext cx="227062" cy="630318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2" name="Freeform 561"/>
            <p:cNvSpPr/>
            <p:nvPr/>
          </p:nvSpPr>
          <p:spPr>
            <a:xfrm flipH="1">
              <a:off x="2495237" y="3028897"/>
              <a:ext cx="144376" cy="383583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3" name="Freeform 562"/>
            <p:cNvSpPr/>
            <p:nvPr/>
          </p:nvSpPr>
          <p:spPr>
            <a:xfrm flipH="1">
              <a:off x="2569648" y="3017189"/>
              <a:ext cx="185000" cy="1129546"/>
            </a:xfrm>
            <a:custGeom>
              <a:avLst/>
              <a:gdLst>
                <a:gd name="connsiteX0" fmla="*/ 229698 w 367934"/>
                <a:gd name="connsiteY0" fmla="*/ 0 h 1729277"/>
                <a:gd name="connsiteX1" fmla="*/ 162140 w 367934"/>
                <a:gd name="connsiteY1" fmla="*/ 54040 h 1729277"/>
                <a:gd name="connsiteX2" fmla="*/ 148628 w 367934"/>
                <a:gd name="connsiteY2" fmla="*/ 94570 h 1729277"/>
                <a:gd name="connsiteX3" fmla="*/ 108093 w 367934"/>
                <a:gd name="connsiteY3" fmla="*/ 121590 h 1729277"/>
                <a:gd name="connsiteX4" fmla="*/ 67558 w 367934"/>
                <a:gd name="connsiteY4" fmla="*/ 175630 h 1729277"/>
                <a:gd name="connsiteX5" fmla="*/ 0 w 367934"/>
                <a:gd name="connsiteY5" fmla="*/ 297220 h 1729277"/>
                <a:gd name="connsiteX6" fmla="*/ 27023 w 367934"/>
                <a:gd name="connsiteY6" fmla="*/ 364770 h 1729277"/>
                <a:gd name="connsiteX7" fmla="*/ 81070 w 367934"/>
                <a:gd name="connsiteY7" fmla="*/ 445830 h 1729277"/>
                <a:gd name="connsiteX8" fmla="*/ 121605 w 367934"/>
                <a:gd name="connsiteY8" fmla="*/ 540399 h 1729277"/>
                <a:gd name="connsiteX9" fmla="*/ 135116 w 367934"/>
                <a:gd name="connsiteY9" fmla="*/ 594439 h 1729277"/>
                <a:gd name="connsiteX10" fmla="*/ 148628 w 367934"/>
                <a:gd name="connsiteY10" fmla="*/ 634969 h 1729277"/>
                <a:gd name="connsiteX11" fmla="*/ 162140 w 367934"/>
                <a:gd name="connsiteY11" fmla="*/ 837619 h 1729277"/>
                <a:gd name="connsiteX12" fmla="*/ 202675 w 367934"/>
                <a:gd name="connsiteY12" fmla="*/ 878149 h 1729277"/>
                <a:gd name="connsiteX13" fmla="*/ 229698 w 367934"/>
                <a:gd name="connsiteY13" fmla="*/ 932189 h 1729277"/>
                <a:gd name="connsiteX14" fmla="*/ 202675 w 367934"/>
                <a:gd name="connsiteY14" fmla="*/ 1134838 h 1729277"/>
                <a:gd name="connsiteX15" fmla="*/ 202675 w 367934"/>
                <a:gd name="connsiteY15" fmla="*/ 1283448 h 1729277"/>
                <a:gd name="connsiteX16" fmla="*/ 243210 w 367934"/>
                <a:gd name="connsiteY16" fmla="*/ 1296958 h 1729277"/>
                <a:gd name="connsiteX17" fmla="*/ 256721 w 367934"/>
                <a:gd name="connsiteY17" fmla="*/ 1337488 h 1729277"/>
                <a:gd name="connsiteX18" fmla="*/ 337791 w 367934"/>
                <a:gd name="connsiteY18" fmla="*/ 1364508 h 1729277"/>
                <a:gd name="connsiteX19" fmla="*/ 364814 w 367934"/>
                <a:gd name="connsiteY19" fmla="*/ 1405038 h 1729277"/>
                <a:gd name="connsiteX20" fmla="*/ 337791 w 367934"/>
                <a:gd name="connsiteY20" fmla="*/ 1567157 h 1729277"/>
                <a:gd name="connsiteX21" fmla="*/ 310768 w 367934"/>
                <a:gd name="connsiteY21" fmla="*/ 1648217 h 1729277"/>
                <a:gd name="connsiteX22" fmla="*/ 256721 w 367934"/>
                <a:gd name="connsiteY22" fmla="*/ 1715767 h 1729277"/>
                <a:gd name="connsiteX23" fmla="*/ 256721 w 367934"/>
                <a:gd name="connsiteY23" fmla="*/ 1729277 h 17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934" h="1729277">
                  <a:moveTo>
                    <a:pt x="229698" y="0"/>
                  </a:moveTo>
                  <a:cubicBezTo>
                    <a:pt x="207179" y="18013"/>
                    <a:pt x="180909" y="32146"/>
                    <a:pt x="162140" y="54040"/>
                  </a:cubicBezTo>
                  <a:cubicBezTo>
                    <a:pt x="152871" y="64852"/>
                    <a:pt x="157525" y="83450"/>
                    <a:pt x="148628" y="94570"/>
                  </a:cubicBezTo>
                  <a:cubicBezTo>
                    <a:pt x="138483" y="107249"/>
                    <a:pt x="119576" y="110108"/>
                    <a:pt x="108093" y="121590"/>
                  </a:cubicBezTo>
                  <a:cubicBezTo>
                    <a:pt x="92170" y="137511"/>
                    <a:pt x="80472" y="157184"/>
                    <a:pt x="67558" y="175630"/>
                  </a:cubicBezTo>
                  <a:cubicBezTo>
                    <a:pt x="8428" y="260091"/>
                    <a:pt x="22548" y="229586"/>
                    <a:pt x="0" y="297220"/>
                  </a:cubicBezTo>
                  <a:cubicBezTo>
                    <a:pt x="9008" y="319737"/>
                    <a:pt x="15409" y="343480"/>
                    <a:pt x="27023" y="364770"/>
                  </a:cubicBezTo>
                  <a:cubicBezTo>
                    <a:pt x="42575" y="393279"/>
                    <a:pt x="81070" y="445830"/>
                    <a:pt x="81070" y="445830"/>
                  </a:cubicBezTo>
                  <a:cubicBezTo>
                    <a:pt x="119864" y="600981"/>
                    <a:pt x="65617" y="409773"/>
                    <a:pt x="121605" y="540399"/>
                  </a:cubicBezTo>
                  <a:cubicBezTo>
                    <a:pt x="128920" y="557465"/>
                    <a:pt x="130015" y="576586"/>
                    <a:pt x="135116" y="594439"/>
                  </a:cubicBezTo>
                  <a:cubicBezTo>
                    <a:pt x="139029" y="608132"/>
                    <a:pt x="144124" y="621459"/>
                    <a:pt x="148628" y="634969"/>
                  </a:cubicBezTo>
                  <a:cubicBezTo>
                    <a:pt x="153132" y="702519"/>
                    <a:pt x="147452" y="771532"/>
                    <a:pt x="162140" y="837619"/>
                  </a:cubicBezTo>
                  <a:cubicBezTo>
                    <a:pt x="166285" y="856271"/>
                    <a:pt x="191568" y="862601"/>
                    <a:pt x="202675" y="878149"/>
                  </a:cubicBezTo>
                  <a:cubicBezTo>
                    <a:pt x="214382" y="894537"/>
                    <a:pt x="220690" y="914176"/>
                    <a:pt x="229698" y="932189"/>
                  </a:cubicBezTo>
                  <a:cubicBezTo>
                    <a:pt x="220690" y="999739"/>
                    <a:pt x="213305" y="1067525"/>
                    <a:pt x="202675" y="1134838"/>
                  </a:cubicBezTo>
                  <a:cubicBezTo>
                    <a:pt x="193031" y="1195908"/>
                    <a:pt x="166656" y="1211420"/>
                    <a:pt x="202675" y="1283448"/>
                  </a:cubicBezTo>
                  <a:cubicBezTo>
                    <a:pt x="209045" y="1296186"/>
                    <a:pt x="229698" y="1292455"/>
                    <a:pt x="243210" y="1296958"/>
                  </a:cubicBezTo>
                  <a:cubicBezTo>
                    <a:pt x="247714" y="1310468"/>
                    <a:pt x="245132" y="1329211"/>
                    <a:pt x="256721" y="1337488"/>
                  </a:cubicBezTo>
                  <a:cubicBezTo>
                    <a:pt x="279901" y="1354043"/>
                    <a:pt x="337791" y="1364508"/>
                    <a:pt x="337791" y="1364508"/>
                  </a:cubicBezTo>
                  <a:cubicBezTo>
                    <a:pt x="346799" y="1378018"/>
                    <a:pt x="363344" y="1388867"/>
                    <a:pt x="364814" y="1405038"/>
                  </a:cubicBezTo>
                  <a:cubicBezTo>
                    <a:pt x="367934" y="1439350"/>
                    <a:pt x="350427" y="1525043"/>
                    <a:pt x="337791" y="1567157"/>
                  </a:cubicBezTo>
                  <a:cubicBezTo>
                    <a:pt x="329606" y="1594437"/>
                    <a:pt x="330909" y="1628079"/>
                    <a:pt x="310768" y="1648217"/>
                  </a:cubicBezTo>
                  <a:cubicBezTo>
                    <a:pt x="285632" y="1673349"/>
                    <a:pt x="273766" y="1681680"/>
                    <a:pt x="256721" y="1715767"/>
                  </a:cubicBezTo>
                  <a:cubicBezTo>
                    <a:pt x="254707" y="1719795"/>
                    <a:pt x="256721" y="1724774"/>
                    <a:pt x="256721" y="172927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4" name="Freeform 563"/>
            <p:cNvSpPr/>
            <p:nvPr/>
          </p:nvSpPr>
          <p:spPr>
            <a:xfrm flipH="1">
              <a:off x="2650136" y="3040606"/>
              <a:ext cx="171732" cy="438624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5" name="Freeform 564"/>
            <p:cNvSpPr/>
            <p:nvPr/>
          </p:nvSpPr>
          <p:spPr>
            <a:xfrm flipH="1">
              <a:off x="2652743" y="3046461"/>
              <a:ext cx="142190" cy="1024817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6" name="Freeform 565"/>
            <p:cNvSpPr/>
            <p:nvPr/>
          </p:nvSpPr>
          <p:spPr>
            <a:xfrm flipH="1">
              <a:off x="2488799" y="3028897"/>
              <a:ext cx="165786" cy="290714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67" name="Freeform 566"/>
            <p:cNvSpPr/>
            <p:nvPr/>
          </p:nvSpPr>
          <p:spPr>
            <a:xfrm flipH="1">
              <a:off x="2512074" y="3052315"/>
              <a:ext cx="141116" cy="972526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26852" y="2271426"/>
            <a:ext cx="439718" cy="1177497"/>
            <a:chOff x="2432668" y="1837085"/>
            <a:chExt cx="439718" cy="1177497"/>
          </a:xfrm>
        </p:grpSpPr>
        <p:cxnSp>
          <p:nvCxnSpPr>
            <p:cNvPr id="568" name="Straight Connector 567"/>
            <p:cNvCxnSpPr/>
            <p:nvPr/>
          </p:nvCxnSpPr>
          <p:spPr>
            <a:xfrm rot="16200000" flipV="1">
              <a:off x="2198061" y="2558753"/>
              <a:ext cx="910402" cy="1256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9" name="Group 14"/>
            <p:cNvGrpSpPr/>
            <p:nvPr/>
          </p:nvGrpSpPr>
          <p:grpSpPr>
            <a:xfrm rot="4288722" flipH="1">
              <a:off x="2330238" y="2345156"/>
              <a:ext cx="432263" cy="140975"/>
              <a:chOff x="954273" y="782689"/>
              <a:chExt cx="635045" cy="178489"/>
            </a:xfrm>
          </p:grpSpPr>
          <p:sp>
            <p:nvSpPr>
              <p:cNvPr id="630" name="Oval 629"/>
              <p:cNvSpPr/>
              <p:nvPr/>
            </p:nvSpPr>
            <p:spPr>
              <a:xfrm rot="688477">
                <a:off x="954273" y="812568"/>
                <a:ext cx="635045" cy="148610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 rot="660377">
                <a:off x="1050374" y="782689"/>
                <a:ext cx="428241" cy="95161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570" name="Oval 569"/>
            <p:cNvSpPr/>
            <p:nvPr/>
          </p:nvSpPr>
          <p:spPr>
            <a:xfrm rot="3505254" flipH="1">
              <a:off x="2403177" y="2676864"/>
              <a:ext cx="349490" cy="53351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1" name="Freeform 570"/>
            <p:cNvSpPr/>
            <p:nvPr/>
          </p:nvSpPr>
          <p:spPr>
            <a:xfrm flipH="1">
              <a:off x="2644509" y="1910653"/>
              <a:ext cx="227877" cy="220704"/>
            </a:xfrm>
            <a:custGeom>
              <a:avLst/>
              <a:gdLst>
                <a:gd name="connsiteX0" fmla="*/ 281881 w 288529"/>
                <a:gd name="connsiteY0" fmla="*/ 324239 h 324239"/>
                <a:gd name="connsiteX1" fmla="*/ 214322 w 288529"/>
                <a:gd name="connsiteY1" fmla="*/ 229669 h 324239"/>
                <a:gd name="connsiteX2" fmla="*/ 146764 w 288529"/>
                <a:gd name="connsiteY2" fmla="*/ 162119 h 324239"/>
                <a:gd name="connsiteX3" fmla="*/ 52183 w 288529"/>
                <a:gd name="connsiteY3" fmla="*/ 135099 h 324239"/>
                <a:gd name="connsiteX4" fmla="*/ 11648 w 288529"/>
                <a:gd name="connsiteY4" fmla="*/ 121589 h 324239"/>
                <a:gd name="connsiteX5" fmla="*/ 11648 w 288529"/>
                <a:gd name="connsiteY5" fmla="*/ 0 h 3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29" h="324239">
                  <a:moveTo>
                    <a:pt x="281881" y="324239"/>
                  </a:moveTo>
                  <a:cubicBezTo>
                    <a:pt x="228674" y="191241"/>
                    <a:pt x="288529" y="303867"/>
                    <a:pt x="214322" y="229669"/>
                  </a:cubicBezTo>
                  <a:cubicBezTo>
                    <a:pt x="160273" y="175627"/>
                    <a:pt x="218828" y="198147"/>
                    <a:pt x="146764" y="162119"/>
                  </a:cubicBezTo>
                  <a:cubicBezTo>
                    <a:pt x="125167" y="151322"/>
                    <a:pt x="72385" y="140870"/>
                    <a:pt x="52183" y="135099"/>
                  </a:cubicBezTo>
                  <a:cubicBezTo>
                    <a:pt x="38488" y="131187"/>
                    <a:pt x="15741" y="135231"/>
                    <a:pt x="11648" y="121589"/>
                  </a:cubicBezTo>
                  <a:cubicBezTo>
                    <a:pt x="0" y="82769"/>
                    <a:pt x="11648" y="40530"/>
                    <a:pt x="11648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2" name="Freeform 571"/>
            <p:cNvSpPr/>
            <p:nvPr/>
          </p:nvSpPr>
          <p:spPr>
            <a:xfrm flipH="1">
              <a:off x="2617744" y="1855477"/>
              <a:ext cx="145704" cy="275879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3" name="Freeform 572"/>
            <p:cNvSpPr/>
            <p:nvPr/>
          </p:nvSpPr>
          <p:spPr>
            <a:xfrm flipH="1">
              <a:off x="2432668" y="1873869"/>
              <a:ext cx="227762" cy="229900"/>
            </a:xfrm>
            <a:custGeom>
              <a:avLst/>
              <a:gdLst>
                <a:gd name="connsiteX0" fmla="*/ 0 w 288381"/>
                <a:gd name="connsiteY0" fmla="*/ 337749 h 337749"/>
                <a:gd name="connsiteX1" fmla="*/ 54046 w 288381"/>
                <a:gd name="connsiteY1" fmla="*/ 202649 h 337749"/>
                <a:gd name="connsiteX2" fmla="*/ 256721 w 288381"/>
                <a:gd name="connsiteY2" fmla="*/ 175629 h 337749"/>
                <a:gd name="connsiteX3" fmla="*/ 256721 w 288381"/>
                <a:gd name="connsiteY3" fmla="*/ 0 h 33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381" h="337749">
                  <a:moveTo>
                    <a:pt x="0" y="337749"/>
                  </a:moveTo>
                  <a:cubicBezTo>
                    <a:pt x="838" y="335236"/>
                    <a:pt x="37304" y="213111"/>
                    <a:pt x="54046" y="202649"/>
                  </a:cubicBezTo>
                  <a:cubicBezTo>
                    <a:pt x="79904" y="186489"/>
                    <a:pt x="249971" y="186128"/>
                    <a:pt x="256721" y="175629"/>
                  </a:cubicBezTo>
                  <a:cubicBezTo>
                    <a:pt x="288381" y="126386"/>
                    <a:pt x="256721" y="58543"/>
                    <a:pt x="256721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4" name="Freeform 573"/>
            <p:cNvSpPr/>
            <p:nvPr/>
          </p:nvSpPr>
          <p:spPr>
            <a:xfrm flipH="1">
              <a:off x="2539135" y="1837085"/>
              <a:ext cx="110624" cy="248291"/>
            </a:xfrm>
            <a:custGeom>
              <a:avLst/>
              <a:gdLst>
                <a:gd name="connsiteX0" fmla="*/ 0 w 140065"/>
                <a:gd name="connsiteY0" fmla="*/ 364769 h 364769"/>
                <a:gd name="connsiteX1" fmla="*/ 54046 w 140065"/>
                <a:gd name="connsiteY1" fmla="*/ 162119 h 364769"/>
                <a:gd name="connsiteX2" fmla="*/ 94581 w 140065"/>
                <a:gd name="connsiteY2" fmla="*/ 135099 h 364769"/>
                <a:gd name="connsiteX3" fmla="*/ 108093 w 140065"/>
                <a:gd name="connsiteY3" fmla="*/ 94570 h 364769"/>
                <a:gd name="connsiteX4" fmla="*/ 135116 w 140065"/>
                <a:gd name="connsiteY4" fmla="*/ 54040 h 364769"/>
                <a:gd name="connsiteX5" fmla="*/ 135116 w 140065"/>
                <a:gd name="connsiteY5" fmla="*/ 0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65" h="364769">
                  <a:moveTo>
                    <a:pt x="0" y="364769"/>
                  </a:moveTo>
                  <a:cubicBezTo>
                    <a:pt x="10321" y="302852"/>
                    <a:pt x="2373" y="213786"/>
                    <a:pt x="54046" y="162119"/>
                  </a:cubicBezTo>
                  <a:cubicBezTo>
                    <a:pt x="65529" y="150637"/>
                    <a:pt x="81069" y="144106"/>
                    <a:pt x="94581" y="135099"/>
                  </a:cubicBezTo>
                  <a:cubicBezTo>
                    <a:pt x="99085" y="121589"/>
                    <a:pt x="101724" y="107307"/>
                    <a:pt x="108093" y="94570"/>
                  </a:cubicBezTo>
                  <a:cubicBezTo>
                    <a:pt x="115355" y="80047"/>
                    <a:pt x="130655" y="69653"/>
                    <a:pt x="135116" y="54040"/>
                  </a:cubicBezTo>
                  <a:cubicBezTo>
                    <a:pt x="140065" y="36720"/>
                    <a:pt x="135116" y="18013"/>
                    <a:pt x="135116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5" name="Freeform 574"/>
            <p:cNvSpPr/>
            <p:nvPr/>
          </p:nvSpPr>
          <p:spPr>
            <a:xfrm flipH="1">
              <a:off x="2639087" y="1883066"/>
              <a:ext cx="146601" cy="211507"/>
            </a:xfrm>
            <a:custGeom>
              <a:avLst/>
              <a:gdLst>
                <a:gd name="connsiteX0" fmla="*/ 185621 w 185621"/>
                <a:gd name="connsiteY0" fmla="*/ 310729 h 310729"/>
                <a:gd name="connsiteX1" fmla="*/ 145086 w 185621"/>
                <a:gd name="connsiteY1" fmla="*/ 189139 h 310729"/>
                <a:gd name="connsiteX2" fmla="*/ 104551 w 185621"/>
                <a:gd name="connsiteY2" fmla="*/ 162119 h 310729"/>
                <a:gd name="connsiteX3" fmla="*/ 23482 w 185621"/>
                <a:gd name="connsiteY3" fmla="*/ 135099 h 310729"/>
                <a:gd name="connsiteX4" fmla="*/ 9970 w 185621"/>
                <a:gd name="connsiteY4" fmla="*/ 0 h 3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1" h="310729">
                  <a:moveTo>
                    <a:pt x="185621" y="310729"/>
                  </a:moveTo>
                  <a:cubicBezTo>
                    <a:pt x="176562" y="256379"/>
                    <a:pt x="183085" y="227133"/>
                    <a:pt x="145086" y="189139"/>
                  </a:cubicBezTo>
                  <a:cubicBezTo>
                    <a:pt x="133603" y="177657"/>
                    <a:pt x="119390" y="168713"/>
                    <a:pt x="104551" y="162119"/>
                  </a:cubicBezTo>
                  <a:cubicBezTo>
                    <a:pt x="78521" y="150551"/>
                    <a:pt x="23482" y="135099"/>
                    <a:pt x="23482" y="135099"/>
                  </a:cubicBezTo>
                  <a:cubicBezTo>
                    <a:pt x="0" y="64664"/>
                    <a:pt x="9970" y="108810"/>
                    <a:pt x="9970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6" name="Oval 575"/>
            <p:cNvSpPr/>
            <p:nvPr/>
          </p:nvSpPr>
          <p:spPr>
            <a:xfrm rot="18610058" flipH="1">
              <a:off x="2576158" y="2526206"/>
              <a:ext cx="349490" cy="53351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7" name="Oval 576"/>
            <p:cNvSpPr/>
            <p:nvPr/>
          </p:nvSpPr>
          <p:spPr>
            <a:xfrm rot="18610058" flipH="1">
              <a:off x="2579118" y="2293805"/>
              <a:ext cx="349490" cy="53351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8" name="Oval 577"/>
            <p:cNvSpPr/>
            <p:nvPr/>
          </p:nvSpPr>
          <p:spPr>
            <a:xfrm rot="18610058" flipH="1">
              <a:off x="2578509" y="2112478"/>
              <a:ext cx="349490" cy="53351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79" name="Oval 578"/>
            <p:cNvSpPr/>
            <p:nvPr/>
          </p:nvSpPr>
          <p:spPr>
            <a:xfrm rot="3505254" flipH="1">
              <a:off x="2394287" y="2163533"/>
              <a:ext cx="349490" cy="53351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64407" y="3344179"/>
            <a:ext cx="354110" cy="689486"/>
            <a:chOff x="1670223" y="2909838"/>
            <a:chExt cx="354110" cy="1236892"/>
          </a:xfrm>
        </p:grpSpPr>
        <p:sp>
          <p:nvSpPr>
            <p:cNvPr id="580" name="Freeform 579"/>
            <p:cNvSpPr/>
            <p:nvPr/>
          </p:nvSpPr>
          <p:spPr>
            <a:xfrm flipH="1">
              <a:off x="1793932" y="2929973"/>
              <a:ext cx="160916" cy="138382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81" name="Freeform 580"/>
            <p:cNvSpPr/>
            <p:nvPr/>
          </p:nvSpPr>
          <p:spPr>
            <a:xfrm flipH="1">
              <a:off x="1686814" y="2914869"/>
              <a:ext cx="195210" cy="1164653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82" name="Freeform 581"/>
            <p:cNvSpPr/>
            <p:nvPr/>
          </p:nvSpPr>
          <p:spPr>
            <a:xfrm flipH="1">
              <a:off x="1670223" y="2919903"/>
              <a:ext cx="210690" cy="129794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83" name="Freeform 582"/>
            <p:cNvSpPr/>
            <p:nvPr/>
          </p:nvSpPr>
          <p:spPr>
            <a:xfrm flipH="1">
              <a:off x="1820762" y="2909838"/>
              <a:ext cx="196480" cy="1236892"/>
            </a:xfrm>
            <a:custGeom>
              <a:avLst/>
              <a:gdLst>
                <a:gd name="connsiteX0" fmla="*/ 229698 w 367934"/>
                <a:gd name="connsiteY0" fmla="*/ 0 h 1729277"/>
                <a:gd name="connsiteX1" fmla="*/ 162140 w 367934"/>
                <a:gd name="connsiteY1" fmla="*/ 54040 h 1729277"/>
                <a:gd name="connsiteX2" fmla="*/ 148628 w 367934"/>
                <a:gd name="connsiteY2" fmla="*/ 94570 h 1729277"/>
                <a:gd name="connsiteX3" fmla="*/ 108093 w 367934"/>
                <a:gd name="connsiteY3" fmla="*/ 121590 h 1729277"/>
                <a:gd name="connsiteX4" fmla="*/ 67558 w 367934"/>
                <a:gd name="connsiteY4" fmla="*/ 175630 h 1729277"/>
                <a:gd name="connsiteX5" fmla="*/ 0 w 367934"/>
                <a:gd name="connsiteY5" fmla="*/ 297220 h 1729277"/>
                <a:gd name="connsiteX6" fmla="*/ 27023 w 367934"/>
                <a:gd name="connsiteY6" fmla="*/ 364770 h 1729277"/>
                <a:gd name="connsiteX7" fmla="*/ 81070 w 367934"/>
                <a:gd name="connsiteY7" fmla="*/ 445830 h 1729277"/>
                <a:gd name="connsiteX8" fmla="*/ 121605 w 367934"/>
                <a:gd name="connsiteY8" fmla="*/ 540399 h 1729277"/>
                <a:gd name="connsiteX9" fmla="*/ 135116 w 367934"/>
                <a:gd name="connsiteY9" fmla="*/ 594439 h 1729277"/>
                <a:gd name="connsiteX10" fmla="*/ 148628 w 367934"/>
                <a:gd name="connsiteY10" fmla="*/ 634969 h 1729277"/>
                <a:gd name="connsiteX11" fmla="*/ 162140 w 367934"/>
                <a:gd name="connsiteY11" fmla="*/ 837619 h 1729277"/>
                <a:gd name="connsiteX12" fmla="*/ 202675 w 367934"/>
                <a:gd name="connsiteY12" fmla="*/ 878149 h 1729277"/>
                <a:gd name="connsiteX13" fmla="*/ 229698 w 367934"/>
                <a:gd name="connsiteY13" fmla="*/ 932189 h 1729277"/>
                <a:gd name="connsiteX14" fmla="*/ 202675 w 367934"/>
                <a:gd name="connsiteY14" fmla="*/ 1134838 h 1729277"/>
                <a:gd name="connsiteX15" fmla="*/ 202675 w 367934"/>
                <a:gd name="connsiteY15" fmla="*/ 1283448 h 1729277"/>
                <a:gd name="connsiteX16" fmla="*/ 243210 w 367934"/>
                <a:gd name="connsiteY16" fmla="*/ 1296958 h 1729277"/>
                <a:gd name="connsiteX17" fmla="*/ 256721 w 367934"/>
                <a:gd name="connsiteY17" fmla="*/ 1337488 h 1729277"/>
                <a:gd name="connsiteX18" fmla="*/ 337791 w 367934"/>
                <a:gd name="connsiteY18" fmla="*/ 1364508 h 1729277"/>
                <a:gd name="connsiteX19" fmla="*/ 364814 w 367934"/>
                <a:gd name="connsiteY19" fmla="*/ 1405038 h 1729277"/>
                <a:gd name="connsiteX20" fmla="*/ 337791 w 367934"/>
                <a:gd name="connsiteY20" fmla="*/ 1567157 h 1729277"/>
                <a:gd name="connsiteX21" fmla="*/ 310768 w 367934"/>
                <a:gd name="connsiteY21" fmla="*/ 1648217 h 1729277"/>
                <a:gd name="connsiteX22" fmla="*/ 256721 w 367934"/>
                <a:gd name="connsiteY22" fmla="*/ 1715767 h 1729277"/>
                <a:gd name="connsiteX23" fmla="*/ 256721 w 367934"/>
                <a:gd name="connsiteY23" fmla="*/ 1729277 h 17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934" h="1729277">
                  <a:moveTo>
                    <a:pt x="229698" y="0"/>
                  </a:moveTo>
                  <a:cubicBezTo>
                    <a:pt x="207179" y="18013"/>
                    <a:pt x="180909" y="32146"/>
                    <a:pt x="162140" y="54040"/>
                  </a:cubicBezTo>
                  <a:cubicBezTo>
                    <a:pt x="152871" y="64852"/>
                    <a:pt x="157525" y="83450"/>
                    <a:pt x="148628" y="94570"/>
                  </a:cubicBezTo>
                  <a:cubicBezTo>
                    <a:pt x="138483" y="107249"/>
                    <a:pt x="119576" y="110108"/>
                    <a:pt x="108093" y="121590"/>
                  </a:cubicBezTo>
                  <a:cubicBezTo>
                    <a:pt x="92170" y="137511"/>
                    <a:pt x="80472" y="157184"/>
                    <a:pt x="67558" y="175630"/>
                  </a:cubicBezTo>
                  <a:cubicBezTo>
                    <a:pt x="8428" y="260091"/>
                    <a:pt x="22548" y="229586"/>
                    <a:pt x="0" y="297220"/>
                  </a:cubicBezTo>
                  <a:cubicBezTo>
                    <a:pt x="9008" y="319737"/>
                    <a:pt x="15409" y="343480"/>
                    <a:pt x="27023" y="364770"/>
                  </a:cubicBezTo>
                  <a:cubicBezTo>
                    <a:pt x="42575" y="393279"/>
                    <a:pt x="81070" y="445830"/>
                    <a:pt x="81070" y="445830"/>
                  </a:cubicBezTo>
                  <a:cubicBezTo>
                    <a:pt x="119864" y="600981"/>
                    <a:pt x="65617" y="409773"/>
                    <a:pt x="121605" y="540399"/>
                  </a:cubicBezTo>
                  <a:cubicBezTo>
                    <a:pt x="128920" y="557465"/>
                    <a:pt x="130015" y="576586"/>
                    <a:pt x="135116" y="594439"/>
                  </a:cubicBezTo>
                  <a:cubicBezTo>
                    <a:pt x="139029" y="608132"/>
                    <a:pt x="144124" y="621459"/>
                    <a:pt x="148628" y="634969"/>
                  </a:cubicBezTo>
                  <a:cubicBezTo>
                    <a:pt x="153132" y="702519"/>
                    <a:pt x="147452" y="771532"/>
                    <a:pt x="162140" y="837619"/>
                  </a:cubicBezTo>
                  <a:cubicBezTo>
                    <a:pt x="166285" y="856271"/>
                    <a:pt x="191568" y="862601"/>
                    <a:pt x="202675" y="878149"/>
                  </a:cubicBezTo>
                  <a:cubicBezTo>
                    <a:pt x="214382" y="894537"/>
                    <a:pt x="220690" y="914176"/>
                    <a:pt x="229698" y="932189"/>
                  </a:cubicBezTo>
                  <a:cubicBezTo>
                    <a:pt x="220690" y="999739"/>
                    <a:pt x="213305" y="1067525"/>
                    <a:pt x="202675" y="1134838"/>
                  </a:cubicBezTo>
                  <a:cubicBezTo>
                    <a:pt x="193031" y="1195908"/>
                    <a:pt x="166656" y="1211420"/>
                    <a:pt x="202675" y="1283448"/>
                  </a:cubicBezTo>
                  <a:cubicBezTo>
                    <a:pt x="209045" y="1296186"/>
                    <a:pt x="229698" y="1292455"/>
                    <a:pt x="243210" y="1296958"/>
                  </a:cubicBezTo>
                  <a:cubicBezTo>
                    <a:pt x="247714" y="1310468"/>
                    <a:pt x="245132" y="1329211"/>
                    <a:pt x="256721" y="1337488"/>
                  </a:cubicBezTo>
                  <a:cubicBezTo>
                    <a:pt x="279901" y="1354043"/>
                    <a:pt x="337791" y="1364508"/>
                    <a:pt x="337791" y="1364508"/>
                  </a:cubicBezTo>
                  <a:cubicBezTo>
                    <a:pt x="346799" y="1378018"/>
                    <a:pt x="363344" y="1388867"/>
                    <a:pt x="364814" y="1405038"/>
                  </a:cubicBezTo>
                  <a:cubicBezTo>
                    <a:pt x="367934" y="1439350"/>
                    <a:pt x="350427" y="1525043"/>
                    <a:pt x="337791" y="1567157"/>
                  </a:cubicBezTo>
                  <a:cubicBezTo>
                    <a:pt x="329606" y="1594437"/>
                    <a:pt x="330909" y="1628079"/>
                    <a:pt x="310768" y="1648217"/>
                  </a:cubicBezTo>
                  <a:cubicBezTo>
                    <a:pt x="285632" y="1673349"/>
                    <a:pt x="273766" y="1681680"/>
                    <a:pt x="256721" y="1715767"/>
                  </a:cubicBezTo>
                  <a:cubicBezTo>
                    <a:pt x="254707" y="1719795"/>
                    <a:pt x="256721" y="1724774"/>
                    <a:pt x="256721" y="172927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84" name="Freeform 583"/>
            <p:cNvSpPr/>
            <p:nvPr/>
          </p:nvSpPr>
          <p:spPr>
            <a:xfrm flipH="1">
              <a:off x="1889958" y="2929973"/>
              <a:ext cx="134375" cy="996808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85" name="Freeform 584"/>
            <p:cNvSpPr/>
            <p:nvPr/>
          </p:nvSpPr>
          <p:spPr>
            <a:xfrm flipH="1">
              <a:off x="1892198" y="2935005"/>
              <a:ext cx="51036" cy="442921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86" name="Freeform 585"/>
            <p:cNvSpPr/>
            <p:nvPr/>
          </p:nvSpPr>
          <p:spPr>
            <a:xfrm flipH="1">
              <a:off x="1751252" y="2919904"/>
              <a:ext cx="142530" cy="249934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87" name="Freeform 586"/>
            <p:cNvSpPr/>
            <p:nvPr/>
          </p:nvSpPr>
          <p:spPr>
            <a:xfrm flipH="1">
              <a:off x="1804588" y="2940038"/>
              <a:ext cx="87993" cy="533519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97179" y="2329615"/>
            <a:ext cx="378036" cy="1012322"/>
            <a:chOff x="1702995" y="1895275"/>
            <a:chExt cx="378036" cy="1012322"/>
          </a:xfrm>
        </p:grpSpPr>
        <p:cxnSp>
          <p:nvCxnSpPr>
            <p:cNvPr id="588" name="Straight Connector 587"/>
            <p:cNvCxnSpPr/>
            <p:nvPr/>
          </p:nvCxnSpPr>
          <p:spPr>
            <a:xfrm rot="16200000" flipV="1">
              <a:off x="1501296" y="2515709"/>
              <a:ext cx="782696" cy="1079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9" name="Group 14"/>
            <p:cNvGrpSpPr/>
            <p:nvPr/>
          </p:nvGrpSpPr>
          <p:grpSpPr>
            <a:xfrm rot="4288722" flipH="1">
              <a:off x="1712650" y="2396224"/>
              <a:ext cx="256968" cy="75436"/>
              <a:chOff x="962324" y="769970"/>
              <a:chExt cx="439114" cy="111094"/>
            </a:xfrm>
          </p:grpSpPr>
          <p:sp>
            <p:nvSpPr>
              <p:cNvPr id="628" name="Oval 627"/>
              <p:cNvSpPr/>
              <p:nvPr/>
            </p:nvSpPr>
            <p:spPr>
              <a:xfrm rot="688477">
                <a:off x="962324" y="793682"/>
                <a:ext cx="439114" cy="87382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29" name="Oval 628"/>
              <p:cNvSpPr/>
              <p:nvPr/>
            </p:nvSpPr>
            <p:spPr>
              <a:xfrm rot="660377">
                <a:off x="1055163" y="769970"/>
                <a:ext cx="291292" cy="5825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590" name="Oval 589"/>
            <p:cNvSpPr/>
            <p:nvPr/>
          </p:nvSpPr>
          <p:spPr>
            <a:xfrm rot="3505254" flipH="1">
              <a:off x="1668748" y="2617252"/>
              <a:ext cx="300465" cy="45868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1" name="Freeform 590"/>
            <p:cNvSpPr/>
            <p:nvPr/>
          </p:nvSpPr>
          <p:spPr>
            <a:xfrm flipH="1">
              <a:off x="1885119" y="1958523"/>
              <a:ext cx="195912" cy="189744"/>
            </a:xfrm>
            <a:custGeom>
              <a:avLst/>
              <a:gdLst>
                <a:gd name="connsiteX0" fmla="*/ 281881 w 288529"/>
                <a:gd name="connsiteY0" fmla="*/ 324239 h 324239"/>
                <a:gd name="connsiteX1" fmla="*/ 214322 w 288529"/>
                <a:gd name="connsiteY1" fmla="*/ 229669 h 324239"/>
                <a:gd name="connsiteX2" fmla="*/ 146764 w 288529"/>
                <a:gd name="connsiteY2" fmla="*/ 162119 h 324239"/>
                <a:gd name="connsiteX3" fmla="*/ 52183 w 288529"/>
                <a:gd name="connsiteY3" fmla="*/ 135099 h 324239"/>
                <a:gd name="connsiteX4" fmla="*/ 11648 w 288529"/>
                <a:gd name="connsiteY4" fmla="*/ 121589 h 324239"/>
                <a:gd name="connsiteX5" fmla="*/ 11648 w 288529"/>
                <a:gd name="connsiteY5" fmla="*/ 0 h 3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29" h="324239">
                  <a:moveTo>
                    <a:pt x="281881" y="324239"/>
                  </a:moveTo>
                  <a:cubicBezTo>
                    <a:pt x="228674" y="191241"/>
                    <a:pt x="288529" y="303867"/>
                    <a:pt x="214322" y="229669"/>
                  </a:cubicBezTo>
                  <a:cubicBezTo>
                    <a:pt x="160273" y="175627"/>
                    <a:pt x="218828" y="198147"/>
                    <a:pt x="146764" y="162119"/>
                  </a:cubicBezTo>
                  <a:cubicBezTo>
                    <a:pt x="125167" y="151322"/>
                    <a:pt x="72385" y="140870"/>
                    <a:pt x="52183" y="135099"/>
                  </a:cubicBezTo>
                  <a:cubicBezTo>
                    <a:pt x="38488" y="131187"/>
                    <a:pt x="15741" y="135231"/>
                    <a:pt x="11648" y="121589"/>
                  </a:cubicBezTo>
                  <a:cubicBezTo>
                    <a:pt x="0" y="82769"/>
                    <a:pt x="11648" y="40530"/>
                    <a:pt x="11648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2" name="Freeform 591"/>
            <p:cNvSpPr/>
            <p:nvPr/>
          </p:nvSpPr>
          <p:spPr>
            <a:xfrm flipH="1">
              <a:off x="1862109" y="1911086"/>
              <a:ext cx="125266" cy="237181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3" name="Freeform 592"/>
            <p:cNvSpPr/>
            <p:nvPr/>
          </p:nvSpPr>
          <p:spPr>
            <a:xfrm flipH="1">
              <a:off x="1702995" y="1926899"/>
              <a:ext cx="195811" cy="197649"/>
            </a:xfrm>
            <a:custGeom>
              <a:avLst/>
              <a:gdLst>
                <a:gd name="connsiteX0" fmla="*/ 0 w 288381"/>
                <a:gd name="connsiteY0" fmla="*/ 337749 h 337749"/>
                <a:gd name="connsiteX1" fmla="*/ 54046 w 288381"/>
                <a:gd name="connsiteY1" fmla="*/ 202649 h 337749"/>
                <a:gd name="connsiteX2" fmla="*/ 256721 w 288381"/>
                <a:gd name="connsiteY2" fmla="*/ 175629 h 337749"/>
                <a:gd name="connsiteX3" fmla="*/ 256721 w 288381"/>
                <a:gd name="connsiteY3" fmla="*/ 0 h 33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381" h="337749">
                  <a:moveTo>
                    <a:pt x="0" y="337749"/>
                  </a:moveTo>
                  <a:cubicBezTo>
                    <a:pt x="838" y="335236"/>
                    <a:pt x="37304" y="213111"/>
                    <a:pt x="54046" y="202649"/>
                  </a:cubicBezTo>
                  <a:cubicBezTo>
                    <a:pt x="79904" y="186489"/>
                    <a:pt x="249971" y="186128"/>
                    <a:pt x="256721" y="175629"/>
                  </a:cubicBezTo>
                  <a:cubicBezTo>
                    <a:pt x="288381" y="126386"/>
                    <a:pt x="256721" y="58543"/>
                    <a:pt x="256721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4" name="Freeform 593"/>
            <p:cNvSpPr/>
            <p:nvPr/>
          </p:nvSpPr>
          <p:spPr>
            <a:xfrm flipH="1">
              <a:off x="1794527" y="1895275"/>
              <a:ext cx="95105" cy="213461"/>
            </a:xfrm>
            <a:custGeom>
              <a:avLst/>
              <a:gdLst>
                <a:gd name="connsiteX0" fmla="*/ 0 w 140065"/>
                <a:gd name="connsiteY0" fmla="*/ 364769 h 364769"/>
                <a:gd name="connsiteX1" fmla="*/ 54046 w 140065"/>
                <a:gd name="connsiteY1" fmla="*/ 162119 h 364769"/>
                <a:gd name="connsiteX2" fmla="*/ 94581 w 140065"/>
                <a:gd name="connsiteY2" fmla="*/ 135099 h 364769"/>
                <a:gd name="connsiteX3" fmla="*/ 108093 w 140065"/>
                <a:gd name="connsiteY3" fmla="*/ 94570 h 364769"/>
                <a:gd name="connsiteX4" fmla="*/ 135116 w 140065"/>
                <a:gd name="connsiteY4" fmla="*/ 54040 h 364769"/>
                <a:gd name="connsiteX5" fmla="*/ 135116 w 140065"/>
                <a:gd name="connsiteY5" fmla="*/ 0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65" h="364769">
                  <a:moveTo>
                    <a:pt x="0" y="364769"/>
                  </a:moveTo>
                  <a:cubicBezTo>
                    <a:pt x="10321" y="302852"/>
                    <a:pt x="2373" y="213786"/>
                    <a:pt x="54046" y="162119"/>
                  </a:cubicBezTo>
                  <a:cubicBezTo>
                    <a:pt x="65529" y="150637"/>
                    <a:pt x="81069" y="144106"/>
                    <a:pt x="94581" y="135099"/>
                  </a:cubicBezTo>
                  <a:cubicBezTo>
                    <a:pt x="99085" y="121589"/>
                    <a:pt x="101724" y="107307"/>
                    <a:pt x="108093" y="94570"/>
                  </a:cubicBezTo>
                  <a:cubicBezTo>
                    <a:pt x="115355" y="80047"/>
                    <a:pt x="130655" y="69653"/>
                    <a:pt x="135116" y="54040"/>
                  </a:cubicBezTo>
                  <a:cubicBezTo>
                    <a:pt x="140065" y="36720"/>
                    <a:pt x="135116" y="18013"/>
                    <a:pt x="135116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5" name="Freeform 594"/>
            <p:cNvSpPr/>
            <p:nvPr/>
          </p:nvSpPr>
          <p:spPr>
            <a:xfrm flipH="1">
              <a:off x="1880458" y="1934806"/>
              <a:ext cx="126038" cy="181838"/>
            </a:xfrm>
            <a:custGeom>
              <a:avLst/>
              <a:gdLst>
                <a:gd name="connsiteX0" fmla="*/ 185621 w 185621"/>
                <a:gd name="connsiteY0" fmla="*/ 310729 h 310729"/>
                <a:gd name="connsiteX1" fmla="*/ 145086 w 185621"/>
                <a:gd name="connsiteY1" fmla="*/ 189139 h 310729"/>
                <a:gd name="connsiteX2" fmla="*/ 104551 w 185621"/>
                <a:gd name="connsiteY2" fmla="*/ 162119 h 310729"/>
                <a:gd name="connsiteX3" fmla="*/ 23482 w 185621"/>
                <a:gd name="connsiteY3" fmla="*/ 135099 h 310729"/>
                <a:gd name="connsiteX4" fmla="*/ 9970 w 185621"/>
                <a:gd name="connsiteY4" fmla="*/ 0 h 3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1" h="310729">
                  <a:moveTo>
                    <a:pt x="185621" y="310729"/>
                  </a:moveTo>
                  <a:cubicBezTo>
                    <a:pt x="176562" y="256379"/>
                    <a:pt x="183085" y="227133"/>
                    <a:pt x="145086" y="189139"/>
                  </a:cubicBezTo>
                  <a:cubicBezTo>
                    <a:pt x="133603" y="177657"/>
                    <a:pt x="119390" y="168713"/>
                    <a:pt x="104551" y="162119"/>
                  </a:cubicBezTo>
                  <a:cubicBezTo>
                    <a:pt x="78521" y="150551"/>
                    <a:pt x="23482" y="135099"/>
                    <a:pt x="23482" y="135099"/>
                  </a:cubicBezTo>
                  <a:cubicBezTo>
                    <a:pt x="0" y="64664"/>
                    <a:pt x="9970" y="108810"/>
                    <a:pt x="9970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6" name="Oval 595"/>
            <p:cNvSpPr/>
            <p:nvPr/>
          </p:nvSpPr>
          <p:spPr>
            <a:xfrm rot="18610058" flipH="1">
              <a:off x="1829184" y="2487728"/>
              <a:ext cx="300465" cy="45868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7" name="Oval 596"/>
            <p:cNvSpPr/>
            <p:nvPr/>
          </p:nvSpPr>
          <p:spPr>
            <a:xfrm rot="18610058" flipH="1">
              <a:off x="1831729" y="2287927"/>
              <a:ext cx="300465" cy="45868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 rot="18610058" flipH="1">
              <a:off x="1828463" y="2132035"/>
              <a:ext cx="300465" cy="45868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 rot="3505254" flipH="1">
              <a:off x="1661107" y="2175929"/>
              <a:ext cx="300465" cy="45868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72356" y="3197600"/>
            <a:ext cx="289594" cy="666109"/>
            <a:chOff x="478172" y="2763259"/>
            <a:chExt cx="289594" cy="1139692"/>
          </a:xfrm>
        </p:grpSpPr>
        <p:sp>
          <p:nvSpPr>
            <p:cNvPr id="600" name="Freeform 599"/>
            <p:cNvSpPr/>
            <p:nvPr/>
          </p:nvSpPr>
          <p:spPr>
            <a:xfrm flipH="1">
              <a:off x="587803" y="2763259"/>
              <a:ext cx="173228" cy="756607"/>
            </a:xfrm>
            <a:custGeom>
              <a:avLst/>
              <a:gdLst>
                <a:gd name="connsiteX0" fmla="*/ 229698 w 367934"/>
                <a:gd name="connsiteY0" fmla="*/ 0 h 1729277"/>
                <a:gd name="connsiteX1" fmla="*/ 162140 w 367934"/>
                <a:gd name="connsiteY1" fmla="*/ 54040 h 1729277"/>
                <a:gd name="connsiteX2" fmla="*/ 148628 w 367934"/>
                <a:gd name="connsiteY2" fmla="*/ 94570 h 1729277"/>
                <a:gd name="connsiteX3" fmla="*/ 108093 w 367934"/>
                <a:gd name="connsiteY3" fmla="*/ 121590 h 1729277"/>
                <a:gd name="connsiteX4" fmla="*/ 67558 w 367934"/>
                <a:gd name="connsiteY4" fmla="*/ 175630 h 1729277"/>
                <a:gd name="connsiteX5" fmla="*/ 0 w 367934"/>
                <a:gd name="connsiteY5" fmla="*/ 297220 h 1729277"/>
                <a:gd name="connsiteX6" fmla="*/ 27023 w 367934"/>
                <a:gd name="connsiteY6" fmla="*/ 364770 h 1729277"/>
                <a:gd name="connsiteX7" fmla="*/ 81070 w 367934"/>
                <a:gd name="connsiteY7" fmla="*/ 445830 h 1729277"/>
                <a:gd name="connsiteX8" fmla="*/ 121605 w 367934"/>
                <a:gd name="connsiteY8" fmla="*/ 540399 h 1729277"/>
                <a:gd name="connsiteX9" fmla="*/ 135116 w 367934"/>
                <a:gd name="connsiteY9" fmla="*/ 594439 h 1729277"/>
                <a:gd name="connsiteX10" fmla="*/ 148628 w 367934"/>
                <a:gd name="connsiteY10" fmla="*/ 634969 h 1729277"/>
                <a:gd name="connsiteX11" fmla="*/ 162140 w 367934"/>
                <a:gd name="connsiteY11" fmla="*/ 837619 h 1729277"/>
                <a:gd name="connsiteX12" fmla="*/ 202675 w 367934"/>
                <a:gd name="connsiteY12" fmla="*/ 878149 h 1729277"/>
                <a:gd name="connsiteX13" fmla="*/ 229698 w 367934"/>
                <a:gd name="connsiteY13" fmla="*/ 932189 h 1729277"/>
                <a:gd name="connsiteX14" fmla="*/ 202675 w 367934"/>
                <a:gd name="connsiteY14" fmla="*/ 1134838 h 1729277"/>
                <a:gd name="connsiteX15" fmla="*/ 202675 w 367934"/>
                <a:gd name="connsiteY15" fmla="*/ 1283448 h 1729277"/>
                <a:gd name="connsiteX16" fmla="*/ 243210 w 367934"/>
                <a:gd name="connsiteY16" fmla="*/ 1296958 h 1729277"/>
                <a:gd name="connsiteX17" fmla="*/ 256721 w 367934"/>
                <a:gd name="connsiteY17" fmla="*/ 1337488 h 1729277"/>
                <a:gd name="connsiteX18" fmla="*/ 337791 w 367934"/>
                <a:gd name="connsiteY18" fmla="*/ 1364508 h 1729277"/>
                <a:gd name="connsiteX19" fmla="*/ 364814 w 367934"/>
                <a:gd name="connsiteY19" fmla="*/ 1405038 h 1729277"/>
                <a:gd name="connsiteX20" fmla="*/ 337791 w 367934"/>
                <a:gd name="connsiteY20" fmla="*/ 1567157 h 1729277"/>
                <a:gd name="connsiteX21" fmla="*/ 310768 w 367934"/>
                <a:gd name="connsiteY21" fmla="*/ 1648217 h 1729277"/>
                <a:gd name="connsiteX22" fmla="*/ 256721 w 367934"/>
                <a:gd name="connsiteY22" fmla="*/ 1715767 h 1729277"/>
                <a:gd name="connsiteX23" fmla="*/ 256721 w 367934"/>
                <a:gd name="connsiteY23" fmla="*/ 1729277 h 17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934" h="1729277">
                  <a:moveTo>
                    <a:pt x="229698" y="0"/>
                  </a:moveTo>
                  <a:cubicBezTo>
                    <a:pt x="207179" y="18013"/>
                    <a:pt x="180909" y="32146"/>
                    <a:pt x="162140" y="54040"/>
                  </a:cubicBezTo>
                  <a:cubicBezTo>
                    <a:pt x="152871" y="64852"/>
                    <a:pt x="157525" y="83450"/>
                    <a:pt x="148628" y="94570"/>
                  </a:cubicBezTo>
                  <a:cubicBezTo>
                    <a:pt x="138483" y="107249"/>
                    <a:pt x="119576" y="110108"/>
                    <a:pt x="108093" y="121590"/>
                  </a:cubicBezTo>
                  <a:cubicBezTo>
                    <a:pt x="92170" y="137511"/>
                    <a:pt x="80472" y="157184"/>
                    <a:pt x="67558" y="175630"/>
                  </a:cubicBezTo>
                  <a:cubicBezTo>
                    <a:pt x="8428" y="260091"/>
                    <a:pt x="22548" y="229586"/>
                    <a:pt x="0" y="297220"/>
                  </a:cubicBezTo>
                  <a:cubicBezTo>
                    <a:pt x="9008" y="319737"/>
                    <a:pt x="15409" y="343480"/>
                    <a:pt x="27023" y="364770"/>
                  </a:cubicBezTo>
                  <a:cubicBezTo>
                    <a:pt x="42575" y="393279"/>
                    <a:pt x="81070" y="445830"/>
                    <a:pt x="81070" y="445830"/>
                  </a:cubicBezTo>
                  <a:cubicBezTo>
                    <a:pt x="119864" y="600981"/>
                    <a:pt x="65617" y="409773"/>
                    <a:pt x="121605" y="540399"/>
                  </a:cubicBezTo>
                  <a:cubicBezTo>
                    <a:pt x="128920" y="557465"/>
                    <a:pt x="130015" y="576586"/>
                    <a:pt x="135116" y="594439"/>
                  </a:cubicBezTo>
                  <a:cubicBezTo>
                    <a:pt x="139029" y="608132"/>
                    <a:pt x="144124" y="621459"/>
                    <a:pt x="148628" y="634969"/>
                  </a:cubicBezTo>
                  <a:cubicBezTo>
                    <a:pt x="153132" y="702519"/>
                    <a:pt x="147452" y="771532"/>
                    <a:pt x="162140" y="837619"/>
                  </a:cubicBezTo>
                  <a:cubicBezTo>
                    <a:pt x="166285" y="856271"/>
                    <a:pt x="191568" y="862601"/>
                    <a:pt x="202675" y="878149"/>
                  </a:cubicBezTo>
                  <a:cubicBezTo>
                    <a:pt x="214382" y="894537"/>
                    <a:pt x="220690" y="914176"/>
                    <a:pt x="229698" y="932189"/>
                  </a:cubicBezTo>
                  <a:cubicBezTo>
                    <a:pt x="220690" y="999739"/>
                    <a:pt x="213305" y="1067525"/>
                    <a:pt x="202675" y="1134838"/>
                  </a:cubicBezTo>
                  <a:cubicBezTo>
                    <a:pt x="193031" y="1195908"/>
                    <a:pt x="166656" y="1211420"/>
                    <a:pt x="202675" y="1283448"/>
                  </a:cubicBezTo>
                  <a:cubicBezTo>
                    <a:pt x="209045" y="1296186"/>
                    <a:pt x="229698" y="1292455"/>
                    <a:pt x="243210" y="1296958"/>
                  </a:cubicBezTo>
                  <a:cubicBezTo>
                    <a:pt x="247714" y="1310468"/>
                    <a:pt x="245132" y="1329211"/>
                    <a:pt x="256721" y="1337488"/>
                  </a:cubicBezTo>
                  <a:cubicBezTo>
                    <a:pt x="279901" y="1354043"/>
                    <a:pt x="337791" y="1364508"/>
                    <a:pt x="337791" y="1364508"/>
                  </a:cubicBezTo>
                  <a:cubicBezTo>
                    <a:pt x="346799" y="1378018"/>
                    <a:pt x="363344" y="1388867"/>
                    <a:pt x="364814" y="1405038"/>
                  </a:cubicBezTo>
                  <a:cubicBezTo>
                    <a:pt x="367934" y="1439350"/>
                    <a:pt x="350427" y="1525043"/>
                    <a:pt x="337791" y="1567157"/>
                  </a:cubicBezTo>
                  <a:cubicBezTo>
                    <a:pt x="329606" y="1594437"/>
                    <a:pt x="330909" y="1628079"/>
                    <a:pt x="310768" y="1648217"/>
                  </a:cubicBezTo>
                  <a:cubicBezTo>
                    <a:pt x="285632" y="1673349"/>
                    <a:pt x="273766" y="1681680"/>
                    <a:pt x="256721" y="1715767"/>
                  </a:cubicBezTo>
                  <a:cubicBezTo>
                    <a:pt x="254707" y="1719795"/>
                    <a:pt x="256721" y="1724774"/>
                    <a:pt x="256721" y="1729277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01" name="Freeform 600"/>
            <p:cNvSpPr/>
            <p:nvPr/>
          </p:nvSpPr>
          <p:spPr>
            <a:xfrm flipH="1">
              <a:off x="632600" y="2776293"/>
              <a:ext cx="135166" cy="73759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02" name="Freeform 601"/>
            <p:cNvSpPr/>
            <p:nvPr/>
          </p:nvSpPr>
          <p:spPr>
            <a:xfrm flipH="1">
              <a:off x="573138" y="2779550"/>
              <a:ext cx="93948" cy="1123401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03" name="Freeform 602"/>
            <p:cNvSpPr/>
            <p:nvPr/>
          </p:nvSpPr>
          <p:spPr>
            <a:xfrm flipH="1">
              <a:off x="542805" y="2769773"/>
              <a:ext cx="130670" cy="442459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04" name="Freeform 603"/>
            <p:cNvSpPr/>
            <p:nvPr/>
          </p:nvSpPr>
          <p:spPr>
            <a:xfrm flipH="1">
              <a:off x="478172" y="2782806"/>
              <a:ext cx="156124" cy="864754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64872" y="2841946"/>
            <a:ext cx="144986" cy="354203"/>
            <a:chOff x="570688" y="2407605"/>
            <a:chExt cx="144986" cy="354203"/>
          </a:xfrm>
        </p:grpSpPr>
        <p:cxnSp>
          <p:nvCxnSpPr>
            <p:cNvPr id="605" name="Straight Connector 604"/>
            <p:cNvCxnSpPr/>
            <p:nvPr/>
          </p:nvCxnSpPr>
          <p:spPr>
            <a:xfrm flipH="1" flipV="1">
              <a:off x="634689" y="2460570"/>
              <a:ext cx="0" cy="301238"/>
            </a:xfrm>
            <a:prstGeom prst="line">
              <a:avLst/>
            </a:pr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6" name="Oval 605"/>
            <p:cNvSpPr/>
            <p:nvPr/>
          </p:nvSpPr>
          <p:spPr>
            <a:xfrm rot="3505254" flipH="1">
              <a:off x="488282" y="2573856"/>
              <a:ext cx="194504" cy="29692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07" name="Oval 606"/>
            <p:cNvSpPr/>
            <p:nvPr/>
          </p:nvSpPr>
          <p:spPr>
            <a:xfrm rot="18610058" flipH="1">
              <a:off x="603576" y="2490011"/>
              <a:ext cx="194504" cy="29692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22039" y="3263475"/>
            <a:ext cx="359778" cy="738425"/>
            <a:chOff x="927855" y="2829134"/>
            <a:chExt cx="359778" cy="1230541"/>
          </a:xfrm>
        </p:grpSpPr>
        <p:sp>
          <p:nvSpPr>
            <p:cNvPr id="608" name="Freeform 607"/>
            <p:cNvSpPr/>
            <p:nvPr/>
          </p:nvSpPr>
          <p:spPr>
            <a:xfrm flipH="1">
              <a:off x="1087757" y="2850302"/>
              <a:ext cx="139596" cy="120049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09" name="Freeform 608"/>
            <p:cNvSpPr/>
            <p:nvPr/>
          </p:nvSpPr>
          <p:spPr>
            <a:xfrm flipH="1">
              <a:off x="994829" y="2837201"/>
              <a:ext cx="169347" cy="1010353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10" name="Freeform 609"/>
            <p:cNvSpPr/>
            <p:nvPr/>
          </p:nvSpPr>
          <p:spPr>
            <a:xfrm flipH="1">
              <a:off x="927855" y="2829134"/>
              <a:ext cx="235360" cy="86372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11" name="Freeform 610"/>
            <p:cNvSpPr/>
            <p:nvPr/>
          </p:nvSpPr>
          <p:spPr>
            <a:xfrm flipH="1">
              <a:off x="1111033" y="2832836"/>
              <a:ext cx="170449" cy="1226839"/>
            </a:xfrm>
            <a:custGeom>
              <a:avLst/>
              <a:gdLst>
                <a:gd name="connsiteX0" fmla="*/ 229698 w 367934"/>
                <a:gd name="connsiteY0" fmla="*/ 0 h 1729277"/>
                <a:gd name="connsiteX1" fmla="*/ 162140 w 367934"/>
                <a:gd name="connsiteY1" fmla="*/ 54040 h 1729277"/>
                <a:gd name="connsiteX2" fmla="*/ 148628 w 367934"/>
                <a:gd name="connsiteY2" fmla="*/ 94570 h 1729277"/>
                <a:gd name="connsiteX3" fmla="*/ 108093 w 367934"/>
                <a:gd name="connsiteY3" fmla="*/ 121590 h 1729277"/>
                <a:gd name="connsiteX4" fmla="*/ 67558 w 367934"/>
                <a:gd name="connsiteY4" fmla="*/ 175630 h 1729277"/>
                <a:gd name="connsiteX5" fmla="*/ 0 w 367934"/>
                <a:gd name="connsiteY5" fmla="*/ 297220 h 1729277"/>
                <a:gd name="connsiteX6" fmla="*/ 27023 w 367934"/>
                <a:gd name="connsiteY6" fmla="*/ 364770 h 1729277"/>
                <a:gd name="connsiteX7" fmla="*/ 81070 w 367934"/>
                <a:gd name="connsiteY7" fmla="*/ 445830 h 1729277"/>
                <a:gd name="connsiteX8" fmla="*/ 121605 w 367934"/>
                <a:gd name="connsiteY8" fmla="*/ 540399 h 1729277"/>
                <a:gd name="connsiteX9" fmla="*/ 135116 w 367934"/>
                <a:gd name="connsiteY9" fmla="*/ 594439 h 1729277"/>
                <a:gd name="connsiteX10" fmla="*/ 148628 w 367934"/>
                <a:gd name="connsiteY10" fmla="*/ 634969 h 1729277"/>
                <a:gd name="connsiteX11" fmla="*/ 162140 w 367934"/>
                <a:gd name="connsiteY11" fmla="*/ 837619 h 1729277"/>
                <a:gd name="connsiteX12" fmla="*/ 202675 w 367934"/>
                <a:gd name="connsiteY12" fmla="*/ 878149 h 1729277"/>
                <a:gd name="connsiteX13" fmla="*/ 229698 w 367934"/>
                <a:gd name="connsiteY13" fmla="*/ 932189 h 1729277"/>
                <a:gd name="connsiteX14" fmla="*/ 202675 w 367934"/>
                <a:gd name="connsiteY14" fmla="*/ 1134838 h 1729277"/>
                <a:gd name="connsiteX15" fmla="*/ 202675 w 367934"/>
                <a:gd name="connsiteY15" fmla="*/ 1283448 h 1729277"/>
                <a:gd name="connsiteX16" fmla="*/ 243210 w 367934"/>
                <a:gd name="connsiteY16" fmla="*/ 1296958 h 1729277"/>
                <a:gd name="connsiteX17" fmla="*/ 256721 w 367934"/>
                <a:gd name="connsiteY17" fmla="*/ 1337488 h 1729277"/>
                <a:gd name="connsiteX18" fmla="*/ 337791 w 367934"/>
                <a:gd name="connsiteY18" fmla="*/ 1364508 h 1729277"/>
                <a:gd name="connsiteX19" fmla="*/ 364814 w 367934"/>
                <a:gd name="connsiteY19" fmla="*/ 1405038 h 1729277"/>
                <a:gd name="connsiteX20" fmla="*/ 337791 w 367934"/>
                <a:gd name="connsiteY20" fmla="*/ 1567157 h 1729277"/>
                <a:gd name="connsiteX21" fmla="*/ 310768 w 367934"/>
                <a:gd name="connsiteY21" fmla="*/ 1648217 h 1729277"/>
                <a:gd name="connsiteX22" fmla="*/ 256721 w 367934"/>
                <a:gd name="connsiteY22" fmla="*/ 1715767 h 1729277"/>
                <a:gd name="connsiteX23" fmla="*/ 256721 w 367934"/>
                <a:gd name="connsiteY23" fmla="*/ 1729277 h 17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7934" h="1729277">
                  <a:moveTo>
                    <a:pt x="229698" y="0"/>
                  </a:moveTo>
                  <a:cubicBezTo>
                    <a:pt x="207179" y="18013"/>
                    <a:pt x="180909" y="32146"/>
                    <a:pt x="162140" y="54040"/>
                  </a:cubicBezTo>
                  <a:cubicBezTo>
                    <a:pt x="152871" y="64852"/>
                    <a:pt x="157525" y="83450"/>
                    <a:pt x="148628" y="94570"/>
                  </a:cubicBezTo>
                  <a:cubicBezTo>
                    <a:pt x="138483" y="107249"/>
                    <a:pt x="119576" y="110108"/>
                    <a:pt x="108093" y="121590"/>
                  </a:cubicBezTo>
                  <a:cubicBezTo>
                    <a:pt x="92170" y="137511"/>
                    <a:pt x="80472" y="157184"/>
                    <a:pt x="67558" y="175630"/>
                  </a:cubicBezTo>
                  <a:cubicBezTo>
                    <a:pt x="8428" y="260091"/>
                    <a:pt x="22548" y="229586"/>
                    <a:pt x="0" y="297220"/>
                  </a:cubicBezTo>
                  <a:cubicBezTo>
                    <a:pt x="9008" y="319737"/>
                    <a:pt x="15409" y="343480"/>
                    <a:pt x="27023" y="364770"/>
                  </a:cubicBezTo>
                  <a:cubicBezTo>
                    <a:pt x="42575" y="393279"/>
                    <a:pt x="81070" y="445830"/>
                    <a:pt x="81070" y="445830"/>
                  </a:cubicBezTo>
                  <a:cubicBezTo>
                    <a:pt x="119864" y="600981"/>
                    <a:pt x="65617" y="409773"/>
                    <a:pt x="121605" y="540399"/>
                  </a:cubicBezTo>
                  <a:cubicBezTo>
                    <a:pt x="128920" y="557465"/>
                    <a:pt x="130015" y="576586"/>
                    <a:pt x="135116" y="594439"/>
                  </a:cubicBezTo>
                  <a:cubicBezTo>
                    <a:pt x="139029" y="608132"/>
                    <a:pt x="144124" y="621459"/>
                    <a:pt x="148628" y="634969"/>
                  </a:cubicBezTo>
                  <a:cubicBezTo>
                    <a:pt x="153132" y="702519"/>
                    <a:pt x="147452" y="771532"/>
                    <a:pt x="162140" y="837619"/>
                  </a:cubicBezTo>
                  <a:cubicBezTo>
                    <a:pt x="166285" y="856271"/>
                    <a:pt x="191568" y="862601"/>
                    <a:pt x="202675" y="878149"/>
                  </a:cubicBezTo>
                  <a:cubicBezTo>
                    <a:pt x="214382" y="894537"/>
                    <a:pt x="220690" y="914176"/>
                    <a:pt x="229698" y="932189"/>
                  </a:cubicBezTo>
                  <a:cubicBezTo>
                    <a:pt x="220690" y="999739"/>
                    <a:pt x="213305" y="1067525"/>
                    <a:pt x="202675" y="1134838"/>
                  </a:cubicBezTo>
                  <a:cubicBezTo>
                    <a:pt x="193031" y="1195908"/>
                    <a:pt x="166656" y="1211420"/>
                    <a:pt x="202675" y="1283448"/>
                  </a:cubicBezTo>
                  <a:cubicBezTo>
                    <a:pt x="209045" y="1296186"/>
                    <a:pt x="229698" y="1292455"/>
                    <a:pt x="243210" y="1296958"/>
                  </a:cubicBezTo>
                  <a:cubicBezTo>
                    <a:pt x="247714" y="1310468"/>
                    <a:pt x="245132" y="1329211"/>
                    <a:pt x="256721" y="1337488"/>
                  </a:cubicBezTo>
                  <a:cubicBezTo>
                    <a:pt x="279901" y="1354043"/>
                    <a:pt x="337791" y="1364508"/>
                    <a:pt x="337791" y="1364508"/>
                  </a:cubicBezTo>
                  <a:cubicBezTo>
                    <a:pt x="346799" y="1378018"/>
                    <a:pt x="363344" y="1388867"/>
                    <a:pt x="364814" y="1405038"/>
                  </a:cubicBezTo>
                  <a:cubicBezTo>
                    <a:pt x="367934" y="1439350"/>
                    <a:pt x="350427" y="1525043"/>
                    <a:pt x="337791" y="1567157"/>
                  </a:cubicBezTo>
                  <a:cubicBezTo>
                    <a:pt x="329606" y="1594437"/>
                    <a:pt x="330909" y="1628079"/>
                    <a:pt x="310768" y="1648217"/>
                  </a:cubicBezTo>
                  <a:cubicBezTo>
                    <a:pt x="285632" y="1673349"/>
                    <a:pt x="273766" y="1681680"/>
                    <a:pt x="256721" y="1715767"/>
                  </a:cubicBezTo>
                  <a:cubicBezTo>
                    <a:pt x="254707" y="1719795"/>
                    <a:pt x="256721" y="1724774"/>
                    <a:pt x="256721" y="1729277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12" name="Freeform 611"/>
            <p:cNvSpPr/>
            <p:nvPr/>
          </p:nvSpPr>
          <p:spPr>
            <a:xfrm flipH="1">
              <a:off x="1171061" y="2850302"/>
              <a:ext cx="116572" cy="864744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13" name="Freeform 612"/>
            <p:cNvSpPr/>
            <p:nvPr/>
          </p:nvSpPr>
          <p:spPr>
            <a:xfrm flipH="1">
              <a:off x="1173003" y="2854668"/>
              <a:ext cx="44275" cy="384241"/>
            </a:xfrm>
            <a:custGeom>
              <a:avLst/>
              <a:gdLst>
                <a:gd name="connsiteX0" fmla="*/ 118063 w 118063"/>
                <a:gd name="connsiteY0" fmla="*/ 0 h 1188878"/>
                <a:gd name="connsiteX1" fmla="*/ 91040 w 118063"/>
                <a:gd name="connsiteY1" fmla="*/ 472849 h 1188878"/>
                <a:gd name="connsiteX2" fmla="*/ 50505 w 118063"/>
                <a:gd name="connsiteY2" fmla="*/ 567419 h 1188878"/>
                <a:gd name="connsiteX3" fmla="*/ 23482 w 118063"/>
                <a:gd name="connsiteY3" fmla="*/ 648479 h 1188878"/>
                <a:gd name="connsiteX4" fmla="*/ 50505 w 118063"/>
                <a:gd name="connsiteY4" fmla="*/ 864639 h 1188878"/>
                <a:gd name="connsiteX5" fmla="*/ 77528 w 118063"/>
                <a:gd name="connsiteY5" fmla="*/ 905168 h 1188878"/>
                <a:gd name="connsiteX6" fmla="*/ 64017 w 118063"/>
                <a:gd name="connsiteY6" fmla="*/ 972718 h 1188878"/>
                <a:gd name="connsiteX7" fmla="*/ 36993 w 118063"/>
                <a:gd name="connsiteY7" fmla="*/ 999738 h 1188878"/>
                <a:gd name="connsiteX8" fmla="*/ 23482 w 118063"/>
                <a:gd name="connsiteY8" fmla="*/ 1053778 h 1188878"/>
                <a:gd name="connsiteX9" fmla="*/ 9970 w 118063"/>
                <a:gd name="connsiteY9" fmla="*/ 1188878 h 118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063" h="1188878">
                  <a:moveTo>
                    <a:pt x="118063" y="0"/>
                  </a:moveTo>
                  <a:cubicBezTo>
                    <a:pt x="109055" y="157616"/>
                    <a:pt x="103467" y="315465"/>
                    <a:pt x="91040" y="472849"/>
                  </a:cubicBezTo>
                  <a:cubicBezTo>
                    <a:pt x="88901" y="499938"/>
                    <a:pt x="58805" y="546671"/>
                    <a:pt x="50505" y="567419"/>
                  </a:cubicBezTo>
                  <a:cubicBezTo>
                    <a:pt x="39926" y="593863"/>
                    <a:pt x="23482" y="648479"/>
                    <a:pt x="23482" y="648479"/>
                  </a:cubicBezTo>
                  <a:cubicBezTo>
                    <a:pt x="26062" y="682010"/>
                    <a:pt x="21339" y="806315"/>
                    <a:pt x="50505" y="864639"/>
                  </a:cubicBezTo>
                  <a:cubicBezTo>
                    <a:pt x="57767" y="879162"/>
                    <a:pt x="68520" y="891658"/>
                    <a:pt x="77528" y="905168"/>
                  </a:cubicBezTo>
                  <a:cubicBezTo>
                    <a:pt x="73024" y="927685"/>
                    <a:pt x="73063" y="951612"/>
                    <a:pt x="64017" y="972718"/>
                  </a:cubicBezTo>
                  <a:cubicBezTo>
                    <a:pt x="58999" y="984426"/>
                    <a:pt x="42690" y="988345"/>
                    <a:pt x="36993" y="999738"/>
                  </a:cubicBezTo>
                  <a:cubicBezTo>
                    <a:pt x="28688" y="1016345"/>
                    <a:pt x="28583" y="1035925"/>
                    <a:pt x="23482" y="1053778"/>
                  </a:cubicBezTo>
                  <a:cubicBezTo>
                    <a:pt x="0" y="1135955"/>
                    <a:pt x="9970" y="1054075"/>
                    <a:pt x="9970" y="118887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14" name="Freeform 613"/>
            <p:cNvSpPr/>
            <p:nvPr/>
          </p:nvSpPr>
          <p:spPr>
            <a:xfrm flipH="1">
              <a:off x="1050729" y="2841568"/>
              <a:ext cx="123648" cy="216822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15" name="Freeform 614"/>
            <p:cNvSpPr/>
            <p:nvPr/>
          </p:nvSpPr>
          <p:spPr>
            <a:xfrm flipH="1">
              <a:off x="1097000" y="2859034"/>
              <a:ext cx="76335" cy="462836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3056" y="2400746"/>
            <a:ext cx="268770" cy="864487"/>
            <a:chOff x="1008872" y="1966405"/>
            <a:chExt cx="268770" cy="864487"/>
          </a:xfrm>
        </p:grpSpPr>
        <p:cxnSp>
          <p:nvCxnSpPr>
            <p:cNvPr id="616" name="Straight Connector 615"/>
            <p:cNvCxnSpPr/>
            <p:nvPr/>
          </p:nvCxnSpPr>
          <p:spPr>
            <a:xfrm rot="16200000" flipV="1">
              <a:off x="833897" y="2490924"/>
              <a:ext cx="678999" cy="937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7" name="Group 14"/>
            <p:cNvGrpSpPr/>
            <p:nvPr/>
          </p:nvGrpSpPr>
          <p:grpSpPr>
            <a:xfrm rot="4288722" flipH="1">
              <a:off x="1009890" y="2452475"/>
              <a:ext cx="222923" cy="63312"/>
              <a:chOff x="843079" y="813539"/>
              <a:chExt cx="439114" cy="107473"/>
            </a:xfrm>
          </p:grpSpPr>
          <p:sp>
            <p:nvSpPr>
              <p:cNvPr id="626" name="Oval 625"/>
              <p:cNvSpPr/>
              <p:nvPr/>
            </p:nvSpPr>
            <p:spPr>
              <a:xfrm rot="688477">
                <a:off x="843079" y="833621"/>
                <a:ext cx="439114" cy="87391"/>
              </a:xfrm>
              <a:prstGeom prst="ellipse">
                <a:avLst/>
              </a:prstGeom>
              <a:solidFill>
                <a:srgbClr val="45DC28"/>
              </a:solidFill>
              <a:ln w="12700">
                <a:solidFill>
                  <a:srgbClr val="45DC2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27" name="Oval 626"/>
              <p:cNvSpPr/>
              <p:nvPr/>
            </p:nvSpPr>
            <p:spPr>
              <a:xfrm rot="660377">
                <a:off x="925081" y="813539"/>
                <a:ext cx="291290" cy="5825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618" name="Freeform 617"/>
            <p:cNvSpPr/>
            <p:nvPr/>
          </p:nvSpPr>
          <p:spPr>
            <a:xfrm flipH="1">
              <a:off x="1146905" y="1966405"/>
              <a:ext cx="108670" cy="205758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19" name="Freeform 618"/>
            <p:cNvSpPr/>
            <p:nvPr/>
          </p:nvSpPr>
          <p:spPr>
            <a:xfrm flipH="1">
              <a:off x="1008872" y="1980122"/>
              <a:ext cx="169870" cy="171464"/>
            </a:xfrm>
            <a:custGeom>
              <a:avLst/>
              <a:gdLst>
                <a:gd name="connsiteX0" fmla="*/ 0 w 288381"/>
                <a:gd name="connsiteY0" fmla="*/ 337749 h 337749"/>
                <a:gd name="connsiteX1" fmla="*/ 54046 w 288381"/>
                <a:gd name="connsiteY1" fmla="*/ 202649 h 337749"/>
                <a:gd name="connsiteX2" fmla="*/ 256721 w 288381"/>
                <a:gd name="connsiteY2" fmla="*/ 175629 h 337749"/>
                <a:gd name="connsiteX3" fmla="*/ 256721 w 288381"/>
                <a:gd name="connsiteY3" fmla="*/ 0 h 33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381" h="337749">
                  <a:moveTo>
                    <a:pt x="0" y="337749"/>
                  </a:moveTo>
                  <a:cubicBezTo>
                    <a:pt x="838" y="335236"/>
                    <a:pt x="37304" y="213111"/>
                    <a:pt x="54046" y="202649"/>
                  </a:cubicBezTo>
                  <a:cubicBezTo>
                    <a:pt x="79904" y="186489"/>
                    <a:pt x="249971" y="186128"/>
                    <a:pt x="256721" y="175629"/>
                  </a:cubicBezTo>
                  <a:cubicBezTo>
                    <a:pt x="288381" y="126386"/>
                    <a:pt x="256721" y="58543"/>
                    <a:pt x="256721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20" name="Freeform 619"/>
            <p:cNvSpPr/>
            <p:nvPr/>
          </p:nvSpPr>
          <p:spPr>
            <a:xfrm flipH="1">
              <a:off x="1162823" y="1986981"/>
              <a:ext cx="109340" cy="157747"/>
            </a:xfrm>
            <a:custGeom>
              <a:avLst/>
              <a:gdLst>
                <a:gd name="connsiteX0" fmla="*/ 185621 w 185621"/>
                <a:gd name="connsiteY0" fmla="*/ 310729 h 310729"/>
                <a:gd name="connsiteX1" fmla="*/ 145086 w 185621"/>
                <a:gd name="connsiteY1" fmla="*/ 189139 h 310729"/>
                <a:gd name="connsiteX2" fmla="*/ 104551 w 185621"/>
                <a:gd name="connsiteY2" fmla="*/ 162119 h 310729"/>
                <a:gd name="connsiteX3" fmla="*/ 23482 w 185621"/>
                <a:gd name="connsiteY3" fmla="*/ 135099 h 310729"/>
                <a:gd name="connsiteX4" fmla="*/ 9970 w 185621"/>
                <a:gd name="connsiteY4" fmla="*/ 0 h 31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621" h="310729">
                  <a:moveTo>
                    <a:pt x="185621" y="310729"/>
                  </a:moveTo>
                  <a:cubicBezTo>
                    <a:pt x="176562" y="256379"/>
                    <a:pt x="183085" y="227133"/>
                    <a:pt x="145086" y="189139"/>
                  </a:cubicBezTo>
                  <a:cubicBezTo>
                    <a:pt x="133603" y="177657"/>
                    <a:pt x="119390" y="168713"/>
                    <a:pt x="104551" y="162119"/>
                  </a:cubicBezTo>
                  <a:cubicBezTo>
                    <a:pt x="78521" y="150551"/>
                    <a:pt x="23482" y="135099"/>
                    <a:pt x="23482" y="135099"/>
                  </a:cubicBezTo>
                  <a:cubicBezTo>
                    <a:pt x="0" y="64664"/>
                    <a:pt x="9970" y="108810"/>
                    <a:pt x="9970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21" name="Oval 620"/>
            <p:cNvSpPr/>
            <p:nvPr/>
          </p:nvSpPr>
          <p:spPr>
            <a:xfrm rot="18610058" flipH="1">
              <a:off x="1124997" y="2299121"/>
              <a:ext cx="260658" cy="39791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22" name="Oval 621"/>
            <p:cNvSpPr/>
            <p:nvPr/>
          </p:nvSpPr>
          <p:spPr>
            <a:xfrm rot="18610058" flipH="1">
              <a:off x="1127418" y="2552775"/>
              <a:ext cx="260658" cy="39791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23" name="Oval 622"/>
            <p:cNvSpPr/>
            <p:nvPr/>
          </p:nvSpPr>
          <p:spPr>
            <a:xfrm rot="3505254" flipH="1">
              <a:off x="966194" y="2196158"/>
              <a:ext cx="260658" cy="39791"/>
            </a:xfrm>
            <a:prstGeom prst="ellipse">
              <a:avLst/>
            </a:prstGeom>
            <a:solidFill>
              <a:srgbClr val="996633"/>
            </a:solidFill>
            <a:ln w="12700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9451810" y="4546250"/>
            <a:ext cx="447856" cy="242763"/>
            <a:chOff x="6357626" y="4111909"/>
            <a:chExt cx="447856" cy="383088"/>
          </a:xfrm>
        </p:grpSpPr>
        <p:sp>
          <p:nvSpPr>
            <p:cNvPr id="485" name="Freeform 484"/>
            <p:cNvSpPr/>
            <p:nvPr/>
          </p:nvSpPr>
          <p:spPr>
            <a:xfrm flipH="1">
              <a:off x="6515892" y="4134257"/>
              <a:ext cx="152870" cy="131463"/>
            </a:xfrm>
            <a:custGeom>
              <a:avLst/>
              <a:gdLst>
                <a:gd name="connsiteX0" fmla="*/ 158443 w 282062"/>
                <a:gd name="connsiteY0" fmla="*/ 0 h 918678"/>
                <a:gd name="connsiteX1" fmla="*/ 171955 w 282062"/>
                <a:gd name="connsiteY1" fmla="*/ 162120 h 918678"/>
                <a:gd name="connsiteX2" fmla="*/ 212489 w 282062"/>
                <a:gd name="connsiteY2" fmla="*/ 283710 h 918678"/>
                <a:gd name="connsiteX3" fmla="*/ 226001 w 282062"/>
                <a:gd name="connsiteY3" fmla="*/ 324240 h 918678"/>
                <a:gd name="connsiteX4" fmla="*/ 266536 w 282062"/>
                <a:gd name="connsiteY4" fmla="*/ 378280 h 918678"/>
                <a:gd name="connsiteX5" fmla="*/ 280048 w 282062"/>
                <a:gd name="connsiteY5" fmla="*/ 418809 h 918678"/>
                <a:gd name="connsiteX6" fmla="*/ 198978 w 282062"/>
                <a:gd name="connsiteY6" fmla="*/ 513379 h 918678"/>
                <a:gd name="connsiteX7" fmla="*/ 158443 w 282062"/>
                <a:gd name="connsiteY7" fmla="*/ 540399 h 918678"/>
                <a:gd name="connsiteX8" fmla="*/ 77373 w 282062"/>
                <a:gd name="connsiteY8" fmla="*/ 607949 h 918678"/>
                <a:gd name="connsiteX9" fmla="*/ 50350 w 282062"/>
                <a:gd name="connsiteY9" fmla="*/ 837619 h 918678"/>
                <a:gd name="connsiteX10" fmla="*/ 77373 w 282062"/>
                <a:gd name="connsiteY10" fmla="*/ 918678 h 9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62" h="918678">
                  <a:moveTo>
                    <a:pt x="158443" y="0"/>
                  </a:moveTo>
                  <a:cubicBezTo>
                    <a:pt x="162947" y="54040"/>
                    <a:pt x="161807" y="108851"/>
                    <a:pt x="171955" y="162120"/>
                  </a:cubicBezTo>
                  <a:cubicBezTo>
                    <a:pt x="179950" y="204088"/>
                    <a:pt x="198978" y="243180"/>
                    <a:pt x="212489" y="283710"/>
                  </a:cubicBezTo>
                  <a:cubicBezTo>
                    <a:pt x="216993" y="297220"/>
                    <a:pt x="217456" y="312848"/>
                    <a:pt x="226001" y="324240"/>
                  </a:cubicBezTo>
                  <a:lnTo>
                    <a:pt x="266536" y="378280"/>
                  </a:lnTo>
                  <a:cubicBezTo>
                    <a:pt x="271040" y="391790"/>
                    <a:pt x="282062" y="404711"/>
                    <a:pt x="280048" y="418809"/>
                  </a:cubicBezTo>
                  <a:cubicBezTo>
                    <a:pt x="272817" y="469419"/>
                    <a:pt x="235746" y="487119"/>
                    <a:pt x="198978" y="513379"/>
                  </a:cubicBezTo>
                  <a:cubicBezTo>
                    <a:pt x="185764" y="522817"/>
                    <a:pt x="170918" y="530004"/>
                    <a:pt x="158443" y="540399"/>
                  </a:cubicBezTo>
                  <a:cubicBezTo>
                    <a:pt x="54407" y="627085"/>
                    <a:pt x="178015" y="540863"/>
                    <a:pt x="77373" y="607949"/>
                  </a:cubicBezTo>
                  <a:cubicBezTo>
                    <a:pt x="0" y="723995"/>
                    <a:pt x="10379" y="667763"/>
                    <a:pt x="50350" y="837619"/>
                  </a:cubicBezTo>
                  <a:cubicBezTo>
                    <a:pt x="56874" y="865343"/>
                    <a:pt x="77373" y="918678"/>
                    <a:pt x="77373" y="91867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6" name="Freeform 485"/>
            <p:cNvSpPr/>
            <p:nvPr/>
          </p:nvSpPr>
          <p:spPr>
            <a:xfrm flipH="1">
              <a:off x="6414126" y="4119912"/>
              <a:ext cx="185451" cy="261181"/>
            </a:xfrm>
            <a:custGeom>
              <a:avLst/>
              <a:gdLst>
                <a:gd name="connsiteX0" fmla="*/ 3484 w 451587"/>
                <a:gd name="connsiteY0" fmla="*/ 0 h 1094308"/>
                <a:gd name="connsiteX1" fmla="*/ 16995 w 451587"/>
                <a:gd name="connsiteY1" fmla="*/ 297220 h 1094308"/>
                <a:gd name="connsiteX2" fmla="*/ 57530 w 451587"/>
                <a:gd name="connsiteY2" fmla="*/ 310730 h 1094308"/>
                <a:gd name="connsiteX3" fmla="*/ 125088 w 451587"/>
                <a:gd name="connsiteY3" fmla="*/ 337750 h 1094308"/>
                <a:gd name="connsiteX4" fmla="*/ 179135 w 451587"/>
                <a:gd name="connsiteY4" fmla="*/ 351260 h 1094308"/>
                <a:gd name="connsiteX5" fmla="*/ 273716 w 451587"/>
                <a:gd name="connsiteY5" fmla="*/ 378280 h 1094308"/>
                <a:gd name="connsiteX6" fmla="*/ 314251 w 451587"/>
                <a:gd name="connsiteY6" fmla="*/ 405300 h 1094308"/>
                <a:gd name="connsiteX7" fmla="*/ 395321 w 451587"/>
                <a:gd name="connsiteY7" fmla="*/ 432319 h 1094308"/>
                <a:gd name="connsiteX8" fmla="*/ 449368 w 451587"/>
                <a:gd name="connsiteY8" fmla="*/ 459339 h 1094308"/>
                <a:gd name="connsiteX9" fmla="*/ 435856 w 451587"/>
                <a:gd name="connsiteY9" fmla="*/ 607949 h 1094308"/>
                <a:gd name="connsiteX10" fmla="*/ 381809 w 451587"/>
                <a:gd name="connsiteY10" fmla="*/ 661989 h 1094308"/>
                <a:gd name="connsiteX11" fmla="*/ 354786 w 451587"/>
                <a:gd name="connsiteY11" fmla="*/ 716029 h 1094308"/>
                <a:gd name="connsiteX12" fmla="*/ 287228 w 451587"/>
                <a:gd name="connsiteY12" fmla="*/ 810599 h 1094308"/>
                <a:gd name="connsiteX13" fmla="*/ 273716 w 451587"/>
                <a:gd name="connsiteY13" fmla="*/ 1094308 h 109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587" h="1094308">
                  <a:moveTo>
                    <a:pt x="3484" y="0"/>
                  </a:moveTo>
                  <a:cubicBezTo>
                    <a:pt x="7988" y="99073"/>
                    <a:pt x="0" y="199511"/>
                    <a:pt x="16995" y="297220"/>
                  </a:cubicBezTo>
                  <a:cubicBezTo>
                    <a:pt x="19436" y="311252"/>
                    <a:pt x="44194" y="305730"/>
                    <a:pt x="57530" y="310730"/>
                  </a:cubicBezTo>
                  <a:cubicBezTo>
                    <a:pt x="80240" y="319245"/>
                    <a:pt x="102079" y="330081"/>
                    <a:pt x="125088" y="337750"/>
                  </a:cubicBezTo>
                  <a:cubicBezTo>
                    <a:pt x="142705" y="343622"/>
                    <a:pt x="161279" y="346159"/>
                    <a:pt x="179135" y="351260"/>
                  </a:cubicBezTo>
                  <a:cubicBezTo>
                    <a:pt x="314833" y="390026"/>
                    <a:pt x="104745" y="336042"/>
                    <a:pt x="273716" y="378280"/>
                  </a:cubicBezTo>
                  <a:cubicBezTo>
                    <a:pt x="287228" y="387287"/>
                    <a:pt x="299412" y="398706"/>
                    <a:pt x="314251" y="405300"/>
                  </a:cubicBezTo>
                  <a:cubicBezTo>
                    <a:pt x="340281" y="416867"/>
                    <a:pt x="369843" y="419582"/>
                    <a:pt x="395321" y="432319"/>
                  </a:cubicBezTo>
                  <a:lnTo>
                    <a:pt x="449368" y="459339"/>
                  </a:lnTo>
                  <a:cubicBezTo>
                    <a:pt x="444864" y="508876"/>
                    <a:pt x="451587" y="560761"/>
                    <a:pt x="435856" y="607949"/>
                  </a:cubicBezTo>
                  <a:cubicBezTo>
                    <a:pt x="427799" y="632118"/>
                    <a:pt x="397096" y="641609"/>
                    <a:pt x="381809" y="661989"/>
                  </a:cubicBezTo>
                  <a:cubicBezTo>
                    <a:pt x="369724" y="678100"/>
                    <a:pt x="365461" y="698951"/>
                    <a:pt x="354786" y="716029"/>
                  </a:cubicBezTo>
                  <a:cubicBezTo>
                    <a:pt x="339483" y="740511"/>
                    <a:pt x="301522" y="782015"/>
                    <a:pt x="287228" y="810599"/>
                  </a:cubicBezTo>
                  <a:cubicBezTo>
                    <a:pt x="248079" y="888887"/>
                    <a:pt x="273716" y="1059678"/>
                    <a:pt x="273716" y="109430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7" name="Freeform 486"/>
            <p:cNvSpPr/>
            <p:nvPr/>
          </p:nvSpPr>
          <p:spPr>
            <a:xfrm flipH="1">
              <a:off x="6357626" y="4111909"/>
              <a:ext cx="240896" cy="80968"/>
            </a:xfrm>
            <a:custGeom>
              <a:avLst/>
              <a:gdLst>
                <a:gd name="connsiteX0" fmla="*/ 907 w 192975"/>
                <a:gd name="connsiteY0" fmla="*/ 0 h 1256428"/>
                <a:gd name="connsiteX1" fmla="*/ 27930 w 192975"/>
                <a:gd name="connsiteY1" fmla="*/ 459339 h 1256428"/>
                <a:gd name="connsiteX2" fmla="*/ 41441 w 192975"/>
                <a:gd name="connsiteY2" fmla="*/ 499869 h 1256428"/>
                <a:gd name="connsiteX3" fmla="*/ 41441 w 192975"/>
                <a:gd name="connsiteY3" fmla="*/ 729539 h 1256428"/>
                <a:gd name="connsiteX4" fmla="*/ 81976 w 192975"/>
                <a:gd name="connsiteY4" fmla="*/ 743049 h 1256428"/>
                <a:gd name="connsiteX5" fmla="*/ 136023 w 192975"/>
                <a:gd name="connsiteY5" fmla="*/ 770069 h 1256428"/>
                <a:gd name="connsiteX6" fmla="*/ 163046 w 192975"/>
                <a:gd name="connsiteY6" fmla="*/ 810599 h 1256428"/>
                <a:gd name="connsiteX7" fmla="*/ 149535 w 192975"/>
                <a:gd name="connsiteY7" fmla="*/ 972718 h 1256428"/>
                <a:gd name="connsiteX8" fmla="*/ 122511 w 192975"/>
                <a:gd name="connsiteY8" fmla="*/ 1053778 h 1256428"/>
                <a:gd name="connsiteX9" fmla="*/ 109000 w 192975"/>
                <a:gd name="connsiteY9" fmla="*/ 1256428 h 125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975" h="1256428">
                  <a:moveTo>
                    <a:pt x="907" y="0"/>
                  </a:moveTo>
                  <a:cubicBezTo>
                    <a:pt x="4927" y="108532"/>
                    <a:pt x="0" y="319708"/>
                    <a:pt x="27930" y="459339"/>
                  </a:cubicBezTo>
                  <a:cubicBezTo>
                    <a:pt x="30723" y="473303"/>
                    <a:pt x="36937" y="486359"/>
                    <a:pt x="41441" y="499869"/>
                  </a:cubicBezTo>
                  <a:cubicBezTo>
                    <a:pt x="40807" y="507476"/>
                    <a:pt x="11034" y="683934"/>
                    <a:pt x="41441" y="729539"/>
                  </a:cubicBezTo>
                  <a:cubicBezTo>
                    <a:pt x="49342" y="741389"/>
                    <a:pt x="68885" y="737439"/>
                    <a:pt x="81976" y="743049"/>
                  </a:cubicBezTo>
                  <a:cubicBezTo>
                    <a:pt x="100489" y="750982"/>
                    <a:pt x="118007" y="761062"/>
                    <a:pt x="136023" y="770069"/>
                  </a:cubicBezTo>
                  <a:cubicBezTo>
                    <a:pt x="145031" y="783579"/>
                    <a:pt x="155784" y="796076"/>
                    <a:pt x="163046" y="810599"/>
                  </a:cubicBezTo>
                  <a:cubicBezTo>
                    <a:pt x="192975" y="870450"/>
                    <a:pt x="170068" y="895730"/>
                    <a:pt x="149535" y="972718"/>
                  </a:cubicBezTo>
                  <a:cubicBezTo>
                    <a:pt x="142195" y="1000238"/>
                    <a:pt x="122511" y="1053778"/>
                    <a:pt x="122511" y="1053778"/>
                  </a:cubicBezTo>
                  <a:cubicBezTo>
                    <a:pt x="107369" y="1220327"/>
                    <a:pt x="109000" y="1152647"/>
                    <a:pt x="109000" y="1256428"/>
                  </a:cubicBezTo>
                </a:path>
              </a:pathLst>
            </a:cu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8" name="Freeform 487"/>
            <p:cNvSpPr/>
            <p:nvPr/>
          </p:nvSpPr>
          <p:spPr>
            <a:xfrm flipH="1">
              <a:off x="6607116" y="4134257"/>
              <a:ext cx="198366" cy="108246"/>
            </a:xfrm>
            <a:custGeom>
              <a:avLst/>
              <a:gdLst>
                <a:gd name="connsiteX0" fmla="*/ 200487 w 200487"/>
                <a:gd name="connsiteY0" fmla="*/ 0 h 864639"/>
                <a:gd name="connsiteX1" fmla="*/ 173464 w 200487"/>
                <a:gd name="connsiteY1" fmla="*/ 94570 h 864639"/>
                <a:gd name="connsiteX2" fmla="*/ 132929 w 200487"/>
                <a:gd name="connsiteY2" fmla="*/ 162120 h 864639"/>
                <a:gd name="connsiteX3" fmla="*/ 132929 w 200487"/>
                <a:gd name="connsiteY3" fmla="*/ 310730 h 864639"/>
                <a:gd name="connsiteX4" fmla="*/ 159952 w 200487"/>
                <a:gd name="connsiteY4" fmla="*/ 351260 h 864639"/>
                <a:gd name="connsiteX5" fmla="*/ 119417 w 200487"/>
                <a:gd name="connsiteY5" fmla="*/ 553909 h 864639"/>
                <a:gd name="connsiteX6" fmla="*/ 78883 w 200487"/>
                <a:gd name="connsiteY6" fmla="*/ 580929 h 864639"/>
                <a:gd name="connsiteX7" fmla="*/ 51859 w 200487"/>
                <a:gd name="connsiteY7" fmla="*/ 675499 h 864639"/>
                <a:gd name="connsiteX8" fmla="*/ 11324 w 200487"/>
                <a:gd name="connsiteY8" fmla="*/ 702519 h 864639"/>
                <a:gd name="connsiteX9" fmla="*/ 11324 w 200487"/>
                <a:gd name="connsiteY9" fmla="*/ 864639 h 8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487" h="864639">
                  <a:moveTo>
                    <a:pt x="200487" y="0"/>
                  </a:moveTo>
                  <a:cubicBezTo>
                    <a:pt x="196157" y="17320"/>
                    <a:pt x="183158" y="75185"/>
                    <a:pt x="173464" y="94570"/>
                  </a:cubicBezTo>
                  <a:cubicBezTo>
                    <a:pt x="161719" y="118057"/>
                    <a:pt x="146441" y="139603"/>
                    <a:pt x="132929" y="162120"/>
                  </a:cubicBezTo>
                  <a:cubicBezTo>
                    <a:pt x="116398" y="228235"/>
                    <a:pt x="108722" y="230049"/>
                    <a:pt x="132929" y="310730"/>
                  </a:cubicBezTo>
                  <a:cubicBezTo>
                    <a:pt x="137595" y="326283"/>
                    <a:pt x="150944" y="337750"/>
                    <a:pt x="159952" y="351260"/>
                  </a:cubicBezTo>
                  <a:cubicBezTo>
                    <a:pt x="153760" y="425558"/>
                    <a:pt x="173928" y="499404"/>
                    <a:pt x="119417" y="553909"/>
                  </a:cubicBezTo>
                  <a:cubicBezTo>
                    <a:pt x="107934" y="565390"/>
                    <a:pt x="92394" y="571922"/>
                    <a:pt x="78883" y="580929"/>
                  </a:cubicBezTo>
                  <a:cubicBezTo>
                    <a:pt x="78000" y="584460"/>
                    <a:pt x="58908" y="666689"/>
                    <a:pt x="51859" y="675499"/>
                  </a:cubicBezTo>
                  <a:cubicBezTo>
                    <a:pt x="41714" y="688178"/>
                    <a:pt x="14727" y="686641"/>
                    <a:pt x="11324" y="702519"/>
                  </a:cubicBezTo>
                  <a:cubicBezTo>
                    <a:pt x="0" y="755359"/>
                    <a:pt x="11324" y="810599"/>
                    <a:pt x="11324" y="864639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89" name="Freeform 488"/>
            <p:cNvSpPr/>
            <p:nvPr/>
          </p:nvSpPr>
          <p:spPr>
            <a:xfrm flipH="1">
              <a:off x="6475344" y="4124693"/>
              <a:ext cx="135405" cy="237438"/>
            </a:xfrm>
            <a:custGeom>
              <a:avLst/>
              <a:gdLst>
                <a:gd name="connsiteX0" fmla="*/ 3662 w 329725"/>
                <a:gd name="connsiteY0" fmla="*/ 0 h 986228"/>
                <a:gd name="connsiteX1" fmla="*/ 17174 w 329725"/>
                <a:gd name="connsiteY1" fmla="*/ 351260 h 986228"/>
                <a:gd name="connsiteX2" fmla="*/ 57709 w 329725"/>
                <a:gd name="connsiteY2" fmla="*/ 364770 h 986228"/>
                <a:gd name="connsiteX3" fmla="*/ 111755 w 329725"/>
                <a:gd name="connsiteY3" fmla="*/ 378280 h 986228"/>
                <a:gd name="connsiteX4" fmla="*/ 246872 w 329725"/>
                <a:gd name="connsiteY4" fmla="*/ 405300 h 986228"/>
                <a:gd name="connsiteX5" fmla="*/ 260383 w 329725"/>
                <a:gd name="connsiteY5" fmla="*/ 445829 h 986228"/>
                <a:gd name="connsiteX6" fmla="*/ 300918 w 329725"/>
                <a:gd name="connsiteY6" fmla="*/ 499869 h 986228"/>
                <a:gd name="connsiteX7" fmla="*/ 233360 w 329725"/>
                <a:gd name="connsiteY7" fmla="*/ 770069 h 986228"/>
                <a:gd name="connsiteX8" fmla="*/ 219848 w 329725"/>
                <a:gd name="connsiteY8" fmla="*/ 824109 h 986228"/>
                <a:gd name="connsiteX9" fmla="*/ 152290 w 329725"/>
                <a:gd name="connsiteY9" fmla="*/ 905169 h 986228"/>
                <a:gd name="connsiteX10" fmla="*/ 138779 w 329725"/>
                <a:gd name="connsiteY10" fmla="*/ 986228 h 9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725" h="986228">
                  <a:moveTo>
                    <a:pt x="3662" y="0"/>
                  </a:moveTo>
                  <a:cubicBezTo>
                    <a:pt x="8166" y="117087"/>
                    <a:pt x="0" y="235352"/>
                    <a:pt x="17174" y="351260"/>
                  </a:cubicBezTo>
                  <a:cubicBezTo>
                    <a:pt x="19261" y="365349"/>
                    <a:pt x="44014" y="360858"/>
                    <a:pt x="57709" y="364770"/>
                  </a:cubicBezTo>
                  <a:cubicBezTo>
                    <a:pt x="75564" y="369871"/>
                    <a:pt x="93597" y="374390"/>
                    <a:pt x="111755" y="378280"/>
                  </a:cubicBezTo>
                  <a:cubicBezTo>
                    <a:pt x="156666" y="387903"/>
                    <a:pt x="201833" y="396293"/>
                    <a:pt x="246872" y="405300"/>
                  </a:cubicBezTo>
                  <a:cubicBezTo>
                    <a:pt x="251376" y="418810"/>
                    <a:pt x="253317" y="433465"/>
                    <a:pt x="260383" y="445829"/>
                  </a:cubicBezTo>
                  <a:cubicBezTo>
                    <a:pt x="271556" y="465379"/>
                    <a:pt x="298125" y="477525"/>
                    <a:pt x="300918" y="499869"/>
                  </a:cubicBezTo>
                  <a:cubicBezTo>
                    <a:pt x="329725" y="730293"/>
                    <a:pt x="277742" y="592568"/>
                    <a:pt x="233360" y="770069"/>
                  </a:cubicBezTo>
                  <a:cubicBezTo>
                    <a:pt x="228856" y="788082"/>
                    <a:pt x="227163" y="807043"/>
                    <a:pt x="219848" y="824109"/>
                  </a:cubicBezTo>
                  <a:cubicBezTo>
                    <a:pt x="205739" y="857026"/>
                    <a:pt x="176638" y="880824"/>
                    <a:pt x="152290" y="905169"/>
                  </a:cubicBezTo>
                  <a:cubicBezTo>
                    <a:pt x="134506" y="958515"/>
                    <a:pt x="138779" y="931457"/>
                    <a:pt x="138779" y="986228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90" name="Freeform 489"/>
            <p:cNvSpPr/>
            <p:nvPr/>
          </p:nvSpPr>
          <p:spPr>
            <a:xfrm flipH="1">
              <a:off x="6512525" y="4143819"/>
              <a:ext cx="97081" cy="351178"/>
            </a:xfrm>
            <a:custGeom>
              <a:avLst/>
              <a:gdLst>
                <a:gd name="connsiteX0" fmla="*/ 883 w 203558"/>
                <a:gd name="connsiteY0" fmla="*/ 0 h 1432057"/>
                <a:gd name="connsiteX1" fmla="*/ 54930 w 203558"/>
                <a:gd name="connsiteY1" fmla="*/ 13510 h 1432057"/>
                <a:gd name="connsiteX2" fmla="*/ 149511 w 203558"/>
                <a:gd name="connsiteY2" fmla="*/ 135100 h 1432057"/>
                <a:gd name="connsiteX3" fmla="*/ 176535 w 203558"/>
                <a:gd name="connsiteY3" fmla="*/ 175630 h 1432057"/>
                <a:gd name="connsiteX4" fmla="*/ 203558 w 203558"/>
                <a:gd name="connsiteY4" fmla="*/ 216160 h 1432057"/>
                <a:gd name="connsiteX5" fmla="*/ 176535 w 203558"/>
                <a:gd name="connsiteY5" fmla="*/ 351260 h 1432057"/>
                <a:gd name="connsiteX6" fmla="*/ 149511 w 203558"/>
                <a:gd name="connsiteY6" fmla="*/ 378279 h 1432057"/>
                <a:gd name="connsiteX7" fmla="*/ 108976 w 203558"/>
                <a:gd name="connsiteY7" fmla="*/ 864638 h 1432057"/>
                <a:gd name="connsiteX8" fmla="*/ 81953 w 203558"/>
                <a:gd name="connsiteY8" fmla="*/ 1080798 h 1432057"/>
                <a:gd name="connsiteX9" fmla="*/ 95465 w 203558"/>
                <a:gd name="connsiteY9" fmla="*/ 1121328 h 1432057"/>
                <a:gd name="connsiteX10" fmla="*/ 68441 w 203558"/>
                <a:gd name="connsiteY10" fmla="*/ 1242918 h 1432057"/>
                <a:gd name="connsiteX11" fmla="*/ 41418 w 203558"/>
                <a:gd name="connsiteY11" fmla="*/ 1283448 h 1432057"/>
                <a:gd name="connsiteX12" fmla="*/ 883 w 203558"/>
                <a:gd name="connsiteY12" fmla="*/ 1418547 h 1432057"/>
                <a:gd name="connsiteX13" fmla="*/ 883 w 203558"/>
                <a:gd name="connsiteY13" fmla="*/ 1432057 h 14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558" h="1432057">
                  <a:moveTo>
                    <a:pt x="883" y="0"/>
                  </a:moveTo>
                  <a:cubicBezTo>
                    <a:pt x="18899" y="4503"/>
                    <a:pt x="38806" y="4298"/>
                    <a:pt x="54930" y="13510"/>
                  </a:cubicBezTo>
                  <a:cubicBezTo>
                    <a:pt x="89123" y="33046"/>
                    <a:pt x="134676" y="112851"/>
                    <a:pt x="149511" y="135100"/>
                  </a:cubicBezTo>
                  <a:lnTo>
                    <a:pt x="176535" y="175630"/>
                  </a:lnTo>
                  <a:lnTo>
                    <a:pt x="203558" y="216160"/>
                  </a:lnTo>
                  <a:cubicBezTo>
                    <a:pt x="201216" y="232550"/>
                    <a:pt x="194220" y="321789"/>
                    <a:pt x="176535" y="351260"/>
                  </a:cubicBezTo>
                  <a:cubicBezTo>
                    <a:pt x="169981" y="362182"/>
                    <a:pt x="158519" y="369273"/>
                    <a:pt x="149511" y="378279"/>
                  </a:cubicBezTo>
                  <a:cubicBezTo>
                    <a:pt x="39034" y="599209"/>
                    <a:pt x="94027" y="446105"/>
                    <a:pt x="108976" y="864638"/>
                  </a:cubicBezTo>
                  <a:cubicBezTo>
                    <a:pt x="99968" y="936691"/>
                    <a:pt x="85770" y="1008284"/>
                    <a:pt x="81953" y="1080798"/>
                  </a:cubicBezTo>
                  <a:cubicBezTo>
                    <a:pt x="81204" y="1095019"/>
                    <a:pt x="95465" y="1107087"/>
                    <a:pt x="95465" y="1121328"/>
                  </a:cubicBezTo>
                  <a:cubicBezTo>
                    <a:pt x="95465" y="1127740"/>
                    <a:pt x="73652" y="1230760"/>
                    <a:pt x="68441" y="1242918"/>
                  </a:cubicBezTo>
                  <a:cubicBezTo>
                    <a:pt x="62044" y="1257842"/>
                    <a:pt x="50426" y="1269938"/>
                    <a:pt x="41418" y="1283448"/>
                  </a:cubicBezTo>
                  <a:cubicBezTo>
                    <a:pt x="24185" y="1335140"/>
                    <a:pt x="11093" y="1367505"/>
                    <a:pt x="883" y="1418547"/>
                  </a:cubicBezTo>
                  <a:cubicBezTo>
                    <a:pt x="0" y="1422963"/>
                    <a:pt x="883" y="1427554"/>
                    <a:pt x="883" y="1432057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450" name="Group 449"/>
          <p:cNvGrpSpPr/>
          <p:nvPr/>
        </p:nvGrpSpPr>
        <p:grpSpPr>
          <a:xfrm>
            <a:off x="9618313" y="4097207"/>
            <a:ext cx="197758" cy="450137"/>
            <a:chOff x="6524129" y="3662866"/>
            <a:chExt cx="197758" cy="450137"/>
          </a:xfrm>
        </p:grpSpPr>
        <p:cxnSp>
          <p:nvCxnSpPr>
            <p:cNvPr id="491" name="Straight Connector 490"/>
            <p:cNvCxnSpPr/>
            <p:nvPr/>
          </p:nvCxnSpPr>
          <p:spPr>
            <a:xfrm flipV="1">
              <a:off x="6613577" y="3752040"/>
              <a:ext cx="0" cy="360963"/>
            </a:xfrm>
            <a:prstGeom prst="line">
              <a:avLst/>
            </a:prstGeom>
            <a:ln w="12700" cap="flat" cmpd="sng" algn="ctr">
              <a:solidFill>
                <a:srgbClr val="45DC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2" name="Group 14"/>
            <p:cNvGrpSpPr/>
            <p:nvPr/>
          </p:nvGrpSpPr>
          <p:grpSpPr>
            <a:xfrm rot="4288722" flipH="1">
              <a:off x="6437904" y="3749091"/>
              <a:ext cx="244122" cy="71671"/>
              <a:chOff x="757742" y="849511"/>
              <a:chExt cx="439116" cy="111100"/>
            </a:xfrm>
            <a:solidFill>
              <a:srgbClr val="996633"/>
            </a:solidFill>
          </p:grpSpPr>
          <p:sp>
            <p:nvSpPr>
              <p:cNvPr id="663" name="Oval 662"/>
              <p:cNvSpPr/>
              <p:nvPr/>
            </p:nvSpPr>
            <p:spPr>
              <a:xfrm rot="688477">
                <a:off x="757742" y="873228"/>
                <a:ext cx="439116" cy="87383"/>
              </a:xfrm>
              <a:prstGeom prst="ellipse">
                <a:avLst/>
              </a:prstGeom>
              <a:grpFill/>
              <a:ln w="12700">
                <a:solidFill>
                  <a:srgbClr val="9966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  <p:sp>
            <p:nvSpPr>
              <p:cNvPr id="664" name="Oval 663"/>
              <p:cNvSpPr/>
              <p:nvPr/>
            </p:nvSpPr>
            <p:spPr>
              <a:xfrm rot="660377">
                <a:off x="850586" y="849511"/>
                <a:ext cx="291293" cy="58255"/>
              </a:xfrm>
              <a:prstGeom prst="ellipse">
                <a:avLst/>
              </a:prstGeom>
              <a:grpFill/>
              <a:ln w="12700">
                <a:solidFill>
                  <a:srgbClr val="9966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oboto Light" panose="02000000000000000000" pitchFamily="2" charset="0"/>
                  <a:ea typeface="Roboto Light" panose="02000000000000000000" pitchFamily="2" charset="0"/>
                </a:endParaRPr>
              </a:p>
            </p:txBody>
          </p:sp>
        </p:grpSp>
        <p:sp>
          <p:nvSpPr>
            <p:cNvPr id="493" name="Oval 492"/>
            <p:cNvSpPr/>
            <p:nvPr/>
          </p:nvSpPr>
          <p:spPr>
            <a:xfrm rot="18610058" flipH="1">
              <a:off x="6557377" y="3855159"/>
              <a:ext cx="285445" cy="43575"/>
            </a:xfrm>
            <a:prstGeom prst="ellipse">
              <a:avLst/>
            </a:prstGeom>
            <a:solidFill>
              <a:srgbClr val="45DC28"/>
            </a:solidFill>
            <a:ln w="12700">
              <a:solidFill>
                <a:srgbClr val="45DC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624" name="Freeform 623"/>
            <p:cNvSpPr/>
            <p:nvPr/>
          </p:nvSpPr>
          <p:spPr>
            <a:xfrm flipH="1">
              <a:off x="6582318" y="3669440"/>
              <a:ext cx="124081" cy="105282"/>
            </a:xfrm>
            <a:custGeom>
              <a:avLst/>
              <a:gdLst>
                <a:gd name="connsiteX0" fmla="*/ 130437 w 184483"/>
                <a:gd name="connsiteY0" fmla="*/ 405299 h 405299"/>
                <a:gd name="connsiteX1" fmla="*/ 143949 w 184483"/>
                <a:gd name="connsiteY1" fmla="*/ 297219 h 405299"/>
                <a:gd name="connsiteX2" fmla="*/ 170972 w 184483"/>
                <a:gd name="connsiteY2" fmla="*/ 216159 h 405299"/>
                <a:gd name="connsiteX3" fmla="*/ 184483 w 184483"/>
                <a:gd name="connsiteY3" fmla="*/ 162119 h 405299"/>
                <a:gd name="connsiteX4" fmla="*/ 157460 w 184483"/>
                <a:gd name="connsiteY4" fmla="*/ 81060 h 405299"/>
                <a:gd name="connsiteX5" fmla="*/ 116925 w 184483"/>
                <a:gd name="connsiteY5" fmla="*/ 67550 h 405299"/>
                <a:gd name="connsiteX6" fmla="*/ 76390 w 184483"/>
                <a:gd name="connsiteY6" fmla="*/ 40530 h 405299"/>
                <a:gd name="connsiteX7" fmla="*/ 8832 w 184483"/>
                <a:gd name="connsiteY7" fmla="*/ 0 h 40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483" h="405299">
                  <a:moveTo>
                    <a:pt x="130437" y="405299"/>
                  </a:moveTo>
                  <a:cubicBezTo>
                    <a:pt x="134941" y="369272"/>
                    <a:pt x="136341" y="332720"/>
                    <a:pt x="143949" y="297219"/>
                  </a:cubicBezTo>
                  <a:cubicBezTo>
                    <a:pt x="149917" y="269369"/>
                    <a:pt x="164064" y="243790"/>
                    <a:pt x="170972" y="216159"/>
                  </a:cubicBezTo>
                  <a:lnTo>
                    <a:pt x="184483" y="162119"/>
                  </a:lnTo>
                  <a:cubicBezTo>
                    <a:pt x="175475" y="135099"/>
                    <a:pt x="174016" y="104235"/>
                    <a:pt x="157460" y="81060"/>
                  </a:cubicBezTo>
                  <a:cubicBezTo>
                    <a:pt x="149181" y="69471"/>
                    <a:pt x="129664" y="73919"/>
                    <a:pt x="116925" y="67550"/>
                  </a:cubicBezTo>
                  <a:cubicBezTo>
                    <a:pt x="102401" y="60289"/>
                    <a:pt x="91595" y="46231"/>
                    <a:pt x="76390" y="40530"/>
                  </a:cubicBezTo>
                  <a:cubicBezTo>
                    <a:pt x="0" y="11887"/>
                    <a:pt x="8832" y="55227"/>
                    <a:pt x="8832" y="0"/>
                  </a:cubicBezTo>
                </a:path>
              </a:pathLst>
            </a:custGeom>
            <a:ln w="12700" cap="flat" cmpd="sng" algn="ctr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625" name="Freeform 624"/>
          <p:cNvSpPr/>
          <p:nvPr/>
        </p:nvSpPr>
        <p:spPr>
          <a:xfrm flipH="1">
            <a:off x="3148063" y="3153202"/>
            <a:ext cx="8984193" cy="1602044"/>
          </a:xfrm>
          <a:custGeom>
            <a:avLst/>
            <a:gdLst>
              <a:gd name="connsiteX0" fmla="*/ 0 w 4372078"/>
              <a:gd name="connsiteY0" fmla="*/ 721032 h 904589"/>
              <a:gd name="connsiteX1" fmla="*/ 514555 w 4372078"/>
              <a:gd name="connsiteY1" fmla="*/ 904568 h 904589"/>
              <a:gd name="connsiteX2" fmla="*/ 1471562 w 4372078"/>
              <a:gd name="connsiteY2" fmla="*/ 711200 h 904589"/>
              <a:gd name="connsiteX3" fmla="*/ 2871020 w 4372078"/>
              <a:gd name="connsiteY3" fmla="*/ 235974 h 904589"/>
              <a:gd name="connsiteX4" fmla="*/ 4372078 w 4372078"/>
              <a:gd name="connsiteY4" fmla="*/ 0 h 90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2078" h="904589">
                <a:moveTo>
                  <a:pt x="0" y="721032"/>
                </a:moveTo>
                <a:cubicBezTo>
                  <a:pt x="134647" y="813619"/>
                  <a:pt x="269295" y="906207"/>
                  <a:pt x="514555" y="904568"/>
                </a:cubicBezTo>
                <a:cubicBezTo>
                  <a:pt x="759815" y="902929"/>
                  <a:pt x="1078818" y="822632"/>
                  <a:pt x="1471562" y="711200"/>
                </a:cubicBezTo>
                <a:cubicBezTo>
                  <a:pt x="1864306" y="599768"/>
                  <a:pt x="2387601" y="354507"/>
                  <a:pt x="2871020" y="235974"/>
                </a:cubicBezTo>
                <a:cubicBezTo>
                  <a:pt x="3354439" y="117441"/>
                  <a:pt x="3863258" y="58720"/>
                  <a:pt x="4372078" y="0"/>
                </a:cubicBezTo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160860" y="4139565"/>
            <a:ext cx="6524625" cy="400050"/>
          </a:xfrm>
          <a:custGeom>
            <a:avLst/>
            <a:gdLst>
              <a:gd name="connsiteX0" fmla="*/ 6524625 w 6524625"/>
              <a:gd name="connsiteY0" fmla="*/ 400050 h 400050"/>
              <a:gd name="connsiteX1" fmla="*/ 5314950 w 6524625"/>
              <a:gd name="connsiteY1" fmla="*/ 276225 h 400050"/>
              <a:gd name="connsiteX2" fmla="*/ 3352800 w 6524625"/>
              <a:gd name="connsiteY2" fmla="*/ 114300 h 400050"/>
              <a:gd name="connsiteX3" fmla="*/ 1771650 w 6524625"/>
              <a:gd name="connsiteY3" fmla="*/ 19050 h 400050"/>
              <a:gd name="connsiteX4" fmla="*/ 0 w 6524625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4625" h="400050">
                <a:moveTo>
                  <a:pt x="6524625" y="400050"/>
                </a:moveTo>
                <a:lnTo>
                  <a:pt x="5314950" y="276225"/>
                </a:lnTo>
                <a:lnTo>
                  <a:pt x="3352800" y="114300"/>
                </a:lnTo>
                <a:cubicBezTo>
                  <a:pt x="2762250" y="71438"/>
                  <a:pt x="2330450" y="38100"/>
                  <a:pt x="1771650" y="19050"/>
                </a:cubicBezTo>
                <a:cubicBezTo>
                  <a:pt x="1212850" y="0"/>
                  <a:pt x="606425" y="0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Isosceles Triangle 451"/>
          <p:cNvSpPr/>
          <p:nvPr/>
        </p:nvSpPr>
        <p:spPr>
          <a:xfrm rot="10800000">
            <a:off x="3212717" y="3937574"/>
            <a:ext cx="187893" cy="155844"/>
          </a:xfrm>
          <a:prstGeom prst="triangl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TextBox 233"/>
          <p:cNvSpPr txBox="1"/>
          <p:nvPr/>
        </p:nvSpPr>
        <p:spPr>
          <a:xfrm>
            <a:off x="3225830" y="1198163"/>
            <a:ext cx="2433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Water Stress</a:t>
            </a:r>
          </a:p>
          <a:p>
            <a:pPr algn="ctr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Growth limited by water availability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3094184" y="4907170"/>
            <a:ext cx="2938531" cy="739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094185" y="4948864"/>
            <a:ext cx="26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No GW Influence</a:t>
            </a: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0"/>
          <a:stretch/>
        </p:blipFill>
        <p:spPr>
          <a:xfrm>
            <a:off x="3114824" y="2218570"/>
            <a:ext cx="2646361" cy="25005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8" name="TextBox 237"/>
          <p:cNvSpPr txBox="1"/>
          <p:nvPr/>
        </p:nvSpPr>
        <p:spPr>
          <a:xfrm>
            <a:off x="7985576" y="1198162"/>
            <a:ext cx="2610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Oxygen Stress</a:t>
            </a:r>
          </a:p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Roots unable to respire</a:t>
            </a:r>
          </a:p>
        </p:txBody>
      </p:sp>
      <p:sp>
        <p:nvSpPr>
          <p:cNvPr id="239" name="Rectangle 238"/>
          <p:cNvSpPr/>
          <p:nvPr/>
        </p:nvSpPr>
        <p:spPr>
          <a:xfrm>
            <a:off x="8088949" y="4907170"/>
            <a:ext cx="2315792" cy="6990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8100680" y="4948864"/>
            <a:ext cx="230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GW Yield Penalty</a:t>
            </a:r>
          </a:p>
        </p:txBody>
      </p:sp>
      <p:pic>
        <p:nvPicPr>
          <p:cNvPr id="241" name="Picture 2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8"/>
          <a:stretch/>
        </p:blipFill>
        <p:spPr>
          <a:xfrm>
            <a:off x="8075760" y="2226120"/>
            <a:ext cx="2350891" cy="24941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2" name="TextBox 241"/>
          <p:cNvSpPr txBox="1"/>
          <p:nvPr/>
        </p:nvSpPr>
        <p:spPr>
          <a:xfrm>
            <a:off x="5742797" y="1198163"/>
            <a:ext cx="2335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Optimum WTD</a:t>
            </a:r>
          </a:p>
          <a:p>
            <a:pPr algn="ct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GW available when soil water depleted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5750906" y="4907170"/>
            <a:ext cx="2483863" cy="7209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5798439" y="4948864"/>
            <a:ext cx="226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GW Yield Subsidy</a:t>
            </a:r>
          </a:p>
        </p:txBody>
      </p:sp>
      <p:pic>
        <p:nvPicPr>
          <p:cNvPr id="245" name="Picture 2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4697" b="28022"/>
          <a:stretch/>
        </p:blipFill>
        <p:spPr>
          <a:xfrm>
            <a:off x="5770710" y="2220520"/>
            <a:ext cx="2293717" cy="249785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8" name="Rectangle 247"/>
          <p:cNvSpPr/>
          <p:nvPr/>
        </p:nvSpPr>
        <p:spPr>
          <a:xfrm>
            <a:off x="3104304" y="5450834"/>
            <a:ext cx="2938531" cy="739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5122851" y="5450834"/>
            <a:ext cx="2483863" cy="7209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7489075" y="5450834"/>
            <a:ext cx="2925786" cy="727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 flipH="1">
            <a:off x="10414861" y="5072992"/>
            <a:ext cx="1823323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Finer Soil/</a:t>
            </a:r>
          </a:p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Wetter Year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3094184" y="5955204"/>
            <a:ext cx="3977259" cy="7209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7055831" y="5955204"/>
            <a:ext cx="2483863" cy="7209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9451810" y="5955204"/>
            <a:ext cx="952931" cy="7209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 flipH="1">
            <a:off x="10414862" y="5681056"/>
            <a:ext cx="1823323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Coarser Soil/</a:t>
            </a:r>
          </a:p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Drier Year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991966" y="0"/>
            <a:ext cx="1020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does shallow groundwater interact with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soil texture and weather to influence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rainfed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corn yield?</a:t>
            </a:r>
          </a:p>
        </p:txBody>
      </p:sp>
      <p:grpSp>
        <p:nvGrpSpPr>
          <p:cNvPr id="284" name="Group 283"/>
          <p:cNvGrpSpPr/>
          <p:nvPr/>
        </p:nvGrpSpPr>
        <p:grpSpPr>
          <a:xfrm>
            <a:off x="38331" y="473805"/>
            <a:ext cx="2320223" cy="1837330"/>
            <a:chOff x="38331" y="464473"/>
            <a:chExt cx="2320223" cy="1837330"/>
          </a:xfrm>
        </p:grpSpPr>
        <p:sp>
          <p:nvSpPr>
            <p:cNvPr id="285" name="TextBox 284"/>
            <p:cNvSpPr txBox="1"/>
            <p:nvPr/>
          </p:nvSpPr>
          <p:spPr>
            <a:xfrm rot="16200000">
              <a:off x="-680279" y="1183083"/>
              <a:ext cx="1837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Wingdings" panose="05000000000000000000" pitchFamily="2" charset="2"/>
                </a:rPr>
                <a:t>Water Supply</a:t>
              </a:r>
            </a:p>
          </p:txBody>
        </p:sp>
        <p:grpSp>
          <p:nvGrpSpPr>
            <p:cNvPr id="286" name="Group 285"/>
            <p:cNvGrpSpPr/>
            <p:nvPr/>
          </p:nvGrpSpPr>
          <p:grpSpPr>
            <a:xfrm>
              <a:off x="529754" y="468738"/>
              <a:ext cx="1828800" cy="1828800"/>
              <a:chOff x="560531" y="520458"/>
              <a:chExt cx="1828800" cy="1828800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560531" y="520458"/>
                <a:ext cx="1828800" cy="1828800"/>
                <a:chOff x="717175" y="2828342"/>
                <a:chExt cx="1828800" cy="1828800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717176" y="2828342"/>
                  <a:ext cx="0" cy="1828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717175" y="4657142"/>
                  <a:ext cx="1828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8" name="Straight Connector 287"/>
              <p:cNvCxnSpPr/>
              <p:nvPr/>
            </p:nvCxnSpPr>
            <p:spPr>
              <a:xfrm flipH="1" flipV="1">
                <a:off x="704538" y="627531"/>
                <a:ext cx="1593603" cy="1398657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1" name="Group 290"/>
          <p:cNvGrpSpPr/>
          <p:nvPr/>
        </p:nvGrpSpPr>
        <p:grpSpPr>
          <a:xfrm>
            <a:off x="38331" y="2315309"/>
            <a:ext cx="2320223" cy="2194001"/>
            <a:chOff x="38331" y="2387325"/>
            <a:chExt cx="2320223" cy="2194001"/>
          </a:xfrm>
        </p:grpSpPr>
        <p:sp>
          <p:nvSpPr>
            <p:cNvPr id="292" name="TextBox 291"/>
            <p:cNvSpPr txBox="1"/>
            <p:nvPr/>
          </p:nvSpPr>
          <p:spPr>
            <a:xfrm rot="16200000">
              <a:off x="-858615" y="3284271"/>
              <a:ext cx="2194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Wingdings" panose="05000000000000000000" pitchFamily="2" charset="2"/>
                </a:rPr>
                <a:t>Flood Attenuation</a:t>
              </a:r>
            </a:p>
          </p:txBody>
        </p:sp>
        <p:grpSp>
          <p:nvGrpSpPr>
            <p:cNvPr id="293" name="Group 292"/>
            <p:cNvGrpSpPr/>
            <p:nvPr/>
          </p:nvGrpSpPr>
          <p:grpSpPr>
            <a:xfrm>
              <a:off x="529754" y="2569926"/>
              <a:ext cx="1828800" cy="1828800"/>
              <a:chOff x="560531" y="2885350"/>
              <a:chExt cx="1828800" cy="1828800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560531" y="2885350"/>
                <a:ext cx="1828800" cy="1828800"/>
                <a:chOff x="717175" y="2828342"/>
                <a:chExt cx="1828800" cy="1828800"/>
              </a:xfrm>
            </p:grpSpPr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717176" y="2828342"/>
                  <a:ext cx="0" cy="1828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>
                  <a:off x="717175" y="4657142"/>
                  <a:ext cx="1828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5" name="Straight Connector 294"/>
              <p:cNvCxnSpPr/>
              <p:nvPr/>
            </p:nvCxnSpPr>
            <p:spPr>
              <a:xfrm flipV="1">
                <a:off x="800111" y="3066470"/>
                <a:ext cx="1498030" cy="149367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8" name="Group 297"/>
          <p:cNvGrpSpPr/>
          <p:nvPr/>
        </p:nvGrpSpPr>
        <p:grpSpPr>
          <a:xfrm>
            <a:off x="38330" y="4131401"/>
            <a:ext cx="2320224" cy="2600676"/>
            <a:chOff x="38330" y="4233555"/>
            <a:chExt cx="2320224" cy="2600676"/>
          </a:xfrm>
        </p:grpSpPr>
        <p:sp>
          <p:nvSpPr>
            <p:cNvPr id="299" name="TextBox 298"/>
            <p:cNvSpPr txBox="1"/>
            <p:nvPr/>
          </p:nvSpPr>
          <p:spPr>
            <a:xfrm rot="16200000">
              <a:off x="-1061953" y="5333838"/>
              <a:ext cx="26006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dirty="0"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  <a:sym typeface="Wingdings" panose="05000000000000000000" pitchFamily="2" charset="2"/>
                </a:rPr>
                <a:t>Crop Production</a:t>
              </a:r>
            </a:p>
          </p:txBody>
        </p:sp>
        <p:grpSp>
          <p:nvGrpSpPr>
            <p:cNvPr id="300" name="Group 299"/>
            <p:cNvGrpSpPr/>
            <p:nvPr/>
          </p:nvGrpSpPr>
          <p:grpSpPr>
            <a:xfrm>
              <a:off x="529754" y="4619493"/>
              <a:ext cx="1828800" cy="1828800"/>
              <a:chOff x="3383992" y="2591025"/>
              <a:chExt cx="1828800" cy="1828800"/>
            </a:xfrm>
          </p:grpSpPr>
          <p:grpSp>
            <p:nvGrpSpPr>
              <p:cNvPr id="301" name="Group 300"/>
              <p:cNvGrpSpPr/>
              <p:nvPr/>
            </p:nvGrpSpPr>
            <p:grpSpPr>
              <a:xfrm>
                <a:off x="3383992" y="2591025"/>
                <a:ext cx="1828800" cy="1828800"/>
                <a:chOff x="717175" y="2828342"/>
                <a:chExt cx="1828800" cy="1828800"/>
              </a:xfrm>
            </p:grpSpPr>
            <p:cxnSp>
              <p:nvCxnSpPr>
                <p:cNvPr id="306" name="Straight Connector 305"/>
                <p:cNvCxnSpPr/>
                <p:nvPr/>
              </p:nvCxnSpPr>
              <p:spPr>
                <a:xfrm>
                  <a:off x="717176" y="2828342"/>
                  <a:ext cx="0" cy="18288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>
                  <a:off x="717175" y="4657142"/>
                  <a:ext cx="1828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2" name="Straight Connector 301"/>
              <p:cNvCxnSpPr/>
              <p:nvPr/>
            </p:nvCxnSpPr>
            <p:spPr>
              <a:xfrm>
                <a:off x="3939313" y="2915992"/>
                <a:ext cx="432219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4353060" y="2906756"/>
                <a:ext cx="341330" cy="5163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V="1">
                <a:off x="3495428" y="2896811"/>
                <a:ext cx="454480" cy="1298831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4682796" y="3423056"/>
                <a:ext cx="453779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8" name="TextBox 307"/>
          <p:cNvSpPr txBox="1"/>
          <p:nvPr/>
        </p:nvSpPr>
        <p:spPr>
          <a:xfrm>
            <a:off x="494552" y="6392212"/>
            <a:ext cx="186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WTD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2484583" y="6388171"/>
            <a:ext cx="9445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Many other ecosystem services are also dependent on GW availability</a:t>
            </a:r>
          </a:p>
        </p:txBody>
      </p:sp>
    </p:spTree>
    <p:extLst>
      <p:ext uri="{BB962C8B-B14F-4D97-AF65-F5344CB8AC3E}">
        <p14:creationId xmlns:p14="http://schemas.microsoft.com/office/powerpoint/2010/main" val="878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35" grpId="0" animBg="1"/>
      <p:bldP spid="236" grpId="0"/>
      <p:bldP spid="238" grpId="0"/>
      <p:bldP spid="239" grpId="0" animBg="1"/>
      <p:bldP spid="240" grpId="0"/>
      <p:bldP spid="242" grpId="0"/>
      <p:bldP spid="243" grpId="0" animBg="1"/>
      <p:bldP spid="244" grpId="0"/>
      <p:bldP spid="248" grpId="0" animBg="1"/>
      <p:bldP spid="249" grpId="0" animBg="1"/>
      <p:bldP spid="250" grpId="0" animBg="1"/>
      <p:bldP spid="251" grpId="0"/>
      <p:bldP spid="252" grpId="0" animBg="1"/>
      <p:bldP spid="253" grpId="0" animBg="1"/>
      <p:bldP spid="254" grpId="0" animBg="1"/>
      <p:bldP spid="255" grpId="0"/>
      <p:bldP spid="308" grpId="0"/>
      <p:bldP spid="3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8938" y="1800493"/>
            <a:ext cx="5583649" cy="4057135"/>
            <a:chOff x="6467201" y="2682105"/>
            <a:chExt cx="5583649" cy="40571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7201" y="2682105"/>
              <a:ext cx="5583649" cy="4057135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333471" y="6272728"/>
              <a:ext cx="2611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  <a:latin typeface="Roboto Light" panose="020B0604020202020204" charset="0"/>
                  <a:ea typeface="Roboto Light" panose="020B0604020202020204" charset="0"/>
                  <a:cs typeface="Roboto Light" panose="020B0604020202020204" charset="0"/>
                </a:rPr>
                <a:t>Source: Yahara2070.org</a:t>
              </a:r>
            </a:p>
          </p:txBody>
        </p:sp>
      </p:grpSp>
      <p:sp>
        <p:nvSpPr>
          <p:cNvPr id="283" name="TextBox 282"/>
          <p:cNvSpPr txBox="1"/>
          <p:nvPr/>
        </p:nvSpPr>
        <p:spPr>
          <a:xfrm>
            <a:off x="991966" y="0"/>
            <a:ext cx="1020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Opportunities and Knowledge Gaps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124676" y="646331"/>
            <a:ext cx="109521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Drainage for tomorrow’s climate and land use</a:t>
            </a:r>
          </a:p>
          <a:p>
            <a:pPr marL="571500" lvl="1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More frequent droughts? More extreme rainfall?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660" y="5564842"/>
            <a:ext cx="5972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Flexibility and adaptability need to be built into drainage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676" y="2056543"/>
            <a:ext cx="629827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Within-season active water table management</a:t>
            </a:r>
          </a:p>
          <a:p>
            <a:pPr marL="571500" lvl="1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Near-term forecasting</a:t>
            </a:r>
          </a:p>
          <a:p>
            <a:pPr marL="571500" lvl="1" indent="-1143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sym typeface="Wingdings" panose="05000000000000000000" pitchFamily="2" charset="2"/>
              </a:rPr>
              <a:t>Requires improved understanding of temporal WTD-GW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Box 374"/>
          <p:cNvSpPr txBox="1"/>
          <p:nvPr/>
        </p:nvSpPr>
        <p:spPr>
          <a:xfrm>
            <a:off x="1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Groundwater impacts on ecosystem services</a:t>
            </a:r>
          </a:p>
        </p:txBody>
      </p:sp>
      <p:grpSp>
        <p:nvGrpSpPr>
          <p:cNvPr id="464" name="Group 463"/>
          <p:cNvGrpSpPr/>
          <p:nvPr/>
        </p:nvGrpSpPr>
        <p:grpSpPr>
          <a:xfrm>
            <a:off x="99155" y="712872"/>
            <a:ext cx="7114446" cy="5586775"/>
            <a:chOff x="5871882" y="1759877"/>
            <a:chExt cx="6400801" cy="5026370"/>
          </a:xfrm>
        </p:grpSpPr>
        <p:grpSp>
          <p:nvGrpSpPr>
            <p:cNvPr id="182" name="Group 181"/>
            <p:cNvGrpSpPr/>
            <p:nvPr/>
          </p:nvGrpSpPr>
          <p:grpSpPr>
            <a:xfrm>
              <a:off x="5871882" y="1759877"/>
              <a:ext cx="6248400" cy="5026370"/>
              <a:chOff x="5943600" y="1188595"/>
              <a:chExt cx="6248400" cy="5026370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5943600" y="1189032"/>
                <a:ext cx="6248400" cy="502549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58108" y="1200329"/>
                <a:ext cx="3555834" cy="5014636"/>
              </a:xfrm>
              <a:prstGeom prst="rect">
                <a:avLst/>
              </a:prstGeom>
            </p:spPr>
          </p:pic>
          <p:sp>
            <p:nvSpPr>
              <p:cNvPr id="185" name="Rectangle 184"/>
              <p:cNvSpPr/>
              <p:nvPr/>
            </p:nvSpPr>
            <p:spPr>
              <a:xfrm>
                <a:off x="5956222" y="4069079"/>
                <a:ext cx="936068" cy="18288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6242488" y="4518580"/>
                <a:ext cx="936068" cy="91187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9215398" y="1188595"/>
                <a:ext cx="936068" cy="501507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8" name="TextBox 187"/>
            <p:cNvSpPr txBox="1"/>
            <p:nvPr/>
          </p:nvSpPr>
          <p:spPr>
            <a:xfrm>
              <a:off x="8077873" y="1810064"/>
              <a:ext cx="4042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u="sng" dirty="0" err="1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Yahara</a:t>
              </a:r>
              <a:r>
                <a:rPr lang="en-US" sz="2400" u="sng" dirty="0">
                  <a:solidFill>
                    <a:schemeClr val="bg2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River Watershed, WI 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8230273" y="2357786"/>
              <a:ext cx="40424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Agricultural watershed</a:t>
              </a:r>
            </a:p>
            <a:p>
              <a:pPr algn="ctr"/>
              <a:r>
                <a:rPr lang="en-US" sz="2400" dirty="0">
                  <a:solidFill>
                    <a:schemeClr val="bg2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with expanding</a:t>
              </a:r>
            </a:p>
            <a:p>
              <a:pPr algn="ctr"/>
              <a:r>
                <a:rPr lang="en-US" sz="2400" dirty="0">
                  <a:solidFill>
                    <a:srgbClr val="C0000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urban core</a:t>
              </a:r>
            </a:p>
          </p:txBody>
        </p:sp>
        <p:cxnSp>
          <p:nvCxnSpPr>
            <p:cNvPr id="190" name="Straight Arrow Connector 189"/>
            <p:cNvCxnSpPr/>
            <p:nvPr/>
          </p:nvCxnSpPr>
          <p:spPr>
            <a:xfrm flipH="1">
              <a:off x="8230273" y="3287993"/>
              <a:ext cx="1308462" cy="5434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flipH="1">
              <a:off x="8224789" y="2588068"/>
              <a:ext cx="617001" cy="26215"/>
            </a:xfrm>
            <a:prstGeom prst="straightConnector1">
              <a:avLst/>
            </a:prstGeom>
            <a:ln w="57150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8820822" y="3861390"/>
              <a:ext cx="32994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Microcosm for agricultural areas worldwide</a:t>
              </a:r>
            </a:p>
          </p:txBody>
        </p:sp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3662" y="5061719"/>
              <a:ext cx="1616815" cy="1713231"/>
            </a:xfrm>
            <a:prstGeom prst="rect">
              <a:avLst/>
            </a:prstGeom>
          </p:spPr>
        </p:pic>
        <p:sp>
          <p:nvSpPr>
            <p:cNvPr id="194" name="5-Point Star 193"/>
            <p:cNvSpPr/>
            <p:nvPr/>
          </p:nvSpPr>
          <p:spPr>
            <a:xfrm>
              <a:off x="7173213" y="2279702"/>
              <a:ext cx="548640" cy="54864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11359372" y="6353516"/>
              <a:ext cx="160273" cy="2599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447" y="5172404"/>
              <a:ext cx="932326" cy="1181112"/>
            </a:xfrm>
            <a:prstGeom prst="rect">
              <a:avLst/>
            </a:prstGeom>
          </p:spPr>
        </p:pic>
      </p:grpSp>
      <p:sp>
        <p:nvSpPr>
          <p:cNvPr id="47" name="Rounded Rectangle 46"/>
          <p:cNvSpPr/>
          <p:nvPr/>
        </p:nvSpPr>
        <p:spPr>
          <a:xfrm>
            <a:off x="7771552" y="1190769"/>
            <a:ext cx="32004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Food production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771552" y="4772505"/>
            <a:ext cx="32004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Soil retention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771552" y="2981637"/>
            <a:ext cx="32004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Flood regulation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771552" y="5369463"/>
            <a:ext cx="32004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Carbon sequestration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771552" y="1787725"/>
            <a:ext cx="32004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Pasture production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771552" y="2384681"/>
            <a:ext cx="32004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Freshwater supply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771552" y="3578593"/>
            <a:ext cx="32004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Groundwater quality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771552" y="4175549"/>
            <a:ext cx="32004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Surface water 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4655" y="697664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multifunctional landscape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84655" y="5992182"/>
            <a:ext cx="4507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Complex relationships between groundwater and ecosystem services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84654" y="1163772"/>
            <a:ext cx="3371273" cy="521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2015; Booth et al., 2016; </a:t>
            </a:r>
            <a:r>
              <a:rPr lang="en-US" sz="20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Qiu</a:t>
            </a:r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et al., 2019</a:t>
            </a:r>
          </a:p>
        </p:txBody>
      </p:sp>
    </p:spTree>
    <p:extLst>
      <p:ext uri="{BB962C8B-B14F-4D97-AF65-F5344CB8AC3E}">
        <p14:creationId xmlns:p14="http://schemas.microsoft.com/office/powerpoint/2010/main" val="31232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4" grpId="0"/>
      <p:bldP spid="57" grpId="0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Thank you for your attention!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93409"/>
            <a:ext cx="12192000" cy="116459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43537" y="6290112"/>
            <a:ext cx="254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@</a:t>
            </a:r>
            <a:r>
              <a:rPr lang="en-US" sz="2800" dirty="0" err="1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ZipperSam</a:t>
            </a:r>
            <a:endParaRPr lang="en-US" sz="2800" dirty="0">
              <a:solidFill>
                <a:srgbClr val="00206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1539" y="6290112"/>
            <a:ext cx="290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samzipper.com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300" y="6290112"/>
            <a:ext cx="527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samzipper@ku.edu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97" y="6277402"/>
            <a:ext cx="548640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" y="6263686"/>
            <a:ext cx="576072" cy="576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55" y="6277402"/>
            <a:ext cx="548640" cy="5486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69340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Sam Zipper, Kansas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199405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991966" y="0"/>
            <a:ext cx="1020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does shallow groundwater interact with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soil texture and weather to influence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rainfed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corn yield?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3138" y="1159665"/>
            <a:ext cx="5454561" cy="5698334"/>
            <a:chOff x="463138" y="1159665"/>
            <a:chExt cx="5454561" cy="5698334"/>
          </a:xfrm>
        </p:grpSpPr>
        <p:pic>
          <p:nvPicPr>
            <p:cNvPr id="41" name="Picture 40" descr="field_july2012.jpg"/>
            <p:cNvPicPr>
              <a:picLocks noChangeAspect="1"/>
            </p:cNvPicPr>
            <p:nvPr/>
          </p:nvPicPr>
          <p:blipFill rotWithShape="1">
            <a:blip r:embed="rId3"/>
            <a:srcRect l="9749" r="18326"/>
            <a:stretch/>
          </p:blipFill>
          <p:spPr>
            <a:xfrm>
              <a:off x="463138" y="1159665"/>
              <a:ext cx="5454561" cy="569833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652177" y="1159665"/>
              <a:ext cx="3076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rgbClr val="FF000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2012:</a:t>
              </a:r>
              <a:r>
                <a:rPr lang="en-US" sz="2400" dirty="0">
                  <a:solidFill>
                    <a:srgbClr val="FF000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Severe Drought</a:t>
              </a:r>
              <a:endParaRPr lang="en-US" sz="2400" u="sng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74728" y="1159665"/>
            <a:ext cx="5433132" cy="5698335"/>
            <a:chOff x="6374728" y="1159665"/>
            <a:chExt cx="5433132" cy="5698335"/>
          </a:xfrm>
        </p:grpSpPr>
        <p:pic>
          <p:nvPicPr>
            <p:cNvPr id="43" name="Picture 42" descr="flooding_WIBU-12_20130701_02.jpg"/>
            <p:cNvPicPr>
              <a:picLocks noChangeAspect="1"/>
            </p:cNvPicPr>
            <p:nvPr/>
          </p:nvPicPr>
          <p:blipFill rotWithShape="1">
            <a:blip r:embed="rId4"/>
            <a:srcRect l="-1" r="352"/>
            <a:stretch/>
          </p:blipFill>
          <p:spPr>
            <a:xfrm>
              <a:off x="6374728" y="1159666"/>
              <a:ext cx="5433132" cy="569833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978649" y="1159665"/>
              <a:ext cx="2225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>
                  <a:solidFill>
                    <a:srgbClr val="00206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2013:</a:t>
              </a:r>
              <a:r>
                <a:rPr lang="en-US" sz="2400" dirty="0">
                  <a:solidFill>
                    <a:srgbClr val="002060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 Wet Year</a:t>
              </a:r>
              <a:endParaRPr lang="en-US" sz="2400" u="sng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pic>
        <p:nvPicPr>
          <p:cNvPr id="50" name="Picture 49" descr="Capture.PNG"/>
          <p:cNvPicPr>
            <a:picLocks noChangeAspect="1"/>
          </p:cNvPicPr>
          <p:nvPr/>
        </p:nvPicPr>
        <p:blipFill rotWithShape="1">
          <a:blip r:embed="rId5"/>
          <a:srcRect b="23647"/>
          <a:stretch/>
        </p:blipFill>
        <p:spPr>
          <a:xfrm>
            <a:off x="6352332" y="5079069"/>
            <a:ext cx="5455527" cy="1778930"/>
          </a:xfrm>
          <a:prstGeom prst="rect">
            <a:avLst/>
          </a:prstGeom>
        </p:spPr>
      </p:pic>
      <p:pic>
        <p:nvPicPr>
          <p:cNvPr id="51" name="Picture 50" descr="Screen shot 2012-10-30 at 11.58.10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38" y="5079069"/>
            <a:ext cx="5476956" cy="1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991966" y="0"/>
            <a:ext cx="1020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does shallow groundwater interact with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soil texture and weather to influence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rainfed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corn yield?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9" y="1591477"/>
            <a:ext cx="4046972" cy="3835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19057" y="1138830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Elevation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699" y="5634990"/>
            <a:ext cx="404697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49049" y="567344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600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3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991966" y="0"/>
            <a:ext cx="1020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does shallow groundwater interact with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soil texture and weather to influence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rainfed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corn yield?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930" y="1591478"/>
            <a:ext cx="8171486" cy="38353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83266" y="173317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9475" y="276084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High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116665" y="2102505"/>
            <a:ext cx="8560" cy="6406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7758" y="1151365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2012: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Severe Drought</a:t>
            </a:r>
            <a:endParaRPr lang="en-US" sz="2400" u="sng" dirty="0">
              <a:solidFill>
                <a:schemeClr val="accent4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5604" y="1140589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2013: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Wet Year</a:t>
            </a:r>
            <a:endParaRPr lang="en-US" sz="2400" u="sng" dirty="0">
              <a:solidFill>
                <a:schemeClr val="accent1">
                  <a:lumMod val="60000"/>
                  <a:lumOff val="4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9" y="1591477"/>
            <a:ext cx="4046972" cy="3835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19057" y="1138830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Elevation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699" y="5634990"/>
            <a:ext cx="404697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9049" y="567344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600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3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991966" y="0"/>
            <a:ext cx="1020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does shallow groundwater interact with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soil texture and weather to influence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rainfed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corn yield?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930" y="1591478"/>
            <a:ext cx="8171486" cy="38353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83266" y="173317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9475" y="276084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High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116665" y="2102505"/>
            <a:ext cx="8560" cy="6406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7758" y="1151365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2012: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Severe Drought</a:t>
            </a:r>
            <a:endParaRPr lang="en-US" sz="2400" u="sng" dirty="0">
              <a:solidFill>
                <a:schemeClr val="accent4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5604" y="1140589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2013: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Wet Year</a:t>
            </a:r>
            <a:endParaRPr lang="en-US" sz="2400" u="sng" dirty="0">
              <a:solidFill>
                <a:schemeClr val="accent1">
                  <a:lumMod val="60000"/>
                  <a:lumOff val="4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9" y="1591477"/>
            <a:ext cx="4046972" cy="3835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19057" y="1138830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Elevation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699" y="5634990"/>
            <a:ext cx="404697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9049" y="567344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600 m</a:t>
            </a:r>
          </a:p>
        </p:txBody>
      </p:sp>
      <p:sp>
        <p:nvSpPr>
          <p:cNvPr id="2" name="Oval 1"/>
          <p:cNvSpPr/>
          <p:nvPr/>
        </p:nvSpPr>
        <p:spPr>
          <a:xfrm>
            <a:off x="5097780" y="3634740"/>
            <a:ext cx="1485900" cy="200025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063011" y="3592467"/>
            <a:ext cx="1485900" cy="200025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0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991966" y="0"/>
            <a:ext cx="10208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How does shallow groundwater interact with</a:t>
            </a:r>
          </a:p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soil texture and weather to influence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rainfed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corn yield?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930" y="1591478"/>
            <a:ext cx="8171486" cy="38353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83266" y="1733173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9475" y="276084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High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116665" y="2102505"/>
            <a:ext cx="8560" cy="64064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57758" y="1151365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2012:</a:t>
            </a: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Severe Drought</a:t>
            </a:r>
            <a:endParaRPr lang="en-US" sz="2400" u="sng" dirty="0">
              <a:solidFill>
                <a:schemeClr val="accent4">
                  <a:lumMod val="40000"/>
                  <a:lumOff val="6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55604" y="1140589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2013: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Wet Year</a:t>
            </a:r>
            <a:endParaRPr lang="en-US" sz="2400" u="sng" dirty="0">
              <a:solidFill>
                <a:schemeClr val="accent1">
                  <a:lumMod val="60000"/>
                  <a:lumOff val="4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9" y="1591477"/>
            <a:ext cx="4046972" cy="3835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19057" y="1138830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Elevation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699" y="5634990"/>
            <a:ext cx="404697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9049" y="567344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600 m</a:t>
            </a:r>
          </a:p>
        </p:txBody>
      </p:sp>
      <p:sp>
        <p:nvSpPr>
          <p:cNvPr id="2" name="Oval 1"/>
          <p:cNvSpPr/>
          <p:nvPr/>
        </p:nvSpPr>
        <p:spPr>
          <a:xfrm>
            <a:off x="4084400" y="4256870"/>
            <a:ext cx="979089" cy="11699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20554" y="4276607"/>
            <a:ext cx="979089" cy="11699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" name="TextBox 14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0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670"/>
          <a:stretch/>
        </p:blipFill>
        <p:spPr>
          <a:xfrm>
            <a:off x="148385" y="45720"/>
            <a:ext cx="6103825" cy="5976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9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85" y="45720"/>
            <a:ext cx="11891204" cy="5976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99155" y="6399814"/>
            <a:ext cx="918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Zipper et al., 2015 </a:t>
            </a:r>
            <a:r>
              <a:rPr lang="en-US" sz="2000" i="1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WRR</a:t>
            </a:r>
            <a:endParaRPr lang="en-US" sz="20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3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3B3B2945F23D4F8B577BED17A3E4E9" ma:contentTypeVersion="13" ma:contentTypeDescription="Create a new document." ma:contentTypeScope="" ma:versionID="a2edab5455161c7a1d8074e59a3cb6bd">
  <xsd:schema xmlns:xsd="http://www.w3.org/2001/XMLSchema" xmlns:xs="http://www.w3.org/2001/XMLSchema" xmlns:p="http://schemas.microsoft.com/office/2006/metadata/properties" xmlns:ns3="07da5154-997a-407a-b17e-64b8be339314" xmlns:ns4="55767fea-f422-4264-b3e0-e6f6183c0933" targetNamespace="http://schemas.microsoft.com/office/2006/metadata/properties" ma:root="true" ma:fieldsID="2a54ecd31a9630e1d6cc8eb549ec4e95" ns3:_="" ns4:_="">
    <xsd:import namespace="07da5154-997a-407a-b17e-64b8be339314"/>
    <xsd:import namespace="55767fea-f422-4264-b3e0-e6f6183c09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a5154-997a-407a-b17e-64b8be3393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67fea-f422-4264-b3e0-e6f6183c0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D90B5-E42E-418A-92BD-07412161B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a5154-997a-407a-b17e-64b8be339314"/>
    <ds:schemaRef ds:uri="55767fea-f422-4264-b3e0-e6f6183c0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CE2BAE-F22F-448B-9A7E-3D142407A33B}">
  <ds:schemaRefs>
    <ds:schemaRef ds:uri="07da5154-997a-407a-b17e-64b8be339314"/>
    <ds:schemaRef ds:uri="http://purl.org/dc/elements/1.1/"/>
    <ds:schemaRef ds:uri="55767fea-f422-4264-b3e0-e6f6183c0933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B08D06-7E0E-4D79-828D-20136BAB82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18987</TotalTime>
  <Words>1174</Words>
  <Application>Microsoft Office PowerPoint</Application>
  <PresentationFormat>Widescreen</PresentationFormat>
  <Paragraphs>198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 Light</vt:lpstr>
      <vt:lpstr>Roboto</vt:lpstr>
      <vt:lpstr>Calibri</vt:lpstr>
      <vt:lpstr>Roboto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Zipper</dc:creator>
  <cp:lastModifiedBy>Harvey, Annabelle</cp:lastModifiedBy>
  <cp:revision>466</cp:revision>
  <dcterms:created xsi:type="dcterms:W3CDTF">2017-05-15T16:21:26Z</dcterms:created>
  <dcterms:modified xsi:type="dcterms:W3CDTF">2020-01-24T12:40:53Z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0x010100913B3B2945F23D4F8B577BED17A3E4E9</vt:lpwstr>
  </property>
</Properties>
</file>