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389" r:id="rId2"/>
    <p:sldMasterId id="2147484404" r:id="rId3"/>
    <p:sldMasterId id="2147484421" r:id="rId4"/>
    <p:sldMasterId id="2147484435" r:id="rId5"/>
    <p:sldMasterId id="2147484462" r:id="rId6"/>
    <p:sldMasterId id="2147484474" r:id="rId7"/>
  </p:sldMasterIdLst>
  <p:notesMasterIdLst>
    <p:notesMasterId r:id="rId28"/>
  </p:notesMasterIdLst>
  <p:handoutMasterIdLst>
    <p:handoutMasterId r:id="rId29"/>
  </p:handoutMasterIdLst>
  <p:sldIdLst>
    <p:sldId id="603" r:id="rId8"/>
    <p:sldId id="604" r:id="rId9"/>
    <p:sldId id="685" r:id="rId10"/>
    <p:sldId id="687" r:id="rId11"/>
    <p:sldId id="609" r:id="rId12"/>
    <p:sldId id="612" r:id="rId13"/>
    <p:sldId id="635" r:id="rId14"/>
    <p:sldId id="594" r:id="rId15"/>
    <p:sldId id="593" r:id="rId16"/>
    <p:sldId id="627" r:id="rId17"/>
    <p:sldId id="700" r:id="rId18"/>
    <p:sldId id="590" r:id="rId19"/>
    <p:sldId id="704" r:id="rId20"/>
    <p:sldId id="653" r:id="rId21"/>
    <p:sldId id="688" r:id="rId22"/>
    <p:sldId id="692" r:id="rId23"/>
    <p:sldId id="654" r:id="rId24"/>
    <p:sldId id="695" r:id="rId25"/>
    <p:sldId id="689" r:id="rId26"/>
    <p:sldId id="669" r:id="rId27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66"/>
    <a:srgbClr val="008000"/>
    <a:srgbClr val="000000"/>
    <a:srgbClr val="66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7" autoAdjust="0"/>
    <p:restoredTop sz="94568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19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Monthly distribution of annual drainflow, 2000-2015</a:t>
            </a:r>
          </a:p>
        </c:rich>
      </c:tx>
      <c:layout>
        <c:manualLayout>
          <c:xMode val="edge"/>
          <c:yMode val="edge"/>
          <c:x val="0.10375000000000001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Sheet1!$J$3:$J$14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Sheet1!$K$3:$K$14</c:f>
              <c:numCache>
                <c:formatCode>0.0</c:formatCode>
                <c:ptCount val="12"/>
                <c:pt idx="0">
                  <c:v>11.383333333333333</c:v>
                </c:pt>
                <c:pt idx="1">
                  <c:v>9.75</c:v>
                </c:pt>
                <c:pt idx="2">
                  <c:v>14.383333333333333</c:v>
                </c:pt>
                <c:pt idx="3">
                  <c:v>13.983333333333334</c:v>
                </c:pt>
                <c:pt idx="4">
                  <c:v>12.549999999999999</c:v>
                </c:pt>
                <c:pt idx="5">
                  <c:v>8.2166666666666668</c:v>
                </c:pt>
                <c:pt idx="6">
                  <c:v>2.3333333333333335</c:v>
                </c:pt>
                <c:pt idx="7">
                  <c:v>1.2</c:v>
                </c:pt>
                <c:pt idx="8">
                  <c:v>1.4166666666666667</c:v>
                </c:pt>
                <c:pt idx="9">
                  <c:v>4.5333333333333341</c:v>
                </c:pt>
                <c:pt idx="10">
                  <c:v>7.0666666666666664</c:v>
                </c:pt>
                <c:pt idx="11">
                  <c:v>13.166666666666666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718-47C0-BF59-6EB5F0EC3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8743832"/>
        <c:axId val="588743504"/>
      </c:scatterChart>
      <c:valAx>
        <c:axId val="588743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743504"/>
        <c:crosses val="autoZero"/>
        <c:crossBetween val="midCat"/>
      </c:valAx>
      <c:valAx>
        <c:axId val="588743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% of annual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7438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795762" cy="3508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Kladivko SEPAC December 2019 CCA    </a:t>
            </a:r>
            <a:r>
              <a:rPr lang="en-US" sz="1300" b="1" dirty="0"/>
              <a:t>Not for </a:t>
            </a:r>
            <a:r>
              <a:rPr lang="en-US" sz="1300" b="1" dirty="0" smtClean="0"/>
              <a:t>Publication!</a:t>
            </a:r>
            <a:endParaRPr lang="en-US" sz="13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40" y="0"/>
            <a:ext cx="4029075" cy="3508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46B8CE2-94E0-4BF4-8044-A9D76B22B64B}" type="datetimeFigureOut">
              <a:rPr lang="en-US"/>
              <a:pPr>
                <a:defRPr/>
              </a:pPr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40" y="6657975"/>
            <a:ext cx="4029075" cy="350838"/>
          </a:xfrm>
          <a:prstGeom prst="rect">
            <a:avLst/>
          </a:prstGeom>
        </p:spPr>
        <p:txBody>
          <a:bodyPr vert="horz" wrap="square" lIns="93150" tIns="46576" rIns="93150" bIns="4657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04C230-774E-41C4-A4B0-8FDA6A827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8663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0" tIns="46576" rIns="93150" bIns="4657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Kladivko for Tipton meeting</a:t>
            </a: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40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0" tIns="46576" rIns="93150" bIns="4657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7"/>
            <a:ext cx="743585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0" tIns="46576" rIns="93150" bIns="46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0" tIns="46576" rIns="93150" bIns="4657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40" y="6657975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0" tIns="46576" rIns="93150" bIns="4657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187CCD-956C-40F7-9FE5-99CBB9155E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3422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</a:t>
            </a:r>
            <a:r>
              <a:rPr lang="en-US" baseline="0" dirty="0" smtClean="0"/>
              <a:t> shows the variation between years, and also il</a:t>
            </a:r>
            <a:r>
              <a:rPr lang="en-US" dirty="0" smtClean="0"/>
              <a:t>lustrates timeliness. During the first 10 years, tillage was done, and each plot was tilled when ready. (If</a:t>
            </a:r>
            <a:r>
              <a:rPr lang="en-US" baseline="0" dirty="0" smtClean="0"/>
              <a:t> the 16-foot plot dry enough to be tilled he did that.)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Date below is the date</a:t>
            </a:r>
            <a:r>
              <a:rPr lang="en-US" baseline="0" dirty="0" smtClean="0"/>
              <a:t> that the </a:t>
            </a:r>
            <a:r>
              <a:rPr lang="en-US" dirty="0" smtClean="0"/>
              <a:t>narrowest spacing planted. Days of delay for </a:t>
            </a:r>
            <a:r>
              <a:rPr lang="en-US" dirty="0" err="1" smtClean="0"/>
              <a:t>undrained</a:t>
            </a:r>
            <a:r>
              <a:rPr lang="en-US" dirty="0" smtClean="0"/>
              <a:t> to be planted.</a:t>
            </a:r>
          </a:p>
          <a:p>
            <a:pPr marL="168370" indent="-168370">
              <a:buFont typeface="Arial" pitchFamily="34" charset="0"/>
              <a:buChar char="•"/>
            </a:pPr>
            <a:r>
              <a:rPr lang="en-US" dirty="0" smtClean="0"/>
              <a:t> only 3 years were planted after May 10, traditionally the date yield is expected to be impacted by delayed planting. </a:t>
            </a:r>
          </a:p>
          <a:p>
            <a:pPr marL="168370" indent="-168370">
              <a:buFont typeface="Arial" pitchFamily="34" charset="0"/>
              <a:buChar char="•"/>
            </a:pPr>
            <a:r>
              <a:rPr lang="en-US" dirty="0" smtClean="0"/>
              <a:t>only 2 years had appreciable delay, when it rained in between.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1261">
              <a:defRPr/>
            </a:pPr>
            <a:fld id="{5E72975D-EC5D-408F-BD7D-158D539C87CB}" type="slidenum">
              <a:rPr lang="en-US">
                <a:solidFill>
                  <a:srgbClr val="000000"/>
                </a:solidFill>
                <a:latin typeface="Arial" charset="0"/>
              </a:rPr>
              <a:pPr defTabSz="881261">
                <a:defRPr/>
              </a:pPr>
              <a:t>7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881261">
              <a:defRPr/>
            </a:pPr>
            <a:fld id="{FAE4E110-D872-48DB-9D70-9A74B6F5A508}" type="datetime1">
              <a:rPr lang="en-US">
                <a:solidFill>
                  <a:srgbClr val="000000"/>
                </a:solidFill>
              </a:rPr>
              <a:pPr defTabSz="881261">
                <a:defRPr/>
              </a:pPr>
              <a:t>1/22/2020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881390">
              <a:defRPr/>
            </a:pPr>
            <a:r>
              <a:rPr lang="en-US">
                <a:solidFill>
                  <a:srgbClr val="000000"/>
                </a:solidFill>
              </a:rPr>
              <a:t>Kladivko for Tipton meeting</a:t>
            </a:r>
          </a:p>
        </p:txBody>
      </p:sp>
    </p:spTree>
    <p:extLst>
      <p:ext uri="{BB962C8B-B14F-4D97-AF65-F5344CB8AC3E}">
        <p14:creationId xmlns:p14="http://schemas.microsoft.com/office/powerpoint/2010/main" val="1716998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56D027-B4D5-4719-9DA0-AC8EF0184D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15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1C649-4CFE-4A56-BD53-FFCE5D02D1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50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E609C-B240-439C-807A-08109D4355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70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77A21-EA3C-4488-9AC4-28DEFAC46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54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9C330-DCAC-4991-A6E5-F989A72405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15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18E6A-BC05-4E9E-B6C2-BC67794459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59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67070-69A0-44BD-8D6F-973661FE1F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583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259C2-BADB-452F-B03C-F59CAAB49A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160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960BB-FC48-43ED-83D6-BD84E7167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229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13899-01B5-4DD9-9295-F3900BD120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576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7588E-6281-47A6-8F81-AC687F9C3E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177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EABF1E-0227-42D9-A3C8-9EA5D52918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85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D66D8-F995-4135-A820-BCAE33A20D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011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EF018-5751-46A6-ACF0-72F5A66349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009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38464-7BA2-468F-BAA5-78F0B224EB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7712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5333A-2928-425C-86DA-E33B135046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5762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7854A-3A35-447A-895E-452F894871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4444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4AD05-C138-4B51-86A3-272B27D3A8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940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41F2BA2-C1DE-43E8-B41E-F9B603F1ED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47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1CC9B7F-B83C-4868-AF71-5CAF04B3FD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309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9809BA4-CD84-4055-9AAE-E535219866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3727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33B99-F32C-4AFA-9D37-B67E79A1F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68D356-74B3-4435-9333-50185FDD8C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12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97362-E99D-4EF3-9737-493C6156C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059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EEEF0-7A54-4DF7-8FBB-560AA45B7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439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886CA-FED8-40CC-A6D0-D5DC26EAD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434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F0222-3B15-4B9F-8849-0E02420F3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331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62522-DDD4-4EE9-89A8-523A0E14E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627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562D7-A7D3-47E5-B203-2998C607C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347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9A6E6-7038-4E6B-9452-6DC4DEEED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165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754C1-76FD-4011-8860-D8714A58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827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89909-8624-45CB-883B-6E0ED9EED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469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91216-BB02-4296-894A-74DBC75B4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5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DF0135-690F-4987-894A-1971A56B1E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928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4B13F-0781-41E9-8E14-F964AC275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509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D5EFD-4C78-4BA1-80AD-45746587F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935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7C17E-FA62-403B-816B-B05F3390F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980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5CE6B-2826-4F43-BA32-499FD8AF4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85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37373-6661-4661-9630-ED3585308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965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Purdue Univ.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D657B-F88C-4EDB-AA12-79BFE2A72CE5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6328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Purdue Univ.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5D2B0-45E0-4DA4-A1A8-CAC09C16BB8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937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Purdue Univ.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02314-B72A-44CE-AB5B-FF1A7E33D0FB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1463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Purdue Univ.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4314D-CF47-4B4C-860A-BA61B9838B9B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790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Purdue Univ.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79061-0BC2-4E88-9AEF-D6D88FBE1C3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61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5E9D4-3012-4CA1-BF28-C65A48326A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008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Purdue Univ.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4AE35-E00B-4FF8-A4EE-2EDABD9FE8E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509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Purdue Univ.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4DD30-DF26-4F63-AD14-F640F68A656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925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Purdue Univ.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223FB-CF03-4D50-BA7E-16BFCD2CFF2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842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Purdue Univ.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16476-86E1-454B-8D2C-0E8D937C0B9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240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Purdue Univ.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682F3-4064-428D-9954-8A17723DDF1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163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Purdue Univ.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2F451-E4BB-4695-9306-F347410EE18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862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Purdue Univ.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1EC33-94CB-4843-ABD1-BB5F64D47D3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289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Purdue Univ.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CF5C8-CBFA-4813-B662-483440FC1B8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767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3443C53-6837-46F4-BC95-0A861512DE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924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7D53760-6545-4238-BF6B-DB592F38E3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6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8DA12-324F-438F-890B-654FBAE78D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397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5D8EFF8-3E4A-468B-B5E3-408EE2D885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609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5DC7FE1-04BC-4F17-8BE8-10AE3DB95E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885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1639F53-495B-4731-A930-335A12AB8C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940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9B6C790-44CE-464F-BFDE-68DE68029F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4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058FC9B-BC20-4E41-9797-37B1713CED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241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6BE9A69-8C68-4F4C-A822-96C6B4FA85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866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055DB1D-30B3-4066-B0E0-28B6E7A16A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433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EC093B4-8822-42C8-B524-BCE583F00C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213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E472632-F671-42EB-A2FC-751E606FA4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339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3635005-EF97-4F71-890B-50BB6C90FC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24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D0170A-63D0-4F1E-B9CB-20AEE2DC2B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736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69AAA-C520-4625-A5FD-BA1CB5C0CE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404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C125C-1FA4-47CD-B24E-A3EF891477F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140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332C1-95D7-4C6A-8099-55CA6F2E52F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7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EA515-7E31-4758-A6EC-FC137EF378E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867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0A709-9803-411F-A9C7-88516F2F56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025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7F15E-B566-4F5C-92ED-8E3D508B91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932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AEE90-008B-4DCF-9D22-BBB4727EEA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755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60A2C-E544-4746-9F6F-2DC633FF27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530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D70B8-DB36-45EB-92AD-6B151CC7F0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369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0A9D1-C34C-4487-9ADB-F753846A60B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36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4CC77-F31B-4478-A591-B4B9892490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683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EC5E6-768E-43FA-B9DF-B0C27AFBF75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871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9EB15-E678-4177-9D0F-952036372F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5086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A86D6-5014-4C65-840E-7AB73B49C9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0644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DBD3A-42A4-406C-A2AF-A037A2B047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9551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BFEEE-7F4F-4FA5-8EA8-7822CD5CEE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6914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E5397-B727-4673-B45F-1002FF3642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1343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7C201-5D56-4D33-AF14-34C61D5288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6288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DFC5A-9610-40B3-9160-5D6FD74346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3589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EB12E-7F4D-4FC2-BB46-C99306875B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1224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9ED58-4F60-420E-915A-49D88C068B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10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FFA5A-F5E6-4BBD-BE5E-7547C8CA70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071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7E50A-0913-4575-BA13-80AA76AEE1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5595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03E12-7FF4-4778-B05C-9749EB68C5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42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A6BF2E-4A95-46FD-AF33-F595B69C36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  <p:sldLayoutId id="2147484162" r:id="rId13"/>
    <p:sldLayoutId id="214748416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C4342C-B300-46CC-8838-9AADB70BB8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4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  <p:sldLayoutId id="2147484401" r:id="rId12"/>
    <p:sldLayoutId id="2147484402" r:id="rId13"/>
    <p:sldLayoutId id="2147484403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D13FDF4-E670-47BD-83B5-70148FDFE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1447800"/>
            <a:ext cx="86868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5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  <p:sldLayoutId id="2147484416" r:id="rId12"/>
    <p:sldLayoutId id="2147484417" r:id="rId13"/>
    <p:sldLayoutId id="2147484418" r:id="rId14"/>
    <p:sldLayoutId id="2147484419" r:id="rId15"/>
    <p:sldLayoutId id="2147484420" r:id="rId1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  <a:latin typeface="Times New Roman" panose="02020603050405020304" pitchFamily="18" charset="0"/>
              </a:rPr>
              <a:t>Purdue Univ.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 smtClean="0"/>
            </a:lvl1pPr>
          </a:lstStyle>
          <a:p>
            <a:pPr>
              <a:defRPr/>
            </a:pPr>
            <a:fld id="{6355BD90-85D0-434B-8360-CE11E88E73A9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4845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22" r:id="rId1"/>
    <p:sldLayoutId id="2147484423" r:id="rId2"/>
    <p:sldLayoutId id="2147484424" r:id="rId3"/>
    <p:sldLayoutId id="2147484425" r:id="rId4"/>
    <p:sldLayoutId id="2147484426" r:id="rId5"/>
    <p:sldLayoutId id="2147484427" r:id="rId6"/>
    <p:sldLayoutId id="2147484428" r:id="rId7"/>
    <p:sldLayoutId id="2147484429" r:id="rId8"/>
    <p:sldLayoutId id="2147484430" r:id="rId9"/>
    <p:sldLayoutId id="2147484431" r:id="rId10"/>
    <p:sldLayoutId id="2147484432" r:id="rId11"/>
    <p:sldLayoutId id="2147484433" r:id="rId12"/>
    <p:sldLayoutId id="2147484434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ABD46B2B-2A68-4641-95F4-D8217E7575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4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37" r:id="rId2"/>
    <p:sldLayoutId id="2147484438" r:id="rId3"/>
    <p:sldLayoutId id="2147484439" r:id="rId4"/>
    <p:sldLayoutId id="2147484440" r:id="rId5"/>
    <p:sldLayoutId id="2147484441" r:id="rId6"/>
    <p:sldLayoutId id="2147484442" r:id="rId7"/>
    <p:sldLayoutId id="2147484443" r:id="rId8"/>
    <p:sldLayoutId id="2147484444" r:id="rId9"/>
    <p:sldLayoutId id="2147484445" r:id="rId10"/>
    <p:sldLayoutId id="2147484446" r:id="rId11"/>
    <p:sldLayoutId id="214748444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0FB7E5-1BA4-48F9-8297-69389B31ED5E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95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64" r:id="rId2"/>
    <p:sldLayoutId id="2147484465" r:id="rId3"/>
    <p:sldLayoutId id="2147484466" r:id="rId4"/>
    <p:sldLayoutId id="2147484467" r:id="rId5"/>
    <p:sldLayoutId id="2147484468" r:id="rId6"/>
    <p:sldLayoutId id="2147484469" r:id="rId7"/>
    <p:sldLayoutId id="2147484470" r:id="rId8"/>
    <p:sldLayoutId id="2147484471" r:id="rId9"/>
    <p:sldLayoutId id="2147484472" r:id="rId10"/>
    <p:sldLayoutId id="21474844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ECC4B7-A106-4D3F-A6BE-04F3AA00B3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54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8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8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8.png"/><Relationship Id="rId4" Type="http://schemas.openxmlformats.org/officeDocument/2006/relationships/hyperlink" Target="https://www.agry.purdue.edu/drainag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Purdue Univ.</a:t>
            </a:r>
          </a:p>
        </p:txBody>
      </p:sp>
      <p:pic>
        <p:nvPicPr>
          <p:cNvPr id="18435" name="Picture 2" descr="Image3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76200"/>
          </a:xfrm>
        </p:spPr>
        <p:txBody>
          <a:bodyPr/>
          <a:lstStyle/>
          <a:p>
            <a:pPr eaLnBrk="1" hangingPunct="1"/>
            <a:endParaRPr lang="en-US" altLang="en-US" sz="4000" smtClean="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09600" y="381000"/>
            <a:ext cx="8229600" cy="1323439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Drainage 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intensity effects on water/nitrate flow and crop growth</a:t>
            </a:r>
            <a:endParaRPr kumimoji="0" lang="en-US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19450" y="3681055"/>
            <a:ext cx="2705100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Eileen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Kladivko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Agronomy Dept.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Purdue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28950" y="5302429"/>
            <a:ext cx="3448050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January 23-24, 2020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Soil x Water Workshop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Morgantown, WV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000" u="sng" dirty="0" smtClean="0"/>
              <a:t>Agronomic management plots</a:t>
            </a:r>
            <a:endParaRPr lang="en-US" altLang="en-US" sz="4000" u="sng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5012"/>
            <a:ext cx="8229600" cy="4670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Cover crops, manure application, </a:t>
            </a:r>
            <a:r>
              <a:rPr lang="en-US" altLang="en-US" sz="2800" dirty="0" smtClean="0"/>
              <a:t>no-till, </a:t>
            </a:r>
            <a:r>
              <a:rPr lang="en-US" altLang="en-US" sz="2800" dirty="0"/>
              <a:t>and rotation with hay </a:t>
            </a:r>
            <a:r>
              <a:rPr lang="en-US" altLang="en-US" sz="2800" dirty="0" smtClean="0"/>
              <a:t>crops, </a:t>
            </a:r>
            <a:r>
              <a:rPr lang="en-US" altLang="en-US" sz="2800" u="sng" dirty="0" smtClean="0"/>
              <a:t>generally improved </a:t>
            </a:r>
            <a:r>
              <a:rPr lang="en-US" altLang="en-US" sz="2800" dirty="0"/>
              <a:t>soil physical </a:t>
            </a:r>
            <a:r>
              <a:rPr lang="en-US" altLang="en-US" sz="2800" dirty="0" smtClean="0"/>
              <a:t>properties, earthworm populations, </a:t>
            </a:r>
            <a:r>
              <a:rPr lang="en-US" altLang="en-US" sz="2800" dirty="0"/>
              <a:t>and crop yields, on </a:t>
            </a:r>
            <a:r>
              <a:rPr lang="en-US" altLang="en-US" sz="2800" dirty="0" smtClean="0"/>
              <a:t>this low </a:t>
            </a:r>
            <a:r>
              <a:rPr lang="en-US" altLang="en-US" sz="2800" dirty="0"/>
              <a:t>organic matter, poorly structured </a:t>
            </a:r>
            <a:r>
              <a:rPr lang="en-US" altLang="en-US" sz="2800" dirty="0" smtClean="0"/>
              <a:t>soil, </a:t>
            </a:r>
            <a:r>
              <a:rPr lang="en-US" altLang="en-US" sz="2800" b="1" u="sng" dirty="0"/>
              <a:t>when adequate drainage </a:t>
            </a:r>
            <a:r>
              <a:rPr lang="en-US" altLang="en-US" sz="2800" b="1" u="sng" dirty="0" smtClean="0"/>
              <a:t>was </a:t>
            </a:r>
            <a:r>
              <a:rPr lang="en-US" altLang="en-US" sz="2800" b="1" u="sng" dirty="0"/>
              <a:t>present.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0000FF"/>
                </a:solidFill>
              </a:rPr>
              <a:t>A </a:t>
            </a:r>
            <a:r>
              <a:rPr lang="en-US" altLang="en-US" sz="2800" b="1" dirty="0">
                <a:solidFill>
                  <a:srgbClr val="0000FF"/>
                </a:solidFill>
              </a:rPr>
              <a:t>good drainage system is a necessary first step to improving soil 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health </a:t>
            </a:r>
            <a:r>
              <a:rPr lang="en-US" altLang="en-US" sz="2800" b="1" dirty="0">
                <a:solidFill>
                  <a:srgbClr val="0000FF"/>
                </a:solidFill>
              </a:rPr>
              <a:t>and crop production</a:t>
            </a:r>
            <a:r>
              <a:rPr lang="en-US" altLang="en-US" sz="2800" b="1" dirty="0">
                <a:solidFill>
                  <a:srgbClr val="0000FF"/>
                </a:solidFill>
              </a:rPr>
              <a:t>. Agronomic practices alone are not likely to make up for an inadequate drainage system.</a:t>
            </a:r>
          </a:p>
          <a:p>
            <a:pPr>
              <a:lnSpc>
                <a:spcPct val="90000"/>
              </a:lnSpc>
            </a:pPr>
            <a:endParaRPr lang="en-US" altLang="en-US" sz="2800" dirty="0">
              <a:solidFill>
                <a:srgbClr val="0000FF"/>
              </a:solidFill>
            </a:endParaRPr>
          </a:p>
        </p:txBody>
      </p:sp>
      <p:pic>
        <p:nvPicPr>
          <p:cNvPr id="4" name="Picture 4" descr="PU_signature_ibm-TRANSPARE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288881"/>
            <a:ext cx="11430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8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938213"/>
            <a:ext cx="8661400" cy="591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1670050" y="1752600"/>
            <a:ext cx="168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112 cm rain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5334000" y="1752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124 cm rain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414993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Drainflow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greater with narrower drain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spacings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6" name="Picture 5" descr="PU_signature_ibm-TRANSPAREN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375400"/>
            <a:ext cx="9144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24700" y="1701968"/>
            <a:ext cx="18288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Greater flow with increased rainfall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8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3" name="Picture 5" descr="PU_signature_ibm-TRANSPAREN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375400"/>
            <a:ext cx="9144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1346845"/>
            <a:ext cx="8229601" cy="416431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838200" y="4114800"/>
            <a:ext cx="7543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199" y="488462"/>
            <a:ext cx="3200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SEPAC Drainage Site</a:t>
            </a:r>
            <a:endParaRPr lang="en-US" sz="20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657600" y="1951672"/>
            <a:ext cx="472440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Concentrations dropped due to addition of cover crops and reduction of fertilizer N rate over time.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3 </a:t>
            </a:r>
            <a:r>
              <a:rPr lang="en-US" dirty="0" err="1" smtClean="0"/>
              <a:t>spacings</a:t>
            </a:r>
            <a:r>
              <a:rPr lang="en-US" dirty="0" smtClean="0"/>
              <a:t> had similar concentrations.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(See JEQ 2004)</a:t>
            </a:r>
          </a:p>
        </p:txBody>
      </p:sp>
    </p:spTree>
    <p:extLst>
      <p:ext uri="{BB962C8B-B14F-4D97-AF65-F5344CB8AC3E}">
        <p14:creationId xmlns:p14="http://schemas.microsoft.com/office/powerpoint/2010/main" val="339111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622300"/>
            <a:ext cx="8661400" cy="591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PU_signature_ibm-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64128"/>
            <a:ext cx="914400" cy="30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1524000"/>
            <a:ext cx="2438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Narrower spacing gives higher N loads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3433618"/>
            <a:ext cx="2209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Reduced concentrations gave lower N loads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124200" y="2362200"/>
            <a:ext cx="685800" cy="10668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51550" y="2914073"/>
            <a:ext cx="2286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Increased flow gave higher N loads (at same </a:t>
            </a:r>
            <a:r>
              <a:rPr lang="en-US" dirty="0" err="1" smtClean="0"/>
              <a:t>conc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257800" y="4038600"/>
            <a:ext cx="914400" cy="8382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81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93763"/>
          </a:xfrm>
        </p:spPr>
        <p:txBody>
          <a:bodyPr/>
          <a:lstStyle/>
          <a:p>
            <a:pPr algn="l" eaLnBrk="1" hangingPunct="1"/>
            <a:r>
              <a:rPr lang="en-US" u="sng" dirty="0" smtClean="0"/>
              <a:t>Bottom line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8402"/>
            <a:ext cx="8458200" cy="495776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Drain spacing matters</a:t>
            </a:r>
          </a:p>
          <a:p>
            <a:pPr eaLnBrk="1" hangingPunct="1"/>
            <a:r>
              <a:rPr lang="en-US" sz="2800" dirty="0" smtClean="0"/>
              <a:t>Rainfall (excess) matters</a:t>
            </a:r>
          </a:p>
          <a:p>
            <a:pPr eaLnBrk="1" hangingPunct="1"/>
            <a:r>
              <a:rPr lang="en-US" sz="2800" dirty="0" smtClean="0"/>
              <a:t>N fertilizer rate and form matter</a:t>
            </a:r>
          </a:p>
          <a:p>
            <a:pPr eaLnBrk="1" hangingPunct="1"/>
            <a:r>
              <a:rPr lang="en-US" sz="2800" dirty="0" smtClean="0"/>
              <a:t>Cover crops reduce NO3-N concentrations, loads</a:t>
            </a:r>
          </a:p>
          <a:p>
            <a:pPr eaLnBrk="1" hangingPunct="1"/>
            <a:r>
              <a:rPr lang="en-US" sz="2800" dirty="0" smtClean="0"/>
              <a:t>Perhaps some development of this soil from drain installation, no-till, or other.</a:t>
            </a:r>
          </a:p>
          <a:p>
            <a:pPr eaLnBrk="1" hangingPunct="1">
              <a:lnSpc>
                <a:spcPct val="60000"/>
              </a:lnSpc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If we intensify drainage, then we should also intensify management of other aspects of that system, such as cover crops and controlled drainage, to reduce the “leakiness” of the system.</a:t>
            </a:r>
          </a:p>
        </p:txBody>
      </p:sp>
      <p:pic>
        <p:nvPicPr>
          <p:cNvPr id="109572" name="Picture 4" descr="PU_signature_ibm-TRANSPARE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375400"/>
            <a:ext cx="9144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88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Seasonality varies with location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Many locations have most of their flow and nitrate losses in winter/early spring (normally “fallow” seasons)</a:t>
            </a:r>
          </a:p>
          <a:p>
            <a:r>
              <a:rPr lang="en-US" dirty="0" smtClean="0"/>
              <a:t>Further north locations have “no” flow in winter (frozen; dryer), and all flow Apr-June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(citations—Goss. Randall and Goss. Others. Kladivko JEQ)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4" descr="PU_signature_ibm-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88881"/>
            <a:ext cx="11430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01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4" descr="PU_signature_ibm-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75400"/>
            <a:ext cx="9144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3171482"/>
              </p:ext>
            </p:extLst>
          </p:nvPr>
        </p:nvGraphicFramePr>
        <p:xfrm>
          <a:off x="76200" y="3352800"/>
          <a:ext cx="56388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43" y="34636"/>
            <a:ext cx="5504903" cy="31911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0200" y="4572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1986-1999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Relatively uniform rainfall distribution across months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Most drainage (and N loads) occurring Dec - April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3733800"/>
            <a:ext cx="2980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2000-2015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Most drainage occurring Dec - May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53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NutrntPestcdeCycl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49530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295400" y="4800600"/>
            <a:ext cx="5943600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Majority of drainflow and N-loads occur in fallow season (at SEPAC)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(64% Nov. – March; 80% Nov. – April)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6477000" y="1524000"/>
            <a:ext cx="22860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 winter cover crop takes up (or “traps”) some of the nitrate that otherwise leaches out during fallow season</a:t>
            </a:r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10668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6" name="Line 6"/>
          <p:cNvSpPr>
            <a:spLocks noChangeShapeType="1"/>
          </p:cNvSpPr>
          <p:nvPr/>
        </p:nvSpPr>
        <p:spPr bwMode="auto">
          <a:xfrm flipH="1">
            <a:off x="6019800" y="3581400"/>
            <a:ext cx="533400" cy="228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914400" y="3810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Corn-soybean system normally fallow from Oct – April.</a:t>
            </a:r>
          </a:p>
        </p:txBody>
      </p:sp>
    </p:spTree>
    <p:extLst>
      <p:ext uri="{BB962C8B-B14F-4D97-AF65-F5344CB8AC3E}">
        <p14:creationId xmlns:p14="http://schemas.microsoft.com/office/powerpoint/2010/main" val="54860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Questions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drainage is “adequate”, for crop growth, cover crop growth, soil health? </a:t>
            </a:r>
          </a:p>
          <a:p>
            <a:pPr lvl="1"/>
            <a:r>
              <a:rPr lang="en-US" dirty="0" smtClean="0"/>
              <a:t>Questions about earthworms, soil biology, are frequent from avid no-till farmers, when suggesting controlled drainage</a:t>
            </a:r>
          </a:p>
          <a:p>
            <a:pPr lvl="1"/>
            <a:r>
              <a:rPr lang="en-US" dirty="0" smtClean="0"/>
              <a:t>Remember seasonality of flow, and different “needs” when consider “fallow season” processes (soil biology, cover crops</a:t>
            </a:r>
            <a:r>
              <a:rPr lang="en-US" dirty="0" smtClean="0"/>
              <a:t>), vs. “growing season” processes</a:t>
            </a:r>
            <a:endParaRPr lang="en-US" dirty="0" smtClean="0"/>
          </a:p>
        </p:txBody>
      </p:sp>
      <p:pic>
        <p:nvPicPr>
          <p:cNvPr id="4" name="Picture 4" descr="PU_signature_ibm-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88881"/>
            <a:ext cx="11430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51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u="sng" dirty="0" smtClean="0"/>
              <a:t>Some references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88681"/>
          </a:xfrm>
        </p:spPr>
        <p:txBody>
          <a:bodyPr/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Kladivko et al. 2004.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Nitrate leaching to subsurface drains as affected by drain spacing and changes in crop production system. J. Environ. Qual. 33:1803-1813.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Kladivko et al. 2005.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Corn growth and yield response to subsurface drain spacing on Clermont silt loam soil.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Agron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J. 97:1419-1428.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Kladivko et al. 2006. Drainage, tillage, and cover crop effects on soil properties and maize yields. Proc. 17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Soil Tillage Research Organization (ISTRO) Conf., Kiel, Germany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Goss et al. 1993. Losses of nitrate-nitrogen in water draining from under autumn-sown crops established by direct drilling or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mouldboard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ploughing. J. Soil Sci. 44:35-48.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Randall and Goss. 2001. Nitrate losses to surface water through subsurface tile drainage. Pp. 95-122. In Follett and Hatfield (eds.), Nitrogen in the Environment: Sources, problems, and management. Elsevier, Amsterdam.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PU_signature_ibm-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88881"/>
            <a:ext cx="11430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75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slide0031_image0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914400" y="533400"/>
            <a:ext cx="7086600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Naturally poorly-drained soils present many challenges for crop production.</a:t>
            </a:r>
          </a:p>
        </p:txBody>
      </p:sp>
    </p:spTree>
    <p:extLst>
      <p:ext uri="{BB962C8B-B14F-4D97-AF65-F5344CB8AC3E}">
        <p14:creationId xmlns:p14="http://schemas.microsoft.com/office/powerpoint/2010/main" val="286638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3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181600"/>
            <a:ext cx="7772400" cy="1219200"/>
          </a:xfrm>
        </p:spPr>
        <p:txBody>
          <a:bodyPr/>
          <a:lstStyle/>
          <a:p>
            <a:r>
              <a:rPr lang="en-US" altLang="en-US" sz="4800" dirty="0">
                <a:solidFill>
                  <a:srgbClr val="FFFF00"/>
                </a:solidFill>
                <a:latin typeface="Arial Unicode MS" panose="020B0604020202020204" pitchFamily="34" charset="-128"/>
              </a:rPr>
              <a:t>Thank you!</a:t>
            </a:r>
            <a:r>
              <a:rPr lang="en-US" altLang="en-US" sz="4800" dirty="0">
                <a:latin typeface="Arial Unicode MS" panose="020B0604020202020204" pitchFamily="34" charset="-128"/>
              </a:rPr>
              <a:t/>
            </a:r>
            <a:br>
              <a:rPr lang="en-US" altLang="en-US" sz="4800" dirty="0">
                <a:latin typeface="Arial Unicode MS" panose="020B0604020202020204" pitchFamily="34" charset="-128"/>
              </a:rPr>
            </a:br>
            <a:endParaRPr lang="en-US" altLang="en-US" sz="4800" dirty="0">
              <a:latin typeface="Arial Unicode MS" panose="020B0604020202020204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609600"/>
            <a:ext cx="7162800" cy="304698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Thanks to many folks who have worked on this project over the years: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SEPAC Farm Crew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Graduate students and post-docs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Faculty colleagues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NRCS colleagues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Purdue Agricultural Research Programs, for financial and moral support!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15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46" y="0"/>
            <a:ext cx="8574107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43854"/>
            <a:ext cx="6324600" cy="1371599"/>
          </a:xfrm>
          <a:solidFill>
            <a:srgbClr val="FFFFCC"/>
          </a:solidFill>
        </p:spPr>
        <p:txBody>
          <a:bodyPr/>
          <a:lstStyle/>
          <a:p>
            <a:r>
              <a:rPr lang="en-US" sz="2800" dirty="0" smtClean="0"/>
              <a:t>Terminology</a:t>
            </a:r>
          </a:p>
          <a:p>
            <a:pPr lvl="1"/>
            <a:r>
              <a:rPr lang="en-US" sz="2400" dirty="0" smtClean="0"/>
              <a:t>“poorly drained” means “naturally poorly drained”, </a:t>
            </a:r>
            <a:r>
              <a:rPr lang="en-US" sz="2400" dirty="0" err="1" smtClean="0"/>
              <a:t>ie</a:t>
            </a:r>
            <a:r>
              <a:rPr lang="en-US" sz="2400" dirty="0" smtClean="0"/>
              <a:t> naturally high water table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0445" y="152400"/>
            <a:ext cx="632575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Naturally poorly-drained soils present many challenges for crop production.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600" y="3197560"/>
            <a:ext cx="6324600" cy="120032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</a:rPr>
              <a:t>Soil 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science has 4 main drainage classes, reflecting natural water table depth and duration (PD, SPD, MW, W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</a:rPr>
              <a:t>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4640210"/>
            <a:ext cx="6324600" cy="144655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400" kern="0" dirty="0">
                <a:solidFill>
                  <a:srgbClr val="000000"/>
                </a:solidFill>
                <a:latin typeface="Arial"/>
              </a:rPr>
              <a:t>Be careful of folks mistakenly thinking “poorly-drained” means “poorly-tiled” 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(therefore I usually say “naturally poorly drained” in talks)</a:t>
            </a:r>
          </a:p>
        </p:txBody>
      </p:sp>
    </p:spTree>
    <p:extLst>
      <p:ext uri="{BB962C8B-B14F-4D97-AF65-F5344CB8AC3E}">
        <p14:creationId xmlns:p14="http://schemas.microsoft.com/office/powerpoint/2010/main" val="56094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l"/>
            <a:r>
              <a:rPr lang="en-US" sz="3600" u="sng" dirty="0" smtClean="0"/>
              <a:t>We design different drainage intensities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655" y="1136074"/>
            <a:ext cx="8382000" cy="2028608"/>
          </a:xfrm>
        </p:spPr>
        <p:txBody>
          <a:bodyPr/>
          <a:lstStyle/>
          <a:p>
            <a:r>
              <a:rPr lang="en-US" sz="2800" dirty="0" smtClean="0"/>
              <a:t>Not simply “yes” or “no” for tile drains</a:t>
            </a:r>
          </a:p>
          <a:p>
            <a:r>
              <a:rPr lang="en-US" sz="2800" dirty="0" smtClean="0"/>
              <a:t>Designing for: </a:t>
            </a:r>
          </a:p>
          <a:p>
            <a:pPr lvl="1"/>
            <a:r>
              <a:rPr lang="en-US" sz="2400" dirty="0" smtClean="0"/>
              <a:t>How fast to remove water</a:t>
            </a:r>
          </a:p>
          <a:p>
            <a:pPr lvl="1"/>
            <a:r>
              <a:rPr lang="en-US" sz="2400" dirty="0" smtClean="0"/>
              <a:t>How deep will the water table then be</a:t>
            </a:r>
          </a:p>
        </p:txBody>
      </p:sp>
      <p:pic>
        <p:nvPicPr>
          <p:cNvPr id="4" name="Picture 4" descr="PU_signature_ibm-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88881"/>
            <a:ext cx="11430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0255" y="3124200"/>
            <a:ext cx="5040745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u="sng" dirty="0" smtClean="0">
                <a:latin typeface="+mn-lt"/>
              </a:rPr>
              <a:t>Spacing</a:t>
            </a:r>
            <a:r>
              <a:rPr lang="en-US" sz="2800" dirty="0" smtClean="0">
                <a:latin typeface="+mn-lt"/>
              </a:rPr>
              <a:t> and </a:t>
            </a:r>
            <a:r>
              <a:rPr lang="en-US" sz="2800" u="sng" dirty="0" smtClean="0">
                <a:latin typeface="+mn-lt"/>
              </a:rPr>
              <a:t>depth</a:t>
            </a:r>
            <a:r>
              <a:rPr lang="en-US" sz="2800" dirty="0" smtClean="0">
                <a:latin typeface="+mn-lt"/>
              </a:rPr>
              <a:t> of tiles as main design factors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Soil properties affect design</a:t>
            </a:r>
            <a:endParaRPr lang="en-US" sz="2800" dirty="0">
              <a:latin typeface="+mn-lt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l="27686" t="33418" r="4037" b="13982"/>
          <a:stretch>
            <a:fillRect/>
          </a:stretch>
        </p:blipFill>
        <p:spPr>
          <a:xfrm>
            <a:off x="6242050" y="2971800"/>
            <a:ext cx="2901950" cy="3693318"/>
          </a:xfrm>
          <a:prstGeom prst="rect">
            <a:avLst/>
          </a:prstGeom>
          <a:noFill/>
          <a:ln/>
        </p:spPr>
      </p:pic>
      <p:sp>
        <p:nvSpPr>
          <p:cNvPr id="8" name="Rectangle 7"/>
          <p:cNvSpPr/>
          <p:nvPr/>
        </p:nvSpPr>
        <p:spPr>
          <a:xfrm>
            <a:off x="1259032" y="4790103"/>
            <a:ext cx="4913168" cy="147732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Drainage Recommendations for Indiana Soils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(AY-300) </a:t>
            </a:r>
            <a:r>
              <a:rPr lang="en-US" sz="2000" dirty="0"/>
              <a:t>by Don </a:t>
            </a:r>
            <a:r>
              <a:rPr lang="en-US" sz="2000" dirty="0" err="1"/>
              <a:t>Franzmeier</a:t>
            </a:r>
            <a:r>
              <a:rPr lang="en-US" sz="2000" dirty="0"/>
              <a:t>, Bill </a:t>
            </a:r>
            <a:r>
              <a:rPr lang="en-US" sz="2000" dirty="0" err="1"/>
              <a:t>Hosteter</a:t>
            </a:r>
            <a:r>
              <a:rPr lang="en-US" sz="2000" dirty="0"/>
              <a:t>, and Roger Roeske (NRCS).  </a:t>
            </a:r>
          </a:p>
        </p:txBody>
      </p:sp>
    </p:spTree>
    <p:extLst>
      <p:ext uri="{BB962C8B-B14F-4D97-AF65-F5344CB8AC3E}">
        <p14:creationId xmlns:p14="http://schemas.microsoft.com/office/powerpoint/2010/main" val="322963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42862"/>
            <a:ext cx="9096375" cy="67722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09242" y="680393"/>
            <a:ext cx="5434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https://www.agry.purdue.edu/drainage/</a:t>
            </a:r>
          </a:p>
        </p:txBody>
      </p:sp>
    </p:spTree>
    <p:extLst>
      <p:ext uri="{BB962C8B-B14F-4D97-AF65-F5344CB8AC3E}">
        <p14:creationId xmlns:p14="http://schemas.microsoft.com/office/powerpoint/2010/main" val="1005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1692" y="1584325"/>
            <a:ext cx="5018508" cy="4953000"/>
          </a:xfrm>
        </p:spPr>
        <p:txBody>
          <a:bodyPr/>
          <a:lstStyle/>
          <a:p>
            <a:r>
              <a:rPr lang="en-US" dirty="0"/>
              <a:t>Drainage </a:t>
            </a:r>
            <a:r>
              <a:rPr lang="en-US" dirty="0" smtClean="0"/>
              <a:t>installed </a:t>
            </a:r>
            <a:r>
              <a:rPr lang="en-US" dirty="0"/>
              <a:t>at four </a:t>
            </a:r>
            <a:r>
              <a:rPr lang="en-US" dirty="0" err="1"/>
              <a:t>spacings</a:t>
            </a:r>
            <a:r>
              <a:rPr lang="en-US" dirty="0"/>
              <a:t> to research spacing effect on yield.</a:t>
            </a:r>
          </a:p>
          <a:p>
            <a:r>
              <a:rPr lang="en-US" dirty="0"/>
              <a:t>5m, 10m, 20m, 40 m</a:t>
            </a:r>
          </a:p>
          <a:p>
            <a:r>
              <a:rPr lang="en-US" dirty="0"/>
              <a:t>(16 </a:t>
            </a:r>
            <a:r>
              <a:rPr lang="en-US" dirty="0" err="1"/>
              <a:t>ft</a:t>
            </a:r>
            <a:r>
              <a:rPr lang="en-US" dirty="0"/>
              <a:t>, 33 </a:t>
            </a:r>
            <a:r>
              <a:rPr lang="en-US" dirty="0" err="1"/>
              <a:t>ft</a:t>
            </a:r>
            <a:r>
              <a:rPr lang="en-US" dirty="0"/>
              <a:t>, 66 </a:t>
            </a:r>
            <a:r>
              <a:rPr lang="en-US" dirty="0" err="1"/>
              <a:t>ft</a:t>
            </a:r>
            <a:r>
              <a:rPr lang="en-US" dirty="0"/>
              <a:t>, 132 </a:t>
            </a:r>
            <a:r>
              <a:rPr lang="en-US" dirty="0" err="1"/>
              <a:t>ft</a:t>
            </a:r>
            <a:r>
              <a:rPr lang="en-US" dirty="0" smtClean="0"/>
              <a:t>)</a:t>
            </a:r>
          </a:p>
          <a:p>
            <a:r>
              <a:rPr lang="en-US" b="1" u="sng" dirty="0" smtClean="0"/>
              <a:t>2.5-3 </a:t>
            </a:r>
            <a:r>
              <a:rPr lang="en-US" b="1" u="sng" dirty="0" err="1" smtClean="0"/>
              <a:t>ft</a:t>
            </a:r>
            <a:r>
              <a:rPr lang="en-US" b="1" u="sng" dirty="0" smtClean="0"/>
              <a:t> depth </a:t>
            </a:r>
            <a:r>
              <a:rPr lang="en-US" sz="2400" b="1" u="sng" dirty="0" smtClean="0"/>
              <a:t>(75-90 cm)</a:t>
            </a:r>
            <a:endParaRPr lang="en-US" b="1" u="sng" dirty="0" smtClean="0"/>
          </a:p>
          <a:p>
            <a:r>
              <a:rPr lang="en-US" dirty="0" smtClean="0"/>
              <a:t>4-inch plastic drain tube, no sock or filter</a:t>
            </a:r>
            <a:endParaRPr lang="en-US" dirty="0"/>
          </a:p>
        </p:txBody>
      </p:sp>
      <p:pic>
        <p:nvPicPr>
          <p:cNvPr id="612355" name="Picture 3" descr="figure 2 eileen larg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1601" y="1533525"/>
            <a:ext cx="4038599" cy="5324475"/>
          </a:xfrm>
          <a:noFill/>
          <a:ln/>
        </p:spPr>
      </p:pic>
      <p:sp>
        <p:nvSpPr>
          <p:cNvPr id="612356" name="AutoShape 4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924800" cy="898525"/>
          </a:xfrm>
        </p:spPr>
        <p:txBody>
          <a:bodyPr/>
          <a:lstStyle/>
          <a:p>
            <a:r>
              <a:rPr lang="en-US" sz="3600" dirty="0"/>
              <a:t>SEPAC drainage research site</a:t>
            </a:r>
          </a:p>
        </p:txBody>
      </p:sp>
      <p:pic>
        <p:nvPicPr>
          <p:cNvPr id="6" name="Picture 4" descr="PU_signature_ibm-TRANSPARE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496368"/>
            <a:ext cx="838200" cy="27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78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0508"/>
            <a:ext cx="9144000" cy="525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54075" y="5638800"/>
            <a:ext cx="8289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898525" y="5594350"/>
            <a:ext cx="803275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My21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Ap22   Ap30   Ap28    My02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My18  My29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My01  My05   My10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+11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+2        +0       +2        +3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+15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+3       +2       +3       +1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28600"/>
            <a:ext cx="81534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Effects vary year by year -- Continuous Corn Yield and Timeliness at SEPAC over first 10 years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2600" y="6438458"/>
            <a:ext cx="58673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4"/>
              </a:rPr>
              <a:t>https://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4"/>
              </a:rPr>
              <a:t>www.agry.purdue.edu/drainage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 Or Kladivko 2005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Agron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J.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4" descr="PU_signature_ibm-TRANSPARENT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9" y="6450443"/>
            <a:ext cx="883675" cy="2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673" y="6052072"/>
            <a:ext cx="876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Delay</a:t>
            </a:r>
            <a:r>
              <a:rPr lang="en-US" sz="1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3" name="Picture 5" descr="PU_signature_ibm-TRANSPAREN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375400"/>
            <a:ext cx="9144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66800"/>
            <a:ext cx="8500876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524" y="228600"/>
            <a:ext cx="5605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SEPAC Drainage Spacing Corn Yields (</a:t>
            </a:r>
            <a:r>
              <a:rPr lang="en-US" sz="2000" u="sng" dirty="0" err="1" smtClean="0"/>
              <a:t>bu</a:t>
            </a:r>
            <a:r>
              <a:rPr lang="en-US" sz="2000" u="sng" dirty="0" smtClean="0"/>
              <a:t>/A)</a:t>
            </a:r>
            <a:endParaRPr lang="en-US" sz="20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6477000" y="628710"/>
            <a:ext cx="2252476" cy="132343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More wet years—so undrained is much lower than other </a:t>
            </a:r>
            <a:r>
              <a:rPr lang="en-US" sz="2000" dirty="0" err="1" smtClean="0"/>
              <a:t>spacings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760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3" name="Picture 5" descr="PU_signature_ibm-TRANSPAREN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375400"/>
            <a:ext cx="9144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34285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3432655"/>
            <a:ext cx="6096000" cy="34282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72200" y="1394741"/>
            <a:ext cx="685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Tiled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4532639"/>
            <a:ext cx="914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Untiled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152400"/>
            <a:ext cx="2971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May 13, 2016</a:t>
            </a:r>
          </a:p>
          <a:p>
            <a:r>
              <a:rPr lang="en-US" sz="2200" dirty="0" smtClean="0"/>
              <a:t>Cereal rye cover crop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1968001"/>
            <a:ext cx="2667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~3500 kg biomass/ha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146793"/>
            <a:ext cx="2514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~780 kg biomass/ha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096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Default Design">
  <a:themeElements>
    <a:clrScheme name="">
      <a:dk1>
        <a:srgbClr val="808080"/>
      </a:dk1>
      <a:lt1>
        <a:srgbClr val="FFFFFF"/>
      </a:lt1>
      <a:dk2>
        <a:srgbClr val="0000CC"/>
      </a:dk2>
      <a:lt2>
        <a:srgbClr val="FFFF00"/>
      </a:lt2>
      <a:accent1>
        <a:srgbClr val="00CC99"/>
      </a:accent1>
      <a:accent2>
        <a:srgbClr val="FF0000"/>
      </a:accent2>
      <a:accent3>
        <a:srgbClr val="AAAAE2"/>
      </a:accent3>
      <a:accent4>
        <a:srgbClr val="DADADA"/>
      </a:accent4>
      <a:accent5>
        <a:srgbClr val="AAE2CA"/>
      </a:accent5>
      <a:accent6>
        <a:srgbClr val="E70000"/>
      </a:accent6>
      <a:hlink>
        <a:srgbClr val="CCCCFF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7051</TotalTime>
  <Words>1097</Words>
  <Application>Microsoft Office PowerPoint</Application>
  <PresentationFormat>On-screen Show (4:3)</PresentationFormat>
  <Paragraphs>107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 Unicode MS</vt:lpstr>
      <vt:lpstr>Arial</vt:lpstr>
      <vt:lpstr>Times New Roman</vt:lpstr>
      <vt:lpstr>Wingdings</vt:lpstr>
      <vt:lpstr>Default Design</vt:lpstr>
      <vt:lpstr>3_Default Design</vt:lpstr>
      <vt:lpstr>6_Default Design</vt:lpstr>
      <vt:lpstr>10_Default Design</vt:lpstr>
      <vt:lpstr>1_Default Design</vt:lpstr>
      <vt:lpstr>4_Default Design</vt:lpstr>
      <vt:lpstr>2_Default Design</vt:lpstr>
      <vt:lpstr>PowerPoint Presentation</vt:lpstr>
      <vt:lpstr>PowerPoint Presentation</vt:lpstr>
      <vt:lpstr>PowerPoint Presentation</vt:lpstr>
      <vt:lpstr>We design different drainage intensities</vt:lpstr>
      <vt:lpstr>PowerPoint Presentation</vt:lpstr>
      <vt:lpstr>SEPAC drainage research site</vt:lpstr>
      <vt:lpstr>PowerPoint Presentation</vt:lpstr>
      <vt:lpstr>PowerPoint Presentation</vt:lpstr>
      <vt:lpstr>PowerPoint Presentation</vt:lpstr>
      <vt:lpstr>Agronomic management plots</vt:lpstr>
      <vt:lpstr>PowerPoint Presentation</vt:lpstr>
      <vt:lpstr>PowerPoint Presentation</vt:lpstr>
      <vt:lpstr>PowerPoint Presentation</vt:lpstr>
      <vt:lpstr>Bottom line</vt:lpstr>
      <vt:lpstr>Seasonality varies with location</vt:lpstr>
      <vt:lpstr>PowerPoint Presentation</vt:lpstr>
      <vt:lpstr>PowerPoint Presentation</vt:lpstr>
      <vt:lpstr>Questions</vt:lpstr>
      <vt:lpstr>Some references</vt:lpstr>
      <vt:lpstr>Thank you! 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Eileen Kladivko</dc:creator>
  <cp:lastModifiedBy>Kladivko, Eileen J</cp:lastModifiedBy>
  <cp:revision>265</cp:revision>
  <cp:lastPrinted>2020-01-21T23:36:21Z</cp:lastPrinted>
  <dcterms:created xsi:type="dcterms:W3CDTF">2008-01-12T16:51:53Z</dcterms:created>
  <dcterms:modified xsi:type="dcterms:W3CDTF">2020-01-23T03:03:14Z</dcterms:modified>
</cp:coreProperties>
</file>