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
  </p:notesMasterIdLst>
  <p:sldIdLst>
    <p:sldId id="256" r:id="rId2"/>
    <p:sldId id="257" r:id="rId3"/>
    <p:sldId id="259" r:id="rId4"/>
    <p:sldId id="260" r:id="rId5"/>
    <p:sldId id="258"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419"/>
    <p:restoredTop sz="94711"/>
  </p:normalViewPr>
  <p:slideViewPr>
    <p:cSldViewPr snapToGrid="0" snapToObjects="1" showGuides="1">
      <p:cViewPr>
        <p:scale>
          <a:sx n="130" d="100"/>
          <a:sy n="130" d="100"/>
        </p:scale>
        <p:origin x="300" y="25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notesMaster" Target="notesMasters/notesMaster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4F8D723-6028-ED44-9331-F9BA54BCD666}" type="datetimeFigureOut">
              <a:rPr lang="en-US" smtClean="0"/>
              <a:t>12/17/2019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63FE01-EF58-044F-B081-84DE7753EABD}" type="slidenum">
              <a:rPr lang="en-US" smtClean="0"/>
              <a:t>‹#›</a:t>
            </a:fld>
            <a:endParaRPr lang="en-US"/>
          </a:p>
        </p:txBody>
      </p:sp>
    </p:spTree>
    <p:extLst>
      <p:ext uri="{BB962C8B-B14F-4D97-AF65-F5344CB8AC3E}">
        <p14:creationId xmlns:p14="http://schemas.microsoft.com/office/powerpoint/2010/main" val="8676637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63FE01-EF58-044F-B081-84DE7753EABD}" type="slidenum">
              <a:rPr lang="en-US" smtClean="0"/>
              <a:t>2</a:t>
            </a:fld>
            <a:endParaRPr lang="en-US"/>
          </a:p>
        </p:txBody>
      </p:sp>
    </p:spTree>
    <p:extLst>
      <p:ext uri="{BB962C8B-B14F-4D97-AF65-F5344CB8AC3E}">
        <p14:creationId xmlns:p14="http://schemas.microsoft.com/office/powerpoint/2010/main" val="706821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0C7D72-E3C8-3544-A86B-89E1DE475EA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16375A9D-6085-B940-9823-28471A6585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EABD649D-E46B-8D4C-B00F-F33DFF8F4387}"/>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5" name="Footer Placeholder 4">
            <a:extLst>
              <a:ext uri="{FF2B5EF4-FFF2-40B4-BE49-F238E27FC236}">
                <a16:creationId xmlns:a16="http://schemas.microsoft.com/office/drawing/2014/main" xmlns="" id="{3697F804-D35D-134B-AB0A-CF4D5269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DCA7249-FBBA-8945-B739-45CF71F99FE5}"/>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36936223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236B47D-AE66-F54B-8B7D-BA0D4837298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C9B0D3D7-12AA-4247-983F-CD582C6F80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10DC9D2-648E-F441-86F8-C50E5BED4BAF}"/>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5" name="Footer Placeholder 4">
            <a:extLst>
              <a:ext uri="{FF2B5EF4-FFF2-40B4-BE49-F238E27FC236}">
                <a16:creationId xmlns:a16="http://schemas.microsoft.com/office/drawing/2014/main" xmlns="" id="{392BA602-6B9C-A241-9F70-4492E432AA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0FD6A120-17F2-A34E-9D9F-A8C42DAF362C}"/>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7962683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6027C96-F5A1-2641-A00F-76D1C19EC30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641CBDC-3B57-D641-91D4-A7A3CBA6329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33BFC7F-5ED5-BE43-A99A-E47B66BD824D}"/>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5" name="Footer Placeholder 4">
            <a:extLst>
              <a:ext uri="{FF2B5EF4-FFF2-40B4-BE49-F238E27FC236}">
                <a16:creationId xmlns:a16="http://schemas.microsoft.com/office/drawing/2014/main" xmlns="" id="{F4389727-11E5-AF45-A004-74BEFD49F1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DEF5882F-BEBE-6747-8211-D691015662FC}"/>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2692768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67313D-4154-5148-955E-2383DBBB46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9F8FA4A-4DA2-BC4F-AD53-7FEB8FF15A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6F86C39-2A4A-124C-83B1-3ED4240AE2F2}"/>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5" name="Footer Placeholder 4">
            <a:extLst>
              <a:ext uri="{FF2B5EF4-FFF2-40B4-BE49-F238E27FC236}">
                <a16:creationId xmlns:a16="http://schemas.microsoft.com/office/drawing/2014/main" xmlns="" id="{1C94D83D-6566-8C47-AF68-43FC9F983B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C1005F2-DA40-2149-A574-DE2F2ABDD242}"/>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37943133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2C4CD7-FEED-5046-B05D-0769A1FA4C4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55D9135C-19C4-754C-84A3-059C52EFDA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5B14EA4-1306-9244-9D56-F7163E7A1E4A}"/>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5" name="Footer Placeholder 4">
            <a:extLst>
              <a:ext uri="{FF2B5EF4-FFF2-40B4-BE49-F238E27FC236}">
                <a16:creationId xmlns:a16="http://schemas.microsoft.com/office/drawing/2014/main" xmlns="" id="{39FB80CE-12E8-F34F-9604-ABA6FDEE86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EDEE969B-3423-CD41-91B0-88A1A4F2EA66}"/>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42726565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B3CA86-261F-B848-9B78-D751277D945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98509034-A5A5-6B43-9860-0C368206CC7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75FFA5A-51EB-0843-A751-F333B94633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42FA6A7-D98C-BA40-ACD8-F457B22CB98E}"/>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6" name="Footer Placeholder 5">
            <a:extLst>
              <a:ext uri="{FF2B5EF4-FFF2-40B4-BE49-F238E27FC236}">
                <a16:creationId xmlns:a16="http://schemas.microsoft.com/office/drawing/2014/main" xmlns="" id="{112ECBF9-9C90-2F41-9CB6-533C76EB17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73AD5D7-437F-D04B-AF79-EB34C0AA57E0}"/>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3773989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91B7541-8D18-7A49-A962-929A9F4BFE2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DFE364B-1C7A-2048-9115-81389D09BE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BAC47569-1748-A748-8847-A22A4EE06C5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553BF6E-9ED5-3B4A-A02C-7A5CA0108B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61D9D776-3EF9-4E4F-9F0B-D4B86B64FE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DB6A9A72-756E-7E42-8795-9AF5AF3D2F02}"/>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8" name="Footer Placeholder 7">
            <a:extLst>
              <a:ext uri="{FF2B5EF4-FFF2-40B4-BE49-F238E27FC236}">
                <a16:creationId xmlns:a16="http://schemas.microsoft.com/office/drawing/2014/main" xmlns="" id="{8D26EEC2-7B03-2048-8769-36D252315A7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455AFD40-76C2-3B4C-AC65-C2D2F2B2C2EE}"/>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1412433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9D893D-34C0-CF47-A788-81CBF5BA15A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2FF9882-F6CD-FA42-B7BF-7C19ED435143}"/>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4" name="Footer Placeholder 3">
            <a:extLst>
              <a:ext uri="{FF2B5EF4-FFF2-40B4-BE49-F238E27FC236}">
                <a16:creationId xmlns:a16="http://schemas.microsoft.com/office/drawing/2014/main" xmlns="" id="{757A7F98-6FF6-784D-8BF6-49D6F87444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6008DC2B-3DAA-6441-8DD6-7C323AE61248}"/>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20553495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E9E4062-399F-5B41-8407-41C2AE2D6758}"/>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3" name="Footer Placeholder 2">
            <a:extLst>
              <a:ext uri="{FF2B5EF4-FFF2-40B4-BE49-F238E27FC236}">
                <a16:creationId xmlns:a16="http://schemas.microsoft.com/office/drawing/2014/main" xmlns="" id="{A01A08CF-1E70-3244-A079-8BF42BEB23C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A4CB5BF-3930-9648-A2D8-83618C481316}"/>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3059271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D610EA-3C5F-F24E-BC18-9484133C9B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EFFD8CF-B463-874E-8B38-AF5F08FB72E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E7211CD-23BD-2F4F-9B75-2900770B40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05A70C7B-B52B-894B-B8A2-DE087363335E}"/>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6" name="Footer Placeholder 5">
            <a:extLst>
              <a:ext uri="{FF2B5EF4-FFF2-40B4-BE49-F238E27FC236}">
                <a16:creationId xmlns:a16="http://schemas.microsoft.com/office/drawing/2014/main" xmlns="" id="{FF6A3C7D-5FE0-7A49-8F1F-512C7BAB70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548FDD9-84F3-A647-95CA-1E898FFBCB03}"/>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2449690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F109C2-94D6-C74F-B5A7-B218C7253A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D674159E-93F3-9C43-93F0-8FCBD17DD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A3BDEB31-B828-AE43-9FBB-D603B0D8E3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70CF9E7-1FE5-434B-B559-F419FDB11926}"/>
              </a:ext>
            </a:extLst>
          </p:cNvPr>
          <p:cNvSpPr>
            <a:spLocks noGrp="1"/>
          </p:cNvSpPr>
          <p:nvPr>
            <p:ph type="dt" sz="half" idx="10"/>
          </p:nvPr>
        </p:nvSpPr>
        <p:spPr/>
        <p:txBody>
          <a:bodyPr/>
          <a:lstStyle/>
          <a:p>
            <a:fld id="{8466379B-83C7-5B49-BE8A-3141B664F886}" type="datetimeFigureOut">
              <a:rPr lang="en-US" smtClean="0"/>
              <a:t>12/17/2019</a:t>
            </a:fld>
            <a:endParaRPr lang="en-US"/>
          </a:p>
        </p:txBody>
      </p:sp>
      <p:sp>
        <p:nvSpPr>
          <p:cNvPr id="6" name="Footer Placeholder 5">
            <a:extLst>
              <a:ext uri="{FF2B5EF4-FFF2-40B4-BE49-F238E27FC236}">
                <a16:creationId xmlns:a16="http://schemas.microsoft.com/office/drawing/2014/main" xmlns="" id="{7175F264-1744-5440-9F8D-4423119E26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AFEA9CEB-A10B-C44D-87F2-D1AFBA5B9A4F}"/>
              </a:ext>
            </a:extLst>
          </p:cNvPr>
          <p:cNvSpPr>
            <a:spLocks noGrp="1"/>
          </p:cNvSpPr>
          <p:nvPr>
            <p:ph type="sldNum" sz="quarter" idx="12"/>
          </p:nvPr>
        </p:nvSpPr>
        <p:spPr/>
        <p:txBody>
          <a:bodyPr/>
          <a:lstStyle/>
          <a:p>
            <a:fld id="{6B140CB4-DCFE-3E4A-B5ED-FD34E25556DC}" type="slidenum">
              <a:rPr lang="en-US" smtClean="0"/>
              <a:t>‹#›</a:t>
            </a:fld>
            <a:endParaRPr lang="en-US"/>
          </a:p>
        </p:txBody>
      </p:sp>
    </p:spTree>
    <p:extLst>
      <p:ext uri="{BB962C8B-B14F-4D97-AF65-F5344CB8AC3E}">
        <p14:creationId xmlns:p14="http://schemas.microsoft.com/office/powerpoint/2010/main" val="39304641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5A842966-1C16-EB44-83F7-0C1FDEEE44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7800DDDB-FB4D-B848-A33D-765A8B0090B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58699F9-685A-FB44-B8BB-85B499E43B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6379B-83C7-5B49-BE8A-3141B664F886}" type="datetimeFigureOut">
              <a:rPr lang="en-US" smtClean="0"/>
              <a:t>12/17/2019</a:t>
            </a:fld>
            <a:endParaRPr lang="en-US"/>
          </a:p>
        </p:txBody>
      </p:sp>
      <p:sp>
        <p:nvSpPr>
          <p:cNvPr id="5" name="Footer Placeholder 4">
            <a:extLst>
              <a:ext uri="{FF2B5EF4-FFF2-40B4-BE49-F238E27FC236}">
                <a16:creationId xmlns:a16="http://schemas.microsoft.com/office/drawing/2014/main" xmlns="" id="{CD64D657-2F8A-1547-B973-35E83FFCFE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763CA3A-4D7A-D34E-83CE-87EFBBE733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140CB4-DCFE-3E4A-B5ED-FD34E25556DC}" type="slidenum">
              <a:rPr lang="en-US" smtClean="0"/>
              <a:t>‹#›</a:t>
            </a:fld>
            <a:endParaRPr lang="en-US"/>
          </a:p>
        </p:txBody>
      </p:sp>
    </p:spTree>
    <p:extLst>
      <p:ext uri="{BB962C8B-B14F-4D97-AF65-F5344CB8AC3E}">
        <p14:creationId xmlns:p14="http://schemas.microsoft.com/office/powerpoint/2010/main" val="8088438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xmlns="" id="{867D4867-5BA7-4462-B2F6-A23F4A622AA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4654296" cy="6858000"/>
          </a:xfrm>
          <a:prstGeom prst="rect">
            <a:avLst/>
          </a:prstGeom>
          <a:solidFill>
            <a:srgbClr val="3F3F3F"/>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xmlns="" id="{F33D3BF3-0018-DD45-A0CB-B34920F7A77A}"/>
              </a:ext>
            </a:extLst>
          </p:cNvPr>
          <p:cNvSpPr>
            <a:spLocks noGrp="1"/>
          </p:cNvSpPr>
          <p:nvPr>
            <p:ph type="title"/>
          </p:nvPr>
        </p:nvSpPr>
        <p:spPr>
          <a:xfrm>
            <a:off x="643468" y="623392"/>
            <a:ext cx="3363974" cy="1607060"/>
          </a:xfrm>
          <a:noFill/>
          <a:ln w="19050">
            <a:solidFill>
              <a:schemeClr val="tx1"/>
            </a:solidFill>
          </a:ln>
        </p:spPr>
        <p:txBody>
          <a:bodyPr vert="horz" wrap="square" lIns="91440" tIns="45720" rIns="91440" bIns="45720" rtlCol="0" anchor="ctr">
            <a:normAutofit/>
          </a:bodyPr>
          <a:lstStyle/>
          <a:p>
            <a:pPr algn="ctr"/>
            <a:r>
              <a:rPr lang="en-US" sz="2800" kern="1200" dirty="0">
                <a:solidFill>
                  <a:schemeClr val="tx1"/>
                </a:solidFill>
                <a:latin typeface="+mj-lt"/>
                <a:ea typeface="+mj-ea"/>
                <a:cs typeface="+mj-cs"/>
              </a:rPr>
              <a:t>Susquehanna River at Conowingo, MD 	Chlorophyll-A</a:t>
            </a:r>
          </a:p>
        </p:txBody>
      </p:sp>
      <p:sp>
        <p:nvSpPr>
          <p:cNvPr id="5" name="Content Placeholder 4">
            <a:extLst>
              <a:ext uri="{FF2B5EF4-FFF2-40B4-BE49-F238E27FC236}">
                <a16:creationId xmlns:a16="http://schemas.microsoft.com/office/drawing/2014/main" xmlns="" id="{A11EEDB5-1B29-C147-B59A-D4EDC977D647}"/>
              </a:ext>
            </a:extLst>
          </p:cNvPr>
          <p:cNvSpPr>
            <a:spLocks noGrp="1"/>
          </p:cNvSpPr>
          <p:nvPr>
            <p:ph sz="half" idx="1"/>
          </p:nvPr>
        </p:nvSpPr>
        <p:spPr>
          <a:xfrm>
            <a:off x="643468" y="2638043"/>
            <a:ext cx="3363974" cy="3415623"/>
          </a:xfrm>
        </p:spPr>
        <p:txBody>
          <a:bodyPr vert="horz" lIns="91440" tIns="45720" rIns="91440" bIns="45720" rtlCol="0">
            <a:normAutofit/>
          </a:bodyPr>
          <a:lstStyle/>
          <a:p>
            <a:r>
              <a:rPr lang="en-US" sz="1700"/>
              <a:t>Chlorophyll A concentration trends are commensurate with observed PO4 flux increased</a:t>
            </a:r>
          </a:p>
          <a:p>
            <a:endParaRPr lang="en-US" sz="1700"/>
          </a:p>
          <a:p>
            <a:r>
              <a:rPr lang="en-US" sz="1700"/>
              <a:t>Trends are focused on changes on low to mid-range flows</a:t>
            </a:r>
          </a:p>
          <a:p>
            <a:endParaRPr lang="en-US" sz="1700"/>
          </a:p>
          <a:p>
            <a:r>
              <a:rPr lang="en-US" sz="1700"/>
              <a:t>Given the observed ecological response in Conowingo Reservoir, one must expect a similar response occurred in the upper freshwater Chesapeake</a:t>
            </a:r>
          </a:p>
          <a:p>
            <a:endParaRPr lang="en-US" sz="1700"/>
          </a:p>
        </p:txBody>
      </p:sp>
      <p:pic>
        <p:nvPicPr>
          <p:cNvPr id="7" name="Content Placeholder 6">
            <a:extLst>
              <a:ext uri="{FF2B5EF4-FFF2-40B4-BE49-F238E27FC236}">
                <a16:creationId xmlns:a16="http://schemas.microsoft.com/office/drawing/2014/main" xmlns="" id="{753F2497-CD52-A04F-BFC2-288E0B444C73}"/>
              </a:ext>
            </a:extLst>
          </p:cNvPr>
          <p:cNvPicPr>
            <a:picLocks noGrp="1" noChangeAspect="1"/>
          </p:cNvPicPr>
          <p:nvPr>
            <p:ph sz="half" idx="2"/>
          </p:nvPr>
        </p:nvPicPr>
        <p:blipFill rotWithShape="1">
          <a:blip r:embed="rId2"/>
          <a:srcRect t="6390"/>
          <a:stretch/>
        </p:blipFill>
        <p:spPr>
          <a:xfrm>
            <a:off x="5373963" y="132505"/>
            <a:ext cx="6250769" cy="4256854"/>
          </a:xfrm>
          <a:prstGeom prst="rect">
            <a:avLst/>
          </a:prstGeom>
        </p:spPr>
      </p:pic>
      <p:pic>
        <p:nvPicPr>
          <p:cNvPr id="8" name="Picture 7">
            <a:extLst>
              <a:ext uri="{FF2B5EF4-FFF2-40B4-BE49-F238E27FC236}">
                <a16:creationId xmlns:a16="http://schemas.microsoft.com/office/drawing/2014/main" xmlns="" id="{AB7A0EDC-57AA-2245-ABD3-6E5F3411FBFC}"/>
              </a:ext>
            </a:extLst>
          </p:cNvPr>
          <p:cNvPicPr>
            <a:picLocks noChangeAspect="1"/>
          </p:cNvPicPr>
          <p:nvPr/>
        </p:nvPicPr>
        <p:blipFill rotWithShape="1">
          <a:blip r:embed="rId3">
            <a:alphaModFix/>
          </a:blip>
          <a:srcRect l="38142" t="37215" r="7405" b="10888"/>
          <a:stretch/>
        </p:blipFill>
        <p:spPr>
          <a:xfrm>
            <a:off x="5966459" y="4834890"/>
            <a:ext cx="5265421" cy="1497330"/>
          </a:xfrm>
          <a:prstGeom prst="rect">
            <a:avLst/>
          </a:prstGeom>
          <a:solidFill>
            <a:schemeClr val="tx1">
              <a:lumMod val="75000"/>
              <a:alpha val="40000"/>
            </a:schemeClr>
          </a:solidFill>
          <a:ln>
            <a:solidFill>
              <a:schemeClr val="bg1">
                <a:lumMod val="65000"/>
                <a:lumOff val="35000"/>
              </a:schemeClr>
            </a:solidFill>
          </a:ln>
          <a:effectLst>
            <a:glow rad="101600">
              <a:schemeClr val="accent2">
                <a:satMod val="175000"/>
                <a:alpha val="40000"/>
              </a:schemeClr>
            </a:glow>
          </a:effectLst>
        </p:spPr>
      </p:pic>
      <p:sp>
        <p:nvSpPr>
          <p:cNvPr id="9" name="TextBox 8">
            <a:extLst>
              <a:ext uri="{FF2B5EF4-FFF2-40B4-BE49-F238E27FC236}">
                <a16:creationId xmlns:a16="http://schemas.microsoft.com/office/drawing/2014/main" xmlns="" id="{48CDCBE9-5ED9-0844-BCD4-F8B16466E7A2}"/>
              </a:ext>
            </a:extLst>
          </p:cNvPr>
          <p:cNvSpPr txBox="1"/>
          <p:nvPr/>
        </p:nvSpPr>
        <p:spPr>
          <a:xfrm>
            <a:off x="6096000" y="4834890"/>
            <a:ext cx="1947328" cy="369332"/>
          </a:xfrm>
          <a:prstGeom prst="rect">
            <a:avLst/>
          </a:prstGeom>
          <a:noFill/>
        </p:spPr>
        <p:txBody>
          <a:bodyPr wrap="none" rtlCol="0">
            <a:spAutoFit/>
          </a:bodyPr>
          <a:lstStyle/>
          <a:p>
            <a:r>
              <a:rPr lang="en-US" dirty="0">
                <a:solidFill>
                  <a:schemeClr val="bg1"/>
                </a:solidFill>
              </a:rPr>
              <a:t>Dissolved PO4 Flux</a:t>
            </a:r>
          </a:p>
        </p:txBody>
      </p:sp>
      <p:sp>
        <p:nvSpPr>
          <p:cNvPr id="22" name="TextBox 21">
            <a:extLst>
              <a:ext uri="{FF2B5EF4-FFF2-40B4-BE49-F238E27FC236}">
                <a16:creationId xmlns:a16="http://schemas.microsoft.com/office/drawing/2014/main" xmlns="" id="{EC814439-FA43-DD4C-A009-851A67AA246F}"/>
              </a:ext>
            </a:extLst>
          </p:cNvPr>
          <p:cNvSpPr txBox="1"/>
          <p:nvPr/>
        </p:nvSpPr>
        <p:spPr>
          <a:xfrm>
            <a:off x="6096000" y="449580"/>
            <a:ext cx="2797882" cy="369332"/>
          </a:xfrm>
          <a:prstGeom prst="rect">
            <a:avLst/>
          </a:prstGeom>
          <a:noFill/>
        </p:spPr>
        <p:txBody>
          <a:bodyPr wrap="none" rtlCol="0">
            <a:spAutoFit/>
          </a:bodyPr>
          <a:lstStyle/>
          <a:p>
            <a:r>
              <a:rPr lang="en-US" dirty="0">
                <a:solidFill>
                  <a:schemeClr val="bg1"/>
                </a:solidFill>
              </a:rPr>
              <a:t>Chlorophyll-A concentration</a:t>
            </a:r>
          </a:p>
        </p:txBody>
      </p:sp>
      <p:sp>
        <p:nvSpPr>
          <p:cNvPr id="25" name="TextBox 24">
            <a:extLst>
              <a:ext uri="{FF2B5EF4-FFF2-40B4-BE49-F238E27FC236}">
                <a16:creationId xmlns:a16="http://schemas.microsoft.com/office/drawing/2014/main" xmlns="" id="{EA67CEB2-866D-224D-BC99-0B28043E907B}"/>
              </a:ext>
            </a:extLst>
          </p:cNvPr>
          <p:cNvSpPr txBox="1"/>
          <p:nvPr/>
        </p:nvSpPr>
        <p:spPr>
          <a:xfrm>
            <a:off x="6096000" y="5054691"/>
            <a:ext cx="1134093" cy="276999"/>
          </a:xfrm>
          <a:prstGeom prst="rect">
            <a:avLst/>
          </a:prstGeom>
          <a:noFill/>
        </p:spPr>
        <p:txBody>
          <a:bodyPr wrap="none" rtlCol="0">
            <a:spAutoFit/>
          </a:bodyPr>
          <a:lstStyle/>
          <a:p>
            <a:r>
              <a:rPr lang="en-US" sz="1200" dirty="0">
                <a:solidFill>
                  <a:schemeClr val="bg1"/>
                </a:solidFill>
              </a:rPr>
              <a:t>From: R. Hirsch</a:t>
            </a:r>
          </a:p>
        </p:txBody>
      </p:sp>
    </p:spTree>
    <p:extLst>
      <p:ext uri="{BB962C8B-B14F-4D97-AF65-F5344CB8AC3E}">
        <p14:creationId xmlns:p14="http://schemas.microsoft.com/office/powerpoint/2010/main" val="662979690"/>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D14022F3-6652-8D4F-B3F0-CF1DE386F87B}"/>
              </a:ext>
            </a:extLst>
          </p:cNvPr>
          <p:cNvPicPr>
            <a:picLocks noChangeAspect="1"/>
          </p:cNvPicPr>
          <p:nvPr/>
        </p:nvPicPr>
        <p:blipFill rotWithShape="1">
          <a:blip r:embed="rId3"/>
          <a:srcRect l="17689" t="17769" r="4631" b="36537"/>
          <a:stretch/>
        </p:blipFill>
        <p:spPr>
          <a:xfrm>
            <a:off x="-15830" y="0"/>
            <a:ext cx="7443787" cy="3284004"/>
          </a:xfrm>
          <a:prstGeom prst="rect">
            <a:avLst/>
          </a:prstGeom>
        </p:spPr>
      </p:pic>
      <p:pic>
        <p:nvPicPr>
          <p:cNvPr id="14" name="Content Placeholder 13">
            <a:extLst>
              <a:ext uri="{FF2B5EF4-FFF2-40B4-BE49-F238E27FC236}">
                <a16:creationId xmlns:a16="http://schemas.microsoft.com/office/drawing/2014/main" xmlns="" id="{FCE8527C-0DD1-A14B-91C6-12958C84B5D7}"/>
              </a:ext>
            </a:extLst>
          </p:cNvPr>
          <p:cNvPicPr>
            <a:picLocks noGrp="1" noChangeAspect="1"/>
          </p:cNvPicPr>
          <p:nvPr>
            <p:ph sz="quarter" idx="4"/>
          </p:nvPr>
        </p:nvPicPr>
        <p:blipFill>
          <a:blip r:embed="rId4"/>
          <a:stretch>
            <a:fillRect/>
          </a:stretch>
        </p:blipFill>
        <p:spPr>
          <a:xfrm>
            <a:off x="7360920" y="-4544"/>
            <a:ext cx="4845611" cy="6933347"/>
          </a:xfrm>
        </p:spPr>
      </p:pic>
      <p:sp>
        <p:nvSpPr>
          <p:cNvPr id="2" name="Title 1">
            <a:extLst>
              <a:ext uri="{FF2B5EF4-FFF2-40B4-BE49-F238E27FC236}">
                <a16:creationId xmlns:a16="http://schemas.microsoft.com/office/drawing/2014/main" xmlns="" id="{AF7C494A-7F2E-6A48-9DB2-4F64A19CD3D3}"/>
              </a:ext>
            </a:extLst>
          </p:cNvPr>
          <p:cNvSpPr>
            <a:spLocks noGrp="1"/>
          </p:cNvSpPr>
          <p:nvPr>
            <p:ph type="title"/>
          </p:nvPr>
        </p:nvSpPr>
        <p:spPr>
          <a:xfrm>
            <a:off x="649288" y="0"/>
            <a:ext cx="10515600" cy="1325563"/>
          </a:xfrm>
        </p:spPr>
        <p:txBody>
          <a:bodyPr/>
          <a:lstStyle/>
          <a:p>
            <a:r>
              <a:rPr lang="en-US" b="1" dirty="0">
                <a:solidFill>
                  <a:schemeClr val="bg1"/>
                </a:solidFill>
              </a:rPr>
              <a:t>Ecological Changes In Conowingo Reservoir </a:t>
            </a:r>
          </a:p>
        </p:txBody>
      </p:sp>
      <p:sp>
        <p:nvSpPr>
          <p:cNvPr id="5" name="Text Placeholder 4">
            <a:extLst>
              <a:ext uri="{FF2B5EF4-FFF2-40B4-BE49-F238E27FC236}">
                <a16:creationId xmlns:a16="http://schemas.microsoft.com/office/drawing/2014/main" xmlns="" id="{FC2104D6-964D-B244-9D6C-E0E9F7EBAFD8}"/>
              </a:ext>
            </a:extLst>
          </p:cNvPr>
          <p:cNvSpPr>
            <a:spLocks noGrp="1"/>
          </p:cNvSpPr>
          <p:nvPr>
            <p:ph type="body" idx="1"/>
          </p:nvPr>
        </p:nvSpPr>
        <p:spPr>
          <a:xfrm>
            <a:off x="250571" y="2148839"/>
            <a:ext cx="5157787" cy="485751"/>
          </a:xfrm>
        </p:spPr>
        <p:txBody>
          <a:bodyPr>
            <a:normAutofit/>
          </a:bodyPr>
          <a:lstStyle/>
          <a:p>
            <a:r>
              <a:rPr lang="en-US" b="0" dirty="0">
                <a:solidFill>
                  <a:schemeClr val="bg1"/>
                </a:solidFill>
              </a:rPr>
              <a:t>Emergence of SAV beds (early 2000’s?)</a:t>
            </a:r>
          </a:p>
        </p:txBody>
      </p:sp>
      <p:sp>
        <p:nvSpPr>
          <p:cNvPr id="7" name="Text Placeholder 6">
            <a:extLst>
              <a:ext uri="{FF2B5EF4-FFF2-40B4-BE49-F238E27FC236}">
                <a16:creationId xmlns:a16="http://schemas.microsoft.com/office/drawing/2014/main" xmlns="" id="{25B45224-F9BD-1343-91E0-FBA7D866EA6D}"/>
              </a:ext>
            </a:extLst>
          </p:cNvPr>
          <p:cNvSpPr>
            <a:spLocks noGrp="1"/>
          </p:cNvSpPr>
          <p:nvPr>
            <p:ph type="body" sz="quarter" idx="3"/>
          </p:nvPr>
        </p:nvSpPr>
        <p:spPr>
          <a:xfrm>
            <a:off x="8282940" y="5674043"/>
            <a:ext cx="5183188" cy="823912"/>
          </a:xfrm>
        </p:spPr>
        <p:txBody>
          <a:bodyPr>
            <a:normAutofit lnSpcReduction="10000"/>
          </a:bodyPr>
          <a:lstStyle/>
          <a:p>
            <a:r>
              <a:rPr lang="en-US" b="0" dirty="0"/>
              <a:t>Increase in Mayfly swarms</a:t>
            </a:r>
          </a:p>
          <a:p>
            <a:r>
              <a:rPr lang="en-US" b="0" dirty="0"/>
              <a:t>(Timeframe undocumented)</a:t>
            </a:r>
          </a:p>
        </p:txBody>
      </p:sp>
      <p:pic>
        <p:nvPicPr>
          <p:cNvPr id="19" name="Content Placeholder 18">
            <a:extLst>
              <a:ext uri="{FF2B5EF4-FFF2-40B4-BE49-F238E27FC236}">
                <a16:creationId xmlns:a16="http://schemas.microsoft.com/office/drawing/2014/main" xmlns="" id="{DBE24C20-9D2A-E344-8635-A209AD3C2DF6}"/>
              </a:ext>
            </a:extLst>
          </p:cNvPr>
          <p:cNvPicPr>
            <a:picLocks noGrp="1" noChangeAspect="1"/>
          </p:cNvPicPr>
          <p:nvPr>
            <p:ph sz="half" idx="2"/>
          </p:nvPr>
        </p:nvPicPr>
        <p:blipFill rotWithShape="1">
          <a:blip r:embed="rId5"/>
          <a:srcRect l="-24413" t="1" r="-40" b="-668"/>
          <a:stretch/>
        </p:blipFill>
        <p:spPr>
          <a:xfrm>
            <a:off x="2360961" y="3119707"/>
            <a:ext cx="5066996" cy="3824411"/>
          </a:xfrm>
        </p:spPr>
      </p:pic>
      <p:sp>
        <p:nvSpPr>
          <p:cNvPr id="17" name="TextBox 16">
            <a:extLst>
              <a:ext uri="{FF2B5EF4-FFF2-40B4-BE49-F238E27FC236}">
                <a16:creationId xmlns:a16="http://schemas.microsoft.com/office/drawing/2014/main" xmlns="" id="{BBD77B76-847C-704C-8B84-F83226078940}"/>
              </a:ext>
            </a:extLst>
          </p:cNvPr>
          <p:cNvSpPr txBox="1"/>
          <p:nvPr/>
        </p:nvSpPr>
        <p:spPr>
          <a:xfrm>
            <a:off x="7673340" y="6493312"/>
            <a:ext cx="1796646" cy="369332"/>
          </a:xfrm>
          <a:prstGeom prst="rect">
            <a:avLst/>
          </a:prstGeom>
          <a:noFill/>
        </p:spPr>
        <p:txBody>
          <a:bodyPr wrap="none" rtlCol="0">
            <a:spAutoFit/>
          </a:bodyPr>
          <a:lstStyle/>
          <a:p>
            <a:r>
              <a:rPr lang="en-US" dirty="0"/>
              <a:t>Photo: Wikipedia</a:t>
            </a:r>
          </a:p>
        </p:txBody>
      </p:sp>
      <p:pic>
        <p:nvPicPr>
          <p:cNvPr id="20" name="Picture 19">
            <a:extLst>
              <a:ext uri="{FF2B5EF4-FFF2-40B4-BE49-F238E27FC236}">
                <a16:creationId xmlns:a16="http://schemas.microsoft.com/office/drawing/2014/main" xmlns="" id="{FE35688C-3406-3E46-9B68-53746D28FAD8}"/>
              </a:ext>
            </a:extLst>
          </p:cNvPr>
          <p:cNvPicPr>
            <a:picLocks noChangeAspect="1"/>
          </p:cNvPicPr>
          <p:nvPr/>
        </p:nvPicPr>
        <p:blipFill rotWithShape="1">
          <a:blip r:embed="rId6"/>
          <a:srcRect l="9307" t="14306" r="41724" b="14306"/>
          <a:stretch/>
        </p:blipFill>
        <p:spPr>
          <a:xfrm>
            <a:off x="-15830" y="2700875"/>
            <a:ext cx="3551509" cy="3883214"/>
          </a:xfrm>
          <a:prstGeom prst="rect">
            <a:avLst/>
          </a:prstGeom>
        </p:spPr>
      </p:pic>
      <p:sp>
        <p:nvSpPr>
          <p:cNvPr id="18" name="TextBox 17">
            <a:extLst>
              <a:ext uri="{FF2B5EF4-FFF2-40B4-BE49-F238E27FC236}">
                <a16:creationId xmlns:a16="http://schemas.microsoft.com/office/drawing/2014/main" xmlns="" id="{3DD0C370-6D56-204E-AAE8-D26DF31B5E26}"/>
              </a:ext>
            </a:extLst>
          </p:cNvPr>
          <p:cNvSpPr txBox="1"/>
          <p:nvPr/>
        </p:nvSpPr>
        <p:spPr>
          <a:xfrm>
            <a:off x="141154" y="6521371"/>
            <a:ext cx="3261983" cy="369332"/>
          </a:xfrm>
          <a:prstGeom prst="rect">
            <a:avLst/>
          </a:prstGeom>
          <a:noFill/>
        </p:spPr>
        <p:txBody>
          <a:bodyPr wrap="none" rtlCol="0">
            <a:spAutoFit/>
          </a:bodyPr>
          <a:lstStyle/>
          <a:p>
            <a:r>
              <a:rPr lang="en-US" dirty="0"/>
              <a:t>Photos: J. Blomquist, Oct 9, 2013</a:t>
            </a:r>
          </a:p>
        </p:txBody>
      </p:sp>
      <p:sp>
        <p:nvSpPr>
          <p:cNvPr id="24" name="TextBox 23">
            <a:extLst>
              <a:ext uri="{FF2B5EF4-FFF2-40B4-BE49-F238E27FC236}">
                <a16:creationId xmlns:a16="http://schemas.microsoft.com/office/drawing/2014/main" xmlns="" id="{5F63B004-3E14-BB41-B5AD-B8CCBC8F5BDD}"/>
              </a:ext>
            </a:extLst>
          </p:cNvPr>
          <p:cNvSpPr txBox="1"/>
          <p:nvPr/>
        </p:nvSpPr>
        <p:spPr>
          <a:xfrm>
            <a:off x="306947" y="2777084"/>
            <a:ext cx="1157240" cy="369332"/>
          </a:xfrm>
          <a:prstGeom prst="rect">
            <a:avLst/>
          </a:prstGeom>
          <a:noFill/>
        </p:spPr>
        <p:txBody>
          <a:bodyPr wrap="none" rtlCol="0">
            <a:spAutoFit/>
          </a:bodyPr>
          <a:lstStyle/>
          <a:p>
            <a:r>
              <a:rPr lang="en-US" dirty="0">
                <a:solidFill>
                  <a:schemeClr val="bg1"/>
                </a:solidFill>
              </a:rPr>
              <a:t>Fall die off</a:t>
            </a:r>
          </a:p>
        </p:txBody>
      </p:sp>
    </p:spTree>
    <p:extLst>
      <p:ext uri="{BB962C8B-B14F-4D97-AF65-F5344CB8AC3E}">
        <p14:creationId xmlns:p14="http://schemas.microsoft.com/office/powerpoint/2010/main" val="20485377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333" y="2286000"/>
            <a:ext cx="3034749" cy="3478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44910" y="5755553"/>
            <a:ext cx="2568395" cy="369332"/>
          </a:xfrm>
          <a:prstGeom prst="rect">
            <a:avLst/>
          </a:prstGeom>
          <a:noFill/>
        </p:spPr>
        <p:txBody>
          <a:bodyPr wrap="none" rtlCol="0">
            <a:spAutoFit/>
          </a:bodyPr>
          <a:lstStyle/>
          <a:p>
            <a:r>
              <a:rPr lang="en-US" dirty="0" err="1" smtClean="0"/>
              <a:t>Deliman</a:t>
            </a:r>
            <a:r>
              <a:rPr lang="en-US" dirty="0" smtClean="0"/>
              <a:t> and Gerald 2002</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0425" y="1188409"/>
            <a:ext cx="4461835" cy="56600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0585" y="1342826"/>
            <a:ext cx="4280524" cy="5478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292662" y="6196812"/>
            <a:ext cx="1943161" cy="369332"/>
          </a:xfrm>
          <a:prstGeom prst="rect">
            <a:avLst/>
          </a:prstGeom>
          <a:noFill/>
        </p:spPr>
        <p:txBody>
          <a:bodyPr wrap="none" rtlCol="0">
            <a:spAutoFit/>
          </a:bodyPr>
          <a:lstStyle/>
          <a:p>
            <a:r>
              <a:rPr lang="en-US" dirty="0" err="1" smtClean="0"/>
              <a:t>Normandeau</a:t>
            </a:r>
            <a:r>
              <a:rPr lang="en-US" dirty="0" smtClean="0"/>
              <a:t> 2011</a:t>
            </a:r>
            <a:endParaRPr lang="en-US" dirty="0"/>
          </a:p>
        </p:txBody>
      </p:sp>
      <p:sp>
        <p:nvSpPr>
          <p:cNvPr id="3" name="TextBox 2"/>
          <p:cNvSpPr txBox="1"/>
          <p:nvPr/>
        </p:nvSpPr>
        <p:spPr>
          <a:xfrm>
            <a:off x="2774893" y="183066"/>
            <a:ext cx="9430082" cy="523220"/>
          </a:xfrm>
          <a:prstGeom prst="rect">
            <a:avLst/>
          </a:prstGeom>
          <a:noFill/>
        </p:spPr>
        <p:txBody>
          <a:bodyPr wrap="none" rtlCol="0">
            <a:spAutoFit/>
          </a:bodyPr>
          <a:lstStyle/>
          <a:p>
            <a:r>
              <a:rPr lang="en-US" sz="2800" dirty="0" smtClean="0"/>
              <a:t>Hypoxia </a:t>
            </a:r>
            <a:r>
              <a:rPr lang="en-US" sz="2800" dirty="0"/>
              <a:t>d</a:t>
            </a:r>
            <a:r>
              <a:rPr lang="en-US" sz="2800" dirty="0" smtClean="0"/>
              <a:t>oes exist in the reservoir, but not when DIP increasing</a:t>
            </a:r>
            <a:endParaRPr lang="en-US" sz="2800" dirty="0"/>
          </a:p>
        </p:txBody>
      </p:sp>
    </p:spTree>
    <p:extLst>
      <p:ext uri="{BB962C8B-B14F-4D97-AF65-F5344CB8AC3E}">
        <p14:creationId xmlns:p14="http://schemas.microsoft.com/office/powerpoint/2010/main" val="18241685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5057" y="523875"/>
            <a:ext cx="5419725" cy="5810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Figure 6. Changes in vertical cross-sectional area for selected years and cross-sectional area at sedimentstorage capacity in the Conowingo Reservo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4992" y="1336862"/>
            <a:ext cx="5809746" cy="418427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445062" y="6349212"/>
            <a:ext cx="2598788" cy="369332"/>
          </a:xfrm>
          <a:prstGeom prst="rect">
            <a:avLst/>
          </a:prstGeom>
          <a:noFill/>
        </p:spPr>
        <p:txBody>
          <a:bodyPr wrap="none" rtlCol="0">
            <a:spAutoFit/>
          </a:bodyPr>
          <a:lstStyle/>
          <a:p>
            <a:r>
              <a:rPr lang="en-US" dirty="0" smtClean="0"/>
              <a:t>Langland and </a:t>
            </a:r>
            <a:r>
              <a:rPr lang="en-US" dirty="0" err="1" smtClean="0"/>
              <a:t>Hainly</a:t>
            </a:r>
            <a:r>
              <a:rPr lang="en-US" dirty="0" smtClean="0"/>
              <a:t> 1997</a:t>
            </a:r>
            <a:endParaRPr lang="en-US" dirty="0"/>
          </a:p>
        </p:txBody>
      </p:sp>
      <p:sp>
        <p:nvSpPr>
          <p:cNvPr id="5" name="TextBox 4"/>
          <p:cNvSpPr txBox="1"/>
          <p:nvPr/>
        </p:nvSpPr>
        <p:spPr>
          <a:xfrm>
            <a:off x="1174686" y="6310182"/>
            <a:ext cx="1976310" cy="369332"/>
          </a:xfrm>
          <a:prstGeom prst="rect">
            <a:avLst/>
          </a:prstGeom>
          <a:noFill/>
        </p:spPr>
        <p:txBody>
          <a:bodyPr wrap="none" rtlCol="0">
            <a:spAutoFit/>
          </a:bodyPr>
          <a:lstStyle/>
          <a:p>
            <a:r>
              <a:rPr lang="en-US" dirty="0" err="1" smtClean="0"/>
              <a:t>Palinkas</a:t>
            </a:r>
            <a:r>
              <a:rPr lang="en-US" dirty="0" smtClean="0"/>
              <a:t> et al. 2019</a:t>
            </a:r>
            <a:endParaRPr lang="en-US" dirty="0"/>
          </a:p>
        </p:txBody>
      </p:sp>
    </p:spTree>
    <p:extLst>
      <p:ext uri="{BB962C8B-B14F-4D97-AF65-F5344CB8AC3E}">
        <p14:creationId xmlns:p14="http://schemas.microsoft.com/office/powerpoint/2010/main" val="4643528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9185" y="5268"/>
            <a:ext cx="11908221" cy="10895290"/>
          </a:xfrm>
          <a:prstGeom prst="rect">
            <a:avLst/>
          </a:prstGeom>
        </p:spPr>
        <p:txBody>
          <a:bodyPr wrap="square">
            <a:spAutoFit/>
          </a:bodyPr>
          <a:lstStyle/>
          <a:p>
            <a:r>
              <a:rPr lang="en-US" dirty="0"/>
              <a:t>Hi Jeremy,</a:t>
            </a:r>
          </a:p>
          <a:p>
            <a:r>
              <a:rPr lang="en-US" dirty="0"/>
              <a:t> </a:t>
            </a:r>
          </a:p>
          <a:p>
            <a:r>
              <a:rPr lang="en-US" dirty="0"/>
              <a:t>I have been looking over some references on resuspension and phosphorus fluxes, and I’ll try to summarize my overall impressions here.  This summary is not exact or detailed, but I think it captures the essence of what has been found.  I am biased by the work that my students Miao-Li Chang and </a:t>
            </a:r>
            <a:r>
              <a:rPr lang="en-US" dirty="0" err="1"/>
              <a:t>Elka</a:t>
            </a:r>
            <a:r>
              <a:rPr lang="en-US" dirty="0"/>
              <a:t> Porter have done, with no apologies because that is what I know best!  See below for my list of references. </a:t>
            </a:r>
          </a:p>
          <a:p>
            <a:r>
              <a:rPr lang="en-US" dirty="0"/>
              <a:t> </a:t>
            </a:r>
          </a:p>
          <a:p>
            <a:r>
              <a:rPr lang="en-US" dirty="0"/>
              <a:t>There are essentially two endpoints of resuspension effects on P fluxes.  The first is when a depositional basin with high P concentrations in the sediment is disturbed by episodic resuspension.  In this case, resuspension acts to enhance P fluxes from the sediments to the water column by direct injection of high particulate P into a relatively low DIP water column, resulting in DIP release from the </a:t>
            </a:r>
            <a:r>
              <a:rPr lang="en-US" dirty="0" err="1"/>
              <a:t>resuspended</a:t>
            </a:r>
            <a:r>
              <a:rPr lang="en-US" dirty="0"/>
              <a:t> particles before they redeposit.  Time in suspension obviously matters a lot for this case.  Generally speaking, resuspension has be found to enhance but seldom outweigh sediment-water biogeochemical fluxes and the factors that affect them in these environments, integrated over time.  Long periods of deposition between resuspension events also allow resistance to subsequent erosion to increase through consolidation.</a:t>
            </a:r>
          </a:p>
          <a:p>
            <a:r>
              <a:rPr lang="en-US" dirty="0"/>
              <a:t> </a:t>
            </a:r>
          </a:p>
          <a:p>
            <a:r>
              <a:rPr lang="en-US" dirty="0"/>
              <a:t>The second endpoint is when deposition of “new” high particulate P is delayed or inhibited by chronic resuspension.  In this case, resuspension short-circuits sediment diagenesis in favor of water column transformations.  This case often involves an intermediate, thin floc layer of relatively fresh particles that regularly cycle back and forth between the sediment surface and the water column.  Because it is regularly disturbed, the floc layer only consolidates slowly and is easier to </a:t>
            </a:r>
            <a:r>
              <a:rPr lang="en-US" dirty="0" err="1"/>
              <a:t>resuspend</a:t>
            </a:r>
            <a:r>
              <a:rPr lang="en-US" dirty="0"/>
              <a:t>.</a:t>
            </a:r>
          </a:p>
          <a:p>
            <a:r>
              <a:rPr lang="en-US" dirty="0"/>
              <a:t> </a:t>
            </a:r>
          </a:p>
          <a:p>
            <a:r>
              <a:rPr lang="en-US" dirty="0"/>
              <a:t>In a reservoir like </a:t>
            </a:r>
            <a:r>
              <a:rPr lang="en-US" dirty="0" err="1"/>
              <a:t>Conowingo</a:t>
            </a:r>
            <a:r>
              <a:rPr lang="en-US" dirty="0"/>
              <a:t>, the first case would tend to be more likely early on when there is excess capacity for sediment and the second case would be more likely as dynamic equilibrium is approached.  Of course, the real world is somewhere in between these two endpoints, but they are useful for discussion.  It is important to point out that the residence time of particles in the reservoir is much longer early on and much shorter later; the more time particles remain in suspension, the faster they are flushed out.  It is also important to point out that I am really talking about fine silts and clays (mud), not sand.  When there is a mix of sand and mud, over time the sand displaces the mud on the bottom and the residence time of fine particles further decreases.</a:t>
            </a:r>
          </a:p>
          <a:p>
            <a:r>
              <a:rPr lang="en-US" dirty="0"/>
              <a:t> </a:t>
            </a:r>
          </a:p>
          <a:p>
            <a:r>
              <a:rPr lang="en-US" dirty="0"/>
              <a:t>Channeling </a:t>
            </a:r>
            <a:r>
              <a:rPr lang="en-US" dirty="0" err="1"/>
              <a:t>Elka</a:t>
            </a:r>
            <a:r>
              <a:rPr lang="en-US" dirty="0"/>
              <a:t>, it is also important to point out that many indirect interactions are also important.  For example, chronic resuspension increases turbidity and decreases light at the sediment surface, which decreases </a:t>
            </a:r>
            <a:r>
              <a:rPr lang="en-US" dirty="0" err="1"/>
              <a:t>microphytobenthos</a:t>
            </a:r>
            <a:r>
              <a:rPr lang="en-US" dirty="0"/>
              <a:t> and associated nutrient cycling.</a:t>
            </a:r>
          </a:p>
          <a:p>
            <a:r>
              <a:rPr lang="en-US" dirty="0"/>
              <a:t> </a:t>
            </a:r>
          </a:p>
          <a:p>
            <a:r>
              <a:rPr lang="en-US" dirty="0"/>
              <a:t>Does this make sense?  I wrote it sort of stream of consciousness, so please let me know if something doesn’t make sense.  I have also avoided all of that mysterious biogeochemistry stuff, which I will leave to you and Jeff!</a:t>
            </a:r>
          </a:p>
          <a:p>
            <a:r>
              <a:rPr lang="en-US" dirty="0"/>
              <a:t> </a:t>
            </a:r>
          </a:p>
          <a:p>
            <a:r>
              <a:rPr lang="en-US" dirty="0"/>
              <a:t>Best,</a:t>
            </a:r>
          </a:p>
          <a:p>
            <a:r>
              <a:rPr lang="en-US" dirty="0"/>
              <a:t> </a:t>
            </a:r>
          </a:p>
          <a:p>
            <a:r>
              <a:rPr lang="en-US" dirty="0"/>
              <a:t>Larry</a:t>
            </a:r>
          </a:p>
          <a:p>
            <a:r>
              <a:rPr lang="en-US" dirty="0"/>
              <a:t> </a:t>
            </a:r>
          </a:p>
        </p:txBody>
      </p:sp>
    </p:spTree>
    <p:extLst>
      <p:ext uri="{BB962C8B-B14F-4D97-AF65-F5344CB8AC3E}">
        <p14:creationId xmlns:p14="http://schemas.microsoft.com/office/powerpoint/2010/main" val="2994785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705</TotalTime>
  <Words>126</Words>
  <Application>Microsoft Office PowerPoint</Application>
  <PresentationFormat>Custom</PresentationFormat>
  <Paragraphs>40</Paragraphs>
  <Slides>5</Slides>
  <Notes>1</Notes>
  <HiddenSlides>0</HiddenSlides>
  <MMClips>0</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Office Theme</vt:lpstr>
      <vt:lpstr>Susquehanna River at Conowingo, MD  Chlorophyll-A</vt:lpstr>
      <vt:lpstr>Ecological Changes In Conowingo Reservoir </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Susquehanna River at Conowingo, MD  Chlorophyll A</dc:title>
  <dc:creator>Blomquist, Joel D</dc:creator>
  <cp:lastModifiedBy>Jeremy Testa</cp:lastModifiedBy>
  <cp:revision>10</cp:revision>
  <dcterms:created xsi:type="dcterms:W3CDTF">2019-12-16T17:25:57Z</dcterms:created>
  <dcterms:modified xsi:type="dcterms:W3CDTF">2019-12-18T14:23:44Z</dcterms:modified>
</cp:coreProperties>
</file>