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6" r:id="rId2"/>
    <p:sldId id="265" r:id="rId3"/>
    <p:sldId id="259" r:id="rId4"/>
    <p:sldId id="269" r:id="rId5"/>
    <p:sldId id="260" r:id="rId6"/>
    <p:sldId id="261" r:id="rId7"/>
    <p:sldId id="257" r:id="rId8"/>
    <p:sldId id="268" r:id="rId9"/>
    <p:sldId id="262" r:id="rId10"/>
    <p:sldId id="267" r:id="rId11"/>
    <p:sldId id="270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2" autoAdjust="0"/>
    <p:restoredTop sz="87896" autoAdjust="0"/>
  </p:normalViewPr>
  <p:slideViewPr>
    <p:cSldViewPr snapToGrid="0" showGuides="1">
      <p:cViewPr varScale="1">
        <p:scale>
          <a:sx n="159" d="100"/>
          <a:sy n="159" d="100"/>
        </p:scale>
        <p:origin x="184" y="32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84396-BDB5-4130-9804-ADED4F59FF4C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14A6D-8D1D-4A81-9590-8B04EDC6F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16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Yellow is a huge part of the question of how do we accomplish it. This is our obvious and most challenging remaining task.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4A6D-8D1D-4A81-9590-8B04EDC6F8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7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4A6D-8D1D-4A81-9590-8B04EDC6F8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66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4A6D-8D1D-4A81-9590-8B04EDC6F8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8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Needs:</a:t>
            </a:r>
          </a:p>
          <a:p>
            <a:r>
              <a:rPr lang="en-US" dirty="0"/>
              <a:t>Identify hotspots</a:t>
            </a:r>
          </a:p>
          <a:p>
            <a:r>
              <a:rPr lang="en-US" dirty="0"/>
              <a:t>Effectiveness of control actions</a:t>
            </a:r>
          </a:p>
          <a:p>
            <a:endParaRPr lang="en-US" dirty="0"/>
          </a:p>
          <a:p>
            <a:r>
              <a:rPr lang="en-US" dirty="0"/>
              <a:t>Policy: encouraging targeting</a:t>
            </a:r>
          </a:p>
          <a:p>
            <a:r>
              <a:rPr lang="en-US" dirty="0"/>
              <a:t>Performance: what measures of service change? (modeled, proxies)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4A6D-8D1D-4A81-9590-8B04EDC6F8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29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C7297-FE5C-449F-A711-9C00E0017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25BEF-1AAC-4929-B8F8-CFDA4FBFB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906B3-E812-4CD1-AD7A-8F2B0B6D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9EEE-2A57-4293-BFF0-EA378EA3BF0A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8250B-D17E-4214-A2F3-7F89E8D3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09A80-C283-4173-B381-BBC376C2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A8C4-2272-4680-97C9-F0B50341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97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5D12C-EC95-45A4-AA38-06C539B0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1C7D9-3B59-44A7-A77A-CBB0E4407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57B60-E7A1-4484-87EE-F4000FE2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9EEE-2A57-4293-BFF0-EA378EA3BF0A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7C013-1E55-4864-8DD9-78F39492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2BE17-835C-4269-B383-A25FBB68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A8C4-2272-4680-97C9-F0B50341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1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13A5C-8D25-45C5-93A8-C81AF0D9A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7E4B5-8748-4A2D-A571-E2E6EB87F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DC755-ACFD-4105-8054-4D052912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9EEE-2A57-4293-BFF0-EA378EA3BF0A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BD121-B722-4515-9F44-395CA9994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9D0A2-289A-46F0-9B3A-067D02FD4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A8C4-2272-4680-97C9-F0B50341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8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654C-5BC7-4D2E-8FE2-AA51930F4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C88C7-D8BE-4793-816A-CD20C8A9F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27034-32EB-4C87-A12F-553EF468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9EEE-2A57-4293-BFF0-EA378EA3BF0A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1C86F-9D15-4E1F-9A8A-92B231FF3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EB5A3-2C37-441F-A736-FE64CF46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A8C4-2272-4680-97C9-F0B50341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4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21A8-B541-406B-98D3-091512B3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F9DD0-D28C-4D4B-8E90-562DE842E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F5B94-01BF-463A-82E2-31D874CD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9EEE-2A57-4293-BFF0-EA378EA3BF0A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3F3F4-A569-4C85-BF63-FCBA56C8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045A3-9A56-482F-B715-DA2B0258C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A8C4-2272-4680-97C9-F0B50341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3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EA454-2961-4D25-8EE6-E51AB1444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E2BCB-9D94-4C92-8813-54137C775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F9C05-9107-4503-8CBC-D7260485A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07AED-B7F2-4A44-8B66-315CF87F6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9EEE-2A57-4293-BFF0-EA378EA3BF0A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422F8-25A7-4FCB-982A-76B7CA75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02109-4EE5-4946-B64F-1C2DFE310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A8C4-2272-4680-97C9-F0B50341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19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4CD01-9FE0-4D6F-B93E-FDD87BFD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C276B-21D6-4576-8A48-172A5ADF4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EF40B-6F3B-48E8-89E2-7BD5729E3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2F46F-F40A-4D35-A580-552FFEDA3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EF6F1A-ECBC-450D-81A0-9367F1A87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B05714-BFEC-4660-B57D-8AC12C1F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9EEE-2A57-4293-BFF0-EA378EA3BF0A}" type="datetimeFigureOut">
              <a:rPr lang="en-US" smtClean="0"/>
              <a:t>11/8/19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D3403D-52F4-4907-8A70-205252A10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B08DD7-3FB0-423D-83DE-7AC92BC2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A8C4-2272-4680-97C9-F0B50341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8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1D60-2427-420D-9938-BBF3037C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3E667D-F84D-41C7-B3BC-32B6681FF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9EEE-2A57-4293-BFF0-EA378EA3BF0A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28B0A-D54C-42A3-80C7-AC5E3810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F5B56-3449-4BEF-9A3B-E91118D9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A8C4-2272-4680-97C9-F0B50341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8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B9F719-3FA4-4B0C-B340-49A3B537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9EEE-2A57-4293-BFF0-EA378EA3BF0A}" type="datetimeFigureOut">
              <a:rPr lang="en-US" smtClean="0"/>
              <a:t>11/8/19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06D38-22E4-42F1-8A0A-782F24CC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FF9F4-1869-45F2-AF89-A77749F1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A8C4-2272-4680-97C9-F0B50341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0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8926-6993-4737-924D-527561D03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7F262-F25D-4496-8F3F-06E6663D2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56ECA-5388-4822-B084-FFF345A4B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D83D0-7AE9-477D-87B3-026474970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9EEE-2A57-4293-BFF0-EA378EA3BF0A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237517-E712-4A96-9B10-1EECDB903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1DB5A-F2D0-47EF-A0C4-B01958D34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A8C4-2272-4680-97C9-F0B50341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8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1C39F-851A-430E-8F9B-96A50D5E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E8F502-3329-4637-B4E4-DA48216389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F686D-F47D-45B2-B816-C0E30317C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0EA47-0E22-4A68-BD14-2D15B78CE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9EEE-2A57-4293-BFF0-EA378EA3BF0A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D80F8-C46D-46A9-9B67-6A940607F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8A590-F536-451B-A75B-A8B0AD41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A8C4-2272-4680-97C9-F0B50341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7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320030-5335-4975-AEFB-0B513B6FA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6439D-933F-423F-9653-C64E345B0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0EFD5-792E-451B-806E-F95926697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39EEE-2A57-4293-BFF0-EA378EA3BF0A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F66E3-F837-4085-8B2E-7FCB8627E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D30F-C1A5-448F-8372-5B3C2CD57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A8C4-2272-4680-97C9-F0B50341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9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6878D1-25F5-4FA0-A478-D592B54767C3}"/>
              </a:ext>
            </a:extLst>
          </p:cNvPr>
          <p:cNvSpPr/>
          <p:nvPr/>
        </p:nvSpPr>
        <p:spPr>
          <a:xfrm>
            <a:off x="2187654" y="1507110"/>
            <a:ext cx="7816691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Nonpoint Source Targeting </a:t>
            </a:r>
          </a:p>
        </p:txBody>
      </p:sp>
    </p:spTree>
    <p:extLst>
      <p:ext uri="{BB962C8B-B14F-4D97-AF65-F5344CB8AC3E}">
        <p14:creationId xmlns:p14="http://schemas.microsoft.com/office/powerpoint/2010/main" val="1065953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1936DB-7936-419D-8514-5C2FAAC90E95}"/>
              </a:ext>
            </a:extLst>
          </p:cNvPr>
          <p:cNvSpPr/>
          <p:nvPr/>
        </p:nvSpPr>
        <p:spPr>
          <a:xfrm>
            <a:off x="1492035" y="3866348"/>
            <a:ext cx="2440459" cy="1229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Area Load (Loss)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1B81E7-8217-4732-9395-6E87FF7B3069}"/>
              </a:ext>
            </a:extLst>
          </p:cNvPr>
          <p:cNvSpPr/>
          <p:nvPr/>
        </p:nvSpPr>
        <p:spPr>
          <a:xfrm>
            <a:off x="4532871" y="3866349"/>
            <a:ext cx="2440459" cy="1229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BMP</a:t>
            </a:r>
            <a:r>
              <a:rPr lang="en-US" sz="24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(% removal)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5475B-F9F3-4B8F-8864-58CD18D63275}"/>
              </a:ext>
            </a:extLst>
          </p:cNvPr>
          <p:cNvSpPr txBox="1"/>
          <p:nvPr/>
        </p:nvSpPr>
        <p:spPr>
          <a:xfrm>
            <a:off x="4011827" y="4127158"/>
            <a:ext cx="39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5BECB-DA6F-46E4-93EA-B9DC3176A289}"/>
              </a:ext>
            </a:extLst>
          </p:cNvPr>
          <p:cNvSpPr/>
          <p:nvPr/>
        </p:nvSpPr>
        <p:spPr>
          <a:xfrm>
            <a:off x="7970109" y="3920181"/>
            <a:ext cx="1443680" cy="12294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Edge of Field Load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C7C4B04-5571-42CE-A5AA-4E305FE41DA0}"/>
              </a:ext>
            </a:extLst>
          </p:cNvPr>
          <p:cNvSpPr/>
          <p:nvPr/>
        </p:nvSpPr>
        <p:spPr>
          <a:xfrm>
            <a:off x="6973330" y="4329730"/>
            <a:ext cx="918520" cy="302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6749EC0-FC73-4B02-8BC6-F5B3F8FB3CF7}"/>
              </a:ext>
            </a:extLst>
          </p:cNvPr>
          <p:cNvSpPr/>
          <p:nvPr/>
        </p:nvSpPr>
        <p:spPr>
          <a:xfrm>
            <a:off x="9440561" y="4329728"/>
            <a:ext cx="646671" cy="302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FD9E7B-5F99-4487-9F8D-64CD8E1E4FE1}"/>
              </a:ext>
            </a:extLst>
          </p:cNvPr>
          <p:cNvSpPr/>
          <p:nvPr/>
        </p:nvSpPr>
        <p:spPr>
          <a:xfrm>
            <a:off x="10165491" y="3920181"/>
            <a:ext cx="1443680" cy="12294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Instream Load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436AAF4-578C-4D74-9F6C-DB917961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18" y="1016588"/>
            <a:ext cx="684815" cy="538920"/>
          </a:xfrm>
          <a:prstGeom prst="rect">
            <a:avLst/>
          </a:prstGeom>
        </p:spPr>
      </p:pic>
      <p:sp>
        <p:nvSpPr>
          <p:cNvPr id="33" name="Arrow: Bent 32">
            <a:extLst>
              <a:ext uri="{FF2B5EF4-FFF2-40B4-BE49-F238E27FC236}">
                <a16:creationId xmlns:a16="http://schemas.microsoft.com/office/drawing/2014/main" id="{E7168462-CF94-4766-AFFB-5D1A4703C478}"/>
              </a:ext>
            </a:extLst>
          </p:cNvPr>
          <p:cNvSpPr/>
          <p:nvPr/>
        </p:nvSpPr>
        <p:spPr>
          <a:xfrm rot="5400000">
            <a:off x="4511652" y="2508875"/>
            <a:ext cx="1861960" cy="620850"/>
          </a:xfrm>
          <a:prstGeom prst="bentArrow">
            <a:avLst>
              <a:gd name="adj1" fmla="val 25000"/>
              <a:gd name="adj2" fmla="val 2062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Arrow: Bent 33">
            <a:extLst>
              <a:ext uri="{FF2B5EF4-FFF2-40B4-BE49-F238E27FC236}">
                <a16:creationId xmlns:a16="http://schemas.microsoft.com/office/drawing/2014/main" id="{42F838EE-DFF2-41A7-925B-FB7C8EB45409}"/>
              </a:ext>
            </a:extLst>
          </p:cNvPr>
          <p:cNvSpPr/>
          <p:nvPr/>
        </p:nvSpPr>
        <p:spPr>
          <a:xfrm rot="5400000" flipV="1">
            <a:off x="2018749" y="2495172"/>
            <a:ext cx="1861960" cy="620842"/>
          </a:xfrm>
          <a:prstGeom prst="bentArrow">
            <a:avLst>
              <a:gd name="adj1" fmla="val 25000"/>
              <a:gd name="adj2" fmla="val 2062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1D4E8F-437D-47C2-87CC-727157C73BE8}"/>
              </a:ext>
            </a:extLst>
          </p:cNvPr>
          <p:cNvSpPr txBox="1"/>
          <p:nvPr/>
        </p:nvSpPr>
        <p:spPr>
          <a:xfrm>
            <a:off x="749300" y="2283435"/>
            <a:ext cx="1907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N, P applications</a:t>
            </a:r>
          </a:p>
          <a:p>
            <a:pPr algn="ctr"/>
            <a:r>
              <a:rPr lang="en-US" dirty="0"/>
              <a:t>Land use practices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5B1F0A-E1FC-4DCA-A101-1425D23C240F}"/>
              </a:ext>
            </a:extLst>
          </p:cNvPr>
          <p:cNvSpPr txBox="1"/>
          <p:nvPr/>
        </p:nvSpPr>
        <p:spPr>
          <a:xfrm>
            <a:off x="5612752" y="2283435"/>
            <a:ext cx="267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Adoption Decisions</a:t>
            </a:r>
            <a:br>
              <a:rPr lang="en-US" dirty="0"/>
            </a:br>
            <a:r>
              <a:rPr lang="en-US" dirty="0"/>
              <a:t>Assessment of Costs, Risks</a:t>
            </a:r>
          </a:p>
          <a:p>
            <a:pPr algn="ctr"/>
            <a:r>
              <a:rPr lang="en-US" dirty="0"/>
              <a:t>Conservation Attitudes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7D413E-7F59-4876-A154-80B08A2323EB}"/>
              </a:ext>
            </a:extLst>
          </p:cNvPr>
          <p:cNvSpPr txBox="1"/>
          <p:nvPr/>
        </p:nvSpPr>
        <p:spPr>
          <a:xfrm>
            <a:off x="181779" y="173557"/>
            <a:ext cx="1159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How can we target incentives and assistance in this setting?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F4E9F-3577-4487-AE35-756AD0944177}"/>
              </a:ext>
            </a:extLst>
          </p:cNvPr>
          <p:cNvGrpSpPr/>
          <p:nvPr/>
        </p:nvGrpSpPr>
        <p:grpSpPr>
          <a:xfrm>
            <a:off x="3252746" y="1970629"/>
            <a:ext cx="576060" cy="861612"/>
            <a:chOff x="2995043" y="1840077"/>
            <a:chExt cx="1003987" cy="161363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83566C7-11D2-47D8-8F23-0A15ED734CB5}"/>
                </a:ext>
              </a:extLst>
            </p:cNvPr>
            <p:cNvSpPr/>
            <p:nvPr/>
          </p:nvSpPr>
          <p:spPr>
            <a:xfrm>
              <a:off x="3328676" y="1977875"/>
              <a:ext cx="370702" cy="35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A70ECF-711D-4744-B994-060856E66E56}"/>
                </a:ext>
              </a:extLst>
            </p:cNvPr>
            <p:cNvCxnSpPr>
              <a:cxnSpLocks/>
              <a:stCxn id="39" idx="4"/>
            </p:cNvCxnSpPr>
            <p:nvPr/>
          </p:nvCxnSpPr>
          <p:spPr>
            <a:xfrm>
              <a:off x="3514027" y="2330043"/>
              <a:ext cx="0" cy="6332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4C4614-15F5-4296-817C-3733C5BB5C39}"/>
                </a:ext>
              </a:extLst>
            </p:cNvPr>
            <p:cNvCxnSpPr>
              <a:cxnSpLocks/>
            </p:cNvCxnSpPr>
            <p:nvPr/>
          </p:nvCxnSpPr>
          <p:spPr>
            <a:xfrm>
              <a:off x="2995043" y="2566794"/>
              <a:ext cx="1003987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29B69B3-DF3E-4865-B2A5-72F43B975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0416" y="2885589"/>
              <a:ext cx="263611" cy="54903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C018A0F-289F-4589-ADBC-7F3A37C9BC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4028" y="2885589"/>
              <a:ext cx="341280" cy="568125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17B197B-C8C5-4B6E-B7D6-A819E7D3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221" y="1840077"/>
              <a:ext cx="370703" cy="275593"/>
            </a:xfrm>
            <a:prstGeom prst="rect">
              <a:avLst/>
            </a:prstGeom>
          </p:spPr>
        </p:pic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9B1A7B29-2A5F-4227-B36D-DABC340CBFE6}"/>
              </a:ext>
            </a:extLst>
          </p:cNvPr>
          <p:cNvSpPr/>
          <p:nvPr/>
        </p:nvSpPr>
        <p:spPr>
          <a:xfrm>
            <a:off x="4252523" y="1647731"/>
            <a:ext cx="212699" cy="188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BB77BE7-17DD-43E5-9F55-699874C8CFE6}"/>
              </a:ext>
            </a:extLst>
          </p:cNvPr>
          <p:cNvCxnSpPr>
            <a:cxnSpLocks/>
            <a:stCxn id="52" idx="4"/>
          </p:cNvCxnSpPr>
          <p:nvPr/>
        </p:nvCxnSpPr>
        <p:spPr>
          <a:xfrm>
            <a:off x="4358873" y="1835774"/>
            <a:ext cx="0" cy="33814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ADC9F01-1C49-4C84-9D50-A63FE60780E3}"/>
              </a:ext>
            </a:extLst>
          </p:cNvPr>
          <p:cNvCxnSpPr>
            <a:cxnSpLocks/>
          </p:cNvCxnSpPr>
          <p:nvPr/>
        </p:nvCxnSpPr>
        <p:spPr>
          <a:xfrm>
            <a:off x="4061094" y="1962188"/>
            <a:ext cx="57606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2A2EA12-3AF1-4DDD-8D22-A7DA82B58C7A}"/>
              </a:ext>
            </a:extLst>
          </p:cNvPr>
          <p:cNvCxnSpPr>
            <a:cxnSpLocks/>
          </p:cNvCxnSpPr>
          <p:nvPr/>
        </p:nvCxnSpPr>
        <p:spPr>
          <a:xfrm flipV="1">
            <a:off x="4207620" y="2132411"/>
            <a:ext cx="151253" cy="293159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B7ABDE-6148-467C-899B-7C9991EB7CBC}"/>
              </a:ext>
            </a:extLst>
          </p:cNvPr>
          <p:cNvCxnSpPr>
            <a:cxnSpLocks/>
          </p:cNvCxnSpPr>
          <p:nvPr/>
        </p:nvCxnSpPr>
        <p:spPr>
          <a:xfrm flipH="1" flipV="1">
            <a:off x="4358873" y="2132411"/>
            <a:ext cx="195817" cy="30335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6F395B9A-D838-4B72-8840-BB68B4A0B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46" y="1574153"/>
            <a:ext cx="212699" cy="14715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0883A892-9886-4215-9546-7D945D050A57}"/>
              </a:ext>
            </a:extLst>
          </p:cNvPr>
          <p:cNvGrpSpPr/>
          <p:nvPr/>
        </p:nvGrpSpPr>
        <p:grpSpPr>
          <a:xfrm>
            <a:off x="4547267" y="1823474"/>
            <a:ext cx="576060" cy="861612"/>
            <a:chOff x="2995043" y="1840077"/>
            <a:chExt cx="1003987" cy="1613637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2DAE66D-E574-4070-8465-9B5B30C2739E}"/>
                </a:ext>
              </a:extLst>
            </p:cNvPr>
            <p:cNvSpPr/>
            <p:nvPr/>
          </p:nvSpPr>
          <p:spPr>
            <a:xfrm>
              <a:off x="3328676" y="1977875"/>
              <a:ext cx="370702" cy="35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A17F6C-F408-43F1-A253-AFBE58FA4A95}"/>
                </a:ext>
              </a:extLst>
            </p:cNvPr>
            <p:cNvCxnSpPr>
              <a:cxnSpLocks/>
              <a:stCxn id="60" idx="4"/>
            </p:cNvCxnSpPr>
            <p:nvPr/>
          </p:nvCxnSpPr>
          <p:spPr>
            <a:xfrm>
              <a:off x="3514027" y="2330043"/>
              <a:ext cx="0" cy="633284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5B70C5-B3DA-421C-8D33-298477F79525}"/>
                </a:ext>
              </a:extLst>
            </p:cNvPr>
            <p:cNvCxnSpPr>
              <a:cxnSpLocks/>
            </p:cNvCxnSpPr>
            <p:nvPr/>
          </p:nvCxnSpPr>
          <p:spPr>
            <a:xfrm>
              <a:off x="2995043" y="2566794"/>
              <a:ext cx="1003987" cy="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4DA846E-5E8A-41D8-B9F3-FB2DA9AB72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0416" y="2885589"/>
              <a:ext cx="263611" cy="549032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8C47C4B-57DD-4C2E-958B-846076A31B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4028" y="2885589"/>
              <a:ext cx="341280" cy="568125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3782A45-8107-467B-8B50-557E3BCC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221" y="1840077"/>
              <a:ext cx="370703" cy="275593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60719E1-5F42-434F-B070-57BE57CBF969}"/>
              </a:ext>
            </a:extLst>
          </p:cNvPr>
          <p:cNvGrpSpPr/>
          <p:nvPr/>
        </p:nvGrpSpPr>
        <p:grpSpPr>
          <a:xfrm>
            <a:off x="3603193" y="1543231"/>
            <a:ext cx="472084" cy="661508"/>
            <a:chOff x="2995043" y="1840077"/>
            <a:chExt cx="1003987" cy="1613637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E7663F4-FF9E-441C-995F-52391205BDD4}"/>
                </a:ext>
              </a:extLst>
            </p:cNvPr>
            <p:cNvSpPr/>
            <p:nvPr/>
          </p:nvSpPr>
          <p:spPr>
            <a:xfrm>
              <a:off x="3328676" y="1977875"/>
              <a:ext cx="370702" cy="35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0E75772-B1AC-4CE1-B18C-96781516844A}"/>
                </a:ext>
              </a:extLst>
            </p:cNvPr>
            <p:cNvCxnSpPr>
              <a:cxnSpLocks/>
              <a:stCxn id="67" idx="4"/>
            </p:cNvCxnSpPr>
            <p:nvPr/>
          </p:nvCxnSpPr>
          <p:spPr>
            <a:xfrm>
              <a:off x="3514027" y="2330043"/>
              <a:ext cx="0" cy="63328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E2F235-47CE-4687-9954-E705E1159637}"/>
                </a:ext>
              </a:extLst>
            </p:cNvPr>
            <p:cNvCxnSpPr>
              <a:cxnSpLocks/>
            </p:cNvCxnSpPr>
            <p:nvPr/>
          </p:nvCxnSpPr>
          <p:spPr>
            <a:xfrm>
              <a:off x="2995043" y="2566794"/>
              <a:ext cx="10039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B45ACB2-0E9A-489F-B468-9E044AD405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0416" y="2885589"/>
              <a:ext cx="263611" cy="54903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0CF49E4-F418-4832-B062-1AFA682165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4028" y="2885589"/>
              <a:ext cx="341280" cy="56812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EB6A063-F6FF-456A-8339-79ADF3BD0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221" y="1840077"/>
              <a:ext cx="370703" cy="27559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78D90FC-2730-0C4B-8C4A-29914E1A650A}"/>
              </a:ext>
            </a:extLst>
          </p:cNvPr>
          <p:cNvSpPr txBox="1"/>
          <p:nvPr/>
        </p:nvSpPr>
        <p:spPr>
          <a:xfrm>
            <a:off x="1439605" y="5145709"/>
            <a:ext cx="2519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Loss rate </a:t>
            </a:r>
            <a:br>
              <a:rPr lang="en-US" dirty="0"/>
            </a:br>
            <a:r>
              <a:rPr lang="en-US" dirty="0"/>
              <a:t>Varies across watersheds</a:t>
            </a:r>
          </a:p>
          <a:p>
            <a:pPr algn="ctr"/>
            <a:r>
              <a:rPr lang="en-US" dirty="0"/>
              <a:t>Varies across fields</a:t>
            </a:r>
          </a:p>
          <a:p>
            <a:pPr algn="ctr"/>
            <a:r>
              <a:rPr lang="en-US" dirty="0"/>
              <a:t>Varies within a field</a:t>
            </a:r>
          </a:p>
          <a:p>
            <a:pPr algn="ctr"/>
            <a:r>
              <a:rPr lang="en-US" dirty="0"/>
              <a:t>Varies over time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F8FCF05-5696-634C-9484-BF5C73B50739}"/>
              </a:ext>
            </a:extLst>
          </p:cNvPr>
          <p:cNvSpPr txBox="1"/>
          <p:nvPr/>
        </p:nvSpPr>
        <p:spPr>
          <a:xfrm>
            <a:off x="4480441" y="5145709"/>
            <a:ext cx="2519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% removal</a:t>
            </a:r>
          </a:p>
          <a:p>
            <a:pPr algn="ctr"/>
            <a:r>
              <a:rPr lang="en-US" dirty="0"/>
              <a:t>Varies across watersheds</a:t>
            </a:r>
          </a:p>
          <a:p>
            <a:pPr algn="ctr"/>
            <a:r>
              <a:rPr lang="en-US" dirty="0"/>
              <a:t>Varies across fields</a:t>
            </a:r>
          </a:p>
          <a:p>
            <a:pPr algn="ctr"/>
            <a:r>
              <a:rPr lang="en-US" dirty="0"/>
              <a:t>Varies within a field</a:t>
            </a:r>
          </a:p>
          <a:p>
            <a:pPr algn="ctr"/>
            <a:r>
              <a:rPr lang="en-US" dirty="0"/>
              <a:t>Varies over time</a:t>
            </a:r>
          </a:p>
        </p:txBody>
      </p:sp>
    </p:spTree>
    <p:extLst>
      <p:ext uri="{BB962C8B-B14F-4D97-AF65-F5344CB8AC3E}">
        <p14:creationId xmlns:p14="http://schemas.microsoft.com/office/powerpoint/2010/main" val="1179804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508867-EB17-4499-B6B3-4E7A2787D208}"/>
              </a:ext>
            </a:extLst>
          </p:cNvPr>
          <p:cNvSpPr txBox="1"/>
          <p:nvPr/>
        </p:nvSpPr>
        <p:spPr>
          <a:xfrm>
            <a:off x="522514" y="679270"/>
            <a:ext cx="111948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here I think we just summarize some key points from the synthesis document</a:t>
            </a:r>
          </a:p>
          <a:p>
            <a:endParaRPr lang="en-US" dirty="0"/>
          </a:p>
          <a:p>
            <a:r>
              <a:rPr lang="en-US" dirty="0"/>
              <a:t>How targeting could get more for less, increase 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Targeting may result in greater confidence in outcomes, given emphasis on identifying and measuring/monitoring water quality effects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Approaches for identifying/treating spatial hotspots and evaluating BMP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Approaches to identify these NPS pollution “hot spots” or “critical source areas” (CSAs) can depend on the pollutant, its transport pathway, and the geographical scale of targeting. </a:t>
            </a:r>
          </a:p>
          <a:p>
            <a:pPr marL="749300"/>
            <a:r>
              <a:rPr lang="en-US" u="sng" dirty="0"/>
              <a:t>Process-based models</a:t>
            </a:r>
          </a:p>
          <a:p>
            <a:pPr marL="1606550" lvl="1" indent="-400050">
              <a:buFont typeface="+mj-lt"/>
              <a:buAutoNum type="arabicPeriod"/>
            </a:pPr>
            <a:r>
              <a:rPr lang="en-US" dirty="0"/>
              <a:t>APEX, SWAT,  CB Model</a:t>
            </a:r>
          </a:p>
          <a:p>
            <a:pPr marL="749300"/>
            <a:r>
              <a:rPr lang="en-US" u="sng" dirty="0"/>
              <a:t>Terrain models</a:t>
            </a:r>
          </a:p>
          <a:p>
            <a:pPr marL="1606550" lvl="1" indent="-400050">
              <a:buFont typeface="+mj-lt"/>
              <a:buAutoNum type="arabicPeriod"/>
            </a:pPr>
            <a:r>
              <a:rPr lang="en-US" dirty="0"/>
              <a:t>Wetness indices, morphometric  indices</a:t>
            </a:r>
          </a:p>
          <a:p>
            <a:pPr marL="749300"/>
            <a:r>
              <a:rPr lang="en-US" u="sng" dirty="0"/>
              <a:t>Measurements</a:t>
            </a:r>
          </a:p>
          <a:p>
            <a:pPr marL="1606550" lvl="1" indent="-400050">
              <a:buFont typeface="+mj-lt"/>
              <a:buAutoNum type="arabicPeriod"/>
            </a:pPr>
            <a:r>
              <a:rPr lang="en-US" dirty="0"/>
              <a:t>Edge-of-field and/or instream WQ measurements</a:t>
            </a:r>
          </a:p>
          <a:p>
            <a:pPr marL="1606550" lvl="1" indent="-400050">
              <a:buFont typeface="+mj-lt"/>
              <a:buAutoNum type="arabicPeriod"/>
            </a:pPr>
            <a:r>
              <a:rPr lang="en-US" dirty="0"/>
              <a:t>Soil or tissue tests</a:t>
            </a:r>
          </a:p>
          <a:p>
            <a:pPr marL="1606550" lvl="1" indent="-400050">
              <a:buFont typeface="+mj-lt"/>
              <a:buAutoNum type="arabicPeriod"/>
            </a:pPr>
            <a:r>
              <a:rPr lang="en-US" dirty="0"/>
              <a:t>Synoptic surveys</a:t>
            </a:r>
          </a:p>
          <a:p>
            <a:endParaRPr lang="en-US" dirty="0"/>
          </a:p>
          <a:p>
            <a:r>
              <a:rPr lang="en-US" dirty="0"/>
              <a:t>Programs to incentivize </a:t>
            </a:r>
          </a:p>
        </p:txBody>
      </p:sp>
    </p:spTree>
    <p:extLst>
      <p:ext uri="{BB962C8B-B14F-4D97-AF65-F5344CB8AC3E}">
        <p14:creationId xmlns:p14="http://schemas.microsoft.com/office/powerpoint/2010/main" val="2430556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11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76353-EF7C-4273-8317-B54B3676CB8A}"/>
              </a:ext>
            </a:extLst>
          </p:cNvPr>
          <p:cNvSpPr txBox="1"/>
          <p:nvPr/>
        </p:nvSpPr>
        <p:spPr>
          <a:xfrm>
            <a:off x="852616" y="179249"/>
            <a:ext cx="1055884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Notes to Zach and Kurt: Points to cover</a:t>
            </a:r>
          </a:p>
          <a:p>
            <a:endParaRPr lang="en-US" b="1" dirty="0"/>
          </a:p>
          <a:p>
            <a:r>
              <a:rPr lang="en-US" sz="2800" dirty="0">
                <a:solidFill>
                  <a:srgbClr val="FF0000"/>
                </a:solidFill>
              </a:rPr>
              <a:t>Justification for looking?</a:t>
            </a:r>
          </a:p>
          <a:p>
            <a:pPr lvl="1"/>
            <a:r>
              <a:rPr lang="en-US" sz="2800" dirty="0"/>
              <a:t>We don’t have enough money… explore opportunities to stretch $ we do have</a:t>
            </a:r>
          </a:p>
          <a:p>
            <a:pPr lvl="1"/>
            <a:r>
              <a:rPr lang="en-US" sz="2800" dirty="0"/>
              <a:t>What we are doing isn’t working 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What are we talking about with regards to targeting?</a:t>
            </a:r>
          </a:p>
          <a:p>
            <a:pPr lvl="1"/>
            <a:r>
              <a:rPr lang="en-US" sz="2800" dirty="0"/>
              <a:t>Heterogeneity across space/time</a:t>
            </a:r>
          </a:p>
          <a:p>
            <a:pPr lvl="1"/>
            <a:r>
              <a:rPr lang="en-US" sz="2800" dirty="0"/>
              <a:t>Heterogeneity across land managers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Targeting to improve effectiveness, reduce uncertainty in outcomes, lower costs.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Flavor of the variety of ways this has been tried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7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615CBD-4979-4498-9431-CA7984973280}"/>
              </a:ext>
            </a:extLst>
          </p:cNvPr>
          <p:cNvSpPr/>
          <p:nvPr/>
        </p:nvSpPr>
        <p:spPr>
          <a:xfrm>
            <a:off x="945291" y="2755557"/>
            <a:ext cx="4462732" cy="12808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1F8183-ED2B-4E53-9F51-327E5E2EF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827" y="1377779"/>
            <a:ext cx="8668453" cy="4677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FFCA79-29BF-4CFB-A69D-664A6A54B23A}"/>
              </a:ext>
            </a:extLst>
          </p:cNvPr>
          <p:cNvSpPr txBox="1"/>
          <p:nvPr/>
        </p:nvSpPr>
        <p:spPr>
          <a:xfrm>
            <a:off x="852616" y="430502"/>
            <a:ext cx="10145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What we want to accomplish and how do we accomplish it?</a:t>
            </a:r>
          </a:p>
        </p:txBody>
      </p:sp>
    </p:spTree>
    <p:extLst>
      <p:ext uri="{BB962C8B-B14F-4D97-AF65-F5344CB8AC3E}">
        <p14:creationId xmlns:p14="http://schemas.microsoft.com/office/powerpoint/2010/main" val="160981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0AD08D-432E-48CC-8773-EA8A5EE2DBD7}"/>
              </a:ext>
            </a:extLst>
          </p:cNvPr>
          <p:cNvSpPr txBox="1"/>
          <p:nvPr/>
        </p:nvSpPr>
        <p:spPr>
          <a:xfrm>
            <a:off x="1239795" y="319290"/>
            <a:ext cx="9712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Some of the Challenges We Face Regarding Nonpoint Source Loads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F4BE2-19D6-466A-BC12-D711C005AB01}"/>
              </a:ext>
            </a:extLst>
          </p:cNvPr>
          <p:cNvSpPr txBox="1"/>
          <p:nvPr/>
        </p:nvSpPr>
        <p:spPr>
          <a:xfrm>
            <a:off x="852616" y="2024523"/>
            <a:ext cx="1071330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B050"/>
                </a:solidFill>
              </a:rPr>
              <a:t>Funding: </a:t>
            </a:r>
            <a:r>
              <a:rPr lang="en-US" sz="2800" dirty="0">
                <a:solidFill>
                  <a:srgbClr val="00B050"/>
                </a:solidFill>
              </a:rPr>
              <a:t>NPS reductions is constrained by funding. Absent big injections of cash, the only way to get more reductions is to get more reductions per dollar spent. </a:t>
            </a:r>
          </a:p>
          <a:p>
            <a:endParaRPr lang="en-US" sz="2800" dirty="0">
              <a:solidFill>
                <a:srgbClr val="00B050"/>
              </a:solidFill>
            </a:endParaRPr>
          </a:p>
          <a:p>
            <a:r>
              <a:rPr lang="en-US" sz="3200" b="1" i="1" dirty="0">
                <a:solidFill>
                  <a:srgbClr val="0070C0"/>
                </a:solidFill>
              </a:rPr>
              <a:t>Effectiveness: </a:t>
            </a:r>
            <a:r>
              <a:rPr lang="en-US" sz="2800" dirty="0">
                <a:solidFill>
                  <a:srgbClr val="0070C0"/>
                </a:solidFill>
              </a:rPr>
              <a:t>NPS BMPs are going in but we see only limited evidence reductions of instream loads… </a:t>
            </a:r>
          </a:p>
          <a:p>
            <a:pPr lvl="2"/>
            <a:r>
              <a:rPr lang="en-US" sz="2400" dirty="0">
                <a:solidFill>
                  <a:srgbClr val="0070C0"/>
                </a:solidFill>
              </a:rPr>
              <a:t>“Current research suggests that the estimated effects of conservation practices have not been linked to water quality improvements in most streams.” (STAC Publication 18-005, p.9).” 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17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204600-072A-448C-8E13-3F0CF698F772}"/>
              </a:ext>
            </a:extLst>
          </p:cNvPr>
          <p:cNvSpPr txBox="1"/>
          <p:nvPr/>
        </p:nvSpPr>
        <p:spPr>
          <a:xfrm>
            <a:off x="887836" y="1773194"/>
            <a:ext cx="99961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Targeting:</a:t>
            </a:r>
          </a:p>
          <a:p>
            <a:endParaRPr lang="en-US" sz="2800" dirty="0"/>
          </a:p>
          <a:p>
            <a:r>
              <a:rPr lang="en-US" sz="2800" dirty="0"/>
              <a:t>Identifying the right locations, right people, right treatment options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0C5C5-65EA-4B84-97EE-7779E1367938}"/>
              </a:ext>
            </a:extLst>
          </p:cNvPr>
          <p:cNvSpPr txBox="1"/>
          <p:nvPr/>
        </p:nvSpPr>
        <p:spPr>
          <a:xfrm>
            <a:off x="3446877" y="5684108"/>
            <a:ext cx="5298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Can it improve NPS outcomes?</a:t>
            </a:r>
          </a:p>
        </p:txBody>
      </p:sp>
    </p:spTree>
    <p:extLst>
      <p:ext uri="{BB962C8B-B14F-4D97-AF65-F5344CB8AC3E}">
        <p14:creationId xmlns:p14="http://schemas.microsoft.com/office/powerpoint/2010/main" val="166886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1936DB-7936-419D-8514-5C2FAAC90E95}"/>
              </a:ext>
            </a:extLst>
          </p:cNvPr>
          <p:cNvSpPr/>
          <p:nvPr/>
        </p:nvSpPr>
        <p:spPr>
          <a:xfrm>
            <a:off x="1563130" y="2814252"/>
            <a:ext cx="2440459" cy="1229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Area Load (Loss)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1B81E7-8217-4732-9395-6E87FF7B3069}"/>
              </a:ext>
            </a:extLst>
          </p:cNvPr>
          <p:cNvSpPr/>
          <p:nvPr/>
        </p:nvSpPr>
        <p:spPr>
          <a:xfrm>
            <a:off x="4650260" y="2814251"/>
            <a:ext cx="2440459" cy="1229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BMP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(% removal)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5475B-F9F3-4B8F-8864-58CD18D63275}"/>
              </a:ext>
            </a:extLst>
          </p:cNvPr>
          <p:cNvSpPr txBox="1"/>
          <p:nvPr/>
        </p:nvSpPr>
        <p:spPr>
          <a:xfrm>
            <a:off x="4129216" y="3021228"/>
            <a:ext cx="39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5BECB-DA6F-46E4-93EA-B9DC3176A289}"/>
              </a:ext>
            </a:extLst>
          </p:cNvPr>
          <p:cNvSpPr/>
          <p:nvPr/>
        </p:nvSpPr>
        <p:spPr>
          <a:xfrm>
            <a:off x="8087498" y="2814251"/>
            <a:ext cx="1443680" cy="12294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Edge of Field Load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C7C4B04-5571-42CE-A5AA-4E305FE41DA0}"/>
              </a:ext>
            </a:extLst>
          </p:cNvPr>
          <p:cNvSpPr/>
          <p:nvPr/>
        </p:nvSpPr>
        <p:spPr>
          <a:xfrm>
            <a:off x="7090719" y="3223800"/>
            <a:ext cx="918520" cy="302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6749EC0-FC73-4B02-8BC6-F5B3F8FB3CF7}"/>
              </a:ext>
            </a:extLst>
          </p:cNvPr>
          <p:cNvSpPr/>
          <p:nvPr/>
        </p:nvSpPr>
        <p:spPr>
          <a:xfrm>
            <a:off x="9557950" y="3223798"/>
            <a:ext cx="646671" cy="302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FD9E7B-5F99-4487-9F8D-64CD8E1E4FE1}"/>
              </a:ext>
            </a:extLst>
          </p:cNvPr>
          <p:cNvSpPr/>
          <p:nvPr/>
        </p:nvSpPr>
        <p:spPr>
          <a:xfrm>
            <a:off x="10282880" y="2814251"/>
            <a:ext cx="1443680" cy="12294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Instream Load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591B19-901F-469B-B5B6-D749F47AEC9E}"/>
              </a:ext>
            </a:extLst>
          </p:cNvPr>
          <p:cNvSpPr txBox="1"/>
          <p:nvPr/>
        </p:nvSpPr>
        <p:spPr>
          <a:xfrm>
            <a:off x="1383589" y="6046068"/>
            <a:ext cx="8973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But there is tremendous diversity behind these relationships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0AC82-C5A5-4613-AE57-194F086522F0}"/>
              </a:ext>
            </a:extLst>
          </p:cNvPr>
          <p:cNvSpPr txBox="1"/>
          <p:nvPr/>
        </p:nvSpPr>
        <p:spPr>
          <a:xfrm>
            <a:off x="2500676" y="204909"/>
            <a:ext cx="624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Producing NPS Load Reductions</a:t>
            </a:r>
          </a:p>
        </p:txBody>
      </p:sp>
    </p:spTree>
    <p:extLst>
      <p:ext uri="{BB962C8B-B14F-4D97-AF65-F5344CB8AC3E}">
        <p14:creationId xmlns:p14="http://schemas.microsoft.com/office/powerpoint/2010/main" val="378527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1936DB-7936-419D-8514-5C2FAAC90E95}"/>
              </a:ext>
            </a:extLst>
          </p:cNvPr>
          <p:cNvSpPr/>
          <p:nvPr/>
        </p:nvSpPr>
        <p:spPr>
          <a:xfrm>
            <a:off x="1563130" y="2814252"/>
            <a:ext cx="2440459" cy="1229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Area Load (Loss)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1B81E7-8217-4732-9395-6E87FF7B3069}"/>
              </a:ext>
            </a:extLst>
          </p:cNvPr>
          <p:cNvSpPr/>
          <p:nvPr/>
        </p:nvSpPr>
        <p:spPr>
          <a:xfrm>
            <a:off x="4650260" y="2814251"/>
            <a:ext cx="2440459" cy="1229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BMP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(% removal)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5475B-F9F3-4B8F-8864-58CD18D63275}"/>
              </a:ext>
            </a:extLst>
          </p:cNvPr>
          <p:cNvSpPr txBox="1"/>
          <p:nvPr/>
        </p:nvSpPr>
        <p:spPr>
          <a:xfrm>
            <a:off x="4129216" y="3021228"/>
            <a:ext cx="39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5BECB-DA6F-46E4-93EA-B9DC3176A289}"/>
              </a:ext>
            </a:extLst>
          </p:cNvPr>
          <p:cNvSpPr/>
          <p:nvPr/>
        </p:nvSpPr>
        <p:spPr>
          <a:xfrm>
            <a:off x="8087498" y="2814251"/>
            <a:ext cx="1443680" cy="12294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Edge of Field Load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C7C4B04-5571-42CE-A5AA-4E305FE41DA0}"/>
              </a:ext>
            </a:extLst>
          </p:cNvPr>
          <p:cNvSpPr/>
          <p:nvPr/>
        </p:nvSpPr>
        <p:spPr>
          <a:xfrm>
            <a:off x="7090719" y="3223800"/>
            <a:ext cx="918520" cy="302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6749EC0-FC73-4B02-8BC6-F5B3F8FB3CF7}"/>
              </a:ext>
            </a:extLst>
          </p:cNvPr>
          <p:cNvSpPr/>
          <p:nvPr/>
        </p:nvSpPr>
        <p:spPr>
          <a:xfrm>
            <a:off x="9557950" y="3223798"/>
            <a:ext cx="646671" cy="302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FD9E7B-5F99-4487-9F8D-64CD8E1E4FE1}"/>
              </a:ext>
            </a:extLst>
          </p:cNvPr>
          <p:cNvSpPr/>
          <p:nvPr/>
        </p:nvSpPr>
        <p:spPr>
          <a:xfrm>
            <a:off x="10282880" y="2814251"/>
            <a:ext cx="1443680" cy="12294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Instream Load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26DB3-8AB7-4837-9EA7-6D127C3ADCA0}"/>
              </a:ext>
            </a:extLst>
          </p:cNvPr>
          <p:cNvSpPr txBox="1"/>
          <p:nvPr/>
        </p:nvSpPr>
        <p:spPr>
          <a:xfrm>
            <a:off x="1609424" y="4361936"/>
            <a:ext cx="2519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Loss rate </a:t>
            </a:r>
            <a:br>
              <a:rPr lang="en-US" dirty="0"/>
            </a:br>
            <a:r>
              <a:rPr lang="en-US" dirty="0"/>
              <a:t>Varies across watersheds</a:t>
            </a:r>
          </a:p>
          <a:p>
            <a:pPr algn="ctr"/>
            <a:r>
              <a:rPr lang="en-US" dirty="0"/>
              <a:t>Varies across fields</a:t>
            </a:r>
          </a:p>
          <a:p>
            <a:pPr algn="ctr"/>
            <a:r>
              <a:rPr lang="en-US" dirty="0"/>
              <a:t>Varies within a field</a:t>
            </a:r>
          </a:p>
          <a:p>
            <a:pPr algn="ctr"/>
            <a:r>
              <a:rPr lang="en-US" dirty="0"/>
              <a:t>Varies over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DA99A-7C82-40AA-BF8E-31A3A08D35A9}"/>
              </a:ext>
            </a:extLst>
          </p:cNvPr>
          <p:cNvSpPr txBox="1"/>
          <p:nvPr/>
        </p:nvSpPr>
        <p:spPr>
          <a:xfrm>
            <a:off x="4650260" y="4361936"/>
            <a:ext cx="2519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% removal</a:t>
            </a:r>
          </a:p>
          <a:p>
            <a:pPr algn="ctr"/>
            <a:r>
              <a:rPr lang="en-US" dirty="0"/>
              <a:t>Varies across watersheds</a:t>
            </a:r>
          </a:p>
          <a:p>
            <a:pPr algn="ctr"/>
            <a:r>
              <a:rPr lang="en-US" dirty="0"/>
              <a:t>Varies across fields</a:t>
            </a:r>
          </a:p>
          <a:p>
            <a:pPr algn="ctr"/>
            <a:r>
              <a:rPr lang="en-US" dirty="0"/>
              <a:t>Varies within a field</a:t>
            </a:r>
          </a:p>
          <a:p>
            <a:pPr algn="ctr"/>
            <a:r>
              <a:rPr lang="en-US" dirty="0"/>
              <a:t>Varies over time</a:t>
            </a:r>
          </a:p>
        </p:txBody>
      </p:sp>
      <p:sp>
        <p:nvSpPr>
          <p:cNvPr id="15" name="Double Brace 14">
            <a:extLst>
              <a:ext uri="{FF2B5EF4-FFF2-40B4-BE49-F238E27FC236}">
                <a16:creationId xmlns:a16="http://schemas.microsoft.com/office/drawing/2014/main" id="{5D7FBF8A-D23D-42AF-A32A-6CAC155832F4}"/>
              </a:ext>
            </a:extLst>
          </p:cNvPr>
          <p:cNvSpPr/>
          <p:nvPr/>
        </p:nvSpPr>
        <p:spPr>
          <a:xfrm>
            <a:off x="1451919" y="4318686"/>
            <a:ext cx="5968313" cy="1365422"/>
          </a:xfrm>
          <a:prstGeom prst="bracePair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9BCE91-C55B-4E33-9236-25B8DD586181}"/>
              </a:ext>
            </a:extLst>
          </p:cNvPr>
          <p:cNvSpPr txBox="1"/>
          <p:nvPr/>
        </p:nvSpPr>
        <p:spPr>
          <a:xfrm>
            <a:off x="7629312" y="4585898"/>
            <a:ext cx="4307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Variation in physical landscape significantly influences loss rates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AA7E88-FCFC-457D-870D-0F4D6B4602E0}"/>
              </a:ext>
            </a:extLst>
          </p:cNvPr>
          <p:cNvSpPr txBox="1"/>
          <p:nvPr/>
        </p:nvSpPr>
        <p:spPr>
          <a:xfrm>
            <a:off x="1292380" y="223444"/>
            <a:ext cx="942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Variation in NPS Loads and Control Effectiveness</a:t>
            </a:r>
          </a:p>
        </p:txBody>
      </p:sp>
    </p:spTree>
    <p:extLst>
      <p:ext uri="{BB962C8B-B14F-4D97-AF65-F5344CB8AC3E}">
        <p14:creationId xmlns:p14="http://schemas.microsoft.com/office/powerpoint/2010/main" val="46980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3A6C8CA2-B8B5-478A-B243-B26979FB246C}"/>
              </a:ext>
            </a:extLst>
          </p:cNvPr>
          <p:cNvSpPr txBox="1"/>
          <p:nvPr/>
        </p:nvSpPr>
        <p:spPr>
          <a:xfrm>
            <a:off x="6616690" y="5511508"/>
            <a:ext cx="5684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 slides/pictures from Zach showing spatial variation</a:t>
            </a:r>
          </a:p>
          <a:p>
            <a:r>
              <a:rPr lang="en-US" dirty="0"/>
              <a:t>Tell a couple of compelling stories</a:t>
            </a:r>
          </a:p>
          <a:p>
            <a:r>
              <a:rPr lang="en-US" dirty="0"/>
              <a:t>Critical source areas, spatial load estimates. </a:t>
            </a:r>
          </a:p>
          <a:p>
            <a:r>
              <a:rPr lang="en-US" dirty="0"/>
              <a:t>AT least one illustrates variation at the field level?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14D36-01C5-7E42-B4E6-5BB3E1145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811" y="146163"/>
            <a:ext cx="8617139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60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1936DB-7936-419D-8514-5C2FAAC90E95}"/>
              </a:ext>
            </a:extLst>
          </p:cNvPr>
          <p:cNvSpPr/>
          <p:nvPr/>
        </p:nvSpPr>
        <p:spPr>
          <a:xfrm>
            <a:off x="1492035" y="3866348"/>
            <a:ext cx="2440459" cy="1229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Area Load (Loss)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1B81E7-8217-4732-9395-6E87FF7B3069}"/>
              </a:ext>
            </a:extLst>
          </p:cNvPr>
          <p:cNvSpPr/>
          <p:nvPr/>
        </p:nvSpPr>
        <p:spPr>
          <a:xfrm>
            <a:off x="4532871" y="3866349"/>
            <a:ext cx="2440459" cy="1229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BMP</a:t>
            </a:r>
            <a:r>
              <a:rPr lang="en-US" sz="24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(% removal)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5475B-F9F3-4B8F-8864-58CD18D63275}"/>
              </a:ext>
            </a:extLst>
          </p:cNvPr>
          <p:cNvSpPr txBox="1"/>
          <p:nvPr/>
        </p:nvSpPr>
        <p:spPr>
          <a:xfrm>
            <a:off x="4011827" y="4127158"/>
            <a:ext cx="39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5BECB-DA6F-46E4-93EA-B9DC3176A289}"/>
              </a:ext>
            </a:extLst>
          </p:cNvPr>
          <p:cNvSpPr/>
          <p:nvPr/>
        </p:nvSpPr>
        <p:spPr>
          <a:xfrm>
            <a:off x="7970109" y="3920181"/>
            <a:ext cx="1443680" cy="12294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Edge of Field Load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C7C4B04-5571-42CE-A5AA-4E305FE41DA0}"/>
              </a:ext>
            </a:extLst>
          </p:cNvPr>
          <p:cNvSpPr/>
          <p:nvPr/>
        </p:nvSpPr>
        <p:spPr>
          <a:xfrm>
            <a:off x="6973330" y="4329730"/>
            <a:ext cx="918520" cy="302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6749EC0-FC73-4B02-8BC6-F5B3F8FB3CF7}"/>
              </a:ext>
            </a:extLst>
          </p:cNvPr>
          <p:cNvSpPr/>
          <p:nvPr/>
        </p:nvSpPr>
        <p:spPr>
          <a:xfrm>
            <a:off x="9440561" y="4329728"/>
            <a:ext cx="646671" cy="302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FD9E7B-5F99-4487-9F8D-64CD8E1E4FE1}"/>
              </a:ext>
            </a:extLst>
          </p:cNvPr>
          <p:cNvSpPr/>
          <p:nvPr/>
        </p:nvSpPr>
        <p:spPr>
          <a:xfrm>
            <a:off x="10165491" y="3920181"/>
            <a:ext cx="1443680" cy="12294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Instream Load</a:t>
            </a:r>
          </a:p>
        </p:txBody>
      </p:sp>
      <p:sp>
        <p:nvSpPr>
          <p:cNvPr id="33" name="Arrow: Bent 32">
            <a:extLst>
              <a:ext uri="{FF2B5EF4-FFF2-40B4-BE49-F238E27FC236}">
                <a16:creationId xmlns:a16="http://schemas.microsoft.com/office/drawing/2014/main" id="{E7168462-CF94-4766-AFFB-5D1A4703C478}"/>
              </a:ext>
            </a:extLst>
          </p:cNvPr>
          <p:cNvSpPr/>
          <p:nvPr/>
        </p:nvSpPr>
        <p:spPr>
          <a:xfrm rot="5400000">
            <a:off x="4495110" y="2492334"/>
            <a:ext cx="1895043" cy="620850"/>
          </a:xfrm>
          <a:prstGeom prst="bentArrow">
            <a:avLst>
              <a:gd name="adj1" fmla="val 25000"/>
              <a:gd name="adj2" fmla="val 2062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Arrow: Bent 33">
            <a:extLst>
              <a:ext uri="{FF2B5EF4-FFF2-40B4-BE49-F238E27FC236}">
                <a16:creationId xmlns:a16="http://schemas.microsoft.com/office/drawing/2014/main" id="{42F838EE-DFF2-41A7-925B-FB7C8EB45409}"/>
              </a:ext>
            </a:extLst>
          </p:cNvPr>
          <p:cNvSpPr/>
          <p:nvPr/>
        </p:nvSpPr>
        <p:spPr>
          <a:xfrm rot="5400000" flipV="1">
            <a:off x="2018749" y="2495172"/>
            <a:ext cx="1861960" cy="620842"/>
          </a:xfrm>
          <a:prstGeom prst="bentArrow">
            <a:avLst>
              <a:gd name="adj1" fmla="val 25000"/>
              <a:gd name="adj2" fmla="val 2062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1D4E8F-437D-47C2-87CC-727157C73BE8}"/>
              </a:ext>
            </a:extLst>
          </p:cNvPr>
          <p:cNvSpPr txBox="1"/>
          <p:nvPr/>
        </p:nvSpPr>
        <p:spPr>
          <a:xfrm>
            <a:off x="749300" y="2283435"/>
            <a:ext cx="1907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N, P applications</a:t>
            </a:r>
          </a:p>
          <a:p>
            <a:pPr algn="ctr"/>
            <a:r>
              <a:rPr lang="en-US" dirty="0"/>
              <a:t>Land use practices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5B1F0A-E1FC-4DCA-A101-1425D23C240F}"/>
              </a:ext>
            </a:extLst>
          </p:cNvPr>
          <p:cNvSpPr txBox="1"/>
          <p:nvPr/>
        </p:nvSpPr>
        <p:spPr>
          <a:xfrm>
            <a:off x="5612752" y="2283435"/>
            <a:ext cx="267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Adoption Decisions</a:t>
            </a:r>
            <a:br>
              <a:rPr lang="en-US" dirty="0"/>
            </a:br>
            <a:r>
              <a:rPr lang="en-US" dirty="0"/>
              <a:t>Assessment of Costs, Risks</a:t>
            </a:r>
          </a:p>
          <a:p>
            <a:pPr algn="ctr"/>
            <a:r>
              <a:rPr lang="en-US" dirty="0"/>
              <a:t>Conservation Attitudes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7D413E-7F59-4876-A154-80B08A2323EB}"/>
              </a:ext>
            </a:extLst>
          </p:cNvPr>
          <p:cNvSpPr txBox="1"/>
          <p:nvPr/>
        </p:nvSpPr>
        <p:spPr>
          <a:xfrm>
            <a:off x="1292380" y="223444"/>
            <a:ext cx="942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Variation in NPS Loads and Control Effectiveness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3C669F6-FC6C-4C74-BAE5-DD0D4583C303}"/>
              </a:ext>
            </a:extLst>
          </p:cNvPr>
          <p:cNvSpPr txBox="1"/>
          <p:nvPr/>
        </p:nvSpPr>
        <p:spPr>
          <a:xfrm>
            <a:off x="8771929" y="2087889"/>
            <a:ext cx="328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Land managers differ in attitudes, situations, abilities, etc. </a:t>
            </a:r>
          </a:p>
        </p:txBody>
      </p:sp>
      <p:sp>
        <p:nvSpPr>
          <p:cNvPr id="74" name="Right Brace 73">
            <a:extLst>
              <a:ext uri="{FF2B5EF4-FFF2-40B4-BE49-F238E27FC236}">
                <a16:creationId xmlns:a16="http://schemas.microsoft.com/office/drawing/2014/main" id="{4D25F412-CD48-48A3-83B3-C0339FEFB232}"/>
              </a:ext>
            </a:extLst>
          </p:cNvPr>
          <p:cNvSpPr/>
          <p:nvPr/>
        </p:nvSpPr>
        <p:spPr>
          <a:xfrm>
            <a:off x="8106032" y="1855238"/>
            <a:ext cx="483332" cy="1757392"/>
          </a:xfrm>
          <a:prstGeom prst="rightBrace">
            <a:avLst>
              <a:gd name="adj1" fmla="val 4244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CFAE5FB-D314-4BCB-87EE-0161C6114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18" y="1016588"/>
            <a:ext cx="684815" cy="53892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52E5BC9-FF06-4D7E-85B2-700E55E8484C}"/>
              </a:ext>
            </a:extLst>
          </p:cNvPr>
          <p:cNvGrpSpPr/>
          <p:nvPr/>
        </p:nvGrpSpPr>
        <p:grpSpPr>
          <a:xfrm>
            <a:off x="3218375" y="1873867"/>
            <a:ext cx="576060" cy="861612"/>
            <a:chOff x="2995043" y="1840077"/>
            <a:chExt cx="1003987" cy="1613637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D413CDD-06B7-4698-A89C-5A1778D9AD28}"/>
                </a:ext>
              </a:extLst>
            </p:cNvPr>
            <p:cNvSpPr/>
            <p:nvPr/>
          </p:nvSpPr>
          <p:spPr>
            <a:xfrm>
              <a:off x="3328676" y="1977875"/>
              <a:ext cx="370702" cy="35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CDD0C68-ED77-4BFD-8854-AA74082BA76F}"/>
                </a:ext>
              </a:extLst>
            </p:cNvPr>
            <p:cNvCxnSpPr>
              <a:cxnSpLocks/>
              <a:stCxn id="77" idx="4"/>
            </p:cNvCxnSpPr>
            <p:nvPr/>
          </p:nvCxnSpPr>
          <p:spPr>
            <a:xfrm>
              <a:off x="3514027" y="2330043"/>
              <a:ext cx="0" cy="6332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F357421-DCA9-4B4E-BD3F-48D1D6675BF7}"/>
                </a:ext>
              </a:extLst>
            </p:cNvPr>
            <p:cNvCxnSpPr>
              <a:cxnSpLocks/>
            </p:cNvCxnSpPr>
            <p:nvPr/>
          </p:nvCxnSpPr>
          <p:spPr>
            <a:xfrm>
              <a:off x="2995043" y="2566794"/>
              <a:ext cx="1003987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EF973F4-6817-481F-9084-357859BD28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0416" y="2885589"/>
              <a:ext cx="263611" cy="549032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84A3447-0281-4AAA-9937-7FB1A0A304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4028" y="2885589"/>
              <a:ext cx="341280" cy="568125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3AEEEF3-374B-4DDA-A7AE-D9F19C13D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221" y="1840077"/>
              <a:ext cx="370703" cy="275593"/>
            </a:xfrm>
            <a:prstGeom prst="rect">
              <a:avLst/>
            </a:prstGeom>
          </p:spPr>
        </p:pic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D063E832-392E-4249-BA62-2E9E53839666}"/>
              </a:ext>
            </a:extLst>
          </p:cNvPr>
          <p:cNvSpPr/>
          <p:nvPr/>
        </p:nvSpPr>
        <p:spPr>
          <a:xfrm>
            <a:off x="4252523" y="1647731"/>
            <a:ext cx="212699" cy="188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649C627-A2CE-4901-B446-CE0B50F220DB}"/>
              </a:ext>
            </a:extLst>
          </p:cNvPr>
          <p:cNvCxnSpPr>
            <a:cxnSpLocks/>
            <a:stCxn id="83" idx="4"/>
          </p:cNvCxnSpPr>
          <p:nvPr/>
        </p:nvCxnSpPr>
        <p:spPr>
          <a:xfrm>
            <a:off x="4358873" y="1835774"/>
            <a:ext cx="0" cy="33814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052811A-CAAE-4154-917A-232A0FC33F38}"/>
              </a:ext>
            </a:extLst>
          </p:cNvPr>
          <p:cNvCxnSpPr>
            <a:cxnSpLocks/>
          </p:cNvCxnSpPr>
          <p:nvPr/>
        </p:nvCxnSpPr>
        <p:spPr>
          <a:xfrm>
            <a:off x="4061094" y="1962188"/>
            <a:ext cx="57606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9E93F22-E888-4DE9-85B6-7A6D58523604}"/>
              </a:ext>
            </a:extLst>
          </p:cNvPr>
          <p:cNvCxnSpPr>
            <a:cxnSpLocks/>
          </p:cNvCxnSpPr>
          <p:nvPr/>
        </p:nvCxnSpPr>
        <p:spPr>
          <a:xfrm flipV="1">
            <a:off x="4207620" y="2132411"/>
            <a:ext cx="151253" cy="293159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4AAF073-9FB8-4E81-9EA5-229E253213FC}"/>
              </a:ext>
            </a:extLst>
          </p:cNvPr>
          <p:cNvCxnSpPr>
            <a:cxnSpLocks/>
          </p:cNvCxnSpPr>
          <p:nvPr/>
        </p:nvCxnSpPr>
        <p:spPr>
          <a:xfrm flipH="1" flipV="1">
            <a:off x="4358873" y="2132411"/>
            <a:ext cx="195817" cy="30335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>
            <a:extLst>
              <a:ext uri="{FF2B5EF4-FFF2-40B4-BE49-F238E27FC236}">
                <a16:creationId xmlns:a16="http://schemas.microsoft.com/office/drawing/2014/main" id="{639F063F-6255-4DB7-AB88-7D8D2707C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46" y="1574153"/>
            <a:ext cx="212699" cy="147155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6ED0C78-A215-4590-9A77-CB5889EA4535}"/>
              </a:ext>
            </a:extLst>
          </p:cNvPr>
          <p:cNvGrpSpPr/>
          <p:nvPr/>
        </p:nvGrpSpPr>
        <p:grpSpPr>
          <a:xfrm>
            <a:off x="4547267" y="1823474"/>
            <a:ext cx="576060" cy="861612"/>
            <a:chOff x="2995043" y="1840077"/>
            <a:chExt cx="1003987" cy="1613637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770E481-85A0-4065-9450-2C6429BBF695}"/>
                </a:ext>
              </a:extLst>
            </p:cNvPr>
            <p:cNvSpPr/>
            <p:nvPr/>
          </p:nvSpPr>
          <p:spPr>
            <a:xfrm>
              <a:off x="3328676" y="1977875"/>
              <a:ext cx="370702" cy="35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2932C76-03B2-46B3-BFD4-5B21FC4460A0}"/>
                </a:ext>
              </a:extLst>
            </p:cNvPr>
            <p:cNvCxnSpPr>
              <a:cxnSpLocks/>
              <a:stCxn id="90" idx="4"/>
            </p:cNvCxnSpPr>
            <p:nvPr/>
          </p:nvCxnSpPr>
          <p:spPr>
            <a:xfrm>
              <a:off x="3514027" y="2330043"/>
              <a:ext cx="0" cy="633284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D331919-2F6B-4573-95CB-D61D88C85C37}"/>
                </a:ext>
              </a:extLst>
            </p:cNvPr>
            <p:cNvCxnSpPr>
              <a:cxnSpLocks/>
            </p:cNvCxnSpPr>
            <p:nvPr/>
          </p:nvCxnSpPr>
          <p:spPr>
            <a:xfrm>
              <a:off x="2995043" y="2566794"/>
              <a:ext cx="1003987" cy="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106AEF-B91F-4299-8723-000A3BAF53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0416" y="2885589"/>
              <a:ext cx="263611" cy="549032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4BAF64A-B9EA-4E72-ACA8-868C2F64D8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4028" y="2885589"/>
              <a:ext cx="341280" cy="568125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292576AD-D6B9-4006-878D-233A2B367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221" y="1840077"/>
              <a:ext cx="370703" cy="275593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07B7E7D-DDC9-48CA-B5CC-06147A0A33C6}"/>
              </a:ext>
            </a:extLst>
          </p:cNvPr>
          <p:cNvGrpSpPr/>
          <p:nvPr/>
        </p:nvGrpSpPr>
        <p:grpSpPr>
          <a:xfrm>
            <a:off x="3603193" y="1543231"/>
            <a:ext cx="472084" cy="661508"/>
            <a:chOff x="2995043" y="1840077"/>
            <a:chExt cx="1003987" cy="1613637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717BECF-8634-4949-BAC4-D6BD2D8EEB05}"/>
                </a:ext>
              </a:extLst>
            </p:cNvPr>
            <p:cNvSpPr/>
            <p:nvPr/>
          </p:nvSpPr>
          <p:spPr>
            <a:xfrm>
              <a:off x="3328676" y="1977875"/>
              <a:ext cx="370702" cy="35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CA62E4F-9CDF-410E-A22D-FB22D72A7BC4}"/>
                </a:ext>
              </a:extLst>
            </p:cNvPr>
            <p:cNvCxnSpPr>
              <a:cxnSpLocks/>
              <a:stCxn id="97" idx="4"/>
            </p:cNvCxnSpPr>
            <p:nvPr/>
          </p:nvCxnSpPr>
          <p:spPr>
            <a:xfrm>
              <a:off x="3514027" y="2330043"/>
              <a:ext cx="0" cy="63328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7AF5859-A57C-4FB3-9106-D315750C8B65}"/>
                </a:ext>
              </a:extLst>
            </p:cNvPr>
            <p:cNvCxnSpPr>
              <a:cxnSpLocks/>
            </p:cNvCxnSpPr>
            <p:nvPr/>
          </p:nvCxnSpPr>
          <p:spPr>
            <a:xfrm>
              <a:off x="2995043" y="2566794"/>
              <a:ext cx="10039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6649958-857F-4889-B9A8-481410B288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0416" y="2885589"/>
              <a:ext cx="263611" cy="54903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9901346-42BE-43A9-BD9A-6B4DC0F18C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4028" y="2885589"/>
              <a:ext cx="341280" cy="56812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6B6B5206-5EB2-4965-A8CC-EEC760DC3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221" y="1840077"/>
              <a:ext cx="370703" cy="275593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1B06787-D75C-B643-B6AD-9175CACD3DE9}"/>
              </a:ext>
            </a:extLst>
          </p:cNvPr>
          <p:cNvSpPr txBox="1"/>
          <p:nvPr/>
        </p:nvSpPr>
        <p:spPr>
          <a:xfrm>
            <a:off x="1531046" y="5197959"/>
            <a:ext cx="2519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Loss rate </a:t>
            </a:r>
            <a:br>
              <a:rPr lang="en-US" dirty="0"/>
            </a:br>
            <a:r>
              <a:rPr lang="en-US" dirty="0"/>
              <a:t>Varies across watersheds</a:t>
            </a:r>
          </a:p>
          <a:p>
            <a:pPr algn="ctr"/>
            <a:r>
              <a:rPr lang="en-US" dirty="0"/>
              <a:t>Varies across fields</a:t>
            </a:r>
          </a:p>
          <a:p>
            <a:pPr algn="ctr"/>
            <a:r>
              <a:rPr lang="en-US" dirty="0"/>
              <a:t>Varies within a field</a:t>
            </a:r>
          </a:p>
          <a:p>
            <a:pPr algn="ctr"/>
            <a:r>
              <a:rPr lang="en-US" dirty="0"/>
              <a:t>Varies over time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2506D8-A0CD-3B4B-B267-6187A7BE79DF}"/>
              </a:ext>
            </a:extLst>
          </p:cNvPr>
          <p:cNvSpPr txBox="1"/>
          <p:nvPr/>
        </p:nvSpPr>
        <p:spPr>
          <a:xfrm>
            <a:off x="4571882" y="5197959"/>
            <a:ext cx="2519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% removal</a:t>
            </a:r>
          </a:p>
          <a:p>
            <a:pPr algn="ctr"/>
            <a:r>
              <a:rPr lang="en-US" dirty="0"/>
              <a:t>Varies across watersheds</a:t>
            </a:r>
          </a:p>
          <a:p>
            <a:pPr algn="ctr"/>
            <a:r>
              <a:rPr lang="en-US" dirty="0"/>
              <a:t>Varies across fields</a:t>
            </a:r>
          </a:p>
          <a:p>
            <a:pPr algn="ctr"/>
            <a:r>
              <a:rPr lang="en-US" dirty="0"/>
              <a:t>Varies within a field</a:t>
            </a:r>
          </a:p>
          <a:p>
            <a:pPr algn="ctr"/>
            <a:r>
              <a:rPr lang="en-US" dirty="0"/>
              <a:t>Varies over time</a:t>
            </a:r>
          </a:p>
        </p:txBody>
      </p:sp>
    </p:spTree>
    <p:extLst>
      <p:ext uri="{BB962C8B-B14F-4D97-AF65-F5344CB8AC3E}">
        <p14:creationId xmlns:p14="http://schemas.microsoft.com/office/powerpoint/2010/main" val="2566352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658</Words>
  <Application>Microsoft Macintosh PowerPoint</Application>
  <PresentationFormat>Widescreen</PresentationFormat>
  <Paragraphs>121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Bahnschrift SemiBold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Stephenson, Kurt</dc:creator>
  <cp:lastModifiedBy>Easton, Zachary</cp:lastModifiedBy>
  <cp:revision>33</cp:revision>
  <dcterms:created xsi:type="dcterms:W3CDTF">2019-11-07T14:52:51Z</dcterms:created>
  <dcterms:modified xsi:type="dcterms:W3CDTF">2019-11-08T14:44:19Z</dcterms:modified>
</cp:coreProperties>
</file>