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hUTIptedQW1RqveHbAW5SUytKJ8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urt Stephenson" initials="" lastIdx="1" clrIdx="0"/>
  <p:cmAuthor id="1" name="Zachary Easton"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5E28A31-F934-43BB-AC4D-9B5C34B7C53E}">
  <a:tblStyle styleId="{15E28A31-F934-43BB-AC4D-9B5C34B7C53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4"/>
    <p:restoredTop sz="94682"/>
  </p:normalViewPr>
  <p:slideViewPr>
    <p:cSldViewPr snapToGrid="0" snapToObjects="1">
      <p:cViewPr varScale="1">
        <p:scale>
          <a:sx n="106" d="100"/>
          <a:sy n="106" d="100"/>
        </p:scale>
        <p:origin x="600" y="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12-16T15:54:20.911" idx="1">
    <p:pos x="44" y="1065"/>
    <p:text>I would like to add the possibility that climate change related issues (preciptation patterns) are already partly responsible for the divergence that we have seen</p:text>
    <p:extLst>
      <p:ext uri="{C676402C-5697-4E1C-873F-D02D1690AC5C}">
        <p15:threadingInfo xmlns:p15="http://schemas.microsoft.com/office/powerpoint/2012/main" timeZoneBias="0"/>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EDmQW5A"/>
      </p:ext>
    </p:extLst>
  </p:cm>
  <p:cm authorId="1" dt="2019-12-16T15:54:20.911" idx="1">
    <p:pos x="44" y="1065"/>
    <p:text>that not BMP effectiveness tho...</p:text>
    <p:extLst>
      <p:ext uri="{C676402C-5697-4E1C-873F-D02D1690AC5C}">
        <p15:threadingInfo xmlns:p15="http://schemas.microsoft.com/office/powerpoint/2012/main" timeZoneBias="0">
          <p15:parentCm authorId="0" idx="1"/>
        </p15:threadingInfo>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EAh0dgw"/>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6c66799fd9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6c66799fd9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6c66799fd9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6c66799fd9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conservation ethic differs between participants and nonparticipants</a:t>
            </a: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6c73ac8fc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6c73ac8fc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6c89f22479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6c89f22479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6c66799fd9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6c66799fd9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6c66799fd9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6c66799fd9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Note: this isn’t the same thing as explaining the effectiveness of BMP investments (gaps in expected vs realized outcomes).  This is about what are the limits about the extent to which existing voluntary programs can generate the response needed?</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Level of understanding is M bc BMPs perform differently in space and time, there are lags on effectiveness, and huge variability</a:t>
            </a:r>
            <a:endParaRPr/>
          </a:p>
          <a:p>
            <a:pPr marL="0" lvl="0" indent="0" algn="l" rtl="0">
              <a:spcBef>
                <a:spcPts val="0"/>
              </a:spcBef>
              <a:spcAft>
                <a:spcPts val="0"/>
              </a:spcAft>
              <a:buNone/>
            </a:pPr>
            <a:r>
              <a:rPr lang="en-US"/>
              <a:t>Level of control is M bc these programs are voluntary thus, one cannot dictate who participates</a:t>
            </a:r>
            <a:endParaRPr/>
          </a:p>
          <a:p>
            <a:pPr marL="0" lvl="0" indent="0" algn="l" rtl="0">
              <a:spcBef>
                <a:spcPts val="0"/>
              </a:spcBef>
              <a:spcAft>
                <a:spcPts val="0"/>
              </a:spcAft>
              <a:buNone/>
            </a:pPr>
            <a:r>
              <a:rPr lang="en-US"/>
              <a:t>Ease of Implementation is M for the same reason, voluntary programs</a:t>
            </a:r>
            <a:endParaRPr/>
          </a:p>
        </p:txBody>
      </p:sp>
      <p:sp>
        <p:nvSpPr>
          <p:cNvPr id="185" name="Google Shape;185;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6c66799fd9_0_4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6c66799fd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6c66799fd9_1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6c66799fd9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6c66799fd9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6c66799fd9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6c73ac8fc9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6c73ac8fc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6c66799fd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6c66799fd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6c66799fd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6c66799fd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6c66799fd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6c66799fd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6c66799fd9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6c66799fd9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6c66799fd9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6c66799fd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671700" y="698107"/>
            <a:ext cx="10848600" cy="905841"/>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ts val="6000"/>
              <a:buFont typeface="Calibri"/>
              <a:buNone/>
            </a:pPr>
            <a:r>
              <a:rPr lang="en-US" dirty="0"/>
              <a:t>Watershed Group </a:t>
            </a:r>
            <a:endParaRPr dirty="0"/>
          </a:p>
        </p:txBody>
      </p:sp>
      <p:sp>
        <p:nvSpPr>
          <p:cNvPr id="2" name="TextBox 1">
            <a:extLst>
              <a:ext uri="{FF2B5EF4-FFF2-40B4-BE49-F238E27FC236}">
                <a16:creationId xmlns:a16="http://schemas.microsoft.com/office/drawing/2014/main" id="{D08C92BC-6E94-754E-9FC2-902FFC522BB6}"/>
              </a:ext>
            </a:extLst>
          </p:cNvPr>
          <p:cNvSpPr txBox="1"/>
          <p:nvPr/>
        </p:nvSpPr>
        <p:spPr>
          <a:xfrm>
            <a:off x="4963313" y="4897302"/>
            <a:ext cx="2265364" cy="923330"/>
          </a:xfrm>
          <a:prstGeom prst="rect">
            <a:avLst/>
          </a:prstGeom>
          <a:noFill/>
        </p:spPr>
        <p:txBody>
          <a:bodyPr wrap="none" rtlCol="0">
            <a:spAutoFit/>
          </a:bodyPr>
          <a:lstStyle/>
          <a:p>
            <a:pPr lvl="0" algn="ctr"/>
            <a:r>
              <a:rPr lang="en-US" sz="5400" dirty="0">
                <a:latin typeface="Calibri" panose="020F0502020204030204" pitchFamily="34" charset="0"/>
                <a:cs typeface="Calibri" panose="020F0502020204030204" pitchFamily="34" charset="0"/>
              </a:rPr>
              <a:t>Update</a:t>
            </a:r>
          </a:p>
        </p:txBody>
      </p:sp>
      <p:sp>
        <p:nvSpPr>
          <p:cNvPr id="3" name="TextBox 2">
            <a:extLst>
              <a:ext uri="{FF2B5EF4-FFF2-40B4-BE49-F238E27FC236}">
                <a16:creationId xmlns:a16="http://schemas.microsoft.com/office/drawing/2014/main" id="{C43A9069-A818-AC4D-9179-AE92AC668AFA}"/>
              </a:ext>
            </a:extLst>
          </p:cNvPr>
          <p:cNvSpPr txBox="1"/>
          <p:nvPr/>
        </p:nvSpPr>
        <p:spPr>
          <a:xfrm>
            <a:off x="3221655" y="1603948"/>
            <a:ext cx="5748690" cy="923330"/>
          </a:xfrm>
          <a:prstGeom prst="rect">
            <a:avLst/>
          </a:prstGeom>
          <a:noFill/>
        </p:spPr>
        <p:txBody>
          <a:bodyPr wrap="none" rtlCol="0">
            <a:spAutoFit/>
          </a:bodyPr>
          <a:lstStyle/>
          <a:p>
            <a:r>
              <a:rPr lang="en-US" sz="5400" dirty="0">
                <a:latin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0"/>
                  </a:ext>
                </a:extLst>
              </a:rPr>
              <a:t>State of the Science</a:t>
            </a:r>
            <a:endParaRPr lang="en-US" sz="5400" dirty="0"/>
          </a:p>
        </p:txBody>
      </p:sp>
      <p:sp>
        <p:nvSpPr>
          <p:cNvPr id="4" name="Rectangle 3">
            <a:extLst>
              <a:ext uri="{FF2B5EF4-FFF2-40B4-BE49-F238E27FC236}">
                <a16:creationId xmlns:a16="http://schemas.microsoft.com/office/drawing/2014/main" id="{68292BBA-2BAF-9448-98D3-028CF0828720}"/>
              </a:ext>
            </a:extLst>
          </p:cNvPr>
          <p:cNvSpPr/>
          <p:nvPr/>
        </p:nvSpPr>
        <p:spPr>
          <a:xfrm>
            <a:off x="3221655" y="1603948"/>
            <a:ext cx="5748690" cy="923330"/>
          </a:xfrm>
          <a:prstGeom prst="rect">
            <a:avLst/>
          </a:prstGeom>
        </p:spPr>
        <p:txBody>
          <a:bodyPr wrap="none">
            <a:spAutoFit/>
          </a:bodyPr>
          <a:lstStyle/>
          <a:p>
            <a:pPr lvl="0"/>
            <a:r>
              <a:rPr lang="en-US" sz="5400" strike="sngStrike" dirty="0">
                <a:latin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0"/>
                  </a:ext>
                </a:extLst>
              </a:rPr>
              <a:t>State of the Science</a:t>
            </a:r>
            <a:endParaRPr lang="en-US" dirty="0"/>
          </a:p>
        </p:txBody>
      </p:sp>
      <p:sp>
        <p:nvSpPr>
          <p:cNvPr id="5" name="TextBox 4">
            <a:extLst>
              <a:ext uri="{FF2B5EF4-FFF2-40B4-BE49-F238E27FC236}">
                <a16:creationId xmlns:a16="http://schemas.microsoft.com/office/drawing/2014/main" id="{8ADFBC42-9FBE-A946-AA04-3144F074678D}"/>
              </a:ext>
            </a:extLst>
          </p:cNvPr>
          <p:cNvSpPr txBox="1"/>
          <p:nvPr/>
        </p:nvSpPr>
        <p:spPr>
          <a:xfrm>
            <a:off x="2878612" y="2434307"/>
            <a:ext cx="6434775" cy="1138773"/>
          </a:xfrm>
          <a:prstGeom prst="rect">
            <a:avLst/>
          </a:prstGeom>
          <a:noFill/>
        </p:spPr>
        <p:txBody>
          <a:bodyPr wrap="none" rtlCol="0">
            <a:spAutoFit/>
          </a:bodyPr>
          <a:lstStyle/>
          <a:p>
            <a:pPr lvl="0" algn="ctr"/>
            <a:r>
              <a:rPr lang="en-US" sz="5400" dirty="0">
                <a:latin typeface="Calibri" panose="020F0502020204030204" pitchFamily="34" charset="0"/>
                <a:cs typeface="Calibri" panose="020F0502020204030204" pitchFamily="34" charset="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2"/>
                  </a:ext>
                </a:extLst>
              </a:rPr>
              <a:t>Scientific Gap Analysis</a:t>
            </a:r>
            <a:endParaRPr lang="en-US" sz="5400" dirty="0">
              <a:latin typeface="Calibri" panose="020F0502020204030204" pitchFamily="34" charset="0"/>
              <a:cs typeface="Calibri" panose="020F0502020204030204" pitchFamily="34" charset="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
                </a:ext>
              </a:extLst>
            </a:endParaRPr>
          </a:p>
          <a:p>
            <a:endParaRPr lang="en-US" dirty="0"/>
          </a:p>
        </p:txBody>
      </p:sp>
      <p:sp>
        <p:nvSpPr>
          <p:cNvPr id="6" name="TextBox 5">
            <a:extLst>
              <a:ext uri="{FF2B5EF4-FFF2-40B4-BE49-F238E27FC236}">
                <a16:creationId xmlns:a16="http://schemas.microsoft.com/office/drawing/2014/main" id="{2254529B-8915-4A42-A4BB-A292BA4706AB}"/>
              </a:ext>
            </a:extLst>
          </p:cNvPr>
          <p:cNvSpPr txBox="1"/>
          <p:nvPr/>
        </p:nvSpPr>
        <p:spPr>
          <a:xfrm>
            <a:off x="2878611" y="2434306"/>
            <a:ext cx="6434775" cy="1138773"/>
          </a:xfrm>
          <a:prstGeom prst="rect">
            <a:avLst/>
          </a:prstGeom>
          <a:noFill/>
        </p:spPr>
        <p:txBody>
          <a:bodyPr wrap="none" rtlCol="0">
            <a:spAutoFit/>
          </a:bodyPr>
          <a:lstStyle/>
          <a:p>
            <a:pPr lvl="0" algn="ctr"/>
            <a:r>
              <a:rPr lang="en-US" sz="5400" strike="sngStrike" dirty="0">
                <a:latin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2"/>
                  </a:ext>
                </a:extLst>
              </a:rPr>
              <a:t>Scientific Gap Analysis</a:t>
            </a:r>
            <a:endParaRPr lang="en-US" sz="5400" strike="sngStrike" dirty="0">
              <a:latin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3"/>
                </a:ext>
              </a:extLst>
            </a:endParaRPr>
          </a:p>
          <a:p>
            <a:endParaRPr lang="en-US" dirty="0"/>
          </a:p>
        </p:txBody>
      </p:sp>
      <p:sp>
        <p:nvSpPr>
          <p:cNvPr id="7" name="TextBox 6">
            <a:extLst>
              <a:ext uri="{FF2B5EF4-FFF2-40B4-BE49-F238E27FC236}">
                <a16:creationId xmlns:a16="http://schemas.microsoft.com/office/drawing/2014/main" id="{188FEA91-57E0-1043-95CF-AA3D2A2C6213}"/>
              </a:ext>
            </a:extLst>
          </p:cNvPr>
          <p:cNvSpPr txBox="1"/>
          <p:nvPr/>
        </p:nvSpPr>
        <p:spPr>
          <a:xfrm>
            <a:off x="1451136" y="3264664"/>
            <a:ext cx="9289724" cy="1138773"/>
          </a:xfrm>
          <a:prstGeom prst="rect">
            <a:avLst/>
          </a:prstGeom>
          <a:noFill/>
        </p:spPr>
        <p:txBody>
          <a:bodyPr wrap="none" rtlCol="0">
            <a:spAutoFit/>
          </a:bodyPr>
          <a:lstStyle/>
          <a:p>
            <a:pPr lvl="0" algn="ctr"/>
            <a:r>
              <a:rPr lang="en-US" sz="5400" dirty="0">
                <a:latin typeface="Calibri" panose="020F0502020204030204" pitchFamily="34" charset="0"/>
                <a:cs typeface="Calibri" panose="020F0502020204030204" pitchFamily="34" charset="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
                  </a:ext>
                </a:extLst>
              </a:rPr>
              <a:t>Assessm</a:t>
            </a:r>
            <a:r>
              <a:rPr lang="en-US" sz="5400" dirty="0">
                <a:latin typeface="Calibri" panose="020F0502020204030204" pitchFamily="34" charset="0"/>
                <a:cs typeface="Calibri" panose="020F0502020204030204" pitchFamily="34" charset="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5"/>
                  </a:ext>
                </a:extLst>
              </a:rPr>
              <a:t>ent of </a:t>
            </a:r>
            <a:r>
              <a:rPr lang="en-US" sz="5400" dirty="0">
                <a:latin typeface="Calibri" panose="020F0502020204030204" pitchFamily="34" charset="0"/>
                <a:cs typeface="Calibri" panose="020F0502020204030204" pitchFamily="34" charset="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6"/>
                  </a:ext>
                </a:extLst>
              </a:rPr>
              <a:t>System Response</a:t>
            </a:r>
            <a:endParaRPr lang="en-US" sz="5400" dirty="0">
              <a:latin typeface="Calibri" panose="020F0502020204030204" pitchFamily="34" charset="0"/>
              <a:cs typeface="Calibri" panose="020F0502020204030204" pitchFamily="34" charset="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
                </a:ext>
              </a:extLst>
            </a:endParaRPr>
          </a:p>
          <a:p>
            <a:endParaRPr lang="en-US" dirty="0"/>
          </a:p>
        </p:txBody>
      </p:sp>
      <p:sp>
        <p:nvSpPr>
          <p:cNvPr id="8" name="TextBox 7">
            <a:extLst>
              <a:ext uri="{FF2B5EF4-FFF2-40B4-BE49-F238E27FC236}">
                <a16:creationId xmlns:a16="http://schemas.microsoft.com/office/drawing/2014/main" id="{1EFD73A8-8EFD-9444-956D-B06CCC76021E}"/>
              </a:ext>
            </a:extLst>
          </p:cNvPr>
          <p:cNvSpPr txBox="1"/>
          <p:nvPr/>
        </p:nvSpPr>
        <p:spPr>
          <a:xfrm>
            <a:off x="1451136" y="3264664"/>
            <a:ext cx="9289724" cy="1138773"/>
          </a:xfrm>
          <a:prstGeom prst="rect">
            <a:avLst/>
          </a:prstGeom>
          <a:noFill/>
        </p:spPr>
        <p:txBody>
          <a:bodyPr wrap="none" rtlCol="0">
            <a:spAutoFit/>
          </a:bodyPr>
          <a:lstStyle/>
          <a:p>
            <a:pPr lvl="0" algn="ctr"/>
            <a:r>
              <a:rPr lang="en-US" sz="5400" strike="sngStrike" dirty="0">
                <a:latin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4"/>
                  </a:ext>
                </a:extLst>
              </a:rPr>
              <a:t>Assessm</a:t>
            </a:r>
            <a:r>
              <a:rPr lang="en-US" sz="5400" strike="sngStrike" dirty="0">
                <a:latin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5"/>
                  </a:ext>
                </a:extLst>
              </a:rPr>
              <a:t>ent of </a:t>
            </a:r>
            <a:r>
              <a:rPr lang="en-US" sz="5400" strike="sngStrike" dirty="0">
                <a:latin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6"/>
                  </a:ext>
                </a:extLst>
              </a:rPr>
              <a:t>System Response</a:t>
            </a:r>
            <a:endParaRPr lang="en-US" sz="5400" strike="sngStrike" dirty="0">
              <a:latin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7"/>
                </a:ext>
              </a:extLst>
            </a:endParaRPr>
          </a:p>
          <a:p>
            <a:endParaRPr lang="en-US" dirty="0"/>
          </a:p>
        </p:txBody>
      </p:sp>
      <p:sp>
        <p:nvSpPr>
          <p:cNvPr id="9" name="TextBox 8">
            <a:extLst>
              <a:ext uri="{FF2B5EF4-FFF2-40B4-BE49-F238E27FC236}">
                <a16:creationId xmlns:a16="http://schemas.microsoft.com/office/drawing/2014/main" id="{933CB664-D8C5-9D4B-863F-471FD8B3CAF2}"/>
              </a:ext>
            </a:extLst>
          </p:cNvPr>
          <p:cNvSpPr txBox="1"/>
          <p:nvPr/>
        </p:nvSpPr>
        <p:spPr>
          <a:xfrm>
            <a:off x="1633877" y="4076198"/>
            <a:ext cx="8924239" cy="1138773"/>
          </a:xfrm>
          <a:prstGeom prst="rect">
            <a:avLst/>
          </a:prstGeom>
          <a:noFill/>
        </p:spPr>
        <p:txBody>
          <a:bodyPr wrap="none" rtlCol="0">
            <a:spAutoFit/>
          </a:bodyPr>
          <a:lstStyle/>
          <a:p>
            <a:pPr lvl="0" algn="ctr"/>
            <a:r>
              <a:rPr lang="en-US" sz="5400" dirty="0">
                <a:latin typeface="Calibri" panose="020F0502020204030204" pitchFamily="34" charset="0"/>
                <a:cs typeface="Calibri" panose="020F0502020204030204" pitchFamily="34" charset="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8"/>
                  </a:ext>
                </a:extLst>
              </a:rPr>
              <a:t>Evaluation of System Response</a:t>
            </a:r>
            <a:endParaRPr lang="en-US" sz="5400" dirty="0">
              <a:latin typeface="Calibri" panose="020F0502020204030204" pitchFamily="34" charset="0"/>
              <a:cs typeface="Calibri" panose="020F0502020204030204" pitchFamily="34" charset="0"/>
            </a:endParaRPr>
          </a:p>
          <a:p>
            <a:endParaRPr lang="en-US" dirty="0"/>
          </a:p>
        </p:txBody>
      </p:sp>
      <p:sp>
        <p:nvSpPr>
          <p:cNvPr id="10" name="Rectangle 9">
            <a:extLst>
              <a:ext uri="{FF2B5EF4-FFF2-40B4-BE49-F238E27FC236}">
                <a16:creationId xmlns:a16="http://schemas.microsoft.com/office/drawing/2014/main" id="{DA7F18BE-8B50-3C4B-9AA0-FD46FD59DE70}"/>
              </a:ext>
            </a:extLst>
          </p:cNvPr>
          <p:cNvSpPr/>
          <p:nvPr/>
        </p:nvSpPr>
        <p:spPr>
          <a:xfrm>
            <a:off x="1633876" y="4081935"/>
            <a:ext cx="8924239" cy="923330"/>
          </a:xfrm>
          <a:prstGeom prst="rect">
            <a:avLst/>
          </a:prstGeom>
        </p:spPr>
        <p:txBody>
          <a:bodyPr wrap="none">
            <a:spAutoFit/>
          </a:bodyPr>
          <a:lstStyle/>
          <a:p>
            <a:pPr lvl="0" algn="ctr"/>
            <a:r>
              <a:rPr lang="en-US" sz="5400" strike="sngStrike" dirty="0">
                <a:latin typeface="Calibri" panose="020F0502020204030204" pitchFamily="34" charset="0"/>
                <a:cs typeface="Calibri" panose="020F050202020403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8"/>
                  </a:ext>
                </a:extLst>
              </a:rPr>
              <a:t>Evaluation of System Response</a:t>
            </a:r>
            <a:endParaRPr lang="en-US" sz="5400" strike="sngStrike"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51" name="Google Shape;151;g6c66799fd9_0_82"/>
          <p:cNvPicPr preferRelativeResize="0"/>
          <p:nvPr/>
        </p:nvPicPr>
        <p:blipFill>
          <a:blip r:embed="rId3">
            <a:alphaModFix/>
          </a:blip>
          <a:stretch>
            <a:fillRect/>
          </a:stretch>
        </p:blipFill>
        <p:spPr>
          <a:xfrm>
            <a:off x="6096001" y="1467852"/>
            <a:ext cx="6137376" cy="4235115"/>
          </a:xfrm>
          <a:prstGeom prst="rect">
            <a:avLst/>
          </a:prstGeom>
          <a:noFill/>
          <a:ln>
            <a:noFill/>
          </a:ln>
        </p:spPr>
      </p:pic>
      <p:sp>
        <p:nvSpPr>
          <p:cNvPr id="149" name="Google Shape;149;g6c66799fd9_0_8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BMP Effectiveness </a:t>
            </a:r>
            <a:endParaRPr/>
          </a:p>
        </p:txBody>
      </p:sp>
      <p:sp>
        <p:nvSpPr>
          <p:cNvPr id="150" name="Google Shape;150;g6c66799fd9_0_82"/>
          <p:cNvSpPr txBox="1">
            <a:spLocks noGrp="1"/>
          </p:cNvSpPr>
          <p:nvPr>
            <p:ph type="body" idx="1"/>
          </p:nvPr>
        </p:nvSpPr>
        <p:spPr>
          <a:xfrm>
            <a:off x="0" y="1690825"/>
            <a:ext cx="6477000" cy="4351200"/>
          </a:xfrm>
          <a:prstGeom prst="rect">
            <a:avLst/>
          </a:prstGeom>
        </p:spPr>
        <p:txBody>
          <a:bodyPr spcFirstLastPara="1" wrap="square" lIns="91425" tIns="45700" rIns="91425" bIns="45700" anchor="t" anchorCtr="0">
            <a:noAutofit/>
          </a:bodyPr>
          <a:lstStyle/>
          <a:p>
            <a:pPr marL="685800" lvl="0" indent="-381000" algn="l" rtl="0">
              <a:lnSpc>
                <a:spcPct val="115000"/>
              </a:lnSpc>
              <a:spcBef>
                <a:spcPts val="0"/>
              </a:spcBef>
              <a:spcAft>
                <a:spcPts val="0"/>
              </a:spcAft>
              <a:buSzPts val="2400"/>
              <a:buFont typeface="Noto Sans Symbols"/>
              <a:buChar char="●"/>
            </a:pPr>
            <a:r>
              <a:rPr lang="en-US" dirty="0"/>
              <a:t>Areas of high nutrient loss are site specific and highly localized </a:t>
            </a:r>
            <a:endParaRPr dirty="0"/>
          </a:p>
          <a:p>
            <a:pPr marL="1143000" lvl="1" indent="-381000" algn="l" rtl="0">
              <a:lnSpc>
                <a:spcPct val="115000"/>
              </a:lnSpc>
              <a:spcBef>
                <a:spcPts val="1000"/>
              </a:spcBef>
              <a:spcAft>
                <a:spcPts val="0"/>
              </a:spcAft>
              <a:buSzPts val="2400"/>
              <a:buFont typeface="Courier New"/>
              <a:buChar char="○"/>
            </a:pPr>
            <a:r>
              <a:rPr lang="en-US" dirty="0"/>
              <a:t>If BMPs tend to get applied in lower risk areas rather than targeted to areas where nutrient loads are more likely to originate, nutrient load reduction effectiveness will be overestimated</a:t>
            </a:r>
            <a:endParaRPr dirty="0"/>
          </a:p>
          <a:p>
            <a:pPr marL="1143000" lvl="1" indent="-342900" algn="l" rtl="0">
              <a:lnSpc>
                <a:spcPct val="115000"/>
              </a:lnSpc>
              <a:spcBef>
                <a:spcPts val="1000"/>
              </a:spcBef>
              <a:spcAft>
                <a:spcPts val="1000"/>
              </a:spcAft>
              <a:buSzPts val="1800"/>
              <a:buFont typeface="Courier New"/>
              <a:buChar char="○"/>
            </a:pPr>
            <a:r>
              <a:rPr lang="en-US" dirty="0"/>
              <a:t>BMPs may not target </a:t>
            </a:r>
            <a:r>
              <a:rPr lang="en-US"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the</a:t>
            </a:r>
            <a:r>
              <a:rPr lang="en-US" dirty="0"/>
              <a:t> dominant source or transport pathways</a:t>
            </a:r>
            <a:endParaRPr dirty="0"/>
          </a:p>
        </p:txBody>
      </p:sp>
      <p:sp>
        <p:nvSpPr>
          <p:cNvPr id="152" name="Google Shape;152;g6c66799fd9_0_82"/>
          <p:cNvSpPr txBox="1"/>
          <p:nvPr/>
        </p:nvSpPr>
        <p:spPr>
          <a:xfrm>
            <a:off x="10458450" y="5419725"/>
            <a:ext cx="1628700" cy="54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Easton et al. 2019</a:t>
            </a:r>
            <a:endParaRPr>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6c66799fd9_0_7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BMP Effectiveness </a:t>
            </a:r>
            <a:endParaRPr/>
          </a:p>
        </p:txBody>
      </p:sp>
      <p:sp>
        <p:nvSpPr>
          <p:cNvPr id="158" name="Google Shape;158;g6c66799fd9_0_74"/>
          <p:cNvSpPr txBox="1">
            <a:spLocks noGrp="1"/>
          </p:cNvSpPr>
          <p:nvPr>
            <p:ph type="body" idx="1"/>
          </p:nvPr>
        </p:nvSpPr>
        <p:spPr>
          <a:xfrm>
            <a:off x="337600" y="1801400"/>
            <a:ext cx="6408900" cy="3699600"/>
          </a:xfrm>
          <a:prstGeom prst="rect">
            <a:avLst/>
          </a:prstGeom>
        </p:spPr>
        <p:txBody>
          <a:bodyPr spcFirstLastPara="1" wrap="square" lIns="91425" tIns="45700" rIns="91425" bIns="45700" anchor="t" anchorCtr="0">
            <a:noAutofit/>
          </a:bodyPr>
          <a:lstStyle/>
          <a:p>
            <a:pPr marL="685800" lvl="0" indent="-419100" algn="l" rtl="0">
              <a:lnSpc>
                <a:spcPct val="100000"/>
              </a:lnSpc>
              <a:spcBef>
                <a:spcPts val="0"/>
              </a:spcBef>
              <a:spcAft>
                <a:spcPts val="0"/>
              </a:spcAft>
              <a:buSzPts val="3000"/>
              <a:buFont typeface="Noto Sans Symbols"/>
              <a:buChar char="●"/>
            </a:pPr>
            <a:r>
              <a:rPr lang="en-US" sz="3200" dirty="0"/>
              <a:t>Do we have reliable information regarding sources of nutrient loads and the effectiveness of targeting to improve water quality? </a:t>
            </a:r>
            <a:endParaRPr sz="3200" dirty="0"/>
          </a:p>
          <a:p>
            <a:pPr marL="685800" lvl="0" indent="-419100" algn="l" rtl="0">
              <a:lnSpc>
                <a:spcPct val="100000"/>
              </a:lnSpc>
              <a:spcBef>
                <a:spcPts val="1000"/>
              </a:spcBef>
              <a:spcAft>
                <a:spcPts val="0"/>
              </a:spcAft>
              <a:buSzPts val="3000"/>
              <a:buFont typeface="Noto Sans Symbols"/>
              <a:buChar char="●"/>
            </a:pPr>
            <a:r>
              <a:rPr lang="en-US" sz="3200" dirty="0"/>
              <a:t>A</a:t>
            </a:r>
            <a:r>
              <a:rPr lang="en-US" sz="320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re participants adopting BMPs that have different “nutrient profiles” than non-adopters?</a:t>
            </a:r>
            <a:endParaRPr sz="3200" dirty="0"/>
          </a:p>
          <a:p>
            <a:pPr marL="0" lvl="0" indent="0" algn="l" rtl="0">
              <a:lnSpc>
                <a:spcPct val="100000"/>
              </a:lnSpc>
              <a:spcBef>
                <a:spcPts val="1000"/>
              </a:spcBef>
              <a:spcAft>
                <a:spcPts val="1000"/>
              </a:spcAft>
              <a:buNone/>
            </a:pPr>
            <a:endParaRPr sz="3200" dirty="0"/>
          </a:p>
        </p:txBody>
      </p:sp>
      <p:pic>
        <p:nvPicPr>
          <p:cNvPr id="159" name="Google Shape;159;g6c66799fd9_0_74"/>
          <p:cNvPicPr preferRelativeResize="0"/>
          <p:nvPr/>
        </p:nvPicPr>
        <p:blipFill>
          <a:blip r:embed="rId3">
            <a:alphaModFix/>
          </a:blip>
          <a:stretch>
            <a:fillRect/>
          </a:stretch>
        </p:blipFill>
        <p:spPr>
          <a:xfrm>
            <a:off x="6673025" y="1116975"/>
            <a:ext cx="5421625" cy="47912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6c73ac8fc9_0_12"/>
          <p:cNvSpPr txBox="1">
            <a:spLocks noGrp="1"/>
          </p:cNvSpPr>
          <p:nvPr>
            <p:ph type="title"/>
          </p:nvPr>
        </p:nvSpPr>
        <p:spPr>
          <a:xfrm>
            <a:off x="755575" y="1720200"/>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Issues on our radar, but we have not yet unpacked...</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6c89f22479_2_0"/>
          <p:cNvSpPr txBox="1">
            <a:spLocks noGrp="1"/>
          </p:cNvSpPr>
          <p:nvPr>
            <p:ph type="title"/>
          </p:nvPr>
        </p:nvSpPr>
        <p:spPr>
          <a:xfrm>
            <a:off x="729150" y="788225"/>
            <a:ext cx="10515600" cy="938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Adapting to an Uncertain Future </a:t>
            </a:r>
            <a:endParaRPr dirty="0"/>
          </a:p>
        </p:txBody>
      </p:sp>
      <p:sp>
        <p:nvSpPr>
          <p:cNvPr id="170" name="Google Shape;170;g6c89f22479_2_0"/>
          <p:cNvSpPr txBox="1">
            <a:spLocks noGrp="1"/>
          </p:cNvSpPr>
          <p:nvPr>
            <p:ph type="body" idx="1"/>
          </p:nvPr>
        </p:nvSpPr>
        <p:spPr>
          <a:xfrm>
            <a:off x="1191900" y="1957825"/>
            <a:ext cx="10515600" cy="43512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SzPts val="1800"/>
              <a:buChar char="●"/>
            </a:pPr>
            <a:r>
              <a:rPr lang="en-US" sz="3200" b="1" dirty="0"/>
              <a:t>Climate Change</a:t>
            </a:r>
            <a:r>
              <a:rPr lang="en-US" sz="3200" dirty="0"/>
              <a:t> </a:t>
            </a:r>
            <a:endParaRPr sz="3200" dirty="0"/>
          </a:p>
          <a:p>
            <a:pPr marL="914400" lvl="1" indent="-381000" algn="l" rtl="0">
              <a:lnSpc>
                <a:spcPct val="115000"/>
              </a:lnSpc>
              <a:spcBef>
                <a:spcPts val="0"/>
              </a:spcBef>
              <a:spcAft>
                <a:spcPts val="0"/>
              </a:spcAft>
              <a:buSzPts val="2400"/>
              <a:buChar char="○"/>
            </a:pPr>
            <a:r>
              <a:rPr lang="en-US" sz="2800" dirty="0"/>
              <a:t>Load and management effectiveness given changing </a:t>
            </a:r>
            <a:r>
              <a:rPr lang="en-US" sz="280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annual &amp; </a:t>
            </a:r>
            <a:r>
              <a:rPr lang="en-US" sz="280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extreme precipitation</a:t>
            </a:r>
            <a:r>
              <a:rPr lang="en-US" sz="2800" dirty="0"/>
              <a:t>, temperature, sea level rise.</a:t>
            </a:r>
            <a:endParaRPr sz="2800" dirty="0"/>
          </a:p>
          <a:p>
            <a:pPr marL="457200" lvl="0" indent="-342900" algn="l" rtl="0">
              <a:lnSpc>
                <a:spcPct val="115000"/>
              </a:lnSpc>
              <a:spcBef>
                <a:spcPts val="0"/>
              </a:spcBef>
              <a:spcAft>
                <a:spcPts val="0"/>
              </a:spcAft>
              <a:buSzPts val="1800"/>
              <a:buChar char="●"/>
            </a:pPr>
            <a:r>
              <a:rPr lang="en-US" sz="3200" b="1" dirty="0"/>
              <a:t>Land Use/Population</a:t>
            </a:r>
            <a:endParaRPr sz="3200" b="1" dirty="0"/>
          </a:p>
          <a:p>
            <a:pPr marL="914400" lvl="1" indent="-342900" algn="l" rtl="0">
              <a:lnSpc>
                <a:spcPct val="115000"/>
              </a:lnSpc>
              <a:spcBef>
                <a:spcPts val="0"/>
              </a:spcBef>
              <a:spcAft>
                <a:spcPts val="0"/>
              </a:spcAft>
              <a:buSzPts val="1800"/>
              <a:buChar char="○"/>
            </a:pPr>
            <a:r>
              <a:rPr lang="en-US" sz="2800" dirty="0"/>
              <a:t>Forms of urbanization, types of agriculture (including changing preferences for ag products)</a:t>
            </a:r>
            <a:endParaRPr sz="2800" dirty="0"/>
          </a:p>
          <a:p>
            <a:pPr marL="457200" lvl="0" indent="-342900" algn="l" rtl="0">
              <a:lnSpc>
                <a:spcPct val="115000"/>
              </a:lnSpc>
              <a:spcBef>
                <a:spcPts val="0"/>
              </a:spcBef>
              <a:spcAft>
                <a:spcPts val="0"/>
              </a:spcAft>
              <a:buSzPts val="1800"/>
              <a:buChar char="●"/>
            </a:pPr>
            <a:r>
              <a:rPr lang="en-US" sz="3200" b="1" dirty="0"/>
              <a:t>Atmospheric deposition</a:t>
            </a:r>
            <a:r>
              <a:rPr lang="en-US" sz="3200" dirty="0"/>
              <a:t> </a:t>
            </a:r>
            <a:endParaRPr sz="3200" dirty="0"/>
          </a:p>
          <a:p>
            <a:pPr marL="914400" lvl="1" indent="-342900" algn="l" rtl="0">
              <a:lnSpc>
                <a:spcPct val="115000"/>
              </a:lnSpc>
              <a:spcBef>
                <a:spcPts val="0"/>
              </a:spcBef>
              <a:spcAft>
                <a:spcPts val="0"/>
              </a:spcAft>
              <a:buSzPts val="1800"/>
              <a:buChar char="○"/>
            </a:pPr>
            <a:r>
              <a:rPr lang="en-US" sz="2800" dirty="0"/>
              <a:t>Changing electric power, transportation sectors</a:t>
            </a:r>
            <a:endParaRPr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6c66799fd9_0_40"/>
          <p:cNvSpPr txBox="1">
            <a:spLocks noGrp="1"/>
          </p:cNvSpPr>
          <p:nvPr>
            <p:ph type="title"/>
          </p:nvPr>
        </p:nvSpPr>
        <p:spPr>
          <a:xfrm>
            <a:off x="838200" y="265250"/>
            <a:ext cx="10515600" cy="13257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800"/>
              </a:spcAft>
              <a:buClr>
                <a:schemeClr val="dk1"/>
              </a:buClr>
              <a:buSzPts val="1100"/>
              <a:buFont typeface="Arial"/>
              <a:buNone/>
            </a:pPr>
            <a:r>
              <a:rPr lang="en-US"/>
              <a:t>Timing, Delivery, and </a:t>
            </a:r>
            <a:r>
              <a:rPr lang="en-US">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Speciation</a:t>
            </a:r>
            <a:endParaRPr/>
          </a:p>
        </p:txBody>
      </p:sp>
      <p:sp>
        <p:nvSpPr>
          <p:cNvPr id="176" name="Google Shape;176;g6c66799fd9_0_40"/>
          <p:cNvSpPr txBox="1">
            <a:spLocks noGrp="1"/>
          </p:cNvSpPr>
          <p:nvPr>
            <p:ph type="body" idx="1"/>
          </p:nvPr>
        </p:nvSpPr>
        <p:spPr>
          <a:xfrm>
            <a:off x="838200" y="1749425"/>
            <a:ext cx="10515600" cy="4351200"/>
          </a:xfrm>
          <a:prstGeom prst="rect">
            <a:avLst/>
          </a:prstGeom>
        </p:spPr>
        <p:txBody>
          <a:bodyPr spcFirstLastPara="1" wrap="square" lIns="91425" tIns="45700" rIns="91425" bIns="45700" anchor="t" anchorCtr="0">
            <a:noAutofit/>
          </a:bodyPr>
          <a:lstStyle/>
          <a:p>
            <a:pPr marL="457200" lvl="0" indent="-419100" algn="l" rtl="0">
              <a:lnSpc>
                <a:spcPct val="115000"/>
              </a:lnSpc>
              <a:spcBef>
                <a:spcPts val="0"/>
              </a:spcBef>
              <a:spcAft>
                <a:spcPts val="0"/>
              </a:spcAft>
              <a:buSzPts val="3000"/>
              <a:buChar char="●"/>
            </a:pPr>
            <a:r>
              <a:rPr lang="en-US" sz="3200" dirty="0"/>
              <a:t>TMDL framework focuses on TN and TP, yet we know it is the bioavailable constituents that pose the most significant impact to achieving water quality criteria.  </a:t>
            </a:r>
            <a:endParaRPr sz="3200" dirty="0"/>
          </a:p>
          <a:p>
            <a:pPr marL="457200" lvl="0" indent="-419100" algn="l" rtl="0">
              <a:lnSpc>
                <a:spcPct val="115000"/>
              </a:lnSpc>
              <a:spcBef>
                <a:spcPts val="800"/>
              </a:spcBef>
              <a:spcAft>
                <a:spcPts val="0"/>
              </a:spcAft>
              <a:buSzPts val="3000"/>
              <a:buChar char="●"/>
            </a:pPr>
            <a:r>
              <a:rPr lang="en-US" sz="3200" dirty="0"/>
              <a:t>Uncertainties related instream processing, storage, and transport </a:t>
            </a:r>
            <a:endParaRPr sz="3200" dirty="0"/>
          </a:p>
          <a:p>
            <a:pPr marL="914400" lvl="1" indent="-419100" algn="l" rtl="0">
              <a:lnSpc>
                <a:spcPct val="115000"/>
              </a:lnSpc>
              <a:spcBef>
                <a:spcPts val="800"/>
              </a:spcBef>
              <a:spcAft>
                <a:spcPts val="800"/>
              </a:spcAft>
              <a:buSzPts val="3000"/>
              <a:buChar char="○"/>
            </a:pPr>
            <a:r>
              <a:rPr lang="en-US" sz="3200" dirty="0"/>
              <a:t>Conowingo </a:t>
            </a:r>
            <a:endParaRPr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6c66799fd9_0_35"/>
          <p:cNvSpPr txBox="1">
            <a:spLocks noGrp="1"/>
          </p:cNvSpPr>
          <p:nvPr>
            <p:ph type="title"/>
          </p:nvPr>
        </p:nvSpPr>
        <p:spPr>
          <a:xfrm>
            <a:off x="838200" y="4413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Behavioral Responses</a:t>
            </a:r>
            <a:endParaRPr/>
          </a:p>
        </p:txBody>
      </p:sp>
      <p:sp>
        <p:nvSpPr>
          <p:cNvPr id="182" name="Google Shape;182;g6c66799fd9_0_35"/>
          <p:cNvSpPr txBox="1">
            <a:spLocks noGrp="1"/>
          </p:cNvSpPr>
          <p:nvPr>
            <p:ph type="body" idx="1"/>
          </p:nvPr>
        </p:nvSpPr>
        <p:spPr>
          <a:xfrm>
            <a:off x="838200" y="1825625"/>
            <a:ext cx="10515600" cy="48942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3200" dirty="0"/>
              <a:t>A substantial portion of planned reductions come from voluntary technical and financial assistance programs</a:t>
            </a:r>
            <a:endParaRPr sz="3200" dirty="0"/>
          </a:p>
          <a:p>
            <a:pPr marL="0" lvl="0" indent="0" algn="l" rtl="0">
              <a:lnSpc>
                <a:spcPct val="100000"/>
              </a:lnSpc>
              <a:spcBef>
                <a:spcPts val="0"/>
              </a:spcBef>
              <a:spcAft>
                <a:spcPts val="0"/>
              </a:spcAft>
              <a:buNone/>
            </a:pPr>
            <a:endParaRPr sz="3200" dirty="0"/>
          </a:p>
          <a:p>
            <a:pPr marL="685800" lvl="0" indent="-381000" algn="l" rtl="0">
              <a:lnSpc>
                <a:spcPct val="100000"/>
              </a:lnSpc>
              <a:spcBef>
                <a:spcPts val="0"/>
              </a:spcBef>
              <a:spcAft>
                <a:spcPts val="0"/>
              </a:spcAft>
              <a:buSzPts val="2400"/>
              <a:buFont typeface="Noto Sans Symbols"/>
              <a:buChar char="●"/>
            </a:pPr>
            <a:r>
              <a:rPr lang="en-US" dirty="0"/>
              <a:t>What are the limits to participation under existing technical assistance and financial assistance programs? To what extent do alternative incentive and regulatory programs produce more reduction and more cost-effective outcomes (more reductions given fixed budget)</a:t>
            </a:r>
            <a:endParaRPr dirty="0"/>
          </a:p>
          <a:p>
            <a:pPr marL="685800" lvl="0" indent="-381000" algn="l" rtl="0">
              <a:lnSpc>
                <a:spcPct val="100000"/>
              </a:lnSpc>
              <a:spcBef>
                <a:spcPts val="0"/>
              </a:spcBef>
              <a:spcAft>
                <a:spcPts val="0"/>
              </a:spcAft>
              <a:buSzPts val="2400"/>
              <a:buFont typeface="Noto Sans Symbols"/>
              <a:buChar char="●"/>
            </a:pPr>
            <a:r>
              <a:rPr lang="en-US" dirty="0"/>
              <a:t>How effective are stakeholder engagement and communication processes at encouraging adoption of effective practices? </a:t>
            </a:r>
            <a:endParaRPr dirty="0"/>
          </a:p>
          <a:p>
            <a:pPr marL="0" lvl="0" indent="0" algn="l" rtl="0">
              <a:spcBef>
                <a:spcPts val="1000"/>
              </a:spcBef>
              <a:spcAft>
                <a:spcPts val="0"/>
              </a:spcAft>
              <a:buNone/>
            </a:pPr>
            <a:endParaRPr dirty="0">
              <a:highlight>
                <a:srgbClr val="FFFF00"/>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graphicFrame>
        <p:nvGraphicFramePr>
          <p:cNvPr id="187" name="Google Shape;187;p2"/>
          <p:cNvGraphicFramePr/>
          <p:nvPr/>
        </p:nvGraphicFramePr>
        <p:xfrm>
          <a:off x="430107" y="495575"/>
          <a:ext cx="11058200" cy="4995720"/>
        </p:xfrm>
        <a:graphic>
          <a:graphicData uri="http://schemas.openxmlformats.org/drawingml/2006/table">
            <a:tbl>
              <a:tblPr>
                <a:noFill/>
                <a:tableStyleId>{15E28A31-F934-43BB-AC4D-9B5C34B7C53E}</a:tableStyleId>
              </a:tblPr>
              <a:tblGrid>
                <a:gridCol w="3619600">
                  <a:extLst>
                    <a:ext uri="{9D8B030D-6E8A-4147-A177-3AD203B41FA5}">
                      <a16:colId xmlns:a16="http://schemas.microsoft.com/office/drawing/2014/main" val="20000"/>
                    </a:ext>
                  </a:extLst>
                </a:gridCol>
                <a:gridCol w="1529975">
                  <a:extLst>
                    <a:ext uri="{9D8B030D-6E8A-4147-A177-3AD203B41FA5}">
                      <a16:colId xmlns:a16="http://schemas.microsoft.com/office/drawing/2014/main" val="20001"/>
                    </a:ext>
                  </a:extLst>
                </a:gridCol>
                <a:gridCol w="2142075">
                  <a:extLst>
                    <a:ext uri="{9D8B030D-6E8A-4147-A177-3AD203B41FA5}">
                      <a16:colId xmlns:a16="http://schemas.microsoft.com/office/drawing/2014/main" val="20002"/>
                    </a:ext>
                  </a:extLst>
                </a:gridCol>
                <a:gridCol w="1541475">
                  <a:extLst>
                    <a:ext uri="{9D8B030D-6E8A-4147-A177-3AD203B41FA5}">
                      <a16:colId xmlns:a16="http://schemas.microsoft.com/office/drawing/2014/main" val="20003"/>
                    </a:ext>
                  </a:extLst>
                </a:gridCol>
                <a:gridCol w="2225075">
                  <a:extLst>
                    <a:ext uri="{9D8B030D-6E8A-4147-A177-3AD203B41FA5}">
                      <a16:colId xmlns:a16="http://schemas.microsoft.com/office/drawing/2014/main" val="20004"/>
                    </a:ext>
                  </a:extLst>
                </a:gridCol>
              </a:tblGrid>
              <a:tr h="464825">
                <a:tc>
                  <a:txBody>
                    <a:bodyPr/>
                    <a:lstStyle/>
                    <a:p>
                      <a:pPr marL="0" marR="0" lvl="0" indent="0" algn="l" rtl="0">
                        <a:spcBef>
                          <a:spcPts val="0"/>
                        </a:spcBef>
                        <a:spcAft>
                          <a:spcPts val="0"/>
                        </a:spcAft>
                        <a:buNone/>
                      </a:pPr>
                      <a:r>
                        <a:rPr lang="en-US" sz="1800" b="1" i="0" u="none" strike="noStrike" cap="none">
                          <a:solidFill>
                            <a:srgbClr val="000000"/>
                          </a:solidFill>
                          <a:latin typeface="Arial"/>
                          <a:ea typeface="Arial"/>
                          <a:cs typeface="Arial"/>
                          <a:sym typeface="Arial"/>
                        </a:rPr>
                        <a:t>Issues</a:t>
                      </a:r>
                      <a:endParaRPr sz="1800" u="none" strike="noStrike" cap="none"/>
                    </a:p>
                  </a:txBody>
                  <a:tcPr marL="41275" marR="41275" marT="41275" marB="41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Arial"/>
                          <a:ea typeface="Arial"/>
                          <a:cs typeface="Arial"/>
                          <a:sym typeface="Arial"/>
                        </a:rPr>
                        <a:t>Level of Impact</a:t>
                      </a:r>
                      <a:r>
                        <a:rPr lang="en-US" sz="1800" b="1" i="0" u="none" strike="noStrike" cap="none" baseline="30000">
                          <a:solidFill>
                            <a:srgbClr val="000000"/>
                          </a:solidFill>
                          <a:latin typeface="Arial"/>
                          <a:ea typeface="Arial"/>
                          <a:cs typeface="Arial"/>
                          <a:sym typeface="Arial"/>
                        </a:rPr>
                        <a:t>1</a:t>
                      </a:r>
                      <a:endParaRPr sz="1800" u="none" strike="noStrike" cap="none"/>
                    </a:p>
                  </a:txBody>
                  <a:tcPr marL="41275" marR="41275" marT="41275" marB="41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Arial"/>
                          <a:ea typeface="Arial"/>
                          <a:cs typeface="Arial"/>
                          <a:sym typeface="Arial"/>
                        </a:rPr>
                        <a:t>Level of Understanding</a:t>
                      </a:r>
                      <a:r>
                        <a:rPr lang="en-US" sz="1800" b="1" i="0" u="none" strike="noStrike" cap="none" baseline="30000">
                          <a:solidFill>
                            <a:srgbClr val="000000"/>
                          </a:solidFill>
                          <a:latin typeface="Arial"/>
                          <a:ea typeface="Arial"/>
                          <a:cs typeface="Arial"/>
                          <a:sym typeface="Arial"/>
                        </a:rPr>
                        <a:t>2</a:t>
                      </a:r>
                      <a:endParaRPr sz="1800" u="none" strike="noStrike" cap="none"/>
                    </a:p>
                  </a:txBody>
                  <a:tcPr marL="41275" marR="41275" marT="41275" marB="41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Arial"/>
                          <a:ea typeface="Arial"/>
                          <a:cs typeface="Arial"/>
                          <a:sym typeface="Arial"/>
                        </a:rPr>
                        <a:t>Level of Control</a:t>
                      </a:r>
                      <a:r>
                        <a:rPr lang="en-US" sz="1800" b="1" i="0" u="none" strike="noStrike" cap="none" baseline="30000">
                          <a:solidFill>
                            <a:srgbClr val="000000"/>
                          </a:solidFill>
                          <a:latin typeface="Arial"/>
                          <a:ea typeface="Arial"/>
                          <a:cs typeface="Arial"/>
                          <a:sym typeface="Arial"/>
                        </a:rPr>
                        <a:t>3</a:t>
                      </a:r>
                      <a:endParaRPr sz="1800" u="none" strike="noStrike" cap="none"/>
                    </a:p>
                  </a:txBody>
                  <a:tcPr marL="41275" marR="41275" marT="41275" marB="41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1" i="0" u="none" strike="noStrike" cap="none">
                          <a:solidFill>
                            <a:srgbClr val="000000"/>
                          </a:solidFill>
                          <a:latin typeface="Arial"/>
                          <a:ea typeface="Arial"/>
                          <a:cs typeface="Arial"/>
                          <a:sym typeface="Arial"/>
                        </a:rPr>
                        <a:t>Ease of Implementation</a:t>
                      </a:r>
                      <a:r>
                        <a:rPr lang="en-US" sz="1800" b="1" i="0" u="none" strike="noStrike" cap="none" baseline="30000">
                          <a:solidFill>
                            <a:srgbClr val="000000"/>
                          </a:solidFill>
                          <a:latin typeface="Arial"/>
                          <a:ea typeface="Arial"/>
                          <a:cs typeface="Arial"/>
                          <a:sym typeface="Arial"/>
                        </a:rPr>
                        <a:t>4</a:t>
                      </a:r>
                      <a:endParaRPr sz="1800" u="none" strike="noStrike" cap="none"/>
                    </a:p>
                  </a:txBody>
                  <a:tcPr marL="41275" marR="41275" marT="41275" marB="41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33925">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Effectiveness of Nonpoint Source Management Efforts</a:t>
                      </a:r>
                      <a:endParaRPr sz="1800" u="none" strike="noStrike" cap="none"/>
                    </a:p>
                  </a:txBody>
                  <a:tcPr marL="41275" marR="41275" marT="41275" marB="41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800" u="none" strike="noStrike" cap="none"/>
                    </a:p>
                  </a:txBody>
                  <a:tcPr marL="41275" marR="41275" marT="41275" marB="41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800" u="none" strike="noStrike" cap="none"/>
                    </a:p>
                  </a:txBody>
                  <a:tcPr marL="41275" marR="41275" marT="41275" marB="41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800" u="none" strike="noStrike" cap="none"/>
                    </a:p>
                  </a:txBody>
                  <a:tcPr marL="41275" marR="41275" marT="41275" marB="41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800" u="none" strike="noStrike" cap="none"/>
                    </a:p>
                  </a:txBody>
                  <a:tcPr marL="41275" marR="41275" marT="41275" marB="41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36750">
                <a:tc>
                  <a:txBody>
                    <a:bodyPr/>
                    <a:lstStyle/>
                    <a:p>
                      <a:pPr marL="0" marR="0" lvl="0" indent="0" algn="r" rtl="0">
                        <a:spcBef>
                          <a:spcPts val="0"/>
                        </a:spcBef>
                        <a:spcAft>
                          <a:spcPts val="0"/>
                        </a:spcAft>
                        <a:buNone/>
                      </a:pPr>
                      <a:r>
                        <a:rPr lang="en-US" sz="1800" b="0" i="1" u="none" strike="noStrike" cap="none">
                          <a:solidFill>
                            <a:srgbClr val="000000"/>
                          </a:solidFill>
                          <a:latin typeface="Calibri"/>
                          <a:ea typeface="Calibri"/>
                          <a:cs typeface="Calibri"/>
                          <a:sym typeface="Calibri"/>
                        </a:rPr>
                        <a:t>Legacy Nutrients</a:t>
                      </a:r>
                      <a:endParaRPr sz="1800" u="none" strike="noStrike" cap="none"/>
                    </a:p>
                  </a:txBody>
                  <a:tcPr marL="41275" marR="41275" marT="41275" marB="41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800" u="none" strike="noStrike" cap="none"/>
                    </a:p>
                  </a:txBody>
                  <a:tcPr marL="41275" marR="41275" marT="41275" marB="41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800" u="none" strike="noStrike" cap="none"/>
                    </a:p>
                  </a:txBody>
                  <a:tcPr marL="41275" marR="41275" marT="41275" marB="41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800" u="none" strike="noStrike" cap="none"/>
                    </a:p>
                  </a:txBody>
                  <a:tcPr marL="41275" marR="41275" marT="41275" marB="41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800" u="none" strike="noStrike" cap="none"/>
                    </a:p>
                  </a:txBody>
                  <a:tcPr marL="41275" marR="41275" marT="41275" marB="41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91850">
                <a:tc>
                  <a:txBody>
                    <a:bodyPr/>
                    <a:lstStyle/>
                    <a:p>
                      <a:pPr marL="0" marR="0" lvl="0" indent="0" algn="r" rtl="0">
                        <a:spcBef>
                          <a:spcPts val="0"/>
                        </a:spcBef>
                        <a:spcAft>
                          <a:spcPts val="0"/>
                        </a:spcAft>
                        <a:buNone/>
                      </a:pPr>
                      <a:r>
                        <a:rPr lang="en-US" sz="1800" b="0" i="1" u="none" strike="noStrike" cap="none">
                          <a:solidFill>
                            <a:srgbClr val="000000"/>
                          </a:solidFill>
                          <a:latin typeface="Calibri"/>
                          <a:ea typeface="Calibri"/>
                          <a:cs typeface="Calibri"/>
                          <a:sym typeface="Calibri"/>
                        </a:rPr>
                        <a:t>Nutrient Mass Balance</a:t>
                      </a:r>
                      <a:endParaRPr sz="1800" u="none" strike="noStrike" cap="none"/>
                    </a:p>
                  </a:txBody>
                  <a:tcPr marL="41275" marR="41275" marT="41275" marB="41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800" u="none" strike="noStrike" cap="none"/>
                    </a:p>
                  </a:txBody>
                  <a:tcPr marL="41275" marR="41275" marT="41275" marB="41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800" u="none" strike="noStrike" cap="none"/>
                    </a:p>
                  </a:txBody>
                  <a:tcPr marL="41275" marR="41275" marT="41275" marB="41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800" u="none" strike="noStrike" cap="none"/>
                    </a:p>
                  </a:txBody>
                  <a:tcPr marL="41275" marR="41275" marT="41275" marB="41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800" u="none" strike="noStrike" cap="none"/>
                    </a:p>
                  </a:txBody>
                  <a:tcPr marL="41275" marR="41275" marT="41275" marB="41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08075">
                <a:tc>
                  <a:txBody>
                    <a:bodyPr/>
                    <a:lstStyle/>
                    <a:p>
                      <a:pPr marL="0" marR="0" lvl="0" indent="0" algn="r" rtl="0">
                        <a:spcBef>
                          <a:spcPts val="0"/>
                        </a:spcBef>
                        <a:spcAft>
                          <a:spcPts val="0"/>
                        </a:spcAft>
                        <a:buNone/>
                      </a:pPr>
                      <a:r>
                        <a:rPr lang="en-US" sz="1800" b="0" i="1" u="none" strike="noStrike" cap="none">
                          <a:solidFill>
                            <a:srgbClr val="000000"/>
                          </a:solidFill>
                          <a:latin typeface="Calibri"/>
                          <a:ea typeface="Calibri"/>
                          <a:cs typeface="Calibri"/>
                          <a:sym typeface="Calibri"/>
                        </a:rPr>
                        <a:t>BMP Nutrient/ Sediment Removal Effectiveness</a:t>
                      </a:r>
                      <a:endParaRPr sz="1800" i="1" u="none" strike="noStrike" cap="none"/>
                    </a:p>
                  </a:txBody>
                  <a:tcPr marL="41275" marR="41275" marT="41275" marB="41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H</a:t>
                      </a:r>
                      <a:endParaRPr sz="1800" u="none" strike="noStrike" cap="none"/>
                    </a:p>
                  </a:txBody>
                  <a:tcPr marL="41275" marR="41275" marT="41275" marB="41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M</a:t>
                      </a:r>
                      <a:endParaRPr sz="1800" u="none" strike="noStrike" cap="none"/>
                    </a:p>
                  </a:txBody>
                  <a:tcPr marL="41275" marR="41275" marT="41275" marB="41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M</a:t>
                      </a:r>
                      <a:endParaRPr sz="1800" u="none" strike="noStrike" cap="none"/>
                    </a:p>
                  </a:txBody>
                  <a:tcPr marL="41275" marR="41275" marT="41275" marB="41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M</a:t>
                      </a:r>
                      <a:endParaRPr sz="1800" u="none" strike="noStrike" cap="none"/>
                    </a:p>
                  </a:txBody>
                  <a:tcPr marL="41275" marR="41275" marT="41275" marB="41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25225">
                <a:tc>
                  <a:txBody>
                    <a:bodyPr/>
                    <a:lstStyle/>
                    <a:p>
                      <a:pPr marL="0" marR="0" lvl="0" indent="0" algn="r" rtl="0">
                        <a:spcBef>
                          <a:spcPts val="0"/>
                        </a:spcBef>
                        <a:spcAft>
                          <a:spcPts val="0"/>
                        </a:spcAft>
                        <a:buNone/>
                      </a:pPr>
                      <a:r>
                        <a:rPr lang="en-US" sz="1800" i="1">
                          <a:solidFill>
                            <a:schemeClr val="dk1"/>
                          </a:solidFill>
                          <a:latin typeface="Calibri"/>
                          <a:ea typeface="Calibri"/>
                          <a:cs typeface="Calibri"/>
                          <a:sym typeface="Calibri"/>
                        </a:rPr>
                        <a:t>Timing, Delivery, and Speciation</a:t>
                      </a:r>
                      <a:r>
                        <a:rPr lang="en-US" sz="1800" b="0" i="1" u="none" strike="noStrike" cap="none">
                          <a:solidFill>
                            <a:srgbClr val="000000"/>
                          </a:solidFill>
                          <a:latin typeface="Calibri"/>
                          <a:ea typeface="Calibri"/>
                          <a:cs typeface="Calibri"/>
                          <a:sym typeface="Calibri"/>
                        </a:rPr>
                        <a:t> </a:t>
                      </a:r>
                      <a:endParaRPr sz="1800" i="1" u="none" strike="noStrike" cap="none"/>
                    </a:p>
                  </a:txBody>
                  <a:tcPr marL="41275" marR="41275" marT="41275" marB="41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800" u="none" strike="noStrike" cap="none"/>
                    </a:p>
                  </a:txBody>
                  <a:tcPr marL="41275" marR="41275" marT="41275" marB="41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800" u="none" strike="noStrike" cap="none"/>
                    </a:p>
                  </a:txBody>
                  <a:tcPr marL="41275" marR="41275" marT="41275" marB="41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800" u="none" strike="noStrike" cap="none"/>
                    </a:p>
                  </a:txBody>
                  <a:tcPr marL="41275" marR="41275" marT="41275" marB="41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800" u="none" strike="noStrike" cap="none"/>
                    </a:p>
                  </a:txBody>
                  <a:tcPr marL="41275" marR="41275" marT="41275" marB="41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45775">
                <a:tc>
                  <a:txBody>
                    <a:bodyPr/>
                    <a:lstStyle/>
                    <a:p>
                      <a:pPr marL="0" marR="0" lvl="0" indent="0" algn="l" rtl="0">
                        <a:spcBef>
                          <a:spcPts val="0"/>
                        </a:spcBef>
                        <a:spcAft>
                          <a:spcPts val="0"/>
                        </a:spcAft>
                        <a:buNone/>
                      </a:pPr>
                      <a:r>
                        <a:rPr lang="en-US" sz="1800" b="1" i="0" u="none" strike="noStrike" cap="none">
                          <a:solidFill>
                            <a:srgbClr val="000000"/>
                          </a:solidFill>
                          <a:latin typeface="Calibri"/>
                          <a:ea typeface="Calibri"/>
                          <a:cs typeface="Calibri"/>
                          <a:sym typeface="Calibri"/>
                        </a:rPr>
                        <a:t>Other Issues</a:t>
                      </a:r>
                      <a:endParaRPr sz="1800" u="none" strike="noStrike" cap="none"/>
                    </a:p>
                  </a:txBody>
                  <a:tcPr marL="41275" marR="41275" marT="41275" marB="41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sz="1800" u="none" strike="noStrike" cap="none"/>
                    </a:p>
                  </a:txBody>
                  <a:tcPr marL="41275" marR="41275" marT="41275" marB="41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sz="1800" u="none" strike="noStrike" cap="none"/>
                    </a:p>
                  </a:txBody>
                  <a:tcPr marL="41275" marR="41275" marT="41275" marB="41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sz="1800" u="none" strike="noStrike" cap="none"/>
                    </a:p>
                  </a:txBody>
                  <a:tcPr marL="41275" marR="41275" marT="41275" marB="41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b="0" i="0" u="none" strike="noStrike" cap="none">
                          <a:solidFill>
                            <a:srgbClr val="000000"/>
                          </a:solidFill>
                          <a:latin typeface="Arial"/>
                          <a:ea typeface="Arial"/>
                          <a:cs typeface="Arial"/>
                          <a:sym typeface="Arial"/>
                        </a:rPr>
                        <a:t> </a:t>
                      </a:r>
                      <a:endParaRPr sz="1800" u="none" strike="noStrike" cap="none"/>
                    </a:p>
                  </a:txBody>
                  <a:tcPr marL="41275" marR="41275" marT="41275" marB="41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403400">
                <a:tc>
                  <a:txBody>
                    <a:bodyPr/>
                    <a:lstStyle/>
                    <a:p>
                      <a:pPr marL="0" marR="0" lvl="0" indent="0" algn="r" rtl="0">
                        <a:spcBef>
                          <a:spcPts val="0"/>
                        </a:spcBef>
                        <a:spcAft>
                          <a:spcPts val="0"/>
                        </a:spcAft>
                        <a:buNone/>
                      </a:pPr>
                      <a:r>
                        <a:rPr lang="en-US" sz="1800" b="0" i="0" u="none" strike="noStrike" cap="none">
                          <a:solidFill>
                            <a:srgbClr val="000000"/>
                          </a:solidFill>
                          <a:latin typeface="Calibri"/>
                          <a:ea typeface="Calibri"/>
                          <a:cs typeface="Calibri"/>
                          <a:sym typeface="Calibri"/>
                        </a:rPr>
                        <a:t>Climate change</a:t>
                      </a:r>
                      <a:endParaRPr sz="1800" u="none" strike="noStrike" cap="none"/>
                    </a:p>
                  </a:txBody>
                  <a:tcPr marL="41275" marR="41275" marT="41275" marB="41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800" u="none" strike="noStrike" cap="none"/>
                    </a:p>
                  </a:txBody>
                  <a:tcPr marL="41275" marR="41275" marT="41275" marB="41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800" u="none" strike="noStrike" cap="none"/>
                    </a:p>
                  </a:txBody>
                  <a:tcPr marL="41275" marR="41275" marT="41275" marB="41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800" u="none" strike="noStrike" cap="none"/>
                    </a:p>
                  </a:txBody>
                  <a:tcPr marL="41275" marR="41275" marT="41275" marB="41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800" u="none" strike="noStrike" cap="none"/>
                    </a:p>
                  </a:txBody>
                  <a:tcPr marL="41275" marR="41275" marT="41275" marB="41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716975">
                <a:tc>
                  <a:txBody>
                    <a:bodyPr/>
                    <a:lstStyle/>
                    <a:p>
                      <a:pPr marL="0" lvl="0" indent="0" algn="r" rtl="0">
                        <a:spcBef>
                          <a:spcPts val="0"/>
                        </a:spcBef>
                        <a:spcAft>
                          <a:spcPts val="0"/>
                        </a:spcAft>
                        <a:buNone/>
                      </a:pPr>
                      <a:r>
                        <a:rPr lang="en-US" sz="1800" i="1">
                          <a:solidFill>
                            <a:schemeClr val="dk1"/>
                          </a:solidFill>
                          <a:latin typeface="Calibri"/>
                          <a:ea typeface="Calibri"/>
                          <a:cs typeface="Calibri"/>
                          <a:sym typeface="Calibri"/>
                        </a:rPr>
                        <a:t>Targets (other </a:t>
                      </a:r>
                      <a:endParaRPr sz="1800" i="1">
                        <a:solidFill>
                          <a:schemeClr val="dk1"/>
                        </a:solidFill>
                        <a:latin typeface="Calibri"/>
                        <a:ea typeface="Calibri"/>
                        <a:cs typeface="Calibri"/>
                        <a:sym typeface="Calibri"/>
                      </a:endParaRPr>
                    </a:p>
                    <a:p>
                      <a:pPr marL="0" lvl="0" indent="0" algn="r" rtl="0">
                        <a:spcBef>
                          <a:spcPts val="0"/>
                        </a:spcBef>
                        <a:spcAft>
                          <a:spcPts val="0"/>
                        </a:spcAft>
                        <a:buClr>
                          <a:schemeClr val="dk1"/>
                        </a:buClr>
                        <a:buFont typeface="Arial"/>
                        <a:buNone/>
                      </a:pPr>
                      <a:r>
                        <a:rPr lang="en-US" sz="1800" i="1">
                          <a:solidFill>
                            <a:schemeClr val="dk1"/>
                          </a:solidFill>
                          <a:latin typeface="Calibri"/>
                          <a:ea typeface="Calibri"/>
                          <a:cs typeface="Calibri"/>
                          <a:sym typeface="Calibri"/>
                        </a:rPr>
                        <a:t>than TN and TP)</a:t>
                      </a:r>
                      <a:endParaRPr sz="1800" i="0" u="none" strike="noStrike" cap="none">
                        <a:solidFill>
                          <a:srgbClr val="000000"/>
                        </a:solidFill>
                        <a:latin typeface="Calibri"/>
                        <a:ea typeface="Calibri"/>
                        <a:cs typeface="Calibri"/>
                        <a:sym typeface="Calibri"/>
                      </a:endParaRPr>
                    </a:p>
                  </a:txBody>
                  <a:tcPr marL="41275" marR="41275" marT="41275" marB="41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800" u="none" strike="noStrike" cap="none"/>
                    </a:p>
                  </a:txBody>
                  <a:tcPr marL="41275" marR="41275" marT="41275" marB="41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800" u="none" strike="noStrike" cap="none"/>
                    </a:p>
                  </a:txBody>
                  <a:tcPr marL="41275" marR="41275" marT="41275" marB="41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800" u="none" strike="noStrike" cap="none"/>
                    </a:p>
                  </a:txBody>
                  <a:tcPr marL="41275" marR="41275" marT="41275" marB="41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800" u="none" strike="noStrike" cap="none"/>
                    </a:p>
                  </a:txBody>
                  <a:tcPr marL="41275" marR="41275" marT="41275" marB="41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74075">
                <a:tc>
                  <a:txBody>
                    <a:bodyPr/>
                    <a:lstStyle/>
                    <a:p>
                      <a:pPr marL="0" lvl="0" indent="0" algn="r" rtl="0">
                        <a:spcBef>
                          <a:spcPts val="0"/>
                        </a:spcBef>
                        <a:spcAft>
                          <a:spcPts val="0"/>
                        </a:spcAft>
                        <a:buNone/>
                      </a:pPr>
                      <a:r>
                        <a:rPr lang="en-US" sz="1800" i="1">
                          <a:solidFill>
                            <a:schemeClr val="dk1"/>
                          </a:solidFill>
                          <a:latin typeface="Calibri"/>
                          <a:ea typeface="Calibri"/>
                          <a:cs typeface="Calibri"/>
                          <a:sym typeface="Calibri"/>
                        </a:rPr>
                        <a:t>Behavioral Response</a:t>
                      </a:r>
                      <a:endParaRPr sz="1800" i="1">
                        <a:solidFill>
                          <a:schemeClr val="dk1"/>
                        </a:solidFill>
                        <a:latin typeface="Calibri"/>
                        <a:ea typeface="Calibri"/>
                        <a:cs typeface="Calibri"/>
                        <a:sym typeface="Calibri"/>
                      </a:endParaRPr>
                    </a:p>
                  </a:txBody>
                  <a:tcPr marL="41275" marR="41275" marT="41275" marB="41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800" u="none" strike="noStrike" cap="none"/>
                    </a:p>
                  </a:txBody>
                  <a:tcPr marL="41275" marR="41275" marT="41275" marB="41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800" u="none" strike="noStrike" cap="none"/>
                    </a:p>
                  </a:txBody>
                  <a:tcPr marL="41275" marR="41275" marT="41275" marB="41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800" u="none" strike="noStrike" cap="none"/>
                    </a:p>
                  </a:txBody>
                  <a:tcPr marL="41275" marR="41275" marT="41275" marB="41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1800" u="none" strike="noStrike" cap="none"/>
                    </a:p>
                  </a:txBody>
                  <a:tcPr marL="41275" marR="41275" marT="41275" marB="412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188" name="Google Shape;188;p2"/>
          <p:cNvSpPr/>
          <p:nvPr/>
        </p:nvSpPr>
        <p:spPr>
          <a:xfrm>
            <a:off x="3948113" y="1798638"/>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9" name="Google Shape;189;p2"/>
          <p:cNvSpPr txBox="1"/>
          <p:nvPr/>
        </p:nvSpPr>
        <p:spPr>
          <a:xfrm>
            <a:off x="758400" y="5581875"/>
            <a:ext cx="10675200" cy="1003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b="1" baseline="30000">
                <a:solidFill>
                  <a:schemeClr val="dk1"/>
                </a:solidFill>
              </a:rPr>
              <a:t>1 </a:t>
            </a:r>
            <a:r>
              <a:rPr lang="en-US" sz="1200" b="1">
                <a:solidFill>
                  <a:schemeClr val="dk1"/>
                </a:solidFill>
              </a:rPr>
              <a:t>Level of Impact: </a:t>
            </a:r>
            <a:r>
              <a:rPr lang="en-US" sz="1200">
                <a:solidFill>
                  <a:schemeClr val="dk1"/>
                </a:solidFill>
              </a:rPr>
              <a:t>To what extent would addressing the issue improve system response to management efforts (i.e., achieving WQ criteria).</a:t>
            </a:r>
            <a:endParaRPr sz="1200">
              <a:solidFill>
                <a:schemeClr val="dk1"/>
              </a:solidFill>
            </a:endParaRPr>
          </a:p>
          <a:p>
            <a:pPr marL="0" lvl="0" indent="0" algn="l" rtl="0">
              <a:lnSpc>
                <a:spcPct val="115000"/>
              </a:lnSpc>
              <a:spcBef>
                <a:spcPts val="0"/>
              </a:spcBef>
              <a:spcAft>
                <a:spcPts val="0"/>
              </a:spcAft>
              <a:buNone/>
            </a:pPr>
            <a:r>
              <a:rPr lang="en-US" sz="1200" b="1" baseline="30000">
                <a:solidFill>
                  <a:schemeClr val="dk1"/>
                </a:solidFill>
              </a:rPr>
              <a:t>2 </a:t>
            </a:r>
            <a:r>
              <a:rPr lang="en-US" sz="1200" b="1">
                <a:solidFill>
                  <a:schemeClr val="dk1"/>
                </a:solidFill>
              </a:rPr>
              <a:t>Level of Understanding: </a:t>
            </a:r>
            <a:r>
              <a:rPr lang="en-US" sz="1200">
                <a:solidFill>
                  <a:schemeClr val="dk1"/>
                </a:solidFill>
              </a:rPr>
              <a:t>How well do we understand the issue.</a:t>
            </a:r>
            <a:endParaRPr sz="1200">
              <a:solidFill>
                <a:schemeClr val="dk1"/>
              </a:solidFill>
            </a:endParaRPr>
          </a:p>
          <a:p>
            <a:pPr marL="0" lvl="0" indent="0" algn="l" rtl="0">
              <a:lnSpc>
                <a:spcPct val="115000"/>
              </a:lnSpc>
              <a:spcBef>
                <a:spcPts val="0"/>
              </a:spcBef>
              <a:spcAft>
                <a:spcPts val="0"/>
              </a:spcAft>
              <a:buNone/>
            </a:pPr>
            <a:r>
              <a:rPr lang="en-US" sz="1200" b="1" baseline="30000">
                <a:solidFill>
                  <a:schemeClr val="dk1"/>
                </a:solidFill>
              </a:rPr>
              <a:t>3 </a:t>
            </a:r>
            <a:r>
              <a:rPr lang="en-US" sz="1200" b="1">
                <a:solidFill>
                  <a:schemeClr val="dk1"/>
                </a:solidFill>
              </a:rPr>
              <a:t>Level of Control: </a:t>
            </a:r>
            <a:r>
              <a:rPr lang="en-US" sz="1200">
                <a:solidFill>
                  <a:schemeClr val="dk1"/>
                </a:solidFill>
              </a:rPr>
              <a:t>How much control does the CBP and partners have over the issue.</a:t>
            </a:r>
            <a:endParaRPr sz="1200">
              <a:solidFill>
                <a:schemeClr val="dk1"/>
              </a:solidFill>
            </a:endParaRPr>
          </a:p>
          <a:p>
            <a:pPr marL="0" lvl="0" indent="0" algn="l" rtl="0">
              <a:lnSpc>
                <a:spcPct val="115000"/>
              </a:lnSpc>
              <a:spcBef>
                <a:spcPts val="0"/>
              </a:spcBef>
              <a:spcAft>
                <a:spcPts val="0"/>
              </a:spcAft>
              <a:buNone/>
            </a:pPr>
            <a:r>
              <a:rPr lang="en-US" sz="1200" b="1" baseline="30000">
                <a:solidFill>
                  <a:schemeClr val="dk1"/>
                </a:solidFill>
              </a:rPr>
              <a:t>4 </a:t>
            </a:r>
            <a:r>
              <a:rPr lang="en-US" sz="1200" b="1">
                <a:solidFill>
                  <a:schemeClr val="dk1"/>
                </a:solidFill>
              </a:rPr>
              <a:t>Ease of Implementation: </a:t>
            </a:r>
            <a:r>
              <a:rPr lang="en-US" sz="1200">
                <a:solidFill>
                  <a:schemeClr val="dk1"/>
                </a:solidFill>
              </a:rPr>
              <a:t>How costly and/or difficult is implementing/addressing this issue.</a:t>
            </a:r>
            <a:endParaRPr sz="12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6c66799fd9_0_4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Where are we Heading</a:t>
            </a:r>
            <a:endParaRPr/>
          </a:p>
        </p:txBody>
      </p:sp>
      <p:sp>
        <p:nvSpPr>
          <p:cNvPr id="195" name="Google Shape;195;g6c66799fd9_0_45"/>
          <p:cNvSpPr txBox="1">
            <a:spLocks noGrp="1"/>
          </p:cNvSpPr>
          <p:nvPr>
            <p:ph type="body" idx="1"/>
          </p:nvPr>
        </p:nvSpPr>
        <p:spPr>
          <a:xfrm>
            <a:off x="652150" y="1825625"/>
            <a:ext cx="10701600" cy="43512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1000"/>
              </a:spcBef>
              <a:spcAft>
                <a:spcPts val="0"/>
              </a:spcAft>
              <a:buSzPts val="1800"/>
              <a:buChar char="●"/>
            </a:pPr>
            <a:r>
              <a:rPr lang="en-US"/>
              <a:t>How big is the relative contribution to the gap from each issue </a:t>
            </a:r>
            <a:endParaRPr/>
          </a:p>
          <a:p>
            <a:pPr marL="457200" lvl="0" indent="-342900" algn="l" rtl="0">
              <a:lnSpc>
                <a:spcPct val="115000"/>
              </a:lnSpc>
              <a:spcBef>
                <a:spcPts val="0"/>
              </a:spcBef>
              <a:spcAft>
                <a:spcPts val="0"/>
              </a:spcAft>
              <a:buSzPts val="1800"/>
              <a:buChar char="●"/>
            </a:pPr>
            <a:r>
              <a:rPr lang="en-US"/>
              <a:t>What are the science and management needs that arise from each issue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6c66799fd9_1_10"/>
          <p:cNvSpPr txBox="1"/>
          <p:nvPr/>
        </p:nvSpPr>
        <p:spPr>
          <a:xfrm>
            <a:off x="620375" y="298075"/>
            <a:ext cx="10493100" cy="81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a:latin typeface="Calibri"/>
                <a:ea typeface="Calibri"/>
                <a:cs typeface="Calibri"/>
                <a:sym typeface="Calibri"/>
              </a:rPr>
              <a:t>Science Gap/Uncertainty Issues: Watershed Group</a:t>
            </a:r>
            <a:endParaRPr sz="3600">
              <a:latin typeface="Calibri"/>
              <a:ea typeface="Calibri"/>
              <a:cs typeface="Calibri"/>
              <a:sym typeface="Calibri"/>
            </a:endParaRPr>
          </a:p>
        </p:txBody>
      </p:sp>
      <p:pic>
        <p:nvPicPr>
          <p:cNvPr id="90" name="Google Shape;90;g6c66799fd9_1_10"/>
          <p:cNvPicPr preferRelativeResize="0"/>
          <p:nvPr/>
        </p:nvPicPr>
        <p:blipFill>
          <a:blip r:embed="rId3">
            <a:alphaModFix/>
          </a:blip>
          <a:stretch>
            <a:fillRect/>
          </a:stretch>
        </p:blipFill>
        <p:spPr>
          <a:xfrm>
            <a:off x="2073925" y="1112275"/>
            <a:ext cx="7843850" cy="5505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6c66799fd9_1_26"/>
          <p:cNvSpPr txBox="1"/>
          <p:nvPr/>
        </p:nvSpPr>
        <p:spPr>
          <a:xfrm>
            <a:off x="490950" y="246875"/>
            <a:ext cx="11210100" cy="95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a:latin typeface="Calibri"/>
                <a:ea typeface="Calibri"/>
                <a:cs typeface="Calibri"/>
                <a:sym typeface="Calibri"/>
              </a:rPr>
              <a:t>Science Gaps/Uncertainties Identified by Watershed Group</a:t>
            </a:r>
            <a:endParaRPr sz="3600">
              <a:latin typeface="Calibri"/>
              <a:ea typeface="Calibri"/>
              <a:cs typeface="Calibri"/>
              <a:sym typeface="Calibri"/>
            </a:endParaRPr>
          </a:p>
        </p:txBody>
      </p:sp>
      <p:sp>
        <p:nvSpPr>
          <p:cNvPr id="96" name="Google Shape;96;g6c66799fd9_1_26"/>
          <p:cNvSpPr txBox="1"/>
          <p:nvPr/>
        </p:nvSpPr>
        <p:spPr>
          <a:xfrm>
            <a:off x="3492" y="1022480"/>
            <a:ext cx="8091200" cy="4908600"/>
          </a:xfrm>
          <a:prstGeom prst="rect">
            <a:avLst/>
          </a:prstGeom>
          <a:noFill/>
          <a:ln>
            <a:noFill/>
          </a:ln>
        </p:spPr>
        <p:txBody>
          <a:bodyPr spcFirstLastPara="1" wrap="square" lIns="91425" tIns="91425" rIns="91425" bIns="91425" anchor="t" anchorCtr="0">
            <a:noAutofit/>
          </a:bodyPr>
          <a:lstStyle/>
          <a:p>
            <a:pPr marL="914400" lvl="0" indent="-381000" algn="l" rtl="0">
              <a:lnSpc>
                <a:spcPct val="115000"/>
              </a:lnSpc>
              <a:spcBef>
                <a:spcPts val="0"/>
              </a:spcBef>
              <a:spcAft>
                <a:spcPts val="0"/>
              </a:spcAft>
              <a:buClr>
                <a:schemeClr val="dk1"/>
              </a:buClr>
              <a:buSzPts val="2400"/>
              <a:buFont typeface="Calibri"/>
              <a:buChar char="●"/>
            </a:pPr>
            <a:r>
              <a:rPr lang="en-US" sz="2800" b="1" dirty="0">
                <a:latin typeface="Calibri"/>
                <a:ea typeface="Calibri"/>
                <a:cs typeface="Calibri"/>
                <a:sym typeface="Calibri"/>
              </a:rPr>
              <a:t>Effectiveness of Nonpoint Source Management Efforts</a:t>
            </a:r>
            <a:endParaRPr sz="2800" b="1" dirty="0">
              <a:latin typeface="Calibri"/>
              <a:ea typeface="Calibri"/>
              <a:cs typeface="Calibri"/>
              <a:sym typeface="Calibri"/>
            </a:endParaRPr>
          </a:p>
          <a:p>
            <a:pPr marL="1371600" lvl="1" indent="-381000" algn="l" rtl="0">
              <a:lnSpc>
                <a:spcPct val="115000"/>
              </a:lnSpc>
              <a:spcBef>
                <a:spcPts val="0"/>
              </a:spcBef>
              <a:spcAft>
                <a:spcPts val="0"/>
              </a:spcAft>
              <a:buClr>
                <a:schemeClr val="dk1"/>
              </a:buClr>
              <a:buSzPts val="2400"/>
              <a:buFont typeface="Calibri"/>
              <a:buChar char="○"/>
            </a:pPr>
            <a:r>
              <a:rPr lang="en-US" sz="2800" i="1" dirty="0">
                <a:latin typeface="Calibri"/>
                <a:ea typeface="Calibri"/>
                <a:cs typeface="Calibri"/>
                <a:sym typeface="Calibri"/>
              </a:rPr>
              <a:t>Legacy Nutrients</a:t>
            </a:r>
            <a:endParaRPr sz="2800" i="1" u="sng" dirty="0">
              <a:latin typeface="Calibri"/>
              <a:ea typeface="Calibri"/>
              <a:cs typeface="Calibri"/>
              <a:sym typeface="Calibri"/>
            </a:endParaRPr>
          </a:p>
          <a:p>
            <a:pPr marL="1371600" lvl="1" indent="-381000" algn="l" rtl="0">
              <a:lnSpc>
                <a:spcPct val="115000"/>
              </a:lnSpc>
              <a:spcBef>
                <a:spcPts val="0"/>
              </a:spcBef>
              <a:spcAft>
                <a:spcPts val="0"/>
              </a:spcAft>
              <a:buClr>
                <a:schemeClr val="dk1"/>
              </a:buClr>
              <a:buSzPts val="2400"/>
              <a:buFont typeface="Calibri"/>
              <a:buChar char="○"/>
            </a:pPr>
            <a:r>
              <a:rPr lang="en-US" sz="2800" i="1" dirty="0">
                <a:latin typeface="Calibri"/>
                <a:ea typeface="Calibri"/>
                <a:cs typeface="Calibri"/>
                <a:sym typeface="Calibri"/>
              </a:rPr>
              <a:t>Nutrient Mass Balance</a:t>
            </a:r>
            <a:endParaRPr sz="2800" i="1" u="sng" dirty="0">
              <a:latin typeface="Calibri"/>
              <a:ea typeface="Calibri"/>
              <a:cs typeface="Calibri"/>
              <a:sym typeface="Calibri"/>
            </a:endParaRPr>
          </a:p>
          <a:p>
            <a:pPr marL="1371600" lvl="1" indent="-381000" algn="l" rtl="0">
              <a:lnSpc>
                <a:spcPct val="115000"/>
              </a:lnSpc>
              <a:spcBef>
                <a:spcPts val="0"/>
              </a:spcBef>
              <a:spcAft>
                <a:spcPts val="0"/>
              </a:spcAft>
              <a:buClr>
                <a:schemeClr val="dk1"/>
              </a:buClr>
              <a:buSzPts val="2400"/>
              <a:buFont typeface="Calibri"/>
              <a:buChar char="○"/>
            </a:pPr>
            <a:r>
              <a:rPr lang="en-US" sz="2800" i="1" dirty="0">
                <a:latin typeface="Calibri"/>
                <a:ea typeface="Calibri"/>
                <a:cs typeface="Calibri"/>
                <a:sym typeface="Calibri"/>
              </a:rPr>
              <a:t>BMP Nutrient/ Sediment Removal Effectiveness</a:t>
            </a:r>
            <a:endParaRPr sz="2800" i="1" u="sng" dirty="0">
              <a:latin typeface="Calibri"/>
              <a:ea typeface="Calibri"/>
              <a:cs typeface="Calibri"/>
              <a:sym typeface="Calibri"/>
            </a:endParaRPr>
          </a:p>
          <a:p>
            <a:pPr marL="914400" lvl="0" indent="-381000" algn="l" rtl="0">
              <a:lnSpc>
                <a:spcPct val="115000"/>
              </a:lnSpc>
              <a:spcBef>
                <a:spcPts val="0"/>
              </a:spcBef>
              <a:spcAft>
                <a:spcPts val="0"/>
              </a:spcAft>
              <a:buClr>
                <a:schemeClr val="dk1"/>
              </a:buClr>
              <a:buSzPts val="2400"/>
              <a:buFont typeface="Calibri"/>
              <a:buChar char="●"/>
            </a:pPr>
            <a:r>
              <a:rPr lang="en-US" sz="2800" b="1" dirty="0">
                <a:solidFill>
                  <a:schemeClr val="dk1"/>
                </a:solidFill>
                <a:latin typeface="Calibri"/>
                <a:ea typeface="Calibri"/>
                <a:cs typeface="Calibri"/>
                <a:sym typeface="Calibri"/>
              </a:rPr>
              <a:t>C</a:t>
            </a:r>
            <a:r>
              <a:rPr lang="en-US" sz="28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limate Change</a:t>
            </a:r>
            <a:endParaRPr sz="2800" b="1" dirty="0">
              <a:latin typeface="Calibri"/>
              <a:ea typeface="Calibri"/>
              <a:cs typeface="Calibri"/>
              <a:sym typeface="Calibri"/>
            </a:endParaRPr>
          </a:p>
          <a:p>
            <a:pPr marL="914400" lvl="0" indent="-381000" algn="l" rtl="0">
              <a:lnSpc>
                <a:spcPct val="115000"/>
              </a:lnSpc>
              <a:spcBef>
                <a:spcPts val="0"/>
              </a:spcBef>
              <a:spcAft>
                <a:spcPts val="0"/>
              </a:spcAft>
              <a:buClr>
                <a:schemeClr val="dk1"/>
              </a:buClr>
              <a:buSzPts val="2400"/>
              <a:buFont typeface="Calibri"/>
              <a:buChar char="●"/>
            </a:pPr>
            <a:r>
              <a:rPr lang="en-US" sz="2800" b="1" dirty="0">
                <a:latin typeface="Calibri"/>
                <a:ea typeface="Calibri"/>
                <a:cs typeface="Calibri"/>
                <a:sym typeface="Calibri"/>
              </a:rPr>
              <a:t>Behavioral Responses to Existing Policies</a:t>
            </a:r>
            <a:endParaRPr sz="2800" b="1" dirty="0">
              <a:latin typeface="Calibri"/>
              <a:ea typeface="Calibri"/>
              <a:cs typeface="Calibri"/>
              <a:sym typeface="Calibri"/>
            </a:endParaRPr>
          </a:p>
          <a:p>
            <a:pPr marL="914400" lvl="0" indent="-381000" algn="l" rtl="0">
              <a:lnSpc>
                <a:spcPct val="115000"/>
              </a:lnSpc>
              <a:spcBef>
                <a:spcPts val="0"/>
              </a:spcBef>
              <a:spcAft>
                <a:spcPts val="0"/>
              </a:spcAft>
              <a:buClr>
                <a:schemeClr val="dk1"/>
              </a:buClr>
              <a:buSzPts val="2400"/>
              <a:buFont typeface="Calibri"/>
              <a:buChar char="●"/>
            </a:pPr>
            <a:r>
              <a:rPr lang="en-US" sz="2800" b="1" dirty="0">
                <a:solidFill>
                  <a:schemeClr val="dk1"/>
                </a:solidFill>
                <a:latin typeface="Calibri"/>
                <a:ea typeface="Calibri"/>
                <a:cs typeface="Calibri"/>
                <a:sym typeface="Calibri"/>
              </a:rPr>
              <a:t>Timing, Delivery, and Speciation</a:t>
            </a:r>
            <a:endParaRPr sz="2800" b="1" dirty="0">
              <a:latin typeface="Calibri"/>
              <a:ea typeface="Calibri"/>
              <a:cs typeface="Calibri"/>
              <a:sym typeface="Calibri"/>
            </a:endParaRPr>
          </a:p>
          <a:p>
            <a:pPr marL="914400" lvl="0" indent="-381000" algn="l" rtl="0">
              <a:lnSpc>
                <a:spcPct val="115000"/>
              </a:lnSpc>
              <a:spcBef>
                <a:spcPts val="0"/>
              </a:spcBef>
              <a:spcAft>
                <a:spcPts val="0"/>
              </a:spcAft>
              <a:buClr>
                <a:schemeClr val="dk1"/>
              </a:buClr>
              <a:buSzPts val="2400"/>
              <a:buFont typeface="Calibri"/>
              <a:buChar char="●"/>
            </a:pPr>
            <a:r>
              <a:rPr lang="en-US" sz="2800" b="1" dirty="0">
                <a:solidFill>
                  <a:schemeClr val="dk1"/>
                </a:solidFill>
                <a:latin typeface="Calibri"/>
                <a:ea typeface="Calibri"/>
                <a:cs typeface="Calibri"/>
                <a:sym typeface="Calibri"/>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Targets other than TN and TP</a:t>
            </a:r>
            <a:r>
              <a:rPr lang="en-US" sz="2800" b="1" dirty="0">
                <a:solidFill>
                  <a:schemeClr val="dk1"/>
                </a:solidFill>
                <a:latin typeface="Calibri"/>
                <a:ea typeface="Calibri"/>
                <a:cs typeface="Calibri"/>
                <a:sym typeface="Calibri"/>
              </a:rPr>
              <a:t>?</a:t>
            </a:r>
            <a:endParaRPr sz="2800" b="1" dirty="0">
              <a:solidFill>
                <a:schemeClr val="dk1"/>
              </a:solidFill>
              <a:latin typeface="Calibri"/>
              <a:ea typeface="Calibri"/>
              <a:cs typeface="Calibri"/>
              <a:sym typeface="Calibri"/>
            </a:endParaRPr>
          </a:p>
        </p:txBody>
      </p:sp>
      <p:sp>
        <p:nvSpPr>
          <p:cNvPr id="97" name="Google Shape;97;g6c66799fd9_1_26"/>
          <p:cNvSpPr txBox="1"/>
          <p:nvPr/>
        </p:nvSpPr>
        <p:spPr>
          <a:xfrm>
            <a:off x="7311800" y="1840375"/>
            <a:ext cx="3806700" cy="198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6000" dirty="0">
                <a:solidFill>
                  <a:schemeClr val="dk1"/>
                </a:solidFill>
                <a:latin typeface="Calibri"/>
                <a:ea typeface="Calibri"/>
                <a:cs typeface="Calibri"/>
                <a:sym typeface="Calibri"/>
              </a:rPr>
              <a:t>Nonpoint Sources</a:t>
            </a:r>
            <a:endParaRPr dirty="0"/>
          </a:p>
        </p:txBody>
      </p:sp>
      <p:sp>
        <p:nvSpPr>
          <p:cNvPr id="98" name="Google Shape;98;g6c66799fd9_1_26"/>
          <p:cNvSpPr/>
          <p:nvPr/>
        </p:nvSpPr>
        <p:spPr>
          <a:xfrm>
            <a:off x="6986175" y="2231200"/>
            <a:ext cx="226200" cy="1647000"/>
          </a:xfrm>
          <a:prstGeom prst="rightBrace">
            <a:avLst>
              <a:gd name="adj1" fmla="val 8333"/>
              <a:gd name="adj2" fmla="val 51783"/>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 name="Google Shape;99;g6c66799fd9_1_26"/>
          <p:cNvPicPr preferRelativeResize="0"/>
          <p:nvPr/>
        </p:nvPicPr>
        <p:blipFill>
          <a:blip r:embed="rId3">
            <a:alphaModFix/>
          </a:blip>
          <a:stretch>
            <a:fillRect/>
          </a:stretch>
        </p:blipFill>
        <p:spPr>
          <a:xfrm>
            <a:off x="7212375" y="3878200"/>
            <a:ext cx="5109024" cy="2793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6c73ac8fc9_0_5"/>
          <p:cNvSpPr txBox="1">
            <a:spLocks noGrp="1"/>
          </p:cNvSpPr>
          <p:nvPr>
            <p:ph type="ctrTitle"/>
          </p:nvPr>
        </p:nvSpPr>
        <p:spPr>
          <a:xfrm>
            <a:off x="655375" y="512275"/>
            <a:ext cx="10788900" cy="6108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3600" b="1"/>
              <a:t>Effectiveness of Nonpoint Source Management Efforts</a:t>
            </a:r>
            <a:endParaRPr sz="3600" b="1"/>
          </a:p>
        </p:txBody>
      </p:sp>
      <p:sp>
        <p:nvSpPr>
          <p:cNvPr id="105" name="Google Shape;105;g6c73ac8fc9_0_5"/>
          <p:cNvSpPr txBox="1"/>
          <p:nvPr/>
        </p:nvSpPr>
        <p:spPr>
          <a:xfrm>
            <a:off x="655375" y="1522925"/>
            <a:ext cx="7073100" cy="488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latin typeface="Calibri"/>
                <a:ea typeface="Calibri"/>
                <a:cs typeface="Calibri"/>
                <a:sym typeface="Calibri"/>
              </a:rPr>
              <a:t>Achievement of remaining nutrient/ sediment reduction goals rests primarily with agricultural/NPS sources</a:t>
            </a:r>
            <a:endParaRPr sz="2400">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r>
              <a:rPr lang="en-US" sz="2400">
                <a:latin typeface="Calibri"/>
                <a:ea typeface="Calibri"/>
                <a:cs typeface="Calibri"/>
                <a:sym typeface="Calibri"/>
              </a:rPr>
              <a:t>Mixed signals in monitoring data of effectiveness of NPS management efforts (2018 STAC report found relatively little change in nonpoint source loads between 1992-2012 in the ambient monitoring data)</a:t>
            </a:r>
            <a:endParaRPr sz="2400">
              <a:latin typeface="Calibri"/>
              <a:ea typeface="Calibri"/>
              <a:cs typeface="Calibri"/>
              <a:sym typeface="Calibri"/>
            </a:endParaRPr>
          </a:p>
          <a:p>
            <a:pPr marL="0" lvl="0" indent="0" algn="l" rtl="0">
              <a:spcBef>
                <a:spcPts val="0"/>
              </a:spcBef>
              <a:spcAft>
                <a:spcPts val="0"/>
              </a:spcAft>
              <a:buNone/>
            </a:pPr>
            <a:endParaRPr sz="3000">
              <a:latin typeface="Calibri"/>
              <a:ea typeface="Calibri"/>
              <a:cs typeface="Calibri"/>
              <a:sym typeface="Calibri"/>
            </a:endParaRPr>
          </a:p>
          <a:p>
            <a:pPr marL="0" lvl="0" indent="0" algn="l" rtl="0">
              <a:spcBef>
                <a:spcPts val="0"/>
              </a:spcBef>
              <a:spcAft>
                <a:spcPts val="0"/>
              </a:spcAft>
              <a:buNone/>
            </a:pPr>
            <a:r>
              <a:rPr lang="en-US" sz="2400" b="1" i="1">
                <a:solidFill>
                  <a:srgbClr val="FF0000"/>
                </a:solidFill>
                <a:latin typeface="Calibri"/>
                <a:ea typeface="Calibri"/>
                <a:cs typeface="Calibri"/>
                <a:sym typeface="Calibri"/>
              </a:rPr>
              <a:t>What is responsible for divergence between expected and observed NPS loads?</a:t>
            </a:r>
            <a:endParaRPr sz="2400" b="1" i="1">
              <a:solidFill>
                <a:srgbClr val="FF0000"/>
              </a:solidFill>
              <a:latin typeface="Calibri"/>
              <a:ea typeface="Calibri"/>
              <a:cs typeface="Calibri"/>
              <a:sym typeface="Calibri"/>
            </a:endParaRPr>
          </a:p>
        </p:txBody>
      </p:sp>
      <p:pic>
        <p:nvPicPr>
          <p:cNvPr id="106" name="Google Shape;106;g6c73ac8fc9_0_5"/>
          <p:cNvPicPr preferRelativeResize="0"/>
          <p:nvPr/>
        </p:nvPicPr>
        <p:blipFill>
          <a:blip r:embed="rId3">
            <a:alphaModFix/>
          </a:blip>
          <a:stretch>
            <a:fillRect/>
          </a:stretch>
        </p:blipFill>
        <p:spPr>
          <a:xfrm>
            <a:off x="7662250" y="1770338"/>
            <a:ext cx="4387899" cy="38776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6c66799fd9_0_15"/>
          <p:cNvSpPr txBox="1">
            <a:spLocks noGrp="1"/>
          </p:cNvSpPr>
          <p:nvPr>
            <p:ph type="title"/>
          </p:nvPr>
        </p:nvSpPr>
        <p:spPr>
          <a:xfrm>
            <a:off x="838200" y="340900"/>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Legacy Nutrients </a:t>
            </a:r>
            <a:endParaRPr/>
          </a:p>
        </p:txBody>
      </p:sp>
      <p:sp>
        <p:nvSpPr>
          <p:cNvPr id="112" name="Google Shape;112;g6c66799fd9_0_15"/>
          <p:cNvSpPr txBox="1">
            <a:spLocks noGrp="1"/>
          </p:cNvSpPr>
          <p:nvPr>
            <p:ph type="body" idx="1"/>
          </p:nvPr>
        </p:nvSpPr>
        <p:spPr>
          <a:xfrm>
            <a:off x="838200" y="1825625"/>
            <a:ext cx="6105600" cy="4351200"/>
          </a:xfrm>
          <a:prstGeom prst="rect">
            <a:avLst/>
          </a:prstGeom>
        </p:spPr>
        <p:txBody>
          <a:bodyPr spcFirstLastPara="1" wrap="square" lIns="91425" tIns="45700" rIns="91425" bIns="45700" anchor="t" anchorCtr="0">
            <a:noAutofit/>
          </a:bodyPr>
          <a:lstStyle/>
          <a:p>
            <a:pPr marL="457200" lvl="0" indent="-419100" algn="l" rtl="0">
              <a:lnSpc>
                <a:spcPct val="115000"/>
              </a:lnSpc>
              <a:spcBef>
                <a:spcPts val="0"/>
              </a:spcBef>
              <a:spcAft>
                <a:spcPts val="0"/>
              </a:spcAft>
              <a:buSzPts val="3000"/>
              <a:buChar char="●"/>
            </a:pPr>
            <a:r>
              <a:rPr lang="en-US" sz="3200" dirty="0"/>
              <a:t>Large stores of N and P in soils and groundwater exist throughout the watershed</a:t>
            </a:r>
            <a:endParaRPr sz="3200" dirty="0"/>
          </a:p>
          <a:p>
            <a:pPr marL="457200" lvl="0" indent="-419100" algn="l" rtl="0">
              <a:lnSpc>
                <a:spcPct val="115000"/>
              </a:lnSpc>
              <a:spcBef>
                <a:spcPts val="800"/>
              </a:spcBef>
              <a:spcAft>
                <a:spcPts val="0"/>
              </a:spcAft>
              <a:buSzPts val="3000"/>
              <a:buChar char="●"/>
            </a:pPr>
            <a:r>
              <a:rPr lang="en-US" sz="3200" dirty="0"/>
              <a:t>Under the most optimistic assumptions, the drawdown in P and N levels from soils and groundwater could take decades</a:t>
            </a:r>
            <a:endParaRPr sz="3200" dirty="0"/>
          </a:p>
          <a:p>
            <a:pPr marL="457200" lvl="0" indent="0" algn="l" rtl="0">
              <a:lnSpc>
                <a:spcPct val="100000"/>
              </a:lnSpc>
              <a:spcBef>
                <a:spcPts val="800"/>
              </a:spcBef>
              <a:spcAft>
                <a:spcPts val="800"/>
              </a:spcAft>
              <a:buNone/>
            </a:pPr>
            <a:endParaRPr sz="3200" dirty="0"/>
          </a:p>
        </p:txBody>
      </p:sp>
      <p:grpSp>
        <p:nvGrpSpPr>
          <p:cNvPr id="113" name="Google Shape;113;g6c66799fd9_0_15"/>
          <p:cNvGrpSpPr/>
          <p:nvPr/>
        </p:nvGrpSpPr>
        <p:grpSpPr>
          <a:xfrm>
            <a:off x="6833938" y="133307"/>
            <a:ext cx="5281108" cy="6409093"/>
            <a:chOff x="7686981" y="1023249"/>
            <a:chExt cx="4525371" cy="5651758"/>
          </a:xfrm>
        </p:grpSpPr>
        <p:sp>
          <p:nvSpPr>
            <p:cNvPr id="114" name="Google Shape;114;g6c66799fd9_0_15"/>
            <p:cNvSpPr txBox="1"/>
            <p:nvPr/>
          </p:nvSpPr>
          <p:spPr>
            <a:xfrm>
              <a:off x="7930875" y="6364774"/>
              <a:ext cx="4245000" cy="31023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Calibri"/>
                  <a:ea typeface="Calibri"/>
                  <a:cs typeface="Calibri"/>
                  <a:sym typeface="Calibri"/>
                </a:rPr>
                <a:t>Source: Jimmy Webber USGS, STAC workshop presentation Dec 2017.</a:t>
              </a:r>
              <a:endParaRPr sz="1200" dirty="0">
                <a:latin typeface="Calibri"/>
                <a:ea typeface="Calibri"/>
                <a:cs typeface="Calibri"/>
                <a:sym typeface="Calibri"/>
              </a:endParaRPr>
            </a:p>
          </p:txBody>
        </p:sp>
        <p:pic>
          <p:nvPicPr>
            <p:cNvPr id="115" name="Google Shape;115;g6c66799fd9_0_15"/>
            <p:cNvPicPr preferRelativeResize="0"/>
            <p:nvPr/>
          </p:nvPicPr>
          <p:blipFill>
            <a:blip r:embed="rId3">
              <a:alphaModFix/>
            </a:blip>
            <a:stretch>
              <a:fillRect/>
            </a:stretch>
          </p:blipFill>
          <p:spPr>
            <a:xfrm>
              <a:off x="7686981" y="1023249"/>
              <a:ext cx="4525371" cy="5329381"/>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6c66799fd9_1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Legacy Nutrients </a:t>
            </a:r>
            <a:endParaRPr/>
          </a:p>
          <a:p>
            <a:pPr marL="0" lvl="0" indent="0" algn="l" rtl="0">
              <a:spcBef>
                <a:spcPts val="0"/>
              </a:spcBef>
              <a:spcAft>
                <a:spcPts val="0"/>
              </a:spcAft>
              <a:buNone/>
            </a:pPr>
            <a:endParaRPr/>
          </a:p>
        </p:txBody>
      </p:sp>
      <p:sp>
        <p:nvSpPr>
          <p:cNvPr id="121" name="Google Shape;121;g6c66799fd9_1_0"/>
          <p:cNvSpPr txBox="1">
            <a:spLocks noGrp="1"/>
          </p:cNvSpPr>
          <p:nvPr>
            <p:ph type="body" idx="1"/>
          </p:nvPr>
        </p:nvSpPr>
        <p:spPr>
          <a:xfrm>
            <a:off x="978125" y="1301075"/>
            <a:ext cx="10099200" cy="4690800"/>
          </a:xfrm>
          <a:prstGeom prst="rect">
            <a:avLst/>
          </a:prstGeom>
        </p:spPr>
        <p:txBody>
          <a:bodyPr spcFirstLastPara="1" wrap="square" lIns="91425" tIns="45700" rIns="91425" bIns="45700" anchor="t" anchorCtr="0">
            <a:noAutofit/>
          </a:bodyPr>
          <a:lstStyle/>
          <a:p>
            <a:pPr lvl="0" indent="-419100">
              <a:lnSpc>
                <a:spcPct val="115000"/>
              </a:lnSpc>
              <a:spcBef>
                <a:spcPts val="0"/>
              </a:spcBef>
              <a:buSzPts val="3000"/>
              <a:buChar char="●"/>
            </a:pPr>
            <a:r>
              <a:rPr lang="en-US" sz="3200" dirty="0"/>
              <a:t>To what extent are legacy nutrients masking the effectiveness of nonpoint source management actions?</a:t>
            </a:r>
          </a:p>
          <a:p>
            <a:pPr lvl="0" indent="-419100">
              <a:lnSpc>
                <a:spcPct val="115000"/>
              </a:lnSpc>
              <a:spcBef>
                <a:spcPts val="0"/>
              </a:spcBef>
              <a:buSzPts val="3000"/>
              <a:buChar char="●"/>
            </a:pPr>
            <a:r>
              <a:rPr lang="en-US" sz="3200" dirty="0"/>
              <a:t>Are the magnitude and timing of delivery to surface waters understood and reflected in our estimates of nutrient delivery to the Bay? </a:t>
            </a:r>
            <a:endParaRPr sz="3200" dirty="0"/>
          </a:p>
          <a:p>
            <a:pPr marL="457200" lvl="0" indent="-419100" algn="l" rtl="0">
              <a:lnSpc>
                <a:spcPct val="115000"/>
              </a:lnSpc>
              <a:spcBef>
                <a:spcPts val="800"/>
              </a:spcBef>
              <a:spcAft>
                <a:spcPts val="0"/>
              </a:spcAft>
              <a:buSzPts val="3000"/>
              <a:buChar char="●"/>
            </a:pPr>
            <a:r>
              <a:rPr lang="en-US" sz="3200" dirty="0"/>
              <a:t>Are there BMPs that can address legacy sources?</a:t>
            </a:r>
            <a:endParaRPr sz="3200" dirty="0"/>
          </a:p>
          <a:p>
            <a:pPr marL="0" lvl="0" indent="0" algn="l" rtl="0">
              <a:spcBef>
                <a:spcPts val="1000"/>
              </a:spcBef>
              <a:spcAft>
                <a:spcPts val="0"/>
              </a:spcAft>
              <a:buNone/>
            </a:pPr>
            <a:endParaRPr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6c66799fd9_0_20"/>
          <p:cNvSpPr txBox="1">
            <a:spLocks noGrp="1"/>
          </p:cNvSpPr>
          <p:nvPr>
            <p:ph type="title"/>
          </p:nvPr>
        </p:nvSpPr>
        <p:spPr>
          <a:xfrm>
            <a:off x="838200" y="2127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Nutrient Mass Balance</a:t>
            </a:r>
            <a:endParaRPr/>
          </a:p>
        </p:txBody>
      </p:sp>
      <p:sp>
        <p:nvSpPr>
          <p:cNvPr id="127" name="Google Shape;127;g6c66799fd9_0_20"/>
          <p:cNvSpPr txBox="1">
            <a:spLocks noGrp="1"/>
          </p:cNvSpPr>
          <p:nvPr>
            <p:ph type="body" idx="1"/>
          </p:nvPr>
        </p:nvSpPr>
        <p:spPr>
          <a:xfrm>
            <a:off x="190575" y="1673225"/>
            <a:ext cx="6978900" cy="4351200"/>
          </a:xfrm>
          <a:prstGeom prst="rect">
            <a:avLst/>
          </a:prstGeom>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SzPts val="2400"/>
              <a:buChar char="●"/>
            </a:pPr>
            <a:r>
              <a:rPr lang="en-US" sz="2400" dirty="0"/>
              <a:t>Large mass balance issues exist in many agricultural dominated regions (inputs of feed and fertilizer exceeding assimilative capacity) </a:t>
            </a:r>
            <a:endParaRPr sz="2400" dirty="0"/>
          </a:p>
          <a:p>
            <a:pPr marL="457200" lvl="0" indent="-381000" algn="l" rtl="0">
              <a:lnSpc>
                <a:spcPct val="115000"/>
              </a:lnSpc>
              <a:spcBef>
                <a:spcPts val="800"/>
              </a:spcBef>
              <a:spcAft>
                <a:spcPts val="0"/>
              </a:spcAft>
              <a:buSzPts val="2400"/>
              <a:buChar char="●"/>
            </a:pPr>
            <a:r>
              <a:rPr lang="en-US" sz="2400" dirty="0"/>
              <a:t>Continued growth in intensive animal agriculture has compounded this issue and represent large potential source of nutrients in the system</a:t>
            </a:r>
            <a:endParaRPr sz="2400" dirty="0"/>
          </a:p>
          <a:p>
            <a:pPr marL="457200" lvl="0" indent="-381000" algn="l" rtl="0">
              <a:lnSpc>
                <a:spcPct val="115000"/>
              </a:lnSpc>
              <a:spcBef>
                <a:spcPts val="800"/>
              </a:spcBef>
              <a:spcAft>
                <a:spcPts val="0"/>
              </a:spcAft>
              <a:buSzPts val="2400"/>
              <a:buChar char="●"/>
            </a:pPr>
            <a:r>
              <a:rPr lang="en-US" sz="2400" dirty="0"/>
              <a:t>There is evidence of significant heterogeneity in nutrient use efficiency (nutrient mass imbalances) across livestock operations. </a:t>
            </a:r>
            <a:endParaRPr sz="2400" dirty="0"/>
          </a:p>
        </p:txBody>
      </p:sp>
      <p:pic>
        <p:nvPicPr>
          <p:cNvPr id="128" name="Google Shape;128;g6c66799fd9_0_20"/>
          <p:cNvPicPr preferRelativeResize="0"/>
          <p:nvPr/>
        </p:nvPicPr>
        <p:blipFill rotWithShape="1">
          <a:blip r:embed="rId3">
            <a:alphaModFix/>
          </a:blip>
          <a:srcRect l="4643"/>
          <a:stretch/>
        </p:blipFill>
        <p:spPr>
          <a:xfrm>
            <a:off x="7169477" y="312325"/>
            <a:ext cx="4774247" cy="5864500"/>
          </a:xfrm>
          <a:prstGeom prst="rect">
            <a:avLst/>
          </a:prstGeom>
          <a:noFill/>
          <a:ln>
            <a:noFill/>
          </a:ln>
        </p:spPr>
      </p:pic>
      <p:sp>
        <p:nvSpPr>
          <p:cNvPr id="129" name="Google Shape;129;g6c66799fd9_0_20"/>
          <p:cNvSpPr txBox="1"/>
          <p:nvPr/>
        </p:nvSpPr>
        <p:spPr>
          <a:xfrm>
            <a:off x="7274400" y="6176825"/>
            <a:ext cx="4079400" cy="61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latin typeface="Calibri"/>
                <a:ea typeface="Calibri"/>
                <a:cs typeface="Calibri"/>
                <a:sym typeface="Calibri"/>
              </a:rPr>
              <a:t>Moyer et al. 2107, Webber, 2017</a:t>
            </a:r>
            <a:endParaRPr sz="10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6c66799fd9_0_6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Nutrient Mass Balance</a:t>
            </a:r>
            <a:endParaRPr/>
          </a:p>
        </p:txBody>
      </p:sp>
      <p:sp>
        <p:nvSpPr>
          <p:cNvPr id="135" name="Google Shape;135;g6c66799fd9_0_69"/>
          <p:cNvSpPr txBox="1">
            <a:spLocks noGrp="1"/>
          </p:cNvSpPr>
          <p:nvPr>
            <p:ph type="body" idx="1"/>
          </p:nvPr>
        </p:nvSpPr>
        <p:spPr>
          <a:xfrm>
            <a:off x="557425" y="1509750"/>
            <a:ext cx="11270400" cy="4351200"/>
          </a:xfrm>
          <a:prstGeom prst="rect">
            <a:avLst/>
          </a:prstGeom>
        </p:spPr>
        <p:txBody>
          <a:bodyPr spcFirstLastPara="1" wrap="square" lIns="91425" tIns="45700" rIns="91425" bIns="45700" anchor="t" anchorCtr="0">
            <a:noAutofit/>
          </a:bodyPr>
          <a:lstStyle/>
          <a:p>
            <a:pPr marL="457200" lvl="0" indent="-419100" algn="l" rtl="0">
              <a:lnSpc>
                <a:spcPct val="115000"/>
              </a:lnSpc>
              <a:spcBef>
                <a:spcPts val="0"/>
              </a:spcBef>
              <a:spcAft>
                <a:spcPts val="0"/>
              </a:spcAft>
              <a:buSzPts val="3000"/>
              <a:buChar char="●"/>
            </a:pPr>
            <a:r>
              <a:rPr lang="en-US" sz="3200" dirty="0"/>
              <a:t>Have we adequately characterized the extent and size of these regional mass imbalances? </a:t>
            </a:r>
            <a:endParaRPr sz="3200" dirty="0"/>
          </a:p>
          <a:p>
            <a:pPr marL="457200" lvl="0" indent="-419100" algn="l" rtl="0">
              <a:lnSpc>
                <a:spcPct val="115000"/>
              </a:lnSpc>
              <a:spcBef>
                <a:spcPts val="0"/>
              </a:spcBef>
              <a:spcAft>
                <a:spcPts val="0"/>
              </a:spcAft>
              <a:buSzPts val="3000"/>
              <a:buChar char="●"/>
            </a:pPr>
            <a:r>
              <a:rPr lang="en-US" sz="3200" dirty="0"/>
              <a:t>Are the loads from areas with large manure stores adequately reflected in our estimates of nutrient delivery? </a:t>
            </a:r>
            <a:endParaRPr sz="3200" dirty="0"/>
          </a:p>
          <a:p>
            <a:pPr marL="457200" lvl="0" indent="-419100" algn="l" rtl="0">
              <a:lnSpc>
                <a:spcPct val="115000"/>
              </a:lnSpc>
              <a:spcBef>
                <a:spcPts val="0"/>
              </a:spcBef>
              <a:spcAft>
                <a:spcPts val="0"/>
              </a:spcAft>
              <a:buSzPts val="3000"/>
              <a:buChar char="●"/>
            </a:pPr>
            <a:r>
              <a:rPr lang="en-US" sz="3200" dirty="0"/>
              <a:t>What is the distribution of manure application and are the outcomes of this behavior reflected in our understanding of the system?</a:t>
            </a:r>
            <a:endParaRPr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6c66799fd9_0_2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BMP Effectiveness </a:t>
            </a:r>
            <a:endParaRPr/>
          </a:p>
        </p:txBody>
      </p:sp>
      <p:sp>
        <p:nvSpPr>
          <p:cNvPr id="141" name="Google Shape;141;g6c66799fd9_0_25"/>
          <p:cNvSpPr txBox="1">
            <a:spLocks noGrp="1"/>
          </p:cNvSpPr>
          <p:nvPr>
            <p:ph type="body" idx="1"/>
          </p:nvPr>
        </p:nvSpPr>
        <p:spPr>
          <a:xfrm>
            <a:off x="436025" y="1535075"/>
            <a:ext cx="6424200" cy="4413000"/>
          </a:xfrm>
          <a:prstGeom prst="rect">
            <a:avLst/>
          </a:prstGeom>
        </p:spPr>
        <p:txBody>
          <a:bodyPr spcFirstLastPara="1" wrap="square" lIns="91425" tIns="45700" rIns="91425" bIns="45700" anchor="t" anchorCtr="0">
            <a:noAutofit/>
          </a:bodyPr>
          <a:lstStyle/>
          <a:p>
            <a:pPr marL="685800" lvl="0" indent="-381000" algn="l" rtl="0">
              <a:lnSpc>
                <a:spcPct val="115000"/>
              </a:lnSpc>
              <a:spcBef>
                <a:spcPts val="0"/>
              </a:spcBef>
              <a:spcAft>
                <a:spcPts val="0"/>
              </a:spcAft>
              <a:buSzPts val="2400"/>
              <a:buFont typeface="Noto Sans Symbols"/>
              <a:buChar char="●"/>
            </a:pPr>
            <a:r>
              <a:rPr lang="en-US" sz="2400" dirty="0"/>
              <a:t>Uncertainty regarding BMP efficiencies</a:t>
            </a:r>
            <a:endParaRPr sz="2400" dirty="0"/>
          </a:p>
          <a:p>
            <a:pPr marL="1143000" lvl="1" indent="-381000" algn="l" rtl="0">
              <a:lnSpc>
                <a:spcPct val="115000"/>
              </a:lnSpc>
              <a:spcBef>
                <a:spcPts val="1000"/>
              </a:spcBef>
              <a:spcAft>
                <a:spcPts val="0"/>
              </a:spcAft>
              <a:buSzPts val="2400"/>
              <a:buFont typeface="Courier New"/>
              <a:buChar char="○"/>
            </a:pPr>
            <a:r>
              <a:rPr lang="en-US" dirty="0"/>
              <a:t>Constant assumed effectiveness over BMP lifetime</a:t>
            </a:r>
            <a:endParaRPr dirty="0"/>
          </a:p>
          <a:p>
            <a:pPr marL="1143000" lvl="1" indent="-342900" algn="l" rtl="0">
              <a:lnSpc>
                <a:spcPct val="115000"/>
              </a:lnSpc>
              <a:spcBef>
                <a:spcPts val="1000"/>
              </a:spcBef>
              <a:spcAft>
                <a:spcPts val="0"/>
              </a:spcAft>
              <a:buSzPts val="1800"/>
              <a:buFont typeface="Courier New"/>
              <a:buChar char="○"/>
            </a:pPr>
            <a:r>
              <a:rPr lang="en-US" dirty="0"/>
              <a:t>Constant removal efficiencies across storms</a:t>
            </a:r>
            <a:endParaRPr dirty="0"/>
          </a:p>
          <a:p>
            <a:pPr marL="685800" lvl="0" indent="-381000" algn="l" rtl="0">
              <a:lnSpc>
                <a:spcPct val="115000"/>
              </a:lnSpc>
              <a:spcBef>
                <a:spcPts val="1000"/>
              </a:spcBef>
              <a:spcAft>
                <a:spcPts val="0"/>
              </a:spcAft>
              <a:buSzPts val="2400"/>
              <a:buFont typeface="Noto Sans Symbols"/>
              <a:buChar char="●"/>
            </a:pPr>
            <a:r>
              <a:rPr lang="en-US" sz="2400" dirty="0"/>
              <a:t>Lag times</a:t>
            </a:r>
            <a:endParaRPr sz="2400" dirty="0"/>
          </a:p>
          <a:p>
            <a:pPr marL="685800" lvl="0" indent="-381000" algn="l" rtl="0">
              <a:lnSpc>
                <a:spcPct val="115000"/>
              </a:lnSpc>
              <a:spcBef>
                <a:spcPts val="1000"/>
              </a:spcBef>
              <a:spcAft>
                <a:spcPts val="0"/>
              </a:spcAft>
              <a:buSzPts val="2400"/>
              <a:buFont typeface="Noto Sans Symbols"/>
              <a:buChar char="●"/>
            </a:pPr>
            <a:r>
              <a:rPr lang="en-US" sz="2400" dirty="0"/>
              <a:t>Monitoring and modeling is insufficient to detect a signal  </a:t>
            </a:r>
            <a:endParaRPr sz="2400" dirty="0"/>
          </a:p>
          <a:p>
            <a:pPr marL="1143000" lvl="1" indent="-381000" algn="l" rtl="0">
              <a:lnSpc>
                <a:spcPct val="115000"/>
              </a:lnSpc>
              <a:spcBef>
                <a:spcPts val="1000"/>
              </a:spcBef>
              <a:spcAft>
                <a:spcPts val="1000"/>
              </a:spcAft>
              <a:buSzPts val="2400"/>
              <a:buFont typeface="Courier New"/>
              <a:buChar char="○"/>
            </a:pPr>
            <a:r>
              <a:rPr lang="en-US" dirty="0"/>
              <a:t>BMPs may be effective but we cannot detect or isolate the signal </a:t>
            </a:r>
            <a:endParaRPr sz="2400" dirty="0"/>
          </a:p>
        </p:txBody>
      </p:sp>
      <p:pic>
        <p:nvPicPr>
          <p:cNvPr id="142" name="Google Shape;142;g6c66799fd9_0_25"/>
          <p:cNvPicPr preferRelativeResize="0">
            <a:picLocks noChangeAspect="1"/>
          </p:cNvPicPr>
          <p:nvPr/>
        </p:nvPicPr>
        <p:blipFill>
          <a:blip r:embed="rId3">
            <a:alphaModFix/>
          </a:blip>
          <a:stretch>
            <a:fillRect/>
          </a:stretch>
        </p:blipFill>
        <p:spPr>
          <a:xfrm>
            <a:off x="7075357" y="113498"/>
            <a:ext cx="4768331" cy="5654674"/>
          </a:xfrm>
          <a:prstGeom prst="rect">
            <a:avLst/>
          </a:prstGeom>
          <a:noFill/>
          <a:ln>
            <a:noFill/>
          </a:ln>
        </p:spPr>
      </p:pic>
      <p:sp>
        <p:nvSpPr>
          <p:cNvPr id="143" name="Google Shape;143;g6c66799fd9_0_25"/>
          <p:cNvSpPr txBox="1"/>
          <p:nvPr/>
        </p:nvSpPr>
        <p:spPr>
          <a:xfrm>
            <a:off x="7791475" y="5868793"/>
            <a:ext cx="3964500" cy="54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a:ea typeface="Calibri"/>
                <a:cs typeface="Calibri"/>
                <a:sym typeface="Calibri"/>
              </a:rPr>
              <a:t>Baseflow nitrogen from decades old groundwater may be masking BMP effects</a:t>
            </a: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
        <p:nvSpPr>
          <p:cNvPr id="144" name="Google Shape;144;g6c66799fd9_0_25"/>
          <p:cNvSpPr txBox="1"/>
          <p:nvPr/>
        </p:nvSpPr>
        <p:spPr>
          <a:xfrm>
            <a:off x="7961075" y="6520193"/>
            <a:ext cx="3746400" cy="691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Moyer et al. 2017; Bhatt et al. 2017</a:t>
            </a:r>
            <a:endParaRPr sz="12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1489</TotalTime>
  <Words>975</Words>
  <Application>Microsoft Macintosh PowerPoint</Application>
  <PresentationFormat>Widescreen</PresentationFormat>
  <Paragraphs>114</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Courier New</vt:lpstr>
      <vt:lpstr>Noto Sans Symbols</vt:lpstr>
      <vt:lpstr>Office Theme</vt:lpstr>
      <vt:lpstr>Watershed Group </vt:lpstr>
      <vt:lpstr>PowerPoint Presentation</vt:lpstr>
      <vt:lpstr>PowerPoint Presentation</vt:lpstr>
      <vt:lpstr>Effectiveness of Nonpoint Source Management Efforts</vt:lpstr>
      <vt:lpstr>Legacy Nutrients </vt:lpstr>
      <vt:lpstr>Legacy Nutrients  </vt:lpstr>
      <vt:lpstr>Nutrient Mass Balance</vt:lpstr>
      <vt:lpstr>Nutrient Mass Balance</vt:lpstr>
      <vt:lpstr>BMP Effectiveness </vt:lpstr>
      <vt:lpstr>BMP Effectiveness </vt:lpstr>
      <vt:lpstr>BMP Effectiveness </vt:lpstr>
      <vt:lpstr>Issues on our radar, but we have not yet unpacked...</vt:lpstr>
      <vt:lpstr>Adapting to an Uncertain Future </vt:lpstr>
      <vt:lpstr>Timing, Delivery, and Speciation</vt:lpstr>
      <vt:lpstr>Behavioral Responses</vt:lpstr>
      <vt:lpstr>PowerPoint Presentation</vt:lpstr>
      <vt:lpstr>Where are we Heading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Watershed Group  State of the Science Scientific Gap Analysis  Assessment of System Response Evaluation of System Response Update</dc:title>
  <dc:creator>Easton, Zachary</dc:creator>
  <cp:lastModifiedBy>Easton, Zachary</cp:lastModifiedBy>
  <cp:revision>9</cp:revision>
  <dcterms:created xsi:type="dcterms:W3CDTF">2019-12-10T15:11:20Z</dcterms:created>
  <dcterms:modified xsi:type="dcterms:W3CDTF">2019-12-18T13:21:10Z</dcterms:modified>
</cp:coreProperties>
</file>