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7"/>
  </p:notesMasterIdLst>
  <p:sldIdLst>
    <p:sldId id="332" r:id="rId3"/>
    <p:sldId id="264" r:id="rId4"/>
    <p:sldId id="260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5" autoAdjust="0"/>
    <p:restoredTop sz="94660"/>
  </p:normalViewPr>
  <p:slideViewPr>
    <p:cSldViewPr snapToGrid="0" showGuides="1">
      <p:cViewPr varScale="1">
        <p:scale>
          <a:sx n="124" d="100"/>
          <a:sy n="124" d="100"/>
        </p:scale>
        <p:origin x="480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F8B040-F758-9F4E-9DBC-FD482E52D10E}" type="datetimeFigureOut">
              <a:rPr lang="en-US" smtClean="0"/>
              <a:t>11/8/19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DE916-7802-C548-841A-7D36B9871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903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22300" y="685800"/>
            <a:ext cx="2438400" cy="18288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CB0873-F6A7-4AF2-BBC0-828BB6525C4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0776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39EEE-2A57-4293-BFF0-EA378EA3BF0A}" type="datetimeFigureOut">
              <a:rPr lang="en-US" smtClean="0"/>
              <a:t>11/8/19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A8C4-2272-4680-97C9-F0B503413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693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39EEE-2A57-4293-BFF0-EA378EA3BF0A}" type="datetimeFigureOut">
              <a:rPr lang="en-US" smtClean="0"/>
              <a:t>11/8/19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A8C4-2272-4680-97C9-F0B503413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54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39EEE-2A57-4293-BFF0-EA378EA3BF0A}" type="datetimeFigureOut">
              <a:rPr lang="en-US" smtClean="0"/>
              <a:t>11/8/19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A8C4-2272-4680-97C9-F0B503413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458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atin typeface="Calibri"/>
                <a:cs typeface="Calibri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fld id="{9869A44C-8FAA-43FF-9684-306185B981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7336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  <a:lvl2pPr>
              <a:defRPr>
                <a:latin typeface="Calibri"/>
                <a:cs typeface="Calibri"/>
              </a:defRPr>
            </a:lvl2pPr>
            <a:lvl3pPr>
              <a:defRPr>
                <a:latin typeface="Calibri"/>
                <a:cs typeface="Calibri"/>
              </a:defRPr>
            </a:lvl3pPr>
            <a:lvl4pPr>
              <a:defRPr>
                <a:latin typeface="Calibri"/>
                <a:cs typeface="Calibri"/>
              </a:defRPr>
            </a:lvl4pPr>
            <a:lvl5pPr>
              <a:defRPr>
                <a:latin typeface="Calibri"/>
                <a:cs typeface="Calibri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603" y="5837839"/>
            <a:ext cx="1905000" cy="457200"/>
          </a:xfrm>
        </p:spPr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fld id="{E466C6E9-C8C9-405D-87FC-D39828B8C1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3890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/>
                <a:cs typeface="Calibri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/>
                <a:cs typeface="Calibri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fld id="{6F580886-72C0-48A1-B548-310551C9AD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510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>
                <a:latin typeface="Calibri"/>
                <a:cs typeface="Calibri"/>
              </a:defRPr>
            </a:lvl1pPr>
            <a:lvl2pPr>
              <a:defRPr sz="2400">
                <a:latin typeface="Calibri"/>
                <a:cs typeface="Calibri"/>
              </a:defRPr>
            </a:lvl2pPr>
            <a:lvl3pPr>
              <a:defRPr sz="2000">
                <a:latin typeface="Calibri"/>
                <a:cs typeface="Calibri"/>
              </a:defRPr>
            </a:lvl3pPr>
            <a:lvl4pPr>
              <a:defRPr sz="1800">
                <a:latin typeface="Calibri"/>
                <a:cs typeface="Calibri"/>
              </a:defRPr>
            </a:lvl4pPr>
            <a:lvl5pPr>
              <a:defRPr sz="1800">
                <a:latin typeface="Calibri"/>
                <a:cs typeface="Calibr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>
                <a:latin typeface="Calibri"/>
                <a:cs typeface="Calibri"/>
              </a:defRPr>
            </a:lvl1pPr>
            <a:lvl2pPr>
              <a:defRPr sz="2400">
                <a:latin typeface="Calibri"/>
                <a:cs typeface="Calibri"/>
              </a:defRPr>
            </a:lvl2pPr>
            <a:lvl3pPr>
              <a:defRPr sz="2000">
                <a:latin typeface="Calibri"/>
                <a:cs typeface="Calibri"/>
              </a:defRPr>
            </a:lvl3pPr>
            <a:lvl4pPr>
              <a:defRPr sz="1800">
                <a:latin typeface="Calibri"/>
                <a:cs typeface="Calibri"/>
              </a:defRPr>
            </a:lvl4pPr>
            <a:lvl5pPr>
              <a:defRPr sz="1800">
                <a:latin typeface="Calibri"/>
                <a:cs typeface="Calibri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fld id="{11B2ADCF-CCB0-4FC2-8A34-C51370190A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0927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/>
                <a:cs typeface="Calibr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/>
                <a:cs typeface="Calibri"/>
              </a:defRPr>
            </a:lvl1pPr>
            <a:lvl2pPr>
              <a:defRPr sz="2000">
                <a:latin typeface="Calibri"/>
                <a:cs typeface="Calibri"/>
              </a:defRPr>
            </a:lvl2pPr>
            <a:lvl3pPr>
              <a:defRPr sz="1800">
                <a:latin typeface="Calibri"/>
                <a:cs typeface="Calibri"/>
              </a:defRPr>
            </a:lvl3pPr>
            <a:lvl4pPr>
              <a:defRPr sz="1600">
                <a:latin typeface="Calibri"/>
                <a:cs typeface="Calibri"/>
              </a:defRPr>
            </a:lvl4pPr>
            <a:lvl5pPr>
              <a:defRPr sz="1600">
                <a:latin typeface="Calibri"/>
                <a:cs typeface="Calibri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/>
                <a:cs typeface="Calibri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/>
                <a:cs typeface="Calibri"/>
              </a:defRPr>
            </a:lvl1pPr>
            <a:lvl2pPr>
              <a:defRPr sz="2000">
                <a:latin typeface="Calibri"/>
                <a:cs typeface="Calibri"/>
              </a:defRPr>
            </a:lvl2pPr>
            <a:lvl3pPr>
              <a:defRPr sz="1800">
                <a:latin typeface="Calibri"/>
                <a:cs typeface="Calibri"/>
              </a:defRPr>
            </a:lvl3pPr>
            <a:lvl4pPr>
              <a:defRPr sz="1600">
                <a:latin typeface="Calibri"/>
                <a:cs typeface="Calibri"/>
              </a:defRPr>
            </a:lvl4pPr>
            <a:lvl5pPr>
              <a:defRPr sz="1600">
                <a:latin typeface="Calibri"/>
                <a:cs typeface="Calibri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fld id="{DD345797-C296-4105-BBC1-4AFDDC262F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9149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fld id="{E7669930-4993-4FD5-8ED8-55C78EAF8F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3870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fld id="{097087BA-EE24-4CA2-911A-9E3BB07463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4194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/>
                <a:cs typeface="Calibri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/>
                <a:cs typeface="Calibri"/>
              </a:defRPr>
            </a:lvl1pPr>
            <a:lvl2pPr>
              <a:defRPr sz="2800">
                <a:latin typeface="Calibri"/>
                <a:cs typeface="Calibri"/>
              </a:defRPr>
            </a:lvl2pPr>
            <a:lvl3pPr>
              <a:defRPr sz="2400">
                <a:latin typeface="Calibri"/>
                <a:cs typeface="Calibri"/>
              </a:defRPr>
            </a:lvl3pPr>
            <a:lvl4pPr>
              <a:defRPr sz="2000">
                <a:latin typeface="Calibri"/>
                <a:cs typeface="Calibri"/>
              </a:defRPr>
            </a:lvl4pPr>
            <a:lvl5pPr>
              <a:defRPr sz="2000">
                <a:latin typeface="Calibri"/>
                <a:cs typeface="Calibri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/>
                <a:cs typeface="Calibri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fld id="{8DFBA0E8-C7F7-4435-8663-100D7E8DEE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38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39EEE-2A57-4293-BFF0-EA378EA3BF0A}" type="datetimeFigureOut">
              <a:rPr lang="en-US" smtClean="0"/>
              <a:t>11/8/19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A8C4-2272-4680-97C9-F0B503413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0208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/>
                <a:cs typeface="Calibri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/>
                <a:cs typeface="Calibri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/>
                <a:cs typeface="Calibri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fld id="{F59487C8-EB6D-42F8-9DD4-D2BA488F9C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338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/>
                <a:cs typeface="Calibri"/>
              </a:defRPr>
            </a:lvl1pPr>
            <a:lvl2pPr>
              <a:defRPr>
                <a:latin typeface="Calibri"/>
                <a:cs typeface="Calibri"/>
              </a:defRPr>
            </a:lvl2pPr>
            <a:lvl3pPr>
              <a:defRPr>
                <a:latin typeface="Calibri"/>
                <a:cs typeface="Calibri"/>
              </a:defRPr>
            </a:lvl3pPr>
            <a:lvl4pPr>
              <a:defRPr>
                <a:latin typeface="Calibri"/>
                <a:cs typeface="Calibri"/>
              </a:defRPr>
            </a:lvl4pPr>
            <a:lvl5pPr>
              <a:defRPr>
                <a:latin typeface="Calibri"/>
                <a:cs typeface="Calibri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fld id="{9455DBD4-5104-4B39-8F0C-AF62CC1D60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3914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>
            <a:lvl1pPr>
              <a:defRPr>
                <a:latin typeface="Calibri"/>
                <a:cs typeface="Calibri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>
            <a:lvl1pPr>
              <a:defRPr>
                <a:latin typeface="Calibri"/>
                <a:cs typeface="Calibri"/>
              </a:defRPr>
            </a:lvl1pPr>
            <a:lvl2pPr>
              <a:defRPr>
                <a:latin typeface="Calibri"/>
                <a:cs typeface="Calibri"/>
              </a:defRPr>
            </a:lvl2pPr>
            <a:lvl3pPr>
              <a:defRPr>
                <a:latin typeface="Calibri"/>
                <a:cs typeface="Calibri"/>
              </a:defRPr>
            </a:lvl3pPr>
            <a:lvl4pPr>
              <a:defRPr>
                <a:latin typeface="Calibri"/>
                <a:cs typeface="Calibri"/>
              </a:defRPr>
            </a:lvl4pPr>
            <a:lvl5pPr>
              <a:defRPr>
                <a:latin typeface="Calibri"/>
                <a:cs typeface="Calibri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/>
                <a:cs typeface="Calibri"/>
              </a:defRPr>
            </a:lvl1pPr>
          </a:lstStyle>
          <a:p>
            <a:fld id="{5247AFAD-7F92-403F-A7BF-94321FFB46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618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39EEE-2A57-4293-BFF0-EA378EA3BF0A}" type="datetimeFigureOut">
              <a:rPr lang="en-US" smtClean="0"/>
              <a:t>11/8/19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A8C4-2272-4680-97C9-F0B503413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373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39EEE-2A57-4293-BFF0-EA378EA3BF0A}" type="datetimeFigureOut">
              <a:rPr lang="en-US" smtClean="0"/>
              <a:t>11/8/19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A8C4-2272-4680-97C9-F0B503413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863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39EEE-2A57-4293-BFF0-EA378EA3BF0A}" type="datetimeFigureOut">
              <a:rPr lang="en-US" smtClean="0"/>
              <a:t>11/8/19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A8C4-2272-4680-97C9-F0B503413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146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39EEE-2A57-4293-BFF0-EA378EA3BF0A}" type="datetimeFigureOut">
              <a:rPr lang="en-US" smtClean="0"/>
              <a:t>11/8/19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A8C4-2272-4680-97C9-F0B503413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396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39EEE-2A57-4293-BFF0-EA378EA3BF0A}" type="datetimeFigureOut">
              <a:rPr lang="en-US" smtClean="0"/>
              <a:t>11/8/19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A8C4-2272-4680-97C9-F0B503413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077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39EEE-2A57-4293-BFF0-EA378EA3BF0A}" type="datetimeFigureOut">
              <a:rPr lang="en-US" smtClean="0"/>
              <a:t>11/8/19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A8C4-2272-4680-97C9-F0B503413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789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39EEE-2A57-4293-BFF0-EA378EA3BF0A}" type="datetimeFigureOut">
              <a:rPr lang="en-US" smtClean="0"/>
              <a:t>11/8/19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2A8C4-2272-4680-97C9-F0B503413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6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39EEE-2A57-4293-BFF0-EA378EA3BF0A}" type="datetimeFigureOut">
              <a:rPr lang="en-US" smtClean="0"/>
              <a:t>11/8/19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2A8C4-2272-4680-97C9-F0B503413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932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709" y="631767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Calibri"/>
                <a:cs typeface="Calibri"/>
              </a:defRPr>
            </a:lvl1pPr>
          </a:lstStyle>
          <a:p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58836" y="6294582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Calibri"/>
                <a:cs typeface="Calibri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Calibri"/>
                <a:cs typeface="Calibri"/>
              </a:defRPr>
            </a:lvl1pPr>
          </a:lstStyle>
          <a:p>
            <a:fld id="{4E87A4CB-5DB4-4FF6-9CD3-30B1174F48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303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/>
          <a:ea typeface="+mj-ea"/>
          <a:cs typeface="Calibri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/>
          <a:ea typeface="+mn-ea"/>
          <a:cs typeface="Calibri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Calibri"/>
          <a:cs typeface="Calibri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cs typeface="Calibri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alibri"/>
          <a:cs typeface="Calibri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alibri"/>
          <a:cs typeface="Calibri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164384"/>
            <a:ext cx="9144000" cy="2393879"/>
          </a:xfrm>
          <a:prstGeom prst="rect">
            <a:avLst/>
          </a:prstGeom>
          <a:gradFill flip="none" rotWithShape="1">
            <a:gsLst>
              <a:gs pos="35000">
                <a:schemeClr val="bg1">
                  <a:alpha val="81000"/>
                </a:schemeClr>
              </a:gs>
              <a:gs pos="3000">
                <a:schemeClr val="tx1">
                  <a:alpha val="0"/>
                </a:schemeClr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Calibri"/>
                <a:ea typeface="+mj-ea"/>
                <a:cs typeface="Calibri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Increasing Effectiveness and Reducing the Cost of NPS BMP Implementation: Is Targeting the Answer?</a:t>
            </a:r>
          </a:p>
          <a:p>
            <a:pPr defTabSz="914400"/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B1F5D88-2EAE-DA4A-A9A0-3E2BE13999C8}"/>
              </a:ext>
            </a:extLst>
          </p:cNvPr>
          <p:cNvSpPr/>
          <p:nvPr/>
        </p:nvSpPr>
        <p:spPr bwMode="auto">
          <a:xfrm>
            <a:off x="0" y="0"/>
            <a:ext cx="9144000" cy="21575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060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42EEB42-9209-45AE-8EA8-59B36780472A}"/>
              </a:ext>
            </a:extLst>
          </p:cNvPr>
          <p:cNvSpPr/>
          <p:nvPr/>
        </p:nvSpPr>
        <p:spPr>
          <a:xfrm>
            <a:off x="796247" y="1651731"/>
            <a:ext cx="7551506" cy="4475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450"/>
              </a:spcAft>
              <a:buFont typeface="+mj-lt"/>
              <a:buAutoNum type="arabicParenR"/>
            </a:pPr>
            <a:r>
              <a:rPr lang="en-US" sz="2400" dirty="0">
                <a:latin typeface="ArialNarrow"/>
              </a:rPr>
              <a:t>Review effectiveness of existing BMP implementation strategies</a:t>
            </a:r>
          </a:p>
          <a:p>
            <a:pPr marL="342900" indent="-342900">
              <a:spcAft>
                <a:spcPts val="450"/>
              </a:spcAft>
              <a:buFont typeface="+mj-lt"/>
              <a:buAutoNum type="arabicParenR"/>
            </a:pPr>
            <a:r>
              <a:rPr lang="en-US" sz="2400" dirty="0">
                <a:latin typeface="ArialNarrow"/>
              </a:rPr>
              <a:t>Review the evidence of effectiveness of targeting to improve water quality outcomes and lower costs</a:t>
            </a:r>
          </a:p>
          <a:p>
            <a:pPr marL="342900" indent="-342900">
              <a:spcAft>
                <a:spcPts val="450"/>
              </a:spcAft>
              <a:buFont typeface="+mj-lt"/>
              <a:buAutoNum type="arabicParenR"/>
            </a:pPr>
            <a:r>
              <a:rPr lang="en-US" sz="2400" dirty="0">
                <a:latin typeface="ArialNarrow"/>
              </a:rPr>
              <a:t>Identify the approaches, opportunities, and barriers to targeting in the Chesapeake Bay</a:t>
            </a:r>
          </a:p>
          <a:p>
            <a:pPr marL="342900" indent="-342900">
              <a:spcAft>
                <a:spcPts val="450"/>
              </a:spcAft>
              <a:buFont typeface="+mj-lt"/>
              <a:buAutoNum type="arabicParenR"/>
            </a:pPr>
            <a:r>
              <a:rPr lang="en-US" sz="2400" dirty="0">
                <a:latin typeface="ArialNarrow"/>
              </a:rPr>
              <a:t>What would more effective nonpoint source targeting look like in the Chesapeake Bay? </a:t>
            </a:r>
          </a:p>
          <a:p>
            <a:pPr marL="685800" lvl="1" indent="-342900">
              <a:spcAft>
                <a:spcPts val="450"/>
              </a:spcAft>
              <a:buFont typeface="+mj-lt"/>
              <a:buAutoNum type="alphaUcPeriod"/>
            </a:pPr>
            <a:r>
              <a:rPr lang="en-US" sz="2400" dirty="0">
                <a:latin typeface="ArialNarrow"/>
              </a:rPr>
              <a:t>Near and long-term recommendation</a:t>
            </a:r>
          </a:p>
          <a:p>
            <a:pPr marL="685800" lvl="1" indent="-342900">
              <a:spcAft>
                <a:spcPts val="450"/>
              </a:spcAft>
              <a:buFont typeface="+mj-lt"/>
              <a:buAutoNum type="alphaUcPeriod"/>
            </a:pPr>
            <a:r>
              <a:rPr lang="en-US" sz="2400" dirty="0">
                <a:latin typeface="ArialNarrow"/>
              </a:rPr>
              <a:t>What is required from CBP to accomplish this with respect to both policy and modeling?</a:t>
            </a:r>
            <a:endParaRPr lang="en-US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7E1064-2117-4513-9778-D7715FF67323}"/>
              </a:ext>
            </a:extLst>
          </p:cNvPr>
          <p:cNvSpPr txBox="1"/>
          <p:nvPr/>
        </p:nvSpPr>
        <p:spPr>
          <a:xfrm>
            <a:off x="240957" y="988181"/>
            <a:ext cx="349377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/>
              <a:t>Workshop Objectives</a:t>
            </a:r>
          </a:p>
        </p:txBody>
      </p:sp>
    </p:spTree>
    <p:extLst>
      <p:ext uri="{BB962C8B-B14F-4D97-AF65-F5344CB8AC3E}">
        <p14:creationId xmlns:p14="http://schemas.microsoft.com/office/powerpoint/2010/main" val="4267905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0204600-072A-448C-8E13-3F0CF698F772}"/>
              </a:ext>
            </a:extLst>
          </p:cNvPr>
          <p:cNvSpPr txBox="1"/>
          <p:nvPr/>
        </p:nvSpPr>
        <p:spPr>
          <a:xfrm>
            <a:off x="749284" y="2210315"/>
            <a:ext cx="7551426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00" dirty="0"/>
              <a:t>Targeting:</a:t>
            </a:r>
          </a:p>
          <a:p>
            <a:endParaRPr lang="en-US" sz="2100" dirty="0"/>
          </a:p>
          <a:p>
            <a:r>
              <a:rPr lang="en-US" sz="2100" dirty="0"/>
              <a:t>Identifying the right locations, right people, right treatment options</a:t>
            </a:r>
          </a:p>
        </p:txBody>
      </p:sp>
    </p:spTree>
    <p:extLst>
      <p:ext uri="{BB962C8B-B14F-4D97-AF65-F5344CB8AC3E}">
        <p14:creationId xmlns:p14="http://schemas.microsoft.com/office/powerpoint/2010/main" val="1668865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35A42B-AA86-4C84-830D-A5032A1397BF}"/>
              </a:ext>
            </a:extLst>
          </p:cNvPr>
          <p:cNvSpPr txBox="1"/>
          <p:nvPr/>
        </p:nvSpPr>
        <p:spPr>
          <a:xfrm>
            <a:off x="630194" y="1513091"/>
            <a:ext cx="61397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Introductions </a:t>
            </a:r>
          </a:p>
          <a:p>
            <a:endParaRPr lang="en-US" sz="3000" dirty="0"/>
          </a:p>
          <a:p>
            <a:endParaRPr lang="en-US" sz="3000" dirty="0"/>
          </a:p>
          <a:p>
            <a:endParaRPr lang="en-US" sz="3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B95987-EA0F-4246-A818-9D10977E3B74}"/>
              </a:ext>
            </a:extLst>
          </p:cNvPr>
          <p:cNvSpPr txBox="1"/>
          <p:nvPr/>
        </p:nvSpPr>
        <p:spPr>
          <a:xfrm>
            <a:off x="1431839" y="2755433"/>
            <a:ext cx="6445592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/>
              <a:t>Who is here:</a:t>
            </a:r>
          </a:p>
          <a:p>
            <a:endParaRPr lang="en-US" sz="2100" dirty="0"/>
          </a:p>
          <a:p>
            <a:r>
              <a:rPr lang="en-US" sz="2100" dirty="0"/>
              <a:t>Industry/source sectors, geographic representation,  implementation experience (local to state), disciplinary expertise, program evaluation, funders </a:t>
            </a:r>
          </a:p>
        </p:txBody>
      </p:sp>
    </p:spTree>
    <p:extLst>
      <p:ext uri="{BB962C8B-B14F-4D97-AF65-F5344CB8AC3E}">
        <p14:creationId xmlns:p14="http://schemas.microsoft.com/office/powerpoint/2010/main" val="4196398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oilandWaterTemplate">
  <a:themeElements>
    <a:clrScheme name="">
      <a:dk1>
        <a:srgbClr val="000099"/>
      </a:dk1>
      <a:lt1>
        <a:srgbClr val="FFFFFF"/>
      </a:lt1>
      <a:dk2>
        <a:srgbClr val="336699"/>
      </a:dk2>
      <a:lt2>
        <a:srgbClr val="336699"/>
      </a:lt2>
      <a:accent1>
        <a:srgbClr val="B40000"/>
      </a:accent1>
      <a:accent2>
        <a:srgbClr val="B40000"/>
      </a:accent2>
      <a:accent3>
        <a:srgbClr val="FFFFFF"/>
      </a:accent3>
      <a:accent4>
        <a:srgbClr val="000082"/>
      </a:accent4>
      <a:accent5>
        <a:srgbClr val="D6AAAA"/>
      </a:accent5>
      <a:accent6>
        <a:srgbClr val="A30000"/>
      </a:accent6>
      <a:hlink>
        <a:srgbClr val="996633"/>
      </a:hlink>
      <a:folHlink>
        <a:srgbClr val="3366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475</TotalTime>
  <Words>129</Words>
  <Application>Microsoft Macintosh PowerPoint</Application>
  <PresentationFormat>On-screen Show (4:3)</PresentationFormat>
  <Paragraphs>17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ArialNarrow</vt:lpstr>
      <vt:lpstr>Calibri</vt:lpstr>
      <vt:lpstr>Calibri Light</vt:lpstr>
      <vt:lpstr>Times New Roman</vt:lpstr>
      <vt:lpstr>Office Theme</vt:lpstr>
      <vt:lpstr>SoilandWaterTemplate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Stephenson, Kurt</dc:creator>
  <cp:lastModifiedBy>Easton, Zachary</cp:lastModifiedBy>
  <cp:revision>12</cp:revision>
  <dcterms:created xsi:type="dcterms:W3CDTF">2019-11-07T14:52:51Z</dcterms:created>
  <dcterms:modified xsi:type="dcterms:W3CDTF">2019-11-08T10:19:18Z</dcterms:modified>
</cp:coreProperties>
</file>