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4" r:id="rId2"/>
  </p:sldMasterIdLst>
  <p:notesMasterIdLst>
    <p:notesMasterId r:id="rId48"/>
  </p:notesMasterIdLst>
  <p:handoutMasterIdLst>
    <p:handoutMasterId r:id="rId49"/>
  </p:handoutMasterIdLst>
  <p:sldIdLst>
    <p:sldId id="256" r:id="rId3"/>
    <p:sldId id="458" r:id="rId4"/>
    <p:sldId id="462" r:id="rId5"/>
    <p:sldId id="434" r:id="rId6"/>
    <p:sldId id="518" r:id="rId7"/>
    <p:sldId id="484" r:id="rId8"/>
    <p:sldId id="486" r:id="rId9"/>
    <p:sldId id="487" r:id="rId10"/>
    <p:sldId id="488" r:id="rId11"/>
    <p:sldId id="489" r:id="rId12"/>
    <p:sldId id="528" r:id="rId13"/>
    <p:sldId id="517" r:id="rId14"/>
    <p:sldId id="505" r:id="rId15"/>
    <p:sldId id="495" r:id="rId16"/>
    <p:sldId id="497" r:id="rId17"/>
    <p:sldId id="531" r:id="rId18"/>
    <p:sldId id="498" r:id="rId19"/>
    <p:sldId id="468" r:id="rId20"/>
    <p:sldId id="511" r:id="rId21"/>
    <p:sldId id="530" r:id="rId22"/>
    <p:sldId id="529" r:id="rId23"/>
    <p:sldId id="522" r:id="rId24"/>
    <p:sldId id="499" r:id="rId25"/>
    <p:sldId id="500" r:id="rId26"/>
    <p:sldId id="501" r:id="rId27"/>
    <p:sldId id="523" r:id="rId28"/>
    <p:sldId id="512" r:id="rId29"/>
    <p:sldId id="466" r:id="rId30"/>
    <p:sldId id="525" r:id="rId31"/>
    <p:sldId id="506" r:id="rId32"/>
    <p:sldId id="521" r:id="rId33"/>
    <p:sldId id="509" r:id="rId34"/>
    <p:sldId id="282" r:id="rId35"/>
    <p:sldId id="524" r:id="rId36"/>
    <p:sldId id="257" r:id="rId37"/>
    <p:sldId id="502" r:id="rId38"/>
    <p:sldId id="503" r:id="rId39"/>
    <p:sldId id="491" r:id="rId40"/>
    <p:sldId id="492" r:id="rId41"/>
    <p:sldId id="493" r:id="rId42"/>
    <p:sldId id="494" r:id="rId43"/>
    <p:sldId id="526" r:id="rId44"/>
    <p:sldId id="514" r:id="rId45"/>
    <p:sldId id="527" r:id="rId46"/>
    <p:sldId id="513" r:id="rId47"/>
  </p:sldIdLst>
  <p:sldSz cx="9144000" cy="6858000" type="screen4x3"/>
  <p:notesSz cx="6858000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Sarah" initials="WS" lastIdx="2" clrIdx="0">
    <p:extLst>
      <p:ext uri="{19B8F6BF-5375-455C-9EA6-DF929625EA0E}">
        <p15:presenceInfo xmlns:p15="http://schemas.microsoft.com/office/powerpoint/2012/main" userId="S-1-5-21-2097748372-1872957050-316619961-7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47" autoAdjust="0"/>
    <p:restoredTop sz="74618" autoAdjust="0"/>
  </p:normalViewPr>
  <p:slideViewPr>
    <p:cSldViewPr snapToGrid="0">
      <p:cViewPr>
        <p:scale>
          <a:sx n="66" d="100"/>
          <a:sy n="66" d="100"/>
        </p:scale>
        <p:origin x="1464" y="-36"/>
      </p:cViewPr>
      <p:guideLst>
        <p:guide orient="horz" pos="2112"/>
        <p:guide pos="2856"/>
      </p:guideLst>
    </p:cSldViewPr>
  </p:slideViewPr>
  <p:outlineViewPr>
    <p:cViewPr>
      <p:scale>
        <a:sx n="33" d="100"/>
        <a:sy n="33" d="100"/>
      </p:scale>
      <p:origin x="0" y="-54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6BC4C9-B005-4C64-8B36-9C938FA03B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4E15F-C6C1-4B9A-A9DA-2529B20814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B3255-FC02-42B4-9077-667CBC5F120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61099-F8E6-4CCF-B7A3-1AF87A9460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7B560-6157-4F04-ADD9-E94E1936E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26981-E057-4F28-A0F0-F284A6C7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Ag economist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Working with Winrock since 2001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Been working on PFP around US and in Canada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Dad had a dairy farm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Live in Shelburne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VT Ag is important to me, as is Lake Champlain</a:t>
            </a:r>
            <a:endParaRPr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Each farm is inherently different: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soils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slopes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proximity to surface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1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50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40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00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Reduced losses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fair to conservationists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Imputes value into vulnerable fields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cost-effective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Paying based on stewardship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fair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Imputes value into less vulnerable land and </a:t>
            </a:r>
            <a:r>
              <a:rPr lang="en-US" dirty="0" err="1"/>
              <a:t>approp</a:t>
            </a:r>
            <a:r>
              <a:rPr lang="en-US" dirty="0"/>
              <a:t> </a:t>
            </a:r>
            <a:r>
              <a:rPr lang="en-US" dirty="0" err="1"/>
              <a:t>prod’n</a:t>
            </a:r>
            <a:r>
              <a:rPr lang="en-US" dirty="0"/>
              <a:t>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cost-effective and may not get us to the goal quickly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Can we have both? Needs careful design.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Paying for reduced losses: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baseline = farm’s previous losses 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/>
              <a:t> field-by-field (averaged over crop rotation)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/>
              <a:t> summed across fields (weighted by field size)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Payment per unit of emissions reduced (e.g. per lb of P loss reduced from baseline)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Most cost-effective for achieving reductions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Seemingly unfair to producers who took earlier actions</a:t>
            </a:r>
          </a:p>
          <a:p>
            <a:pPr lvl="1">
              <a:buFont typeface="Arial" pitchFamily="34" charset="0"/>
              <a:buNone/>
            </a:pPr>
            <a:endParaRPr lang="en-US" baseline="0" dirty="0"/>
          </a:p>
          <a:p>
            <a:r>
              <a:rPr lang="en-US" dirty="0"/>
              <a:t>Paying for a</a:t>
            </a:r>
            <a:r>
              <a:rPr lang="en-US" baseline="0" dirty="0"/>
              <a:t> specified level of losses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rewards producers for having average losses (from across the farm) at or below specified levels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payment per acre based on average level of losses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All farms are different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Less cost-effective, but more fair</a:t>
            </a:r>
          </a:p>
          <a:p>
            <a:pPr lvl="1">
              <a:buFont typeface="Arial" pitchFamily="34" charset="0"/>
              <a:buNone/>
            </a:pPr>
            <a:r>
              <a:rPr lang="en-US" baseline="0" dirty="0"/>
              <a:t> 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</a:pPr>
            <a:r>
              <a:rPr lang="en-US" dirty="0"/>
              <a:t>Each farm is inherently different: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Soils, slopes, proximity to surface water, etc.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Paying for achieving threshold losses imputes additional value to less environmentally sensitive land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dirty="0"/>
              <a:t>How</a:t>
            </a:r>
            <a:r>
              <a:rPr lang="en-US" baseline="0" dirty="0"/>
              <a:t> much do we pay?</a:t>
            </a:r>
            <a:endParaRPr lang="en-US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Enough to induce reduced losses to rectify impairments.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Valuation of ecosystem services are important, but difficult and imprecise.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Need incentives that induce cost-effective reductions, but do not break the bank.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81CD-0251-4D4F-8451-A555E1104E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0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Reduced losses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fair to conservationists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Imputes value into vulnerable fields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cost-effective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Paying based on stewardship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fair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Imputes value into less vulnerable land and </a:t>
            </a:r>
            <a:r>
              <a:rPr lang="en-US" dirty="0" err="1"/>
              <a:t>approp</a:t>
            </a:r>
            <a:r>
              <a:rPr lang="en-US" dirty="0"/>
              <a:t> </a:t>
            </a:r>
            <a:r>
              <a:rPr lang="en-US" dirty="0" err="1"/>
              <a:t>prod’n</a:t>
            </a:r>
            <a:r>
              <a:rPr lang="en-US" dirty="0"/>
              <a:t>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cost-effective and may not get us to the goal quickly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Can we have both? Needs careful design.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Paying for reduced losses: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baseline = farm’s previous losses 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/>
              <a:t> field-by-field (averaged over crop rotation)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/>
              <a:t> summed across fields (weighted by field size)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Payment per unit of emissions reduced (e.g. per lb of P loss reduced from baseline)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Most cost-effective for achieving reductions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Seemingly unfair to producers who took earlier actions</a:t>
            </a:r>
          </a:p>
          <a:p>
            <a:pPr lvl="1">
              <a:buFont typeface="Arial" pitchFamily="34" charset="0"/>
              <a:buNone/>
            </a:pPr>
            <a:endParaRPr lang="en-US" baseline="0" dirty="0"/>
          </a:p>
          <a:p>
            <a:r>
              <a:rPr lang="en-US" dirty="0"/>
              <a:t>Paying for a</a:t>
            </a:r>
            <a:r>
              <a:rPr lang="en-US" baseline="0" dirty="0"/>
              <a:t> specified level of losses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rewards producers for having average losses (from across the farm) at or below specified levels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payment per acre based on average level of losses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All farms are different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Less cost-effective, but more fair</a:t>
            </a:r>
          </a:p>
          <a:p>
            <a:pPr lvl="1">
              <a:buFont typeface="Arial" pitchFamily="34" charset="0"/>
              <a:buNone/>
            </a:pPr>
            <a:r>
              <a:rPr lang="en-US" baseline="0" dirty="0"/>
              <a:t> 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</a:pPr>
            <a:r>
              <a:rPr lang="en-US" dirty="0"/>
              <a:t>Each farm is inherently different: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Soils, slopes, proximity to surface water, etc.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Paying for achieving threshold losses imputes additional value to less environmentally sensitive land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dirty="0"/>
              <a:t>How</a:t>
            </a:r>
            <a:r>
              <a:rPr lang="en-US" baseline="0" dirty="0"/>
              <a:t> much do we pay?</a:t>
            </a:r>
            <a:endParaRPr lang="en-US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Enough to induce reduced losses to rectify impairments.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Valuation of ecosystem services are important, but difficult and imprecise.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/>
              <a:t> Need incentives that induce cost-effective reductions, but do not break the bank.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81CD-0251-4D4F-8451-A555E1104E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31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17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/>
              <a:t> We work with local partners who spend time with each participating farmer to: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/>
              <a:t> collect needed</a:t>
            </a:r>
            <a:r>
              <a:rPr lang="en-US" sz="1800" baseline="0" dirty="0"/>
              <a:t> </a:t>
            </a:r>
            <a:r>
              <a:rPr lang="en-US" sz="1800" dirty="0"/>
              <a:t>information </a:t>
            </a:r>
            <a:r>
              <a:rPr lang="en-US" sz="1800" baseline="0" dirty="0"/>
              <a:t>for each field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estimate the baseline level of loss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 identify actions that could reduce nutrient loss and that the farmer is open to considering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We then use simulation models to calculate amount of nutrient loss reduction and the full economic cost to the farmer.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Farmer uses results, including amount of resulting incentive payment, to make informed business decisions about reducing nutrient losses. They are motivated to find and implement the most cost-effective actions.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5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17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c96339fc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Each scenario by field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Reductions, Cost, Payment, Profit</a:t>
            </a:r>
            <a:endParaRPr dirty="0"/>
          </a:p>
        </p:txBody>
      </p:sp>
      <p:sp>
        <p:nvSpPr>
          <p:cNvPr id="276" name="Google Shape;276;g4c96339fc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983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c96339fc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4c96339fc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693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/>
              <a:t>Effectiveness is not monitored and largely unknown.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/>
              <a:t>Pay-for practice</a:t>
            </a:r>
            <a:r>
              <a:rPr lang="en-US" sz="1600" baseline="0" dirty="0"/>
              <a:t> made sense b/c n</a:t>
            </a:r>
            <a:r>
              <a:rPr lang="en-US" sz="1600" dirty="0"/>
              <a:t>onpoint source pollution, that which does</a:t>
            </a:r>
            <a:r>
              <a:rPr lang="en-US" sz="1600" baseline="0" dirty="0"/>
              <a:t> not come out of the end of a pipe, is very expensive to measure or monitor.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This approach does not motivate farmers.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It lacks clear goals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Farmers pay a % of the cost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It does not harness the farmers’ knowledge</a:t>
            </a:r>
          </a:p>
          <a:p>
            <a:endParaRPr lang="en-US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6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6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786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c96339fc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4c96339fc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787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752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 Explain our PT project</a:t>
            </a:r>
            <a:r>
              <a:rPr lang="en-US" baseline="0" dirty="0"/>
              <a:t> approach: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Use of VT P Index to quantify field-specific P loss.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Goal was to see if performance-based incentives could reduce P loss cost-effectively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Sought voluntary participation in selected watersheds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Needed to figure out an appropriate price, given budget constraint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On each farm, we: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brainstormed with producer about changes they would be willing to do if the price were right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ran scenarios through the P Index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calculated total costs for each change and cost per lb P reduced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Some of the farmers interested in participating were the most active conservationists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They had already picked the low-hanging fruit (did not have many cost-effective actions remaining)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We did not want to penalize them for being good stewards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We designed an alternative “stewardship” payment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Based on weighted average P loss per acre across the farm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If P loss&lt;0.5 lbs/acre = $2/ac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If P loss&lt;0.1 lbs/acre = $5/ac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All prices were based on our budget constraint  </a:t>
            </a: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 The technical- AND cost-effectiveness of BMPs varies greatly from farm-to-farm AND from field-to-field.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 There is great variation across types of BMPS, as expected, but also for any given BMP.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Take the example of cover crops.  In our Vermont pilot-testing, cover crops ranged from costing $29 to $842 per lb of P loss reduction.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The most cost-effective change was a fertilizer tweak.  {Explain this change}. This is not that kind of change that our current programs incentive farmers to do, even though they can be done through some of the EQIP practice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5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80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991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Using NTT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Pasting info in CAT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Better to disaggregate the BMPs, but takes more time and effort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7" name="Google Shape;317;p22:notes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821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c96339fc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4c96339fc3_0_14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Shows which BMPs can reduce a lot per acre at a lower cost per pound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Generally greater reduction/acre will mean lower cost/</a:t>
            </a:r>
            <a:r>
              <a:rPr lang="en-US" dirty="0" err="1"/>
              <a:t>lb</a:t>
            </a:r>
            <a:r>
              <a:rPr lang="en-US" dirty="0"/>
              <a:t> (like an economy of scale)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HIGHLY VARIABLE ACROSS AND WITHIN BMP CATEGORIES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HIGH VARIABILITY MAKES AVERAGES MEANINGLESS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IF WE WANT TO ACHIEVE WQ GOALS WITHIN A BUDGET, CONSERVATION PLANNING NEEDS TO BE FIELD-SPECIFIC AND USE SCIENCE AND ECONOMICS   </a:t>
            </a:r>
            <a:endParaRPr dirty="0"/>
          </a:p>
        </p:txBody>
      </p:sp>
      <p:sp>
        <p:nvSpPr>
          <p:cNvPr id="331" name="Google Shape;331;g4c96339fc3_0_14:notes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28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04733"/>
            <a:ext cx="5486400" cy="4346671"/>
          </a:xfrm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3429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 marL="0" lv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baseline="0" dirty="0"/>
          </a:p>
        </p:txBody>
      </p:sp>
    </p:spTree>
    <p:extLst>
      <p:ext uri="{BB962C8B-B14F-4D97-AF65-F5344CB8AC3E}">
        <p14:creationId xmlns:p14="http://schemas.microsoft.com/office/powerpoint/2010/main" val="547981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29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04733"/>
            <a:ext cx="5486400" cy="4346671"/>
          </a:xfrm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3429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 marL="0" lv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baseline="0" dirty="0"/>
          </a:p>
        </p:txBody>
      </p:sp>
    </p:spTree>
    <p:extLst>
      <p:ext uri="{BB962C8B-B14F-4D97-AF65-F5344CB8AC3E}">
        <p14:creationId xmlns:p14="http://schemas.microsoft.com/office/powerpoint/2010/main" val="337491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4A26-8192-1C48-859B-4120E15C61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ts val="3800"/>
              </a:lnSpc>
            </a:pPr>
            <a:r>
              <a:rPr lang="en-US" sz="2900" dirty="0"/>
              <a:t>-Land is heterogeneous</a:t>
            </a:r>
          </a:p>
          <a:p>
            <a:pPr>
              <a:lnSpc>
                <a:spcPts val="3800"/>
              </a:lnSpc>
            </a:pPr>
            <a:r>
              <a:rPr lang="en-US" sz="2900" dirty="0"/>
              <a:t>-Practices will have significantly different impact on nutrient loading depending</a:t>
            </a:r>
            <a:r>
              <a:rPr lang="en-US" sz="2900" baseline="0" dirty="0"/>
              <a:t> on where they are applied.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perf of any given BMP will vary greatly across the landscape due to: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Soils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Proximity to surface water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management system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an average becomes meaningless when variation is so great.</a:t>
            </a:r>
          </a:p>
          <a:p>
            <a:pPr>
              <a:lnSpc>
                <a:spcPts val="38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5100B-ED8D-43F2-BA5B-8AB7F8C33F8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6038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1" y="8846662"/>
            <a:ext cx="2970213" cy="46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90" tIns="45625" rIns="91590" bIns="45625" anchor="b"/>
          <a:lstStyle/>
          <a:p>
            <a:pPr algn="r" defTabSz="431800">
              <a:buClr>
                <a:srgbClr val="000000"/>
              </a:buClr>
              <a:buSzPct val="45000"/>
              <a:tabLst>
                <a:tab pos="682625" algn="l"/>
                <a:tab pos="1368425" algn="l"/>
                <a:tab pos="2052638" algn="l"/>
                <a:tab pos="2738438" algn="l"/>
              </a:tabLst>
            </a:pPr>
            <a:fld id="{20B75C43-2490-4F68-A09E-F4960CCB6D95}" type="slidenum">
              <a:rPr lang="en-GB" altLang="zh-CN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defTabSz="431800">
                <a:buClr>
                  <a:srgbClr val="000000"/>
                </a:buClr>
                <a:buSzPct val="45000"/>
                <a:tabLst>
                  <a:tab pos="682625" algn="l"/>
                  <a:tab pos="1368425" algn="l"/>
                  <a:tab pos="2052638" algn="l"/>
                  <a:tab pos="2738438" algn="l"/>
                </a:tabLst>
              </a:pPr>
              <a:t>31</a:t>
            </a:fld>
            <a:endParaRPr lang="en-GB" altLang="zh-CN" sz="1200">
              <a:solidFill>
                <a:srgbClr val="00000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179513" y="698421"/>
            <a:ext cx="4500562" cy="3492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67" tIns="45283" rIns="90567" bIns="45283" anchor="ctr"/>
          <a:lstStyle/>
          <a:p>
            <a:pPr defTabSz="452438">
              <a:lnSpc>
                <a:spcPct val="95000"/>
              </a:lnSpc>
              <a:buClr>
                <a:srgbClr val="FFFF00"/>
              </a:buClr>
              <a:buSzPct val="100000"/>
            </a:pPr>
            <a:endParaRPr lang="zh-CN" altLang="zh-CN" sz="240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590" tIns="45625" rIns="91590" bIns="456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0686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9859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959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c96339f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4c96339fc3_0_7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4c96339fc3_0_7:notes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687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5877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61757E-6271-4D40-B85E-68E843E3647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1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 practical to have everywhere</a:t>
            </a:r>
          </a:p>
        </p:txBody>
      </p:sp>
    </p:spTree>
    <p:extLst>
      <p:ext uri="{BB962C8B-B14F-4D97-AF65-F5344CB8AC3E}">
        <p14:creationId xmlns:p14="http://schemas.microsoft.com/office/powerpoint/2010/main" val="1379287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Automated samplers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Doable, but still costly; too far from farm?</a:t>
            </a:r>
          </a:p>
        </p:txBody>
      </p:sp>
    </p:spTree>
    <p:extLst>
      <p:ext uri="{BB962C8B-B14F-4D97-AF65-F5344CB8AC3E}">
        <p14:creationId xmlns:p14="http://schemas.microsoft.com/office/powerpoint/2010/main" val="3396197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Using science to take into account characteristics of each field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 going to be accurate in most years, but in the ball park?</a:t>
            </a:r>
          </a:p>
        </p:txBody>
      </p:sp>
    </p:spTree>
    <p:extLst>
      <p:ext uri="{BB962C8B-B14F-4D97-AF65-F5344CB8AC3E}">
        <p14:creationId xmlns:p14="http://schemas.microsoft.com/office/powerpoint/2010/main" val="2821645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approach uses 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 advances in simulation modeling and outcome-based incentives. 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Pays farmers for achieving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nutrient reduction goals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 choose how to best reduce nutrient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loss from their specific fields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Incentivizes farmers to choose the most cost-effective actions BECAUSE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ecoming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cost-effective increases net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 income.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35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42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04733"/>
            <a:ext cx="5486400" cy="4346671"/>
          </a:xfrm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3429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 marL="0" lv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baseline="0" dirty="0"/>
          </a:p>
        </p:txBody>
      </p:sp>
    </p:spTree>
    <p:extLst>
      <p:ext uri="{BB962C8B-B14F-4D97-AF65-F5344CB8AC3E}">
        <p14:creationId xmlns:p14="http://schemas.microsoft.com/office/powerpoint/2010/main" val="2463327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91718-D62A-4C86-AEDA-A263999CD600}" type="slidenum">
              <a:rPr lang="en-US" altLang="zh-CN" smtClean="0"/>
              <a:pPr/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97891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91718-D62A-4C86-AEDA-A263999CD600}" type="slidenum">
              <a:rPr lang="en-US" altLang="zh-CN" smtClean="0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8133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45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approach uses 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 advances in simulation modeling and outcome-based incentives. 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Pays farmers for achieving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nutrient reduction goals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 choose how to best reduce nutrient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loss from their specific fields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Incentivizes farmers to choose the most cost-effective actions BECAUSE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ecoming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cost-effective increases net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 income.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0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7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Markets imply the existence of prices</a:t>
            </a:r>
          </a:p>
          <a:p>
            <a:pPr>
              <a:spcBef>
                <a:spcPct val="0"/>
              </a:spcBef>
            </a:pPr>
            <a:r>
              <a:rPr lang="en-US" dirty="0"/>
              <a:t>Producers and consumers use prices to make decisions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4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30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Size of dead zone in Gulf of Mexico</a:t>
            </a:r>
          </a:p>
        </p:txBody>
      </p:sp>
    </p:spTree>
    <p:extLst>
      <p:ext uri="{BB962C8B-B14F-4D97-AF65-F5344CB8AC3E}">
        <p14:creationId xmlns:p14="http://schemas.microsoft.com/office/powerpoint/2010/main" val="34810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Load of P in the </a:t>
            </a:r>
            <a:r>
              <a:rPr lang="en-US" dirty="0" err="1"/>
              <a:t>Missisiquoi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5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16475" t="16924" r="8215" b="9534"/>
          <a:stretch/>
        </p:blipFill>
        <p:spPr>
          <a:xfrm>
            <a:off x="0" y="-493010"/>
            <a:ext cx="9144000" cy="66971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492414" y="5"/>
            <a:ext cx="145473" cy="39180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813049" y="311333"/>
            <a:ext cx="8005953" cy="21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9451975" y="18208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1676400" y="41513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990600"/>
          </a:xfrm>
        </p:spPr>
        <p:txBody>
          <a:bodyPr anchor="ctr"/>
          <a:lstStyle>
            <a:lvl1pPr algn="ctr">
              <a:defRPr sz="4000">
                <a:solidFill>
                  <a:srgbClr val="085D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114800"/>
          </a:xfrm>
        </p:spPr>
        <p:txBody>
          <a:bodyPr/>
          <a:lstStyle>
            <a:lvl1pPr>
              <a:buClrTx/>
              <a:buFont typeface="Arial" panose="020B0604020202020204" pitchFamily="34" charset="0"/>
              <a:buChar char="•"/>
              <a:defRPr>
                <a:solidFill>
                  <a:srgbClr val="085D8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85D8B"/>
                </a:solidFill>
              </a:defRPr>
            </a:lvl2pPr>
            <a:lvl3pPr>
              <a:defRPr>
                <a:solidFill>
                  <a:srgbClr val="085D8B"/>
                </a:solidFill>
              </a:defRPr>
            </a:lvl3pPr>
            <a:lvl4pPr>
              <a:defRPr>
                <a:solidFill>
                  <a:srgbClr val="085D8B"/>
                </a:solidFill>
              </a:defRPr>
            </a:lvl4pPr>
            <a:lvl5pPr>
              <a:defRPr>
                <a:solidFill>
                  <a:srgbClr val="085D8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07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www.winrock.org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6840-9AC6-4E15-AC54-B5554D65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B603D1-E82E-4BF6-BE09-401ADC8E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3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624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Blue Horizontal - No Tag L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6248400"/>
            <a:ext cx="1905000" cy="40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6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/>
          <p:nvPr/>
        </p:nvSpPr>
        <p:spPr>
          <a:xfrm>
            <a:off x="381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www.winrock.org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506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354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288809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64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5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390207" y="6211973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www.winrock.org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38224-5350-4606-974D-C5C65FBF4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83" b="12085"/>
          <a:stretch/>
        </p:blipFill>
        <p:spPr>
          <a:xfrm>
            <a:off x="473827" y="6211973"/>
            <a:ext cx="1536902" cy="476250"/>
          </a:xfrm>
          <a:prstGeom prst="rect">
            <a:avLst/>
          </a:prstGeom>
        </p:spPr>
      </p:pic>
      <p:sp>
        <p:nvSpPr>
          <p:cNvPr id="4" name="Google Shape;32;p4">
            <a:extLst>
              <a:ext uri="{FF2B5EF4-FFF2-40B4-BE49-F238E27FC236}">
                <a16:creationId xmlns:a16="http://schemas.microsoft.com/office/drawing/2014/main" id="{1BCEF92D-77DF-4C96-9DB2-4A42EF03A5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58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1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0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www.winrock.org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70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523211" y="624759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9A4B2-0459-4513-A734-EE05BD57F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384" y="6195247"/>
            <a:ext cx="1429789" cy="576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Blue Horizontal - No Tag L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6248400"/>
            <a:ext cx="1905000" cy="40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6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/>
          <p:nvPr/>
        </p:nvSpPr>
        <p:spPr>
          <a:xfrm>
            <a:off x="3810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www.winrock.org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288809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3581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9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38100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74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38100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59258" y="6213985"/>
            <a:ext cx="621075" cy="6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56020" y="6213938"/>
            <a:ext cx="914400" cy="53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5935" y="6198495"/>
            <a:ext cx="2308267" cy="65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69171" y="6213938"/>
            <a:ext cx="698762" cy="62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4202" y="6273662"/>
            <a:ext cx="1387798" cy="55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6666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nrock.org/project/running-off-pollution-paying-midwestern-farmers-to-improve-water-quality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8370"/>
            <a:ext cx="9065342" cy="21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0"/>
              <a:buFont typeface="Arial"/>
              <a:buNone/>
            </a:pPr>
            <a:r>
              <a:rPr lang="en-US" sz="4000" dirty="0">
                <a:solidFill>
                  <a:schemeClr val="tx1"/>
                </a:solidFill>
              </a:rPr>
              <a:t>Pilot-Testing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0"/>
              <a:buFont typeface="Arial"/>
              <a:buNone/>
            </a:pPr>
            <a:r>
              <a:rPr lang="en-US" sz="4000" dirty="0">
                <a:solidFill>
                  <a:schemeClr val="tx1"/>
                </a:solidFill>
              </a:rPr>
              <a:t>Pay-for-Performance Conservation: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0"/>
              <a:buFont typeface="Arial"/>
              <a:buNone/>
            </a:pPr>
            <a:r>
              <a:rPr lang="en-US" sz="4000" dirty="0">
                <a:solidFill>
                  <a:schemeClr val="tx1"/>
                </a:solidFill>
              </a:rPr>
              <a:t>Design Issues and Lessons Learned</a:t>
            </a:r>
          </a:p>
          <a:p>
            <a:pPr marL="0" lvl="0" indent="0" algn="ctr" rtl="0">
              <a:spcBef>
                <a:spcPts val="644"/>
              </a:spcBef>
              <a:spcAft>
                <a:spcPts val="0"/>
              </a:spcAft>
              <a:buClr>
                <a:schemeClr val="lt1"/>
              </a:buClr>
              <a:buSzPts val="3220"/>
              <a:buFont typeface="Arial"/>
              <a:buNone/>
            </a:pPr>
            <a:r>
              <a:rPr lang="en-US" sz="4000" dirty="0">
                <a:solidFill>
                  <a:schemeClr val="tx1"/>
                </a:solidFill>
              </a:rPr>
              <a:t>  </a:t>
            </a:r>
            <a:endParaRPr sz="4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endParaRPr sz="4000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4294967295"/>
          </p:nvPr>
        </p:nvSpPr>
        <p:spPr>
          <a:xfrm>
            <a:off x="804672" y="4129548"/>
            <a:ext cx="8005953" cy="105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Jonathan Winsten, Ph.D.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Winrock International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November 12</a:t>
            </a:r>
            <a:r>
              <a:rPr lang="en-US" baseline="30000" dirty="0">
                <a:solidFill>
                  <a:schemeClr val="lt1"/>
                </a:solidFill>
              </a:rPr>
              <a:t>th</a:t>
            </a:r>
            <a:r>
              <a:rPr lang="en-US" dirty="0">
                <a:solidFill>
                  <a:schemeClr val="lt1"/>
                </a:solidFill>
              </a:rPr>
              <a:t>, 2019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0579" y="0"/>
            <a:ext cx="8613422" cy="145573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Performance Measures – </a:t>
            </a:r>
            <a:br>
              <a:rPr lang="en-US" dirty="0"/>
            </a:br>
            <a:r>
              <a:rPr lang="en-US" dirty="0"/>
              <a:t>On the Farm</a:t>
            </a:r>
            <a:br>
              <a:rPr lang="en-US" dirty="0"/>
            </a:br>
            <a:endParaRPr lang="en-US" dirty="0"/>
          </a:p>
        </p:txBody>
      </p:sp>
      <p:pic>
        <p:nvPicPr>
          <p:cNvPr id="27652" name="Picture 4" descr="j0200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622925" cy="3371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AA7103-82DF-49A2-BB52-11D567E601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25231-9E24-4DFA-AC7C-19C162C3F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29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001000" cy="990600"/>
          </a:xfrm>
        </p:spPr>
        <p:txBody>
          <a:bodyPr/>
          <a:lstStyle/>
          <a:p>
            <a:r>
              <a:rPr lang="en-US" sz="4000" dirty="0"/>
              <a:t>Key Program Design Questions: </a:t>
            </a:r>
            <a:br>
              <a:rPr lang="en-US" sz="4000" dirty="0"/>
            </a:br>
            <a:r>
              <a:rPr lang="en-US" dirty="0"/>
              <a:t>What, How, and </a:t>
            </a:r>
            <a:r>
              <a:rPr lang="en-US" sz="4000" dirty="0"/>
              <a:t>Where?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ecosystem service(s) do we target?</a:t>
            </a:r>
            <a:endParaRPr lang="en-US" sz="2800" b="1" kern="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b="1" dirty="0"/>
          </a:p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/>
              <a:t>How</a:t>
            </a:r>
            <a:r>
              <a:rPr lang="en-US" sz="2800" dirty="0"/>
              <a:t> do we quantify environmental performance?</a:t>
            </a:r>
            <a:endParaRPr lang="en-US" sz="240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b="1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kern="0" dirty="0">
                <a:solidFill>
                  <a:schemeClr val="accent3">
                    <a:lumMod val="75000"/>
                  </a:schemeClr>
                </a:solidFill>
              </a:rPr>
              <a:t>Where</a:t>
            </a: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</a:rPr>
              <a:t> do we quantify environmental performance?</a:t>
            </a:r>
          </a:p>
          <a:p>
            <a:pPr marL="798513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Need performance measures that are closely related to ultimate water quality concern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directly influenced by farm management decisions. </a:t>
            </a:r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chemeClr val="accent3">
                  <a:lumMod val="75000"/>
                </a:schemeClr>
              </a:solidFill>
            </a:endParaRPr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kern="0" dirty="0"/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B9AE0-B3F2-4688-AD7A-6FF45246B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BB327-9A56-46ED-8436-C76F08591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676400"/>
          </a:xfrm>
        </p:spPr>
        <p:txBody>
          <a:bodyPr/>
          <a:lstStyle/>
          <a:p>
            <a:r>
              <a:rPr lang="en-US" sz="3600" dirty="0"/>
              <a:t>Measured vs. Modeled Performance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F2DF5E-478C-44FC-A522-F901E1AA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5" y="2044692"/>
            <a:ext cx="3021577" cy="1955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825078-105E-4C8F-942A-02C1E4B1902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0329" y="2046490"/>
            <a:ext cx="2042200" cy="2489184"/>
          </a:xfrm>
          <a:prstGeom prst="rect">
            <a:avLst/>
          </a:prstGeom>
          <a:noFill/>
          <a:ln w="9525">
            <a:solidFill>
              <a:schemeClr val="tx1">
                <a:alpha val="96000"/>
              </a:schemeClr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44774-80D0-4D10-8609-D6B61B568D8A}"/>
              </a:ext>
            </a:extLst>
          </p:cNvPr>
          <p:cNvSpPr txBox="1"/>
          <p:nvPr/>
        </p:nvSpPr>
        <p:spPr>
          <a:xfrm>
            <a:off x="146957" y="4245356"/>
            <a:ext cx="442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Certainty for farmer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Uncertainty for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16AA9-F276-48D7-BC75-584419F33411}"/>
              </a:ext>
            </a:extLst>
          </p:cNvPr>
          <p:cNvSpPr txBox="1"/>
          <p:nvPr/>
        </p:nvSpPr>
        <p:spPr>
          <a:xfrm>
            <a:off x="4572000" y="4753364"/>
            <a:ext cx="442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Certainty for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Uncertainty for farmer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BA5F4-0A42-467E-8324-681D2AC1F7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A45E7-E70F-4B86-96C7-9EE648CF8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701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676400"/>
          </a:xfrm>
        </p:spPr>
        <p:txBody>
          <a:bodyPr/>
          <a:lstStyle/>
          <a:p>
            <a:r>
              <a:rPr lang="en-US" sz="3600" dirty="0"/>
              <a:t>Desirable Model Characteristics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82836"/>
            <a:ext cx="8077200" cy="4641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Based on current and sound science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Flexible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User friendly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Multiple ecosystem services</a:t>
            </a: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Wide geographic applicability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53DF86-68AE-4FC7-AE0F-D1F153583E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E9668-7851-48B7-9876-668AE0FC9C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892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1541"/>
            <a:ext cx="3124200" cy="42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8235"/>
            <a:ext cx="3124200" cy="42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lnSpc>
                <a:spcPct val="95000"/>
              </a:lnSpc>
              <a:buClr>
                <a:srgbClr val="FF9933"/>
              </a:buClr>
              <a:buSzPct val="100000"/>
              <a:buFont typeface="Times New Roman" pitchFamily="18" charset="0"/>
              <a:buNone/>
            </a:pPr>
            <a:r>
              <a:rPr lang="en-US" sz="40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For More on Quantifying Performance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6BF24-2B16-40CB-9626-9D7D769BD4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77A39-B7CA-4C31-8416-917EE3ED1E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2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err="1"/>
              <a:t>Add’l</a:t>
            </a:r>
            <a:r>
              <a:rPr lang="en-US" dirty="0"/>
              <a:t> Program Design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5438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latin typeface="+mn-lt"/>
                <a:cs typeface="+mn-cs"/>
              </a:rPr>
              <a:t>What do we pay for?</a:t>
            </a:r>
          </a:p>
          <a:p>
            <a:pPr marL="971550" lvl="1" indent="-51435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latin typeface="+mn-lt"/>
                <a:cs typeface="+mn-cs"/>
              </a:rPr>
              <a:t>Reduced losses </a:t>
            </a:r>
            <a:r>
              <a:rPr lang="en-US" sz="2800" kern="0" dirty="0" err="1">
                <a:latin typeface="+mn-lt"/>
                <a:cs typeface="+mn-cs"/>
              </a:rPr>
              <a:t>vs</a:t>
            </a:r>
            <a:r>
              <a:rPr lang="en-US" sz="2800" kern="0" dirty="0">
                <a:latin typeface="+mn-lt"/>
                <a:cs typeface="+mn-cs"/>
              </a:rPr>
              <a:t> stewardship levels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latin typeface="+mn-lt"/>
                <a:cs typeface="+mn-cs"/>
              </a:rPr>
              <a:t>How much do we pay?</a:t>
            </a:r>
          </a:p>
          <a:p>
            <a:pPr marL="914400" lvl="1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latin typeface="+mn-lt"/>
                <a:cs typeface="+mn-cs"/>
              </a:rPr>
              <a:t>Setting the appropriate incentive level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latin typeface="+mn-lt"/>
                <a:cs typeface="+mn-cs"/>
              </a:rPr>
              <a:t>Where will the funding come from? </a:t>
            </a:r>
          </a:p>
          <a:p>
            <a:pPr marL="914400" lvl="1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latin typeface="+mn-lt"/>
                <a:cs typeface="+mn-cs"/>
              </a:rPr>
              <a:t>More efficient use of current spending</a:t>
            </a:r>
          </a:p>
          <a:p>
            <a:pPr marL="914400" lvl="1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latin typeface="+mn-lt"/>
                <a:cs typeface="+mn-cs"/>
              </a:rPr>
              <a:t>Regulated entities </a:t>
            </a:r>
            <a:r>
              <a:rPr lang="en-US" sz="2800" kern="0" dirty="0"/>
              <a:t>downstream</a:t>
            </a:r>
          </a:p>
          <a:p>
            <a:pPr marL="914400" lvl="1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Private sector investments</a:t>
            </a:r>
            <a:endParaRPr lang="en-US" sz="2800" kern="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5A6A19-B640-4732-8ABA-FA8ECF1935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6FEBE-E16E-42BD-A8FB-376554666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Winrock Pilot-Testing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1798320"/>
            <a:ext cx="75438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latin typeface="+mn-lt"/>
                <a:cs typeface="+mn-cs"/>
              </a:rPr>
              <a:t>Iowa, Vermont, Wisconsin, Ohio</a:t>
            </a:r>
          </a:p>
          <a:p>
            <a:pPr marL="457200" lvl="2" indent="-45720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Focus on P loss; also N loss (Ohio) </a:t>
            </a:r>
            <a:endParaRPr lang="en-US" sz="3200" kern="0" dirty="0">
              <a:latin typeface="+mn-lt"/>
              <a:cs typeface="+mn-cs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Models: P Index, Snap-Plus, NTT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latin typeface="+mn-lt"/>
                <a:cs typeface="+mn-cs"/>
              </a:rPr>
              <a:t>WQ Measurement (Ohio)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5A6A19-B640-4732-8ABA-FA8ECF1935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6FEBE-E16E-42BD-A8FB-376554666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63140"/>
            <a:ext cx="9144000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 with Farmers to Help Develop Ideas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Provide Information</a:t>
            </a:r>
          </a:p>
        </p:txBody>
      </p:sp>
      <p:pic>
        <p:nvPicPr>
          <p:cNvPr id="4" name="Picture 3" descr="Chuck, Iowa State, Farm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64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62087"/>
            <a:ext cx="4500226" cy="3358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4E351-7ACA-4615-B7C0-1D6BFE90DA8C}"/>
              </a:ext>
            </a:extLst>
          </p:cNvPr>
          <p:cNvSpPr txBox="1"/>
          <p:nvPr/>
        </p:nvSpPr>
        <p:spPr>
          <a:xfrm>
            <a:off x="228600" y="443131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Identify actions for specific fields (scenarios)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Estimate nutrient loss reductions and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Provide information to farmers for decision-making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81523B-159E-40E5-B113-228DC52F48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AA7FCE-DC89-46F3-B665-EDF73F5B8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2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EFAB5E-DC55-4E76-BA4B-92DB754E162D}"/>
              </a:ext>
            </a:extLst>
          </p:cNvPr>
          <p:cNvSpPr txBox="1">
            <a:spLocks/>
          </p:cNvSpPr>
          <p:nvPr/>
        </p:nvSpPr>
        <p:spPr bwMode="auto">
          <a:xfrm>
            <a:off x="0" y="148389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kern="0" dirty="0">
                <a:latin typeface="+mj-lt"/>
              </a:rPr>
              <a:t>Information Created for Farmer Decision-Making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B037D-7EC1-46E8-BA76-3788E835F9F4}"/>
              </a:ext>
            </a:extLst>
          </p:cNvPr>
          <p:cNvSpPr/>
          <p:nvPr/>
        </p:nvSpPr>
        <p:spPr>
          <a:xfrm>
            <a:off x="1409700" y="1807032"/>
            <a:ext cx="6324600" cy="260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ts val="33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Table and graphs</a:t>
            </a:r>
            <a:endParaRPr lang="en-US" sz="3200" kern="0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Nutrient loss reduction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Payment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Full economic cost</a:t>
            </a:r>
          </a:p>
          <a:p>
            <a:pPr marL="800100" lvl="3" indent="-342900">
              <a:lnSpc>
                <a:spcPts val="33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Profit or loss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A6228-3814-43C1-B03E-A8BD2C2B1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76D0-042E-40DA-AF65-224AD9E866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38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>
            <a:off x="-85150" y="78125"/>
            <a:ext cx="9144000" cy="44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</a:pPr>
            <a:r>
              <a:rPr lang="en-US" sz="3600" dirty="0"/>
              <a:t>Results of Each Scenario on Each Field</a:t>
            </a:r>
            <a:endParaRPr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A358A-03A1-4923-B7D6-92C2C0A5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0" y="500241"/>
            <a:ext cx="9054903" cy="62796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07B04-AA77-45D0-95D1-03FE315F8CF9}"/>
              </a:ext>
            </a:extLst>
          </p:cNvPr>
          <p:cNvSpPr/>
          <p:nvPr/>
        </p:nvSpPr>
        <p:spPr>
          <a:xfrm>
            <a:off x="1410789" y="1338942"/>
            <a:ext cx="1881051" cy="512717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DAD8-D639-428A-BB5D-15E13A5D43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A95F-5DCF-4C75-8225-A799940D67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1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181" b="4128"/>
          <a:stretch/>
        </p:blipFill>
        <p:spPr>
          <a:xfrm>
            <a:off x="457200" y="1460812"/>
            <a:ext cx="8229600" cy="25908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724400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457200" y="3951111"/>
            <a:ext cx="8229600" cy="2175052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USDA spends &gt;$5 Billion/Year on practices</a:t>
            </a:r>
          </a:p>
          <a:p>
            <a:pPr>
              <a:lnSpc>
                <a:spcPts val="3300"/>
              </a:lnSpc>
            </a:pPr>
            <a:r>
              <a:rPr lang="en-US" dirty="0"/>
              <a:t>Outcomes are not quantified</a:t>
            </a:r>
          </a:p>
          <a:p>
            <a:pPr>
              <a:lnSpc>
                <a:spcPts val="3300"/>
              </a:lnSpc>
            </a:pPr>
            <a:r>
              <a:rPr lang="en-US" dirty="0"/>
              <a:t>Does not motivate farmers to solve problem</a:t>
            </a:r>
          </a:p>
          <a:p>
            <a:pPr>
              <a:lnSpc>
                <a:spcPts val="33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Current Approach:</a:t>
            </a:r>
            <a:br>
              <a:rPr lang="en-US" dirty="0"/>
            </a:br>
            <a:r>
              <a:rPr lang="en-US" dirty="0"/>
              <a:t>“Pay-for-Practice” Conservation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07C141-66B1-4E1E-9C62-C4EDDFD86E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>
            <a:off x="-85150" y="78125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</a:pPr>
            <a:r>
              <a:rPr lang="en-US" sz="3600" dirty="0"/>
              <a:t>Provide Results to Each Farmer:</a:t>
            </a:r>
            <a:endParaRPr sz="3600" dirty="0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</a:pPr>
            <a:r>
              <a:rPr lang="en-US" sz="3600" dirty="0"/>
              <a:t>P and N Loss Reductions</a:t>
            </a:r>
            <a:endParaRPr sz="3600" dirty="0"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425" y="1068725"/>
            <a:ext cx="3840475" cy="50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93B1E-C1A2-41F8-A5C0-E2D1AC006E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26FDA-8C8D-4F27-B7E0-30844B475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2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/>
          <p:nvPr/>
        </p:nvSpPr>
        <p:spPr>
          <a:xfrm>
            <a:off x="-85150" y="78125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</a:pPr>
            <a:r>
              <a:rPr lang="en-US" sz="3600" dirty="0"/>
              <a:t>Provide Results to Each Farmer:</a:t>
            </a:r>
            <a:endParaRPr sz="3600" dirty="0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</a:pPr>
            <a:r>
              <a:rPr lang="en-US" sz="3600" dirty="0"/>
              <a:t>Payment, Cost, and Profit/Loss</a:t>
            </a:r>
            <a:endParaRPr sz="3600" dirty="0"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450" y="1068725"/>
            <a:ext cx="2835090" cy="57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3D4A8-85AA-48A2-B44E-90629F8BE9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D870E-5951-4ECB-B7CD-EC514BBF4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43EA8-B0E6-4BA3-AC72-E59E8790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305" y="0"/>
            <a:ext cx="55793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788650-F256-4A7C-8E7A-F0DD6A5A7168}"/>
              </a:ext>
            </a:extLst>
          </p:cNvPr>
          <p:cNvSpPr txBox="1"/>
          <p:nvPr/>
        </p:nvSpPr>
        <p:spPr>
          <a:xfrm>
            <a:off x="518236" y="1894114"/>
            <a:ext cx="892552" cy="3069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Ohio Project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89389-A74E-4482-B105-94B24C69CACE}"/>
              </a:ext>
            </a:extLst>
          </p:cNvPr>
          <p:cNvSpPr txBox="1"/>
          <p:nvPr/>
        </p:nvSpPr>
        <p:spPr>
          <a:xfrm>
            <a:off x="7733212" y="1595846"/>
            <a:ext cx="892552" cy="4556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One-Page Sign-up Form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19265-B656-4BEB-8877-4041CAA7A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8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3882724"/>
              </p:ext>
            </p:extLst>
          </p:nvPr>
        </p:nvGraphicFramePr>
        <p:xfrm>
          <a:off x="491331" y="1430254"/>
          <a:ext cx="8161337" cy="474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4" imgW="8753475" imgH="6381750" progId="Excel.Sheet.8">
                  <p:embed/>
                </p:oleObj>
              </mc:Choice>
              <mc:Fallback>
                <p:oleObj name="Worksheet" r:id="rId4" imgW="8753475" imgH="6381750" progId="Excel.Sheet.8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" y="1430254"/>
                        <a:ext cx="8161337" cy="47424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lnSpc>
                <a:spcPct val="95000"/>
              </a:lnSpc>
              <a:buClr>
                <a:srgbClr val="FF9933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Cost-effectiveness ($/</a:t>
            </a:r>
            <a:r>
              <a:rPr lang="en-US" sz="36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lb</a:t>
            </a:r>
            <a:r>
              <a:rPr lang="en-US" sz="36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P loss reduction) Scenario Results Across </a:t>
            </a:r>
            <a:r>
              <a:rPr lang="en-US" sz="3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Vermont</a:t>
            </a:r>
            <a:r>
              <a:rPr lang="en-US" sz="36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Farms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9A01B-67EC-4D9A-A503-723396EF0F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388B1-A2FA-4663-A590-CA44D1AEA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483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2013078"/>
              </p:ext>
            </p:extLst>
          </p:nvPr>
        </p:nvGraphicFramePr>
        <p:xfrm>
          <a:off x="685800" y="1432732"/>
          <a:ext cx="7772399" cy="483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4" imgW="8753475" imgH="6381750" progId="Excel.Sheet.8">
                  <p:embed/>
                </p:oleObj>
              </mc:Choice>
              <mc:Fallback>
                <p:oleObj name="Worksheet" r:id="rId4" imgW="8753475" imgH="6381750" progId="Excel.Sheet.8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32732"/>
                        <a:ext cx="7772399" cy="4830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9E4A868-8959-4E70-A609-0D5A115D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lnSpc>
                <a:spcPct val="95000"/>
              </a:lnSpc>
              <a:buClr>
                <a:srgbClr val="FF9933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Cost-effectiveness ($/</a:t>
            </a:r>
            <a:r>
              <a:rPr lang="en-US" sz="3600" dirty="0" err="1">
                <a:ea typeface="Lucida Sans Unicode" pitchFamily="34" charset="0"/>
                <a:cs typeface="Lucida Sans Unicode" pitchFamily="34" charset="0"/>
              </a:rPr>
              <a:t>lb</a:t>
            </a: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 P loss reduction) Scenario Results </a:t>
            </a:r>
            <a:r>
              <a:rPr lang="en-US" sz="36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Across </a:t>
            </a:r>
            <a:r>
              <a:rPr lang="en-US" sz="3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Iowa</a:t>
            </a:r>
            <a:r>
              <a:rPr lang="en-US" sz="36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Farms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293B5-AC90-4479-9FA8-80936DF47A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FCF9-DE73-4DCE-917F-EECF941E8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399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990" name="Group 54"/>
          <p:cNvGraphicFramePr>
            <a:graphicFrameLocks noGrp="1"/>
          </p:cNvGraphicFramePr>
          <p:nvPr/>
        </p:nvGraphicFramePr>
        <p:xfrm>
          <a:off x="228600" y="1752600"/>
          <a:ext cx="8610600" cy="325123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37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Watershed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Loss Reduced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(lbs/acre/yr)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Farm Cost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($/lb P)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Farm Profit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($/lb P)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Sediment Loss Reduced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(tons/acre/yr)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Iowa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-$0.61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$10.61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Vermont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$4.86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$20.14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65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000">
                <a:solidFill>
                  <a:srgbClr val="000000"/>
                </a:solidFill>
              </a:rPr>
              <a:t>Results of Good Business Decisions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CF8FE-607D-49A1-89E8-7B70030F13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3FC8-4A79-472D-BB4E-0AC101680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873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Old Woman Creek, Ohio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Results (2018)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95400"/>
            <a:ext cx="8839198" cy="4898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65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95000"/>
              </a:lnSpc>
              <a:buClr>
                <a:srgbClr val="FF9933"/>
              </a:buClr>
              <a:buSzPts val="4000"/>
            </a:pPr>
            <a:r>
              <a:rPr lang="en-US" sz="3200" dirty="0">
                <a:ea typeface="Lucida Sans Unicode" pitchFamily="34" charset="0"/>
                <a:cs typeface="Lucida Sans Unicode" pitchFamily="34" charset="0"/>
              </a:rPr>
              <a:t>Scatter Plot of Scenario Results </a:t>
            </a:r>
            <a:r>
              <a:rPr lang="en-US" sz="3200" b="1" dirty="0">
                <a:ea typeface="Lucida Sans Unicode" pitchFamily="34" charset="0"/>
                <a:cs typeface="Lucida Sans Unicode" pitchFamily="34" charset="0"/>
              </a:rPr>
              <a:t>Ohio</a:t>
            </a:r>
            <a:r>
              <a:rPr lang="en-US" sz="3200" dirty="0">
                <a:ea typeface="Lucida Sans Unicode" pitchFamily="34" charset="0"/>
                <a:cs typeface="Lucida Sans Unicode" pitchFamily="34" charset="0"/>
              </a:rPr>
              <a:t> Farms</a:t>
            </a:r>
          </a:p>
        </p:txBody>
      </p:sp>
      <p:pic>
        <p:nvPicPr>
          <p:cNvPr id="334" name="Google Shape;3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11" y="1186975"/>
            <a:ext cx="8307978" cy="49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34658-7BBF-41F1-B6B3-E8CF539E9A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80B77-519B-4491-A3A0-83B2CF71CA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502865"/>
            <a:ext cx="80010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Low-hanging fruit remains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Perf-based incentives inspire new ideas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Farmer motivation varies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Boots on the ground is essential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Transaction Costs &lt; Program Benefits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Models: a necessary evil??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Policy change is slow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B915B-2EC4-4D87-9F18-F099B144DA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BA57-04CD-434B-B8F7-068B90960D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3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Needs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502865"/>
            <a:ext cx="80010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More </a:t>
            </a:r>
            <a:r>
              <a:rPr lang="en-US" dirty="0"/>
              <a:t>WQ monitoring stations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Modeling tools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Efficient to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Scientifically robust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Address multiple 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Enhanced farmer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Available technical assistance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62BB6-E89A-4368-B644-27CBA11BEA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B997-D249-4BBE-B2C9-D6DF7CF18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10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167640"/>
            <a:ext cx="9144000" cy="990600"/>
          </a:xfrm>
        </p:spPr>
        <p:txBody>
          <a:bodyPr/>
          <a:lstStyle/>
          <a:p>
            <a:r>
              <a:rPr lang="en-US" sz="4200" dirty="0"/>
              <a:t>Landscape is Diverse: </a:t>
            </a:r>
            <a:br>
              <a:rPr lang="en-US" sz="4200" dirty="0"/>
            </a:br>
            <a:r>
              <a:rPr lang="en-US" sz="4200" dirty="0"/>
              <a:t>Field-Specific Information is Essential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13925" b="14645"/>
          <a:stretch/>
        </p:blipFill>
        <p:spPr bwMode="auto">
          <a:xfrm>
            <a:off x="819149" y="1624149"/>
            <a:ext cx="7505701" cy="428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A51D-58AC-466A-8D91-5AC37DC7A0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0CF10-0892-4D21-83DC-6C6B22E1F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45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222742" cy="1029573"/>
          </a:xfrm>
        </p:spPr>
        <p:txBody>
          <a:bodyPr>
            <a:normAutofit fontScale="90000"/>
          </a:bodyPr>
          <a:lstStyle/>
          <a:p>
            <a:r>
              <a:rPr lang="en-US" dirty="0"/>
              <a:t>Pay-for-Performance Conservation:</a:t>
            </a:r>
            <a:br>
              <a:rPr lang="en-US" dirty="0"/>
            </a:br>
            <a:r>
              <a:rPr lang="en-US" dirty="0"/>
              <a:t>A How-To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099"/>
            <a:ext cx="5016737" cy="33107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Describes steps and data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Reduce transaction costs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Create opportunities for scale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Funded by Great Lakes Protection Fund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3633"/>
            <a:ext cx="2660413" cy="3436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114" y="5364367"/>
            <a:ext cx="862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https://www.winrock.org/project/running-off-pollution-paying-midwestern-farmers-to-improve-water-quality/</a:t>
            </a:r>
            <a:r>
              <a:rPr lang="en-US" sz="2400" b="1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1DB28-01C3-4A3D-96CE-4B2F14DCEA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D174C-1FA6-4A60-B36D-2A3C259DD8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</p:spPr>
        <p:txBody>
          <a:bodyPr lIns="90000" tIns="46800" rIns="90000" bIns="46800"/>
          <a:lstStyle/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4000" b="1" dirty="0">
                <a:ea typeface="宋体" charset="-122"/>
              </a:rPr>
              <a:t>Contact Information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371600"/>
            <a:ext cx="6553200" cy="358140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80000"/>
              </a:lnSpc>
              <a:spcBef>
                <a:spcPct val="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800" dirty="0">
              <a:solidFill>
                <a:srgbClr val="000000"/>
              </a:solidFill>
              <a:ea typeface="宋体" charset="-122"/>
            </a:endParaRP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2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Jon Winsten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2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Email: jwinsten@winrock.org 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12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Tel: (802) 343-3037</a:t>
            </a:r>
          </a:p>
          <a:p>
            <a:pPr marL="741363" lvl="1" indent="-284163" defTabSz="457200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4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  <a:p>
            <a:pPr marL="341313" indent="-341313" defTabSz="457200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4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42D27-5A3F-4C2B-A7FD-EC32CDE1C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A7694-2302-4E0A-B137-1D752BE65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066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Cost Analysis Tool (CAT)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743250" y="1499234"/>
            <a:ext cx="76575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Spreadsheet-based tool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Relatively quick for the technician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changes in one row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r>
              <a:rPr lang="en-US" sz="3200" dirty="0"/>
              <a:t>Paste in nutrient loss from model</a:t>
            </a:r>
          </a:p>
          <a:p>
            <a:pPr marL="342900" indent="-342900">
              <a:buSzPts val="3200"/>
              <a:buFont typeface="Arial"/>
              <a:buChar char="•"/>
            </a:pPr>
            <a:r>
              <a:rPr lang="en-US" sz="3200" dirty="0"/>
              <a:t>CAT calculates:</a:t>
            </a:r>
          </a:p>
          <a:p>
            <a:pPr marL="457200" lvl="8" indent="-457200">
              <a:buSzPts val="3200"/>
              <a:buFont typeface="Wingdings" panose="05000000000000000000" pitchFamily="2" charset="2"/>
              <a:buChar char="Ø"/>
            </a:pPr>
            <a:r>
              <a:rPr lang="en-US" sz="2800" dirty="0"/>
              <a:t>Full economic cost: /acre, /field, /pound</a:t>
            </a:r>
          </a:p>
          <a:p>
            <a:pPr marL="457200" lvl="8" indent="-457200">
              <a:buSzPts val="3200"/>
              <a:buFont typeface="Wingdings" panose="05000000000000000000" pitchFamily="2" charset="2"/>
              <a:buChar char="Ø"/>
            </a:pPr>
            <a:r>
              <a:rPr lang="en-US" sz="2800" dirty="0"/>
              <a:t>Payment and profit/loss</a:t>
            </a:r>
          </a:p>
          <a:p>
            <a:pPr marL="457200" lvl="8" indent="-457200">
              <a:buSzPts val="3200"/>
              <a:buFont typeface="Wingdings" panose="05000000000000000000" pitchFamily="2" charset="2"/>
              <a:buChar char="Ø"/>
            </a:pPr>
            <a:r>
              <a:rPr lang="en-US" sz="2800" dirty="0"/>
              <a:t>Produces table and graphs</a:t>
            </a:r>
          </a:p>
          <a:p>
            <a:pPr marL="457200" lvl="8" indent="-457200">
              <a:buSzPts val="3200"/>
              <a:buFont typeface="Wingdings" panose="05000000000000000000" pitchFamily="2" charset="2"/>
              <a:buChar char="Ø"/>
            </a:pPr>
            <a:r>
              <a:rPr lang="en-US" sz="2800" dirty="0"/>
              <a:t>Allows analysis across farms</a:t>
            </a:r>
          </a:p>
          <a:p>
            <a:pPr marL="457200" lvl="8" indent="-457200">
              <a:buSzPts val="3200"/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1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Results by Farm (Profit Focus)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675202"/>
            <a:ext cx="8839202" cy="280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26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Results by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BMP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0" y="1693750"/>
            <a:ext cx="8839202" cy="301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57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000"/>
              <a:buFont typeface="Times New Roman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Overview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762000" y="1600200"/>
            <a:ext cx="8086372" cy="42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and concept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issues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Pilot-testing and results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Lessons learned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 to ponder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2882A-67F5-4438-A947-5D38773407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6C826-D31E-4514-B0BB-0591E7228C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8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Motivation 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513974"/>
            <a:ext cx="8305800" cy="466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Ø"/>
            </a:pPr>
            <a:r>
              <a:rPr lang="en-US" altLang="en-US" sz="2800" dirty="0"/>
              <a:t>Motivation: Process that initiates, guides and maintains </a:t>
            </a:r>
            <a:r>
              <a:rPr lang="en-US" altLang="en-US" sz="2800" b="1" i="1" dirty="0"/>
              <a:t>goal-oriented</a:t>
            </a:r>
            <a:r>
              <a:rPr lang="en-US" altLang="en-US" sz="2800" dirty="0"/>
              <a:t> behaviors 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Ø"/>
            </a:pPr>
            <a:r>
              <a:rPr lang="en-US" altLang="en-US" sz="2800" dirty="0"/>
              <a:t>Humans have a drive to reach a </a:t>
            </a:r>
            <a:r>
              <a:rPr lang="en-US" altLang="en-US" sz="2800" b="1" i="1" dirty="0"/>
              <a:t>clearly defined goal</a:t>
            </a:r>
            <a:r>
              <a:rPr lang="en-US" altLang="en-US" sz="2800" dirty="0"/>
              <a:t> 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Ø"/>
            </a:pPr>
            <a:r>
              <a:rPr lang="en-US" altLang="en-US" sz="2800" dirty="0"/>
              <a:t>Appropriate </a:t>
            </a:r>
            <a:r>
              <a:rPr lang="en-US" altLang="en-US" sz="2800" b="1" i="1" dirty="0"/>
              <a:t>goals are often missing </a:t>
            </a:r>
            <a:r>
              <a:rPr lang="en-US" altLang="en-US" sz="2800" dirty="0"/>
              <a:t>from our current conservation programs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Ø"/>
            </a:pPr>
            <a:r>
              <a:rPr lang="en-US" altLang="en-US" sz="2800" dirty="0"/>
              <a:t>Goals need to have: </a:t>
            </a:r>
          </a:p>
          <a:p>
            <a:pPr marL="914400" lvl="1" indent="-457200">
              <a:spcBef>
                <a:spcPts val="672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/>
              <a:t>Proximity - reached within a reasonable time period</a:t>
            </a:r>
          </a:p>
          <a:p>
            <a:pPr marL="914400" lvl="1" indent="-457200">
              <a:spcBef>
                <a:spcPts val="672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/>
              <a:t>Difficulty - Not too hard to achieve, but not too easy either</a:t>
            </a:r>
          </a:p>
        </p:txBody>
      </p:sp>
    </p:spTree>
    <p:extLst>
      <p:ext uri="{BB962C8B-B14F-4D97-AF65-F5344CB8AC3E}">
        <p14:creationId xmlns:p14="http://schemas.microsoft.com/office/powerpoint/2010/main" val="3178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Motivation 201</a:t>
            </a:r>
            <a:endParaRPr lang="en-US" altLang="en-US" sz="40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1500" y="1483895"/>
            <a:ext cx="80010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800" u="sng" dirty="0">
                <a:solidFill>
                  <a:srgbClr val="000000"/>
                </a:solidFill>
              </a:rPr>
              <a:t>Intrinsic and extrinsic motivation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000" u="sng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</a:rPr>
              <a:t>Intrinsic motivation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Belief that we can be effective agents of change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Interest to see how good our performance can get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Derive gratification from the challenge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</a:rPr>
              <a:t>Extrinsic motivation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Seeking an external reward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Competition to be better than others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Coercion to change behaviors</a:t>
            </a:r>
          </a:p>
        </p:txBody>
      </p:sp>
    </p:spTree>
    <p:extLst>
      <p:ext uri="{BB962C8B-B14F-4D97-AF65-F5344CB8AC3E}">
        <p14:creationId xmlns:p14="http://schemas.microsoft.com/office/powerpoint/2010/main" val="4584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676400"/>
          </a:xfrm>
        </p:spPr>
        <p:txBody>
          <a:bodyPr/>
          <a:lstStyle/>
          <a:p>
            <a:r>
              <a:rPr lang="en-US" sz="3600" dirty="0"/>
              <a:t>Edge of Field Monitoring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373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103117"/>
            <a:ext cx="3904706" cy="3147919"/>
          </a:xfrm>
          <a:prstGeom prst="rect">
            <a:avLst/>
          </a:prstGeom>
          <a:noFill/>
          <a:ln w="25400">
            <a:solidFill>
              <a:schemeClr val="tx1">
                <a:alpha val="90000"/>
              </a:schemeClr>
            </a:solidFill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1D87B39D-6BE5-4F9D-894D-0DF2AFA3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3117"/>
            <a:ext cx="4199471" cy="3147918"/>
          </a:xfrm>
          <a:prstGeom prst="rect">
            <a:avLst/>
          </a:prstGeom>
          <a:ln w="25400">
            <a:solidFill>
              <a:schemeClr val="tx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816349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676400"/>
          </a:xfrm>
        </p:spPr>
        <p:txBody>
          <a:bodyPr/>
          <a:lstStyle/>
          <a:p>
            <a:r>
              <a:rPr lang="en-US" sz="3600" dirty="0"/>
              <a:t>In-stream Monitoring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4754" name="Picture 2" descr="https://encrypted-tbn3.gstatic.com/images?q=tbn:ANd9GcSWAFElrtBdrMc9mjo1KnoG3jalNHmJKqptLY8bfZVracdqL2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46" y="1673389"/>
            <a:ext cx="5501507" cy="41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081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489"/>
          <a:stretch/>
        </p:blipFill>
        <p:spPr>
          <a:xfrm>
            <a:off x="457200" y="1615440"/>
            <a:ext cx="8229600" cy="35978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878356" y="2611334"/>
            <a:ext cx="2286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62528" y="2514600"/>
            <a:ext cx="2599871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42230" y="3094308"/>
            <a:ext cx="2381250" cy="579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5198016"/>
            <a:ext cx="8458200" cy="10122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/>
          </a:p>
        </p:txBody>
      </p:sp>
      <p:sp>
        <p:nvSpPr>
          <p:cNvPr id="9" name="Oval 8"/>
          <p:cNvSpPr/>
          <p:nvPr/>
        </p:nvSpPr>
        <p:spPr bwMode="auto">
          <a:xfrm>
            <a:off x="457200" y="4212656"/>
            <a:ext cx="2209800" cy="1041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1692" y="278990"/>
            <a:ext cx="844061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Pay-for-Performance Conservation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467100" y="4226072"/>
            <a:ext cx="2209800" cy="1041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EE9FAF25-954A-4AA0-BE5F-C9FDB403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5386794"/>
            <a:ext cx="8001000" cy="64885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“Model-at-the-farm, measure-at-the-watershed” pay-for-performance conservation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1F258C6-6324-4FF2-9E18-8DB81C7220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A123EBC-A9D7-43A4-BDE5-2CC076ADD2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  <p:bldP spid="9" grpId="0" animBg="1"/>
      <p:bldP spid="10" grpId="0" animBg="1"/>
      <p:bldP spid="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316849"/>
            <a:ext cx="8077200" cy="842704"/>
          </a:xfrm>
        </p:spPr>
        <p:txBody>
          <a:bodyPr/>
          <a:lstStyle/>
          <a:p>
            <a:r>
              <a:rPr lang="en-US" sz="3600" dirty="0"/>
              <a:t>Simulation Modeling</a:t>
            </a:r>
            <a:endParaRPr lang="en-US" sz="4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" y="1548556"/>
            <a:ext cx="6900863" cy="4466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566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156753"/>
            <a:ext cx="9144000" cy="1319349"/>
          </a:xfrm>
        </p:spPr>
        <p:txBody>
          <a:bodyPr/>
          <a:lstStyle/>
          <a:p>
            <a:r>
              <a:rPr lang="en-US" sz="3600" dirty="0"/>
              <a:t>Measured vs. Modeled Performance:</a:t>
            </a:r>
            <a:br>
              <a:rPr lang="en-US" sz="3600" dirty="0"/>
            </a:br>
            <a:r>
              <a:rPr lang="en-US" sz="3600" dirty="0"/>
              <a:t>Pros and Cons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6418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Measured performance</a:t>
            </a:r>
          </a:p>
          <a:p>
            <a:pPr lvl="1">
              <a:lnSpc>
                <a:spcPct val="90000"/>
              </a:lnSpc>
              <a:buSzPct val="150000"/>
              <a:buBlip>
                <a:blip r:embed="rId3"/>
              </a:buBlip>
            </a:pPr>
            <a:r>
              <a:rPr lang="en-US" sz="2200" dirty="0"/>
              <a:t> Real data from actual conditions</a:t>
            </a:r>
          </a:p>
          <a:p>
            <a:pPr lvl="1">
              <a:lnSpc>
                <a:spcPct val="90000"/>
              </a:lnSpc>
              <a:buSzPct val="150000"/>
              <a:buBlip>
                <a:blip r:embed="rId4"/>
              </a:buBlip>
            </a:pPr>
            <a:r>
              <a:rPr lang="en-US" sz="2200" dirty="0"/>
              <a:t> Volatile weather makes planning difficult</a:t>
            </a:r>
          </a:p>
          <a:p>
            <a:pPr lvl="1">
              <a:lnSpc>
                <a:spcPct val="90000"/>
              </a:lnSpc>
              <a:buSzPct val="150000"/>
              <a:buBlip>
                <a:blip r:embed="rId5"/>
              </a:buBlip>
            </a:pPr>
            <a:r>
              <a:rPr lang="en-US" sz="2200" dirty="0"/>
              <a:t> Is measurement practical at the farm-level?</a:t>
            </a:r>
          </a:p>
          <a:p>
            <a:pPr lvl="1">
              <a:lnSpc>
                <a:spcPct val="90000"/>
              </a:lnSpc>
              <a:buSzPct val="150000"/>
              <a:buBlip>
                <a:blip r:embed="rId5"/>
              </a:buBlip>
            </a:pPr>
            <a:r>
              <a:rPr lang="en-US" sz="2200" dirty="0"/>
              <a:t> Use of proxy variables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Modeled performance</a:t>
            </a:r>
          </a:p>
          <a:p>
            <a:pPr lvl="1">
              <a:lnSpc>
                <a:spcPct val="90000"/>
              </a:lnSpc>
              <a:buSzPct val="150000"/>
              <a:buBlip>
                <a:blip r:embed="rId3"/>
              </a:buBlip>
            </a:pPr>
            <a:r>
              <a:rPr lang="en-US" sz="2200" dirty="0"/>
              <a:t>Allows for scenario analysis – before actions are taken.</a:t>
            </a:r>
          </a:p>
          <a:p>
            <a:pPr lvl="1">
              <a:lnSpc>
                <a:spcPct val="90000"/>
              </a:lnSpc>
              <a:buSzPct val="150000"/>
              <a:buBlip>
                <a:blip r:embed="rId5"/>
              </a:buBlip>
            </a:pPr>
            <a:r>
              <a:rPr lang="en-US" sz="2200" dirty="0"/>
              <a:t>Is it accurate enough?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 a given year?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Over the long-term?</a:t>
            </a:r>
          </a:p>
          <a:p>
            <a:pPr lvl="1">
              <a:lnSpc>
                <a:spcPct val="90000"/>
              </a:lnSpc>
              <a:buSzPct val="150000"/>
              <a:buBlip>
                <a:blip r:embed="rId5"/>
              </a:buBlip>
            </a:pPr>
            <a:r>
              <a:rPr lang="en-US" sz="2200" dirty="0"/>
              <a:t>Is it simple enough to use?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Trade-offs between simplicity and accuracy?</a:t>
            </a: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9599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Ideas to Ponder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DAC303-B69D-4860-8AF7-DFAB627C429B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1655265"/>
            <a:ext cx="8001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Need clear goals to motivate farmers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Cost-effectiveness vs. fairness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Model-at-farm, measure-at-watershed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Tweaks vs. transformations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9D36-7B60-46D6-9654-11C34CFED9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923EE-B9C9-4F20-AE36-50169BDB21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0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Tweaks vs. Transformations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0E9FEA-C8A0-401F-8160-F8365E779383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7200" y="1600201"/>
            <a:ext cx="8229600" cy="2895600"/>
          </a:xfrm>
        </p:spPr>
        <p:txBody>
          <a:bodyPr/>
          <a:lstStyle>
            <a:lvl1pPr>
              <a:defRPr sz="2400" baseline="0"/>
            </a:lvl1pPr>
            <a:lvl2pPr>
              <a:spcBef>
                <a:spcPts val="0"/>
              </a:spcBef>
              <a:defRPr sz="2400" baseline="0"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Environmental improvements can be made on every farm, if farmer is interested:</a:t>
            </a:r>
          </a:p>
          <a:p>
            <a:r>
              <a:rPr lang="en-US" dirty="0"/>
              <a:t>Tweaks: </a:t>
            </a:r>
          </a:p>
          <a:p>
            <a:pPr lvl="1"/>
            <a:r>
              <a:rPr lang="en-US" dirty="0"/>
              <a:t>Simple field/crop management change to reduce P loss</a:t>
            </a:r>
          </a:p>
          <a:p>
            <a:r>
              <a:rPr lang="en-US" dirty="0"/>
              <a:t>Transformations: </a:t>
            </a:r>
          </a:p>
          <a:p>
            <a:pPr lvl="1"/>
            <a:r>
              <a:rPr lang="en-US" dirty="0"/>
              <a:t>Restructuring production system to improve soil health and produce a set of ESs. </a:t>
            </a:r>
          </a:p>
          <a:p>
            <a:r>
              <a:rPr lang="en-US" dirty="0"/>
              <a:t>Ideally both improve the farms bottom line</a:t>
            </a:r>
          </a:p>
          <a:p>
            <a:pPr lvl="1"/>
            <a:r>
              <a:rPr lang="en-US" dirty="0"/>
              <a:t>If not, payments will need to be on-going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Tweaks vs. Transformations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0E9FEA-C8A0-401F-8160-F8365E779383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7200" y="1600201"/>
            <a:ext cx="8229600" cy="2895600"/>
          </a:xfrm>
        </p:spPr>
        <p:txBody>
          <a:bodyPr/>
          <a:lstStyle>
            <a:lvl1pPr>
              <a:defRPr sz="2400" baseline="0"/>
            </a:lvl1pPr>
            <a:lvl2pPr>
              <a:spcBef>
                <a:spcPts val="0"/>
              </a:spcBef>
              <a:defRPr sz="2400" baseline="0"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r>
              <a:rPr lang="en-US" dirty="0"/>
              <a:t>Issues to consider:</a:t>
            </a:r>
          </a:p>
          <a:p>
            <a:pPr lvl="1"/>
            <a:r>
              <a:rPr lang="en-US" dirty="0"/>
              <a:t>Participation rate</a:t>
            </a:r>
          </a:p>
          <a:p>
            <a:pPr lvl="1"/>
            <a:r>
              <a:rPr lang="en-US" dirty="0"/>
              <a:t>Initial costs</a:t>
            </a:r>
          </a:p>
          <a:p>
            <a:pPr lvl="1"/>
            <a:r>
              <a:rPr lang="en-US" dirty="0"/>
              <a:t>Costs and benefits over time</a:t>
            </a:r>
          </a:p>
          <a:p>
            <a:pPr lvl="1"/>
            <a:r>
              <a:rPr lang="en-US" dirty="0"/>
              <a:t>Single vs multiple ecosystem services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489"/>
          <a:stretch/>
        </p:blipFill>
        <p:spPr>
          <a:xfrm>
            <a:off x="457200" y="1600200"/>
            <a:ext cx="8229600" cy="359781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5198016"/>
            <a:ext cx="8458200" cy="10122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/>
          </a:p>
        </p:txBody>
      </p:sp>
      <p:sp>
        <p:nvSpPr>
          <p:cNvPr id="9" name="Oval 8"/>
          <p:cNvSpPr/>
          <p:nvPr/>
        </p:nvSpPr>
        <p:spPr bwMode="auto">
          <a:xfrm>
            <a:off x="457200" y="4212656"/>
            <a:ext cx="2209800" cy="1041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1692" y="278990"/>
            <a:ext cx="8440615" cy="9906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Model-at-the-farm, </a:t>
            </a:r>
            <a:br>
              <a:rPr lang="en-US" altLang="en-US" sz="4000" dirty="0"/>
            </a:br>
            <a:r>
              <a:rPr lang="en-US" altLang="en-US" sz="4000" dirty="0"/>
              <a:t>Measure-at-the-watershed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 bwMode="auto">
          <a:xfrm>
            <a:off x="3467100" y="4226072"/>
            <a:ext cx="2209800" cy="1041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EE9FAF25-954A-4AA0-BE5F-C9FDB403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63566"/>
            <a:ext cx="8001000" cy="64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4DAF6-6AAE-4B29-A029-71E4D91361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415-3D59-43FD-B31A-A8307BABDE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Modeling farm performance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Triggers primary incentive payment</a:t>
            </a:r>
          </a:p>
          <a:p>
            <a:pPr>
              <a:lnSpc>
                <a:spcPct val="90000"/>
              </a:lnSpc>
            </a:pPr>
            <a:r>
              <a:rPr lang="en-US" dirty="0"/>
              <a:t>Measuring watershed performance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Provides a focal point and real report card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Triggers a secondary incentive payment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Farmer-to-farmer peer pressure for participation</a:t>
            </a:r>
          </a:p>
          <a:p>
            <a:pPr>
              <a:lnSpc>
                <a:spcPct val="90000"/>
              </a:lnSpc>
            </a:pPr>
            <a:r>
              <a:rPr lang="en-US" dirty="0"/>
              <a:t>Winner of U.S. Nutrient Challenge (2015)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676400"/>
          </a:xfrm>
        </p:spPr>
        <p:txBody>
          <a:bodyPr/>
          <a:lstStyle/>
          <a:p>
            <a:r>
              <a:rPr lang="en-US" sz="4000" dirty="0"/>
              <a:t>Model at the Farm – </a:t>
            </a:r>
            <a:br>
              <a:rPr lang="en-US" sz="4000" dirty="0"/>
            </a:br>
            <a:r>
              <a:rPr lang="en-US" sz="4000" dirty="0"/>
              <a:t>Measure at the Watershed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6189F9-9F32-4131-AABC-2625AD8EF3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064D7-BC05-4E7C-B6CB-8C5B7BE546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3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/>
              <a:t>Why PFP?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 defTabSz="457200">
              <a:spcBef>
                <a:spcPts val="672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Motivate farmers</a:t>
            </a:r>
          </a:p>
          <a:p>
            <a:pPr lvl="1" defTabSz="457200">
              <a:spcBef>
                <a:spcPts val="672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Create goals</a:t>
            </a:r>
          </a:p>
          <a:p>
            <a:pPr lvl="1" defTabSz="457200">
              <a:spcBef>
                <a:spcPts val="672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Get environmental performance incorporated into farm business planning</a:t>
            </a:r>
          </a:p>
          <a:p>
            <a:pPr defTabSz="457200">
              <a:spcBef>
                <a:spcPts val="672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Quantify outcomes</a:t>
            </a:r>
          </a:p>
          <a:p>
            <a:pPr defTabSz="457200">
              <a:spcBef>
                <a:spcPts val="672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Meet WQ goals given budget constraints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E6ED1-BADC-4803-B670-C690E4E3F5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662-BDA3-4C01-BC68-0FEBA7D05F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099C-FA06-4ADB-A0C0-339FCA5BD3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001000" cy="990600"/>
          </a:xfrm>
        </p:spPr>
        <p:txBody>
          <a:bodyPr/>
          <a:lstStyle/>
          <a:p>
            <a:r>
              <a:rPr lang="en-US" sz="4000" dirty="0"/>
              <a:t>Key Program Design Questions: </a:t>
            </a:r>
            <a:br>
              <a:rPr lang="en-US" sz="4000" dirty="0"/>
            </a:br>
            <a:r>
              <a:rPr lang="en-US" dirty="0"/>
              <a:t>What, How, and </a:t>
            </a:r>
            <a:r>
              <a:rPr lang="en-US" sz="4000" dirty="0"/>
              <a:t>Where?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/>
              <a:t>What </a:t>
            </a:r>
            <a:r>
              <a:rPr lang="en-US" sz="2800" dirty="0"/>
              <a:t>ecosystem service(s) do we target?</a:t>
            </a:r>
            <a:endParaRPr lang="en-US" sz="2800" b="1" kern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b="1" dirty="0"/>
          </a:p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/>
              <a:t>How</a:t>
            </a:r>
            <a:r>
              <a:rPr lang="en-US" sz="2800" dirty="0"/>
              <a:t> do we quantify environmental performance?</a:t>
            </a:r>
            <a:endParaRPr lang="en-US" sz="240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b="1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kern="0" dirty="0"/>
              <a:t>Where</a:t>
            </a:r>
            <a:r>
              <a:rPr lang="en-US" sz="2800" kern="0" dirty="0"/>
              <a:t> do we quantify environmental performance?</a:t>
            </a:r>
          </a:p>
          <a:p>
            <a:pPr marL="798513" indent="-457200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Need performance measures that are closely related to ultimate water quality concern </a:t>
            </a:r>
            <a:r>
              <a:rPr lang="en-US" sz="2400" b="1" dirty="0"/>
              <a:t>AND</a:t>
            </a:r>
            <a:r>
              <a:rPr lang="en-US" sz="2400" dirty="0"/>
              <a:t> directly influenced by farm management decisions. </a:t>
            </a:r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341313" indent="-341313" defTabSz="457200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19C0-3D9A-4B0C-BB7D-39AFFCD56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1455738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Performance Measures –</a:t>
            </a:r>
            <a:br>
              <a:rPr lang="en-US" sz="4000" dirty="0"/>
            </a:br>
            <a:r>
              <a:rPr lang="en-US" sz="4000" dirty="0"/>
              <a:t>In the Lake, Bay, or Ocean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5604" name="Picture 4" descr="BD095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805488" cy="3538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26FA6C-D941-449B-8380-86F3E8FD01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50CE6-87E5-4B21-BC3B-544169FB0E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101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145573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Performance Measures – </a:t>
            </a:r>
            <a:br>
              <a:rPr lang="en-US" dirty="0"/>
            </a:br>
            <a:r>
              <a:rPr lang="en-US" dirty="0"/>
              <a:t>In the River</a:t>
            </a:r>
            <a:br>
              <a:rPr lang="en-US" dirty="0"/>
            </a:br>
            <a:endParaRPr lang="en-US" dirty="0"/>
          </a:p>
        </p:txBody>
      </p:sp>
      <p:pic>
        <p:nvPicPr>
          <p:cNvPr id="26628" name="Picture 2052" descr="BD090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63403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0FA18-E224-4515-885A-52EDCEAB95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791BB-DD05-4908-91F6-A5F92A234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042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nroc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nroc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17672</TotalTime>
  <Words>2534</Words>
  <Application>Microsoft Office PowerPoint</Application>
  <PresentationFormat>On-screen Show (4:3)</PresentationFormat>
  <Paragraphs>459</Paragraphs>
  <Slides>45</Slides>
  <Notes>43</Notes>
  <HiddenSlides>12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Courier New</vt:lpstr>
      <vt:lpstr>Times New Roman</vt:lpstr>
      <vt:lpstr>Wingdings</vt:lpstr>
      <vt:lpstr>Winrock</vt:lpstr>
      <vt:lpstr>1_Winrock</vt:lpstr>
      <vt:lpstr>Worksheet</vt:lpstr>
      <vt:lpstr>PowerPoint Presentation</vt:lpstr>
      <vt:lpstr>Current Approach: “Pay-for-Practice” Conservation</vt:lpstr>
      <vt:lpstr>Landscape is Diverse:  Field-Specific Information is Essential</vt:lpstr>
      <vt:lpstr>Pay-for-Performance Conservation</vt:lpstr>
      <vt:lpstr>Model at the Farm –  Measure at the Watershed </vt:lpstr>
      <vt:lpstr>Why PFP?</vt:lpstr>
      <vt:lpstr>Key Program Design Questions:  What, How, and Where?</vt:lpstr>
      <vt:lpstr> Performance Measures – In the Lake, Bay, or Ocean </vt:lpstr>
      <vt:lpstr> Performance Measures –  In the River </vt:lpstr>
      <vt:lpstr> Performance Measures –  On the Farm </vt:lpstr>
      <vt:lpstr>Key Program Design Questions:  What, How, and Where?</vt:lpstr>
      <vt:lpstr>Measured vs. Modeled Performance </vt:lpstr>
      <vt:lpstr>Desirable Model Characteristics</vt:lpstr>
      <vt:lpstr>PowerPoint Presentation</vt:lpstr>
      <vt:lpstr>Add’l Program Design Questions</vt:lpstr>
      <vt:lpstr>Winrock Pilot-Testing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Critical Needs</vt:lpstr>
      <vt:lpstr>Pay-for-Performance Conservation: A How-To Guide</vt:lpstr>
      <vt:lpstr>Contact Information</vt:lpstr>
      <vt:lpstr>PowerPoint Presentation</vt:lpstr>
      <vt:lpstr>PowerPoint Presentation</vt:lpstr>
      <vt:lpstr>PowerPoint Presentation</vt:lpstr>
      <vt:lpstr>PowerPoint Presentation</vt:lpstr>
      <vt:lpstr>Motivation 101</vt:lpstr>
      <vt:lpstr>Motivation 201</vt:lpstr>
      <vt:lpstr>Edge of Field Monitoring </vt:lpstr>
      <vt:lpstr>In-stream Monitoring </vt:lpstr>
      <vt:lpstr>Simulation Modeling</vt:lpstr>
      <vt:lpstr>Measured vs. Modeled Performance: Pros and Cons</vt:lpstr>
      <vt:lpstr>Ideas to Ponder</vt:lpstr>
      <vt:lpstr>Tweaks vs. Transformations</vt:lpstr>
      <vt:lpstr>Tweaks vs. Transformations</vt:lpstr>
      <vt:lpstr>Model-at-the-farm,  Measure-at-the-watershed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Winsten, Jon</dc:creator>
  <cp:lastModifiedBy>Winsten, Jon</cp:lastModifiedBy>
  <cp:revision>99</cp:revision>
  <cp:lastPrinted>2019-10-23T15:11:44Z</cp:lastPrinted>
  <dcterms:modified xsi:type="dcterms:W3CDTF">2019-11-12T12:57:24Z</dcterms:modified>
</cp:coreProperties>
</file>