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6UCdf5iQebe0b3EXu3/7NQOMb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89FCC-B476-4284-9115-F2AC46489D55}">
  <a:tblStyle styleId="{0D689FCC-B476-4284-9115-F2AC46489D5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30" autoAdjust="0"/>
    <p:restoredTop sz="94682"/>
  </p:normalViewPr>
  <p:slideViewPr>
    <p:cSldViewPr snapToGrid="0" snapToObjects="1">
      <p:cViewPr>
        <p:scale>
          <a:sx n="100" d="100"/>
          <a:sy n="100" d="100"/>
        </p:scale>
        <p:origin x="72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c7e7ed95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6c7e7ed95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c7e7ed952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c7e7ed952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c7e7ed9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6c7e7ed95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c7e7ed95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6c7e7ed95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c7e7ed95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6c7e7ed95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c7e7ed95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6c7e7ed95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c7e7ed95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6c7e7ed95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c7e7ed95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6c7e7ed95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c7e7ed952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c7e7ed952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f93d89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75f93d89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5f93d89a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75f93d89a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c7e7ed952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c7e7ed952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c7e7ed95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6c7e7ed95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c7e7ed95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6c7e7ed95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c7e7ed952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c7e7ed952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c7e7ed95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c7e7ed952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c7e7ed95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c7e7ed95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447800" y="6651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STAC Workshop Report-Out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/>
              <a:t>Zach Easton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/>
              <a:t>Kurt Stephenson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/>
              <a:t>Dec 18 2019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6c7e7ed952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207193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6c7e7ed952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7129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c7e7ed952_0_6"/>
          <p:cNvSpPr txBox="1">
            <a:spLocks noGrp="1"/>
          </p:cNvSpPr>
          <p:nvPr>
            <p:ph type="title"/>
          </p:nvPr>
        </p:nvSpPr>
        <p:spPr>
          <a:xfrm>
            <a:off x="609600" y="53900"/>
            <a:ext cx="105156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000FF"/>
                </a:solidFill>
              </a:rPr>
              <a:t>Workshop Agenda and Structure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8" name="Google Shape;148;g6c7e7ed952_0_6"/>
          <p:cNvSpPr txBox="1">
            <a:spLocks noGrp="1"/>
          </p:cNvSpPr>
          <p:nvPr>
            <p:ph type="body" idx="1"/>
          </p:nvPr>
        </p:nvSpPr>
        <p:spPr>
          <a:xfrm>
            <a:off x="821675" y="873300"/>
            <a:ext cx="11175600" cy="5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Pre-Workshop Background Paper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Morning Day 1: Presentations on: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Overview of motivation/content of workshop  and CBP programs(Martin, Shenk, Easton &amp; Stephenson)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Case study alternatives (next slide)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Afternoon Day 1: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Panel discussion of opportunities/challenges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Breakout groups to identify opportunities and challenges for CBay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Morning Day 2: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Group discussion on consensus from Day 1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Breakout groups to develop recommendations</a:t>
            </a:r>
            <a:br>
              <a:rPr lang="en-US"/>
            </a:br>
            <a:r>
              <a:rPr lang="en-US"/>
              <a:t>		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c7e7ed952_0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000FF"/>
                </a:solidFill>
              </a:rPr>
              <a:t>Workshop Agenda and Structure (cont)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54" name="Google Shape;154;g6c7e7ed952_0_11"/>
          <p:cNvSpPr txBox="1">
            <a:spLocks noGrp="1"/>
          </p:cNvSpPr>
          <p:nvPr>
            <p:ph type="body" idx="1"/>
          </p:nvPr>
        </p:nvSpPr>
        <p:spPr>
          <a:xfrm>
            <a:off x="838200" y="1412500"/>
            <a:ext cx="105156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Morning Day 1: Presentations by Jonathan Winsten, Joe Sweeny, Alan Collins illustrating different case applications/approaches:	</a:t>
            </a:r>
            <a:endParaRPr/>
          </a:p>
        </p:txBody>
      </p:sp>
      <p:graphicFrame>
        <p:nvGraphicFramePr>
          <p:cNvPr id="155" name="Google Shape;155;g6c7e7ed952_0_11"/>
          <p:cNvGraphicFramePr/>
          <p:nvPr/>
        </p:nvGraphicFramePr>
        <p:xfrm>
          <a:off x="952500" y="2766150"/>
          <a:ext cx="10287000" cy="3017400"/>
        </p:xfrm>
        <a:graphic>
          <a:graphicData uri="http://schemas.openxmlformats.org/drawingml/2006/table">
            <a:tbl>
              <a:tblPr>
                <a:noFill/>
                <a:tableStyleId>{0D689FCC-B476-4284-9115-F2AC46489D55}</a:tableStyleId>
              </a:tblPr>
              <a:tblGrid>
                <a:gridCol w="324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sng" strike="noStrike" cap="none"/>
                        <a:t>Program</a:t>
                      </a:r>
                      <a:endParaRPr sz="2400" b="1" u="sng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sng" strike="noStrike" cap="none"/>
                        <a:t>Targeting Approaches</a:t>
                      </a:r>
                      <a:endParaRPr sz="2400" b="1" u="sng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sng" strike="noStrike" cap="none"/>
                        <a:t>Incentive Systems</a:t>
                      </a:r>
                      <a:endParaRPr sz="2400" b="1" u="sng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Winrock Programs (Winsten)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Field level modeling of P reduction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Payments for performance (lbs reduced)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PA Legacy Sediment (Sweeny)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Use of remote sensing to identify high sediment loss areas with restoration potential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WVA Group Payments (Collins)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Ambient monitoring of small watershed (Cullers Run)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Group payment scheme based on ambient outcomes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c7e7ed952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000FF"/>
                </a:solidFill>
              </a:rPr>
              <a:t>Workshop Agenda and Structure (cont)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61" name="Google Shape;161;g6c7e7ed952_0_17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Early afternoon Day 1: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Panel Discussion of Lessons Learned: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Mark Ribaudo</a:t>
            </a:r>
            <a:r>
              <a:rPr lang="en-US"/>
              <a:t> (ERS, analysis of targeting potential, incentive design)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Leonard Shabman</a:t>
            </a:r>
            <a:r>
              <a:rPr lang="en-US"/>
              <a:t> (Resources for the Future, Florida Payment for Environmental Services program)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Jonathan Winsten</a:t>
            </a:r>
            <a:r>
              <a:rPr lang="en-US"/>
              <a:t> (Winrock International, pilot programming for nonpoint source pay-for-performance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c7e7ed952_0_23"/>
          <p:cNvSpPr txBox="1">
            <a:spLocks noGrp="1"/>
          </p:cNvSpPr>
          <p:nvPr>
            <p:ph type="title"/>
          </p:nvPr>
        </p:nvSpPr>
        <p:spPr>
          <a:xfrm>
            <a:off x="838200" y="531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000FF"/>
                </a:solidFill>
              </a:rPr>
              <a:t>Workshop Outcomes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67" name="Google Shape;167;g6c7e7ed952_0_23"/>
          <p:cNvSpPr txBox="1">
            <a:spLocks noGrp="1"/>
          </p:cNvSpPr>
          <p:nvPr>
            <p:ph type="body" idx="1"/>
          </p:nvPr>
        </p:nvSpPr>
        <p:spPr>
          <a:xfrm>
            <a:off x="838200" y="1783575"/>
            <a:ext cx="105156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Broad consensus on: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68" name="Google Shape;168;g6c7e7ed952_0_23"/>
          <p:cNvSpPr txBox="1"/>
          <p:nvPr/>
        </p:nvSpPr>
        <p:spPr>
          <a:xfrm>
            <a:off x="838200" y="2428650"/>
            <a:ext cx="10746000" cy="4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opportunities to increase the amount of NPS reductions we can achieve for every dollar spent.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recognition that some areas produce disproportionate NPS loads and that BMP effectiveness varies across the landscape.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effective methods for identifying spatial variation in pollutant source areas and BMP effectiveness will increase the effectiveness of programs.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flexibility in how we incentivize land managers (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cost share for practice vs pay for outcomes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can improve NPS program effectiveness (more load reduction per program dollar spent, less uncertainty).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c7e7ed952_0_33"/>
          <p:cNvSpPr txBox="1">
            <a:spLocks noGrp="1"/>
          </p:cNvSpPr>
          <p:nvPr>
            <p:ph type="title"/>
          </p:nvPr>
        </p:nvSpPr>
        <p:spPr>
          <a:xfrm>
            <a:off x="838200" y="1238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00FF"/>
                </a:solidFill>
              </a:rPr>
              <a:t>Workshop Recommendations 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174" name="Google Shape;174;g6c7e7ed952_0_33"/>
          <p:cNvSpPr txBox="1">
            <a:spLocks noGrp="1"/>
          </p:cNvSpPr>
          <p:nvPr>
            <p:ph type="body" idx="1"/>
          </p:nvPr>
        </p:nvSpPr>
        <p:spPr>
          <a:xfrm>
            <a:off x="395550" y="1233625"/>
            <a:ext cx="11400900" cy="5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dirty="0"/>
              <a:t>Improve the spatial prediction capability of the CBP TMDL accounting system: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 i="1" dirty="0"/>
              <a:t>Develop finer scale modeling capacity to guide and inform targeting</a:t>
            </a:r>
            <a:endParaRPr sz="2600" i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 i="1" dirty="0"/>
              <a:t>Continue to improve spatial resolution of datasets that drive the CBP models</a:t>
            </a:r>
            <a:endParaRPr sz="2600" i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 i="1" dirty="0"/>
              <a:t>Allow for differential crediting of BMPs</a:t>
            </a:r>
            <a:endParaRPr sz="2600" i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i="1" dirty="0"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dirty="0"/>
              <a:t>Develop and test alternative incentives systems for targeting programs:</a:t>
            </a:r>
            <a:endParaRPr sz="2600" i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 i="1" dirty="0"/>
              <a:t>Develop and support testbed watersheds to pilot and test targeting incentives</a:t>
            </a:r>
          </a:p>
          <a:p>
            <a:pPr marL="977900" lvl="2" indent="0">
              <a:lnSpc>
                <a:spcPct val="115000"/>
              </a:lnSpc>
              <a:spcBef>
                <a:spcPts val="0"/>
              </a:spcBef>
              <a:buSzPts val="2600"/>
              <a:buNone/>
            </a:pPr>
            <a:r>
              <a:rPr lang="en-US" sz="2400" i="1"/>
              <a:t>	Enhanced </a:t>
            </a:r>
            <a:r>
              <a:rPr lang="en-US" sz="2400" i="1" dirty="0"/>
              <a:t>monitoring to support/evaluate targeting programs</a:t>
            </a:r>
            <a:endParaRPr lang="en-US" sz="2200" i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 dirty="0"/>
              <a:t>S</a:t>
            </a:r>
            <a:r>
              <a:rPr lang="en-US" sz="2600" i="1" dirty="0"/>
              <a:t>upport development nonfinancial approaches to encourage participation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c7e7ed952_0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000FF"/>
                </a:solidFill>
              </a:rPr>
              <a:t>Workshop Report Timeline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80" name="Google Shape;180;g6c7e7ed952_0_28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993800" cy="4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Draft report complete and under review by workshop steering committee 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Distribute to workshop attendees for review in January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Report finalized in February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CBP incorporates all recommendations, 20XX? 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6c7e7ed952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304800"/>
            <a:ext cx="10078653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f93d89ab_0_1"/>
          <p:cNvSpPr txBox="1">
            <a:spLocks noGrp="1"/>
          </p:cNvSpPr>
          <p:nvPr>
            <p:ph type="title"/>
          </p:nvPr>
        </p:nvSpPr>
        <p:spPr>
          <a:xfrm>
            <a:off x="838200" y="132025"/>
            <a:ext cx="10515600" cy="20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000FF"/>
                </a:solidFill>
                <a:highlight>
                  <a:schemeClr val="lt1"/>
                </a:highlight>
              </a:rPr>
              <a:t>I</a:t>
            </a:r>
            <a:r>
              <a:rPr lang="en-US" sz="3600" b="1">
                <a:solidFill>
                  <a:srgbClr val="0000FF"/>
                </a:solidFill>
                <a:highlight>
                  <a:schemeClr val="lt1"/>
                </a:highlight>
              </a:rPr>
              <a:t>ncreasing Effectiveness and Reducing the Cost of Non-Point Source Best Management Practice (BMP) Implementation: Is Targeting the Answer?</a:t>
            </a:r>
            <a:endParaRPr sz="3600" b="1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91" name="Google Shape;91;g75f93d89ab_0_1"/>
          <p:cNvSpPr txBox="1">
            <a:spLocks noGrp="1"/>
          </p:cNvSpPr>
          <p:nvPr>
            <p:ph type="body" idx="1"/>
          </p:nvPr>
        </p:nvSpPr>
        <p:spPr>
          <a:xfrm>
            <a:off x="1065975" y="2478925"/>
            <a:ext cx="10515600" cy="4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Nov 12 &amp; 13 NVRC, Fairfax VA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33 invited attendees representing 4 states, agencies, academia, technical service providers, implementers, and funders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>
              <a:buNone/>
            </a:pPr>
            <a:r>
              <a:rPr lang="en-US" dirty="0"/>
              <a:t>Steering Committee: Easton (chair) Stephenson (co-chair), Amy </a:t>
            </a:r>
            <a:r>
              <a:rPr lang="en-US" dirty="0" err="1"/>
              <a:t>Collick</a:t>
            </a:r>
            <a:r>
              <a:rPr lang="en-US" dirty="0"/>
              <a:t>, Patrick Fleming, Elliott Kellner, James Martin, Marc </a:t>
            </a:r>
            <a:r>
              <a:rPr lang="en-US" dirty="0" err="1"/>
              <a:t>Ribaudo</a:t>
            </a:r>
            <a:r>
              <a:rPr lang="en-US" dirty="0"/>
              <a:t>, and Gary Shenk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f93d89ab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000FF"/>
                </a:solidFill>
              </a:rPr>
              <a:t>Workshop Objectives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97" name="Google Shape;97;g75f93d89ab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600" y="1602400"/>
            <a:ext cx="10490550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6c7e7ed952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71" y="651510"/>
            <a:ext cx="10236598" cy="5901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6c7e7ed952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525" y="152400"/>
            <a:ext cx="10300576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6c7e7ed952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088" y="528638"/>
            <a:ext cx="10791825" cy="5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6c7e7ed952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256" y="715704"/>
            <a:ext cx="5690369" cy="586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6c7e7ed952_1_20"/>
          <p:cNvSpPr txBox="1"/>
          <p:nvPr/>
        </p:nvSpPr>
        <p:spPr>
          <a:xfrm>
            <a:off x="1069375" y="2006900"/>
            <a:ext cx="4006200" cy="3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9,000 acre sub-watershed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6c7e7ed952_1_20"/>
          <p:cNvSpPr txBox="1"/>
          <p:nvPr/>
        </p:nvSpPr>
        <p:spPr>
          <a:xfrm>
            <a:off x="533400" y="387500"/>
            <a:ext cx="3714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Scale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c7e7ed952_1_10"/>
          <p:cNvSpPr txBox="1"/>
          <p:nvPr/>
        </p:nvSpPr>
        <p:spPr>
          <a:xfrm>
            <a:off x="1059450" y="1241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400 acre farm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6c7e7ed952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113182"/>
            <a:ext cx="4618732" cy="56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7AC40F-F838-6C40-BDC8-E8EDAD3C017B}"/>
              </a:ext>
            </a:extLst>
          </p:cNvPr>
          <p:cNvSpPr/>
          <p:nvPr/>
        </p:nvSpPr>
        <p:spPr>
          <a:xfrm>
            <a:off x="6400800" y="1241550"/>
            <a:ext cx="409074" cy="39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6c7e7ed952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475" y="781050"/>
            <a:ext cx="67637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6c7e7ed952_1_15"/>
          <p:cNvSpPr txBox="1"/>
          <p:nvPr/>
        </p:nvSpPr>
        <p:spPr>
          <a:xfrm>
            <a:off x="1047750" y="1647825"/>
            <a:ext cx="4114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15 acre parcel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521</Words>
  <Application>Microsoft Office PowerPoint</Application>
  <PresentationFormat>Widescreen</PresentationFormat>
  <Paragraphs>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STAC Workshop Report-Out</vt:lpstr>
      <vt:lpstr>Increasing Effectiveness and Reducing the Cost of Non-Point Source Best Management Practice (BMP) Implementation: Is Targeting the Answer?</vt:lpstr>
      <vt:lpstr>Workshop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Agenda and Structure</vt:lpstr>
      <vt:lpstr>Workshop Agenda and Structure (cont)</vt:lpstr>
      <vt:lpstr>Workshop Agenda and Structure (cont)</vt:lpstr>
      <vt:lpstr>Workshop Outcomes</vt:lpstr>
      <vt:lpstr>Workshop Recommendations </vt:lpstr>
      <vt:lpstr>Workshop Report 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 Workshop Report-Out</dc:title>
  <dc:creator>Easton, Zachary</dc:creator>
  <cp:lastModifiedBy>Cole, Megan</cp:lastModifiedBy>
  <cp:revision>7</cp:revision>
  <dcterms:created xsi:type="dcterms:W3CDTF">2019-12-14T15:27:47Z</dcterms:created>
  <dcterms:modified xsi:type="dcterms:W3CDTF">2019-12-18T21:40:19Z</dcterms:modified>
</cp:coreProperties>
</file>