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5"/>
  </p:notesMasterIdLst>
  <p:sldIdLst>
    <p:sldId id="256" r:id="rId2"/>
    <p:sldId id="259" r:id="rId3"/>
    <p:sldId id="264" r:id="rId4"/>
    <p:sldId id="931" r:id="rId5"/>
    <p:sldId id="1009" r:id="rId6"/>
    <p:sldId id="877" r:id="rId7"/>
    <p:sldId id="1008" r:id="rId8"/>
    <p:sldId id="917" r:id="rId9"/>
    <p:sldId id="918" r:id="rId10"/>
    <p:sldId id="930" r:id="rId11"/>
    <p:sldId id="997" r:id="rId12"/>
    <p:sldId id="954" r:id="rId13"/>
    <p:sldId id="967" r:id="rId14"/>
    <p:sldId id="995" r:id="rId15"/>
    <p:sldId id="968" r:id="rId16"/>
    <p:sldId id="936" r:id="rId17"/>
    <p:sldId id="955" r:id="rId18"/>
    <p:sldId id="964" r:id="rId19"/>
    <p:sldId id="257" r:id="rId20"/>
    <p:sldId id="1005" r:id="rId21"/>
    <p:sldId id="1010" r:id="rId22"/>
    <p:sldId id="1011" r:id="rId23"/>
    <p:sldId id="986"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9" autoAdjust="0"/>
    <p:restoredTop sz="94718" autoAdjust="0"/>
  </p:normalViewPr>
  <p:slideViewPr>
    <p:cSldViewPr snapToGrid="0">
      <p:cViewPr varScale="1">
        <p:scale>
          <a:sx n="74" d="100"/>
          <a:sy n="74" d="100"/>
        </p:scale>
        <p:origin x="72" y="660"/>
      </p:cViewPr>
      <p:guideLst/>
    </p:cSldViewPr>
  </p:slideViewPr>
  <p:notesTextViewPr>
    <p:cViewPr>
      <p:scale>
        <a:sx n="3" d="2"/>
        <a:sy n="3" d="2"/>
      </p:scale>
      <p:origin x="0" y="0"/>
    </p:cViewPr>
  </p:notesTextViewPr>
  <p:sorterViewPr>
    <p:cViewPr varScale="1">
      <p:scale>
        <a:sx n="1" d="1"/>
        <a:sy n="1" d="1"/>
      </p:scale>
      <p:origin x="0" y="-270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9CBB4B-0D3B-4564-8D1C-77536FC84AA6}" type="datetimeFigureOut">
              <a:rPr lang="en-US" smtClean="0"/>
              <a:t>10/29/2019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E5F40F-E871-42DF-9D24-4552717AFBE0}" type="slidenum">
              <a:rPr lang="en-US" smtClean="0"/>
              <a:t>‹#›</a:t>
            </a:fld>
            <a:endParaRPr lang="en-US"/>
          </a:p>
        </p:txBody>
      </p:sp>
    </p:spTree>
    <p:extLst>
      <p:ext uri="{BB962C8B-B14F-4D97-AF65-F5344CB8AC3E}">
        <p14:creationId xmlns:p14="http://schemas.microsoft.com/office/powerpoint/2010/main" val="2112022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E5F40F-E871-42DF-9D24-4552717AFBE0}" type="slidenum">
              <a:rPr lang="en-US" smtClean="0"/>
              <a:t>1</a:t>
            </a:fld>
            <a:endParaRPr lang="en-US" dirty="0"/>
          </a:p>
        </p:txBody>
      </p:sp>
    </p:spTree>
    <p:extLst>
      <p:ext uri="{BB962C8B-B14F-4D97-AF65-F5344CB8AC3E}">
        <p14:creationId xmlns:p14="http://schemas.microsoft.com/office/powerpoint/2010/main" val="3375415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D019C3D-6B82-4E75-BE86-B5F12C29B0BC}" type="slidenum">
              <a:rPr lang="en-US"/>
              <a:pPr/>
              <a:t>6</a:t>
            </a:fld>
            <a:endParaRPr lang="en-US"/>
          </a:p>
        </p:txBody>
      </p:sp>
      <p:sp>
        <p:nvSpPr>
          <p:cNvPr id="17410" name="Slide Image Placeholder 1"/>
          <p:cNvSpPr>
            <a:spLocks noGrp="1" noRot="1" noChangeAspect="1" noTextEdit="1"/>
          </p:cNvSpPr>
          <p:nvPr>
            <p:ph type="sldImg"/>
          </p:nvPr>
        </p:nvSpPr>
        <p:spPr>
          <a:xfrm>
            <a:off x="685800" y="1143000"/>
            <a:ext cx="5486400" cy="3086100"/>
          </a:xfrm>
          <a:ln/>
        </p:spPr>
      </p:sp>
      <p:sp>
        <p:nvSpPr>
          <p:cNvPr id="17411" name="Notes Placeholder 2"/>
          <p:cNvSpPr>
            <a:spLocks noGrp="1"/>
          </p:cNvSpPr>
          <p:nvPr>
            <p:ph type="body" idx="1"/>
          </p:nvPr>
        </p:nvSpPr>
        <p:spPr/>
        <p:txBody>
          <a:bodyPr lIns="91435" tIns="45718" rIns="91435" bIns="45718"/>
          <a:lstStyle/>
          <a:p>
            <a:pPr>
              <a:spcBef>
                <a:spcPct val="0"/>
              </a:spcBef>
            </a:pPr>
            <a:endParaRPr lang="en-US" dirty="0"/>
          </a:p>
        </p:txBody>
      </p:sp>
      <p:sp>
        <p:nvSpPr>
          <p:cNvPr id="1741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5" tIns="45718" rIns="91435" bIns="45718" anchor="b"/>
          <a:lstStyle/>
          <a:p>
            <a:pPr algn="r"/>
            <a:fld id="{EE72BD70-AA47-46F1-A967-6419C9EC115B}" type="slidenum">
              <a:rPr lang="en-US" sz="1200" b="0">
                <a:solidFill>
                  <a:schemeClr val="tx1"/>
                </a:solidFill>
              </a:rPr>
              <a:pPr algn="r"/>
              <a:t>6</a:t>
            </a:fld>
            <a:endParaRPr lang="en-US" sz="1200" b="0">
              <a:solidFill>
                <a:schemeClr val="tx1"/>
              </a:solidFill>
            </a:endParaRPr>
          </a:p>
        </p:txBody>
      </p:sp>
    </p:spTree>
    <p:extLst>
      <p:ext uri="{BB962C8B-B14F-4D97-AF65-F5344CB8AC3E}">
        <p14:creationId xmlns:p14="http://schemas.microsoft.com/office/powerpoint/2010/main" val="404075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E89F5-7B9F-4942-9194-BDAE7D2F5585}" type="slidenum">
              <a:rPr lang="en-US" smtClean="0"/>
              <a:t>7</a:t>
            </a:fld>
            <a:endParaRPr lang="en-US"/>
          </a:p>
        </p:txBody>
      </p:sp>
    </p:spTree>
    <p:extLst>
      <p:ext uri="{BB962C8B-B14F-4D97-AF65-F5344CB8AC3E}">
        <p14:creationId xmlns:p14="http://schemas.microsoft.com/office/powerpoint/2010/main" val="2346634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BE358-E468-49E4-A361-DD211AB53F8C}" type="slidenum">
              <a:rPr lang="en-US" smtClean="0"/>
              <a:t>10</a:t>
            </a:fld>
            <a:endParaRPr lang="en-US" dirty="0"/>
          </a:p>
        </p:txBody>
      </p:sp>
    </p:spTree>
    <p:extLst>
      <p:ext uri="{BB962C8B-B14F-4D97-AF65-F5344CB8AC3E}">
        <p14:creationId xmlns:p14="http://schemas.microsoft.com/office/powerpoint/2010/main" val="379713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ABE358-E468-49E4-A361-DD211AB53F8C}" type="slidenum">
              <a:rPr lang="en-US" smtClean="0"/>
              <a:t>11</a:t>
            </a:fld>
            <a:endParaRPr lang="en-US" dirty="0"/>
          </a:p>
        </p:txBody>
      </p:sp>
    </p:spTree>
    <p:extLst>
      <p:ext uri="{BB962C8B-B14F-4D97-AF65-F5344CB8AC3E}">
        <p14:creationId xmlns:p14="http://schemas.microsoft.com/office/powerpoint/2010/main" val="1686382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97B031-3322-4174-8E06-A467537AEC44}" type="datetime1">
              <a:rPr lang="en-US" smtClean="0"/>
              <a:t>10/29/2019</a:t>
            </a:fld>
            <a:endParaRPr lang="en-US"/>
          </a:p>
        </p:txBody>
      </p:sp>
      <p:sp>
        <p:nvSpPr>
          <p:cNvPr id="5" name="Footer Placeholder 4"/>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3853262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9CE890-E43B-4468-A0E4-B67F69D4214E}" type="datetime1">
              <a:rPr lang="en-US" smtClean="0"/>
              <a:t>10/29/2019</a:t>
            </a:fld>
            <a:endParaRPr lang="en-US"/>
          </a:p>
        </p:txBody>
      </p:sp>
      <p:sp>
        <p:nvSpPr>
          <p:cNvPr id="5" name="Footer Placeholder 4"/>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279942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19ABF67-E244-48F5-BFE5-C5E2CCFB7B8A}" type="datetime1">
              <a:rPr lang="en-US" smtClean="0"/>
              <a:t>10/29/2019</a:t>
            </a:fld>
            <a:endParaRPr lang="en-US"/>
          </a:p>
        </p:txBody>
      </p:sp>
      <p:sp>
        <p:nvSpPr>
          <p:cNvPr id="5" name="Footer Placeholder 4"/>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3299126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673F8EB-EA69-45B5-B849-26FD4809105E}" type="datetime1">
              <a:rPr lang="en-US" smtClean="0"/>
              <a:t>10/29/2019</a:t>
            </a:fld>
            <a:endParaRPr lang="en-US"/>
          </a:p>
        </p:txBody>
      </p:sp>
      <p:sp>
        <p:nvSpPr>
          <p:cNvPr id="5" name="Footer Placeholder 4"/>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2466093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2B7395E-7B40-4858-ADDB-D47CF22B9DB3}" type="datetime1">
              <a:rPr lang="en-US" smtClean="0"/>
              <a:t>10/29/2019</a:t>
            </a:fld>
            <a:endParaRPr lang="en-US"/>
          </a:p>
        </p:txBody>
      </p:sp>
      <p:sp>
        <p:nvSpPr>
          <p:cNvPr id="5" name="Footer Placeholder 4"/>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6" name="Slide Number Placeholder 5"/>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732118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A4283B-B54B-4A15-945A-7257D2604892}" type="datetime1">
              <a:rPr lang="en-US" smtClean="0"/>
              <a:t>10/29/2019</a:t>
            </a:fld>
            <a:endParaRPr lang="en-US"/>
          </a:p>
        </p:txBody>
      </p:sp>
      <p:sp>
        <p:nvSpPr>
          <p:cNvPr id="6" name="Footer Placeholder 5"/>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369540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FDA27A-A11F-4B7C-B41E-70C7DCDC1E53}" type="datetime1">
              <a:rPr lang="en-US" smtClean="0"/>
              <a:t>10/29/2019</a:t>
            </a:fld>
            <a:endParaRPr lang="en-US"/>
          </a:p>
        </p:txBody>
      </p:sp>
      <p:sp>
        <p:nvSpPr>
          <p:cNvPr id="8" name="Footer Placeholder 7"/>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9" name="Slide Number Placeholder 8"/>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163602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C82339-42CF-4166-8494-25AF5CCB5A08}" type="datetime1">
              <a:rPr lang="en-US" smtClean="0"/>
              <a:t>10/29/2019</a:t>
            </a:fld>
            <a:endParaRPr lang="en-US"/>
          </a:p>
        </p:txBody>
      </p:sp>
      <p:sp>
        <p:nvSpPr>
          <p:cNvPr id="4" name="Footer Placeholder 3"/>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5" name="Slide Number Placeholder 4"/>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3186317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20A1D2-D492-497B-A61D-39CF4CC71D95}" type="datetime1">
              <a:rPr lang="en-US" smtClean="0"/>
              <a:t>10/29/2019</a:t>
            </a:fld>
            <a:endParaRPr lang="en-US"/>
          </a:p>
        </p:txBody>
      </p:sp>
      <p:sp>
        <p:nvSpPr>
          <p:cNvPr id="3" name="Footer Placeholder 2"/>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4" name="Slide Number Placeholder 3"/>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2482643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6A5DA2-3DDA-4E7F-BBC2-735CB269773F}" type="datetime1">
              <a:rPr lang="en-US" smtClean="0"/>
              <a:t>10/29/2019</a:t>
            </a:fld>
            <a:endParaRPr lang="en-US"/>
          </a:p>
        </p:txBody>
      </p:sp>
      <p:sp>
        <p:nvSpPr>
          <p:cNvPr id="6" name="Footer Placeholder 5"/>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563772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2E258B-F56B-4A5F-AA79-787048F25F3B}" type="datetime1">
              <a:rPr lang="en-US" smtClean="0"/>
              <a:t>10/29/2019</a:t>
            </a:fld>
            <a:endParaRPr lang="en-US"/>
          </a:p>
        </p:txBody>
      </p:sp>
      <p:sp>
        <p:nvSpPr>
          <p:cNvPr id="6" name="Footer Placeholder 5"/>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7" name="Slide Number Placeholder 6"/>
          <p:cNvSpPr>
            <a:spLocks noGrp="1"/>
          </p:cNvSpPr>
          <p:nvPr>
            <p:ph type="sldNum" sz="quarter" idx="12"/>
          </p:nvPr>
        </p:nvSpPr>
        <p:spPr/>
        <p:txBody>
          <a:bodyPr/>
          <a:lstStyle/>
          <a:p>
            <a:fld id="{CF4A803E-F90A-4349-840A-4B5A2F6C7C64}" type="slidenum">
              <a:rPr lang="en-US" smtClean="0"/>
              <a:t>‹#›</a:t>
            </a:fld>
            <a:endParaRPr lang="en-US"/>
          </a:p>
        </p:txBody>
      </p:sp>
    </p:spTree>
    <p:extLst>
      <p:ext uri="{BB962C8B-B14F-4D97-AF65-F5344CB8AC3E}">
        <p14:creationId xmlns:p14="http://schemas.microsoft.com/office/powerpoint/2010/main" val="989983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D4C87E-8C0E-4156-BA92-B625D0E27732}" type="datetime1">
              <a:rPr lang="en-US" smtClean="0"/>
              <a:t>10/29/2019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Preliminary Information-Subject to Revision. Not for Citation or Distribution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A803E-F90A-4349-840A-4B5A2F6C7C64}" type="slidenum">
              <a:rPr lang="en-US" smtClean="0"/>
              <a:t>‹#›</a:t>
            </a:fld>
            <a:endParaRPr lang="en-US" dirty="0"/>
          </a:p>
        </p:txBody>
      </p:sp>
    </p:spTree>
    <p:extLst>
      <p:ext uri="{BB962C8B-B14F-4D97-AF65-F5344CB8AC3E}">
        <p14:creationId xmlns:p14="http://schemas.microsoft.com/office/powerpoint/2010/main" val="365918644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 Id="rId9"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a:t>The Chesapeake Bay Program Partnership’s Watershed Model</a:t>
            </a:r>
            <a:endParaRPr lang="en-US" dirty="0"/>
          </a:p>
        </p:txBody>
      </p:sp>
      <p:sp>
        <p:nvSpPr>
          <p:cNvPr id="8" name="Subtitle 7">
            <a:extLst>
              <a:ext uri="{FF2B5EF4-FFF2-40B4-BE49-F238E27FC236}">
                <a16:creationId xmlns:a16="http://schemas.microsoft.com/office/drawing/2014/main" id="{6E1754CA-2856-4A38-8D43-68FCFFE70E4C}"/>
              </a:ext>
            </a:extLst>
          </p:cNvPr>
          <p:cNvSpPr>
            <a:spLocks noGrp="1"/>
          </p:cNvSpPr>
          <p:nvPr>
            <p:ph type="subTitle" idx="1"/>
          </p:nvPr>
        </p:nvSpPr>
        <p:spPr/>
        <p:txBody>
          <a:bodyPr>
            <a:normAutofit lnSpcReduction="10000"/>
          </a:bodyPr>
          <a:lstStyle/>
          <a:p>
            <a:r>
              <a:rPr lang="en-US" dirty="0"/>
              <a:t>Gary Shenk – USGS </a:t>
            </a:r>
          </a:p>
          <a:p>
            <a:r>
              <a:rPr lang="en-US" dirty="0"/>
              <a:t>Chesapeake Bay Program Office</a:t>
            </a:r>
          </a:p>
          <a:p>
            <a:endParaRPr lang="en-US" dirty="0"/>
          </a:p>
          <a:p>
            <a:r>
              <a:rPr lang="en-US" dirty="0"/>
              <a:t>STAC BMP targeting workshop 11/12/2019</a:t>
            </a:r>
          </a:p>
        </p:txBody>
      </p:sp>
      <p:sp>
        <p:nvSpPr>
          <p:cNvPr id="6" name="Footer Placeholder 5"/>
          <p:cNvSpPr>
            <a:spLocks noGrp="1"/>
          </p:cNvSpPr>
          <p:nvPr>
            <p:ph type="ftr" sz="quarter" idx="11"/>
          </p:nvPr>
        </p:nvSpPr>
        <p:spPr/>
        <p:txBody>
          <a:bodyPr/>
          <a:lstStyle/>
          <a:p>
            <a:r>
              <a:rPr lang="en-US" dirty="0"/>
              <a:t>Preliminary Information-Subject to Revision. Not for Citation or Distribution</a:t>
            </a:r>
          </a:p>
        </p:txBody>
      </p:sp>
      <p:sp>
        <p:nvSpPr>
          <p:cNvPr id="5" name="Slide Number Placeholder 4"/>
          <p:cNvSpPr>
            <a:spLocks noGrp="1"/>
          </p:cNvSpPr>
          <p:nvPr>
            <p:ph type="sldNum" sz="quarter" idx="12"/>
          </p:nvPr>
        </p:nvSpPr>
        <p:spPr/>
        <p:txBody>
          <a:bodyPr/>
          <a:lstStyle/>
          <a:p>
            <a:fld id="{CF4A803E-F90A-4349-840A-4B5A2F6C7C64}" type="slidenum">
              <a:rPr lang="en-US" smtClean="0"/>
              <a:t>1</a:t>
            </a:fld>
            <a:endParaRPr lang="en-US" dirty="0"/>
          </a:p>
        </p:txBody>
      </p:sp>
      <p:sp>
        <p:nvSpPr>
          <p:cNvPr id="4" name="TextBox 3"/>
          <p:cNvSpPr txBox="1"/>
          <p:nvPr/>
        </p:nvSpPr>
        <p:spPr>
          <a:xfrm>
            <a:off x="3228975" y="5401212"/>
            <a:ext cx="5734050" cy="954107"/>
          </a:xfrm>
          <a:prstGeom prst="rect">
            <a:avLst/>
          </a:prstGeom>
          <a:noFill/>
        </p:spPr>
        <p:txBody>
          <a:bodyPr wrap="square" rtlCol="0">
            <a:spAutoFit/>
          </a:bodyPr>
          <a:lstStyle/>
          <a:p>
            <a:pPr algn="ctr"/>
            <a:r>
              <a:rPr lang="en-US" sz="1400" dirty="0"/>
              <a:t>This information is being provided to meet the need for timely best science. The information is provided on the condition that neither the U.S. Geological Survey nor the U.S. Government shall be held liable for any damages resulting from the authorized or unauthorized use of the information.</a:t>
            </a:r>
          </a:p>
        </p:txBody>
      </p:sp>
    </p:spTree>
    <p:extLst>
      <p:ext uri="{BB962C8B-B14F-4D97-AF65-F5344CB8AC3E}">
        <p14:creationId xmlns:p14="http://schemas.microsoft.com/office/powerpoint/2010/main" val="1593875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5EB09-5EDC-4F33-A594-3F4AFD6AB4D5}"/>
              </a:ext>
            </a:extLst>
          </p:cNvPr>
          <p:cNvPicPr>
            <a:picLocks noChangeAspect="1"/>
          </p:cNvPicPr>
          <p:nvPr/>
        </p:nvPicPr>
        <p:blipFill rotWithShape="1">
          <a:blip r:embed="rId3"/>
          <a:srcRect l="12518" t="3582" r="13906"/>
          <a:stretch/>
        </p:blipFill>
        <p:spPr>
          <a:xfrm>
            <a:off x="1650610" y="232194"/>
            <a:ext cx="9017391" cy="6612340"/>
          </a:xfrm>
          <a:prstGeom prst="rect">
            <a:avLst/>
          </a:prstGeom>
        </p:spPr>
      </p:pic>
      <p:sp>
        <p:nvSpPr>
          <p:cNvPr id="5" name="Slide Number Placeholder 4"/>
          <p:cNvSpPr>
            <a:spLocks noGrp="1"/>
          </p:cNvSpPr>
          <p:nvPr>
            <p:ph type="sldNum" sz="quarter" idx="12"/>
          </p:nvPr>
        </p:nvSpPr>
        <p:spPr/>
        <p:txBody>
          <a:bodyPr/>
          <a:lstStyle/>
          <a:p>
            <a:fld id="{7A19E687-A67D-4888-AF13-4EE851C74180}" type="slidenum">
              <a:rPr lang="en-US" smtClean="0"/>
              <a:t>10</a:t>
            </a:fld>
            <a:endParaRPr lang="en-US" dirty="0"/>
          </a:p>
        </p:txBody>
      </p:sp>
      <p:sp>
        <p:nvSpPr>
          <p:cNvPr id="6" name="TextBox 5"/>
          <p:cNvSpPr txBox="1"/>
          <p:nvPr/>
        </p:nvSpPr>
        <p:spPr>
          <a:xfrm>
            <a:off x="4884098" y="194391"/>
            <a:ext cx="2423805" cy="369332"/>
          </a:xfrm>
          <a:prstGeom prst="rect">
            <a:avLst/>
          </a:prstGeom>
          <a:solidFill>
            <a:schemeClr val="bg1"/>
          </a:solidFill>
        </p:spPr>
        <p:txBody>
          <a:bodyPr wrap="none" rtlCol="0">
            <a:spAutoFit/>
          </a:bodyPr>
          <a:lstStyle/>
          <a:p>
            <a:r>
              <a:rPr lang="en-US" dirty="0"/>
              <a:t>Cast.chesapeakebay.net</a:t>
            </a:r>
          </a:p>
        </p:txBody>
      </p:sp>
      <p:sp>
        <p:nvSpPr>
          <p:cNvPr id="14" name="TextBox 13">
            <a:extLst>
              <a:ext uri="{FF2B5EF4-FFF2-40B4-BE49-F238E27FC236}">
                <a16:creationId xmlns:a16="http://schemas.microsoft.com/office/drawing/2014/main" id="{9C73E56A-AC23-42E5-B732-0C90B46C8EA3}"/>
              </a:ext>
            </a:extLst>
          </p:cNvPr>
          <p:cNvSpPr txBox="1"/>
          <p:nvPr/>
        </p:nvSpPr>
        <p:spPr>
          <a:xfrm>
            <a:off x="4210051" y="6475202"/>
            <a:ext cx="2669320" cy="369332"/>
          </a:xfrm>
          <a:prstGeom prst="rect">
            <a:avLst/>
          </a:prstGeom>
          <a:noFill/>
        </p:spPr>
        <p:txBody>
          <a:bodyPr wrap="none" rtlCol="0">
            <a:spAutoFit/>
          </a:bodyPr>
          <a:lstStyle/>
          <a:p>
            <a:r>
              <a:rPr lang="en-US" dirty="0"/>
              <a:t>1000s of scenarios in 2018</a:t>
            </a:r>
          </a:p>
        </p:txBody>
      </p:sp>
    </p:spTree>
    <p:extLst>
      <p:ext uri="{BB962C8B-B14F-4D97-AF65-F5344CB8AC3E}">
        <p14:creationId xmlns:p14="http://schemas.microsoft.com/office/powerpoint/2010/main" val="57835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D25EB09-5EDC-4F33-A594-3F4AFD6AB4D5}"/>
              </a:ext>
            </a:extLst>
          </p:cNvPr>
          <p:cNvPicPr>
            <a:picLocks noChangeAspect="1"/>
          </p:cNvPicPr>
          <p:nvPr/>
        </p:nvPicPr>
        <p:blipFill rotWithShape="1">
          <a:blip r:embed="rId3">
            <a:duotone>
              <a:schemeClr val="bg2">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rcRect l="12518" t="3582" r="13906"/>
          <a:stretch/>
        </p:blipFill>
        <p:spPr>
          <a:xfrm>
            <a:off x="154983" y="122830"/>
            <a:ext cx="11907865" cy="6612340"/>
          </a:xfrm>
          <a:prstGeom prst="rect">
            <a:avLst/>
          </a:prstGeom>
        </p:spPr>
      </p:pic>
      <p:sp>
        <p:nvSpPr>
          <p:cNvPr id="2" name="Title 1">
            <a:extLst>
              <a:ext uri="{FF2B5EF4-FFF2-40B4-BE49-F238E27FC236}">
                <a16:creationId xmlns:a16="http://schemas.microsoft.com/office/drawing/2014/main" id="{F3136644-A0FF-4738-9CE5-2D7073CD0024}"/>
              </a:ext>
            </a:extLst>
          </p:cNvPr>
          <p:cNvSpPr>
            <a:spLocks noGrp="1"/>
          </p:cNvSpPr>
          <p:nvPr>
            <p:ph type="title"/>
          </p:nvPr>
        </p:nvSpPr>
        <p:spPr/>
        <p:txBody>
          <a:bodyPr/>
          <a:lstStyle/>
          <a:p>
            <a:r>
              <a:rPr lang="en-US" dirty="0"/>
              <a:t>CAST</a:t>
            </a:r>
          </a:p>
        </p:txBody>
      </p:sp>
      <p:sp>
        <p:nvSpPr>
          <p:cNvPr id="3" name="Content Placeholder 2">
            <a:extLst>
              <a:ext uri="{FF2B5EF4-FFF2-40B4-BE49-F238E27FC236}">
                <a16:creationId xmlns:a16="http://schemas.microsoft.com/office/drawing/2014/main" id="{5D1F2A2B-3B9C-4643-B088-5CF942E8693F}"/>
              </a:ext>
            </a:extLst>
          </p:cNvPr>
          <p:cNvSpPr>
            <a:spLocks noGrp="1"/>
          </p:cNvSpPr>
          <p:nvPr>
            <p:ph idx="1"/>
          </p:nvPr>
        </p:nvSpPr>
        <p:spPr/>
        <p:txBody>
          <a:bodyPr/>
          <a:lstStyle/>
          <a:p>
            <a:r>
              <a:rPr lang="en-US" dirty="0"/>
              <a:t>Download and analyze CBP Scenarios</a:t>
            </a:r>
          </a:p>
          <a:p>
            <a:r>
              <a:rPr lang="en-US" dirty="0"/>
              <a:t>Develop scenarios</a:t>
            </a:r>
          </a:p>
          <a:p>
            <a:r>
              <a:rPr lang="en-US" dirty="0"/>
              <a:t>Get Documentation</a:t>
            </a:r>
          </a:p>
          <a:p>
            <a:pPr lvl="1"/>
            <a:r>
              <a:rPr lang="en-US" dirty="0"/>
              <a:t>Maps</a:t>
            </a:r>
          </a:p>
          <a:p>
            <a:pPr lvl="1"/>
            <a:r>
              <a:rPr lang="en-US" dirty="0"/>
              <a:t>BMP panel reports</a:t>
            </a:r>
          </a:p>
          <a:p>
            <a:pPr lvl="1"/>
            <a:r>
              <a:rPr lang="en-US" dirty="0"/>
              <a:t>Input data</a:t>
            </a:r>
          </a:p>
          <a:p>
            <a:pPr lvl="1"/>
            <a:r>
              <a:rPr lang="en-US" dirty="0"/>
              <a:t>Technical documentation</a:t>
            </a:r>
          </a:p>
          <a:p>
            <a:r>
              <a:rPr lang="en-US" dirty="0"/>
              <a:t>Get trained to use CAST and develop a plan</a:t>
            </a:r>
          </a:p>
          <a:p>
            <a:r>
              <a:rPr lang="en-US" dirty="0"/>
              <a:t>Compare to observations</a:t>
            </a:r>
          </a:p>
          <a:p>
            <a:pPr lvl="1"/>
            <a:endParaRPr lang="en-US" dirty="0"/>
          </a:p>
        </p:txBody>
      </p:sp>
      <p:sp>
        <p:nvSpPr>
          <p:cNvPr id="5" name="Slide Number Placeholder 4"/>
          <p:cNvSpPr>
            <a:spLocks noGrp="1"/>
          </p:cNvSpPr>
          <p:nvPr>
            <p:ph type="sldNum" sz="quarter" idx="12"/>
          </p:nvPr>
        </p:nvSpPr>
        <p:spPr/>
        <p:txBody>
          <a:bodyPr/>
          <a:lstStyle/>
          <a:p>
            <a:fld id="{7A19E687-A67D-4888-AF13-4EE851C74180}" type="slidenum">
              <a:rPr lang="en-US" smtClean="0"/>
              <a:t>11</a:t>
            </a:fld>
            <a:endParaRPr lang="en-US" dirty="0"/>
          </a:p>
        </p:txBody>
      </p:sp>
      <p:sp>
        <p:nvSpPr>
          <p:cNvPr id="6" name="TextBox 5"/>
          <p:cNvSpPr txBox="1"/>
          <p:nvPr/>
        </p:nvSpPr>
        <p:spPr>
          <a:xfrm>
            <a:off x="4884098" y="194391"/>
            <a:ext cx="2423805" cy="369332"/>
          </a:xfrm>
          <a:prstGeom prst="rect">
            <a:avLst/>
          </a:prstGeom>
          <a:solidFill>
            <a:schemeClr val="bg1"/>
          </a:solidFill>
        </p:spPr>
        <p:txBody>
          <a:bodyPr wrap="none" rtlCol="0">
            <a:spAutoFit/>
          </a:bodyPr>
          <a:lstStyle/>
          <a:p>
            <a:r>
              <a:rPr lang="en-US" dirty="0"/>
              <a:t>Cast.chesapeakebay.net</a:t>
            </a:r>
          </a:p>
        </p:txBody>
      </p:sp>
      <p:sp>
        <p:nvSpPr>
          <p:cNvPr id="14" name="TextBox 13">
            <a:extLst>
              <a:ext uri="{FF2B5EF4-FFF2-40B4-BE49-F238E27FC236}">
                <a16:creationId xmlns:a16="http://schemas.microsoft.com/office/drawing/2014/main" id="{9C73E56A-AC23-42E5-B732-0C90B46C8EA3}"/>
              </a:ext>
            </a:extLst>
          </p:cNvPr>
          <p:cNvSpPr txBox="1"/>
          <p:nvPr/>
        </p:nvSpPr>
        <p:spPr>
          <a:xfrm>
            <a:off x="4210051" y="6475202"/>
            <a:ext cx="2669320" cy="369332"/>
          </a:xfrm>
          <a:prstGeom prst="rect">
            <a:avLst/>
          </a:prstGeom>
          <a:noFill/>
        </p:spPr>
        <p:txBody>
          <a:bodyPr wrap="none" rtlCol="0">
            <a:spAutoFit/>
          </a:bodyPr>
          <a:lstStyle/>
          <a:p>
            <a:r>
              <a:rPr lang="en-US" dirty="0"/>
              <a:t>1000s of scenarios in 2018</a:t>
            </a:r>
          </a:p>
        </p:txBody>
      </p:sp>
    </p:spTree>
    <p:extLst>
      <p:ext uri="{BB962C8B-B14F-4D97-AF65-F5344CB8AC3E}">
        <p14:creationId xmlns:p14="http://schemas.microsoft.com/office/powerpoint/2010/main" val="159045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3"/>
          <p:cNvSpPr/>
          <p:nvPr/>
        </p:nvSpPr>
        <p:spPr>
          <a:xfrm>
            <a:off x="4886325" y="1"/>
            <a:ext cx="5676900" cy="6809413"/>
          </a:xfrm>
          <a:prstGeom prst="downArrow">
            <a:avLst>
              <a:gd name="adj1" fmla="val 74497"/>
              <a:gd name="adj2" fmla="val 288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8152" y="5529253"/>
            <a:ext cx="2092014" cy="1143000"/>
          </a:xfrm>
        </p:spPr>
        <p:txBody>
          <a:bodyPr/>
          <a:lstStyle/>
          <a:p>
            <a:r>
              <a:rPr lang="en-US" dirty="0"/>
              <a:t>Phase 6</a:t>
            </a:r>
          </a:p>
        </p:txBody>
      </p:sp>
      <p:sp>
        <p:nvSpPr>
          <p:cNvPr id="4" name="Footer Placeholder 3"/>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3" name="Slide Number Placeholder 2"/>
          <p:cNvSpPr>
            <a:spLocks noGrp="1"/>
          </p:cNvSpPr>
          <p:nvPr>
            <p:ph type="sldNum" sz="quarter" idx="12"/>
          </p:nvPr>
        </p:nvSpPr>
        <p:spPr>
          <a:xfrm>
            <a:off x="8461585" y="6444289"/>
            <a:ext cx="2057400" cy="365125"/>
          </a:xfrm>
        </p:spPr>
        <p:txBody>
          <a:bodyPr/>
          <a:lstStyle/>
          <a:p>
            <a:fld id="{7AB0CCD7-21D7-4BE5-8AA4-B54C789063DC}" type="slidenum">
              <a:rPr lang="en-US" smtClean="0"/>
              <a:pPr/>
              <a:t>12</a:t>
            </a:fld>
            <a:endParaRPr lang="en-US"/>
          </a:p>
        </p:txBody>
      </p:sp>
      <p:pic>
        <p:nvPicPr>
          <p:cNvPr id="39" name="Picture 2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896" y="5529253"/>
            <a:ext cx="2103120" cy="12801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0896" y="99253"/>
            <a:ext cx="2103120" cy="12801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1"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0896" y="1459869"/>
            <a:ext cx="2103120" cy="12801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2" name="Picture 2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0896" y="4179412"/>
            <a:ext cx="2103120" cy="12801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3" name="Picture 92" descr="HighPoint_Raingarden_Constr"/>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0896" y="2811009"/>
            <a:ext cx="2103120" cy="128016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5B9BD5"/>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6" name="Right Arrow 25"/>
          <p:cNvSpPr/>
          <p:nvPr/>
        </p:nvSpPr>
        <p:spPr>
          <a:xfrm rot="1796252">
            <a:off x="4969887" y="3587686"/>
            <a:ext cx="1727808" cy="100696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Direct Loads</a:t>
            </a:r>
          </a:p>
        </p:txBody>
      </p:sp>
      <p:sp>
        <p:nvSpPr>
          <p:cNvPr id="27" name="TextBox 26"/>
          <p:cNvSpPr txBox="1"/>
          <p:nvPr/>
        </p:nvSpPr>
        <p:spPr>
          <a:xfrm>
            <a:off x="5663313" y="856133"/>
            <a:ext cx="4104585" cy="5016758"/>
          </a:xfrm>
          <a:prstGeom prst="rect">
            <a:avLst/>
          </a:prstGeom>
          <a:noFill/>
        </p:spPr>
        <p:txBody>
          <a:bodyPr wrap="none" rtlCol="0">
            <a:spAutoFit/>
          </a:bodyPr>
          <a:lstStyle/>
          <a:p>
            <a:pPr algn="ctr"/>
            <a:r>
              <a:rPr lang="en-US" sz="2000" b="1" dirty="0"/>
              <a:t>Average Load +     Inputs * Sensitivity</a:t>
            </a:r>
          </a:p>
          <a:p>
            <a:pPr algn="ctr"/>
            <a:endParaRPr lang="en-US" sz="2000" b="1" dirty="0"/>
          </a:p>
          <a:p>
            <a:pPr algn="ctr"/>
            <a:endParaRPr lang="en-US" sz="2000" b="1" dirty="0"/>
          </a:p>
          <a:p>
            <a:pPr algn="ctr"/>
            <a:r>
              <a:rPr lang="en-US" sz="2000" b="1" dirty="0"/>
              <a:t>Land Use Acres</a:t>
            </a:r>
          </a:p>
          <a:p>
            <a:pPr algn="ctr"/>
            <a:endParaRPr lang="en-US" sz="2000" b="1" dirty="0"/>
          </a:p>
          <a:p>
            <a:pPr algn="ctr"/>
            <a:endParaRPr lang="en-US" sz="2000" b="1" dirty="0"/>
          </a:p>
          <a:p>
            <a:pPr algn="ctr"/>
            <a:r>
              <a:rPr lang="en-US" sz="2000" b="1" dirty="0"/>
              <a:t>BMPs</a:t>
            </a:r>
          </a:p>
          <a:p>
            <a:pPr algn="ctr"/>
            <a:endParaRPr lang="en-US" sz="2000" b="1" dirty="0"/>
          </a:p>
          <a:p>
            <a:pPr algn="ctr"/>
            <a:endParaRPr lang="en-US" sz="2000" b="1" dirty="0"/>
          </a:p>
          <a:p>
            <a:pPr algn="ctr"/>
            <a:r>
              <a:rPr lang="en-US" sz="2000" b="1" dirty="0"/>
              <a:t>Land to Water</a:t>
            </a:r>
          </a:p>
          <a:p>
            <a:pPr algn="ctr"/>
            <a:endParaRPr lang="en-US" sz="2000" b="1" dirty="0"/>
          </a:p>
          <a:p>
            <a:pPr algn="ctr"/>
            <a:endParaRPr lang="en-US" sz="2000" b="1" dirty="0"/>
          </a:p>
          <a:p>
            <a:pPr algn="ctr"/>
            <a:r>
              <a:rPr lang="en-US" sz="2000" b="1" dirty="0"/>
              <a:t>Stream Delivery</a:t>
            </a:r>
          </a:p>
          <a:p>
            <a:pPr algn="ctr"/>
            <a:endParaRPr lang="en-US" sz="2000" b="1" dirty="0"/>
          </a:p>
          <a:p>
            <a:pPr algn="ctr"/>
            <a:endParaRPr lang="en-US" sz="2000" b="1" dirty="0"/>
          </a:p>
          <a:p>
            <a:pPr algn="ctr"/>
            <a:r>
              <a:rPr lang="en-US" sz="2000" b="1" dirty="0"/>
              <a:t>River Delivery</a:t>
            </a:r>
          </a:p>
        </p:txBody>
      </p:sp>
      <p:sp>
        <p:nvSpPr>
          <p:cNvPr id="29" name="Isosceles Triangle 28"/>
          <p:cNvSpPr/>
          <p:nvPr/>
        </p:nvSpPr>
        <p:spPr>
          <a:xfrm>
            <a:off x="7425853" y="969442"/>
            <a:ext cx="183945" cy="2000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508656" y="4091170"/>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6" name="TextBox 45"/>
          <p:cNvSpPr txBox="1"/>
          <p:nvPr/>
        </p:nvSpPr>
        <p:spPr>
          <a:xfrm>
            <a:off x="7520824" y="4989619"/>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7" name="TextBox 46"/>
          <p:cNvSpPr txBox="1"/>
          <p:nvPr/>
        </p:nvSpPr>
        <p:spPr>
          <a:xfrm>
            <a:off x="7508656" y="1282805"/>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8" name="TextBox 47"/>
          <p:cNvSpPr txBox="1"/>
          <p:nvPr/>
        </p:nvSpPr>
        <p:spPr>
          <a:xfrm>
            <a:off x="7517825" y="2172824"/>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9" name="TextBox 48"/>
          <p:cNvSpPr txBox="1"/>
          <p:nvPr/>
        </p:nvSpPr>
        <p:spPr>
          <a:xfrm>
            <a:off x="7508656" y="3113076"/>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19" name="Title 1"/>
          <p:cNvSpPr txBox="1">
            <a:spLocks/>
          </p:cNvSpPr>
          <p:nvPr/>
        </p:nvSpPr>
        <p:spPr>
          <a:xfrm>
            <a:off x="3810000" y="-10091"/>
            <a:ext cx="6858000"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Phase 6 Model Structure</a:t>
            </a:r>
          </a:p>
        </p:txBody>
      </p:sp>
    </p:spTree>
    <p:extLst>
      <p:ext uri="{BB962C8B-B14F-4D97-AF65-F5344CB8AC3E}">
        <p14:creationId xmlns:p14="http://schemas.microsoft.com/office/powerpoint/2010/main" val="3446919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Down Arrow 43"/>
          <p:cNvSpPr/>
          <p:nvPr/>
        </p:nvSpPr>
        <p:spPr>
          <a:xfrm>
            <a:off x="1563020" y="1"/>
            <a:ext cx="5676900" cy="6809413"/>
          </a:xfrm>
          <a:prstGeom prst="downArrow">
            <a:avLst>
              <a:gd name="adj1" fmla="val 74497"/>
              <a:gd name="adj2" fmla="val 28859"/>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3" name="Slide Number Placeholder 2"/>
          <p:cNvSpPr>
            <a:spLocks noGrp="1"/>
          </p:cNvSpPr>
          <p:nvPr>
            <p:ph type="sldNum" sz="quarter" idx="12"/>
          </p:nvPr>
        </p:nvSpPr>
        <p:spPr>
          <a:xfrm>
            <a:off x="8461585" y="6444289"/>
            <a:ext cx="2057400" cy="365125"/>
          </a:xfrm>
        </p:spPr>
        <p:txBody>
          <a:bodyPr/>
          <a:lstStyle/>
          <a:p>
            <a:fld id="{7AB0CCD7-21D7-4BE5-8AA4-B54C789063DC}" type="slidenum">
              <a:rPr lang="en-US" smtClean="0"/>
              <a:pPr/>
              <a:t>13</a:t>
            </a:fld>
            <a:endParaRPr lang="en-US"/>
          </a:p>
        </p:txBody>
      </p:sp>
      <p:sp>
        <p:nvSpPr>
          <p:cNvPr id="26" name="Right Arrow 25"/>
          <p:cNvSpPr/>
          <p:nvPr/>
        </p:nvSpPr>
        <p:spPr>
          <a:xfrm rot="1796252">
            <a:off x="1646582" y="3587686"/>
            <a:ext cx="1727808" cy="1006966"/>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Direct Loads</a:t>
            </a:r>
          </a:p>
        </p:txBody>
      </p:sp>
      <p:sp>
        <p:nvSpPr>
          <p:cNvPr id="27" name="TextBox 26"/>
          <p:cNvSpPr txBox="1"/>
          <p:nvPr/>
        </p:nvSpPr>
        <p:spPr>
          <a:xfrm>
            <a:off x="2340008" y="856133"/>
            <a:ext cx="4104585" cy="5016758"/>
          </a:xfrm>
          <a:prstGeom prst="rect">
            <a:avLst/>
          </a:prstGeom>
          <a:noFill/>
        </p:spPr>
        <p:txBody>
          <a:bodyPr wrap="none" rtlCol="0">
            <a:spAutoFit/>
          </a:bodyPr>
          <a:lstStyle/>
          <a:p>
            <a:pPr algn="ctr"/>
            <a:r>
              <a:rPr lang="en-US" sz="2000" b="1" dirty="0"/>
              <a:t>Average Load +     Inputs * Sensitivity</a:t>
            </a:r>
          </a:p>
          <a:p>
            <a:pPr algn="ctr"/>
            <a:endParaRPr lang="en-US" sz="2000" b="1" dirty="0"/>
          </a:p>
          <a:p>
            <a:pPr algn="ctr"/>
            <a:endParaRPr lang="en-US" sz="2000" b="1" dirty="0"/>
          </a:p>
          <a:p>
            <a:pPr algn="ctr"/>
            <a:r>
              <a:rPr lang="en-US" sz="2000" b="1" dirty="0"/>
              <a:t>Land Use Acres</a:t>
            </a:r>
          </a:p>
          <a:p>
            <a:pPr algn="ctr"/>
            <a:endParaRPr lang="en-US" sz="2000" b="1" dirty="0"/>
          </a:p>
          <a:p>
            <a:pPr algn="ctr"/>
            <a:endParaRPr lang="en-US" sz="2000" b="1" dirty="0"/>
          </a:p>
          <a:p>
            <a:pPr algn="ctr"/>
            <a:r>
              <a:rPr lang="en-US" sz="2000" b="1" dirty="0"/>
              <a:t>BMPs</a:t>
            </a:r>
          </a:p>
          <a:p>
            <a:pPr algn="ctr"/>
            <a:endParaRPr lang="en-US" sz="2000" b="1" dirty="0"/>
          </a:p>
          <a:p>
            <a:pPr algn="ctr"/>
            <a:endParaRPr lang="en-US" sz="2000" b="1" dirty="0"/>
          </a:p>
          <a:p>
            <a:pPr algn="ctr"/>
            <a:r>
              <a:rPr lang="en-US" sz="2000" b="1" dirty="0"/>
              <a:t>Land to Water</a:t>
            </a:r>
          </a:p>
          <a:p>
            <a:pPr algn="ctr"/>
            <a:endParaRPr lang="en-US" sz="2000" b="1" dirty="0"/>
          </a:p>
          <a:p>
            <a:pPr algn="ctr"/>
            <a:endParaRPr lang="en-US" sz="2000" b="1" dirty="0"/>
          </a:p>
          <a:p>
            <a:pPr algn="ctr"/>
            <a:r>
              <a:rPr lang="en-US" sz="2000" b="1" dirty="0"/>
              <a:t>Stream Delivery</a:t>
            </a:r>
          </a:p>
          <a:p>
            <a:pPr algn="ctr"/>
            <a:endParaRPr lang="en-US" sz="2000" b="1" dirty="0"/>
          </a:p>
          <a:p>
            <a:pPr algn="ctr"/>
            <a:endParaRPr lang="en-US" sz="2000" b="1" dirty="0"/>
          </a:p>
          <a:p>
            <a:pPr algn="ctr"/>
            <a:r>
              <a:rPr lang="en-US" sz="2000" b="1" dirty="0"/>
              <a:t>River Delivery</a:t>
            </a:r>
          </a:p>
        </p:txBody>
      </p:sp>
      <p:sp>
        <p:nvSpPr>
          <p:cNvPr id="29" name="Isosceles Triangle 28"/>
          <p:cNvSpPr/>
          <p:nvPr/>
        </p:nvSpPr>
        <p:spPr>
          <a:xfrm>
            <a:off x="4102548" y="969442"/>
            <a:ext cx="183945" cy="200055"/>
          </a:xfrm>
          <a:prstGeom prst="triangl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4185351" y="4091170"/>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6" name="TextBox 45"/>
          <p:cNvSpPr txBox="1"/>
          <p:nvPr/>
        </p:nvSpPr>
        <p:spPr>
          <a:xfrm>
            <a:off x="4197519" y="4989619"/>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7" name="TextBox 46"/>
          <p:cNvSpPr txBox="1"/>
          <p:nvPr/>
        </p:nvSpPr>
        <p:spPr>
          <a:xfrm>
            <a:off x="4185351" y="1282805"/>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8" name="TextBox 47"/>
          <p:cNvSpPr txBox="1"/>
          <p:nvPr/>
        </p:nvSpPr>
        <p:spPr>
          <a:xfrm>
            <a:off x="4194520" y="2172824"/>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49" name="TextBox 48"/>
          <p:cNvSpPr txBox="1"/>
          <p:nvPr/>
        </p:nvSpPr>
        <p:spPr>
          <a:xfrm>
            <a:off x="4185351" y="3113076"/>
            <a:ext cx="413896" cy="646331"/>
          </a:xfrm>
          <a:prstGeom prst="rect">
            <a:avLst/>
          </a:prstGeom>
          <a:noFill/>
        </p:spPr>
        <p:txBody>
          <a:bodyPr wrap="none" rtlCol="0">
            <a:spAutoFit/>
          </a:bodyPr>
          <a:lstStyle/>
          <a:p>
            <a:r>
              <a:rPr lang="en-US" sz="3600" b="1" dirty="0">
                <a:solidFill>
                  <a:schemeClr val="accent1">
                    <a:lumMod val="75000"/>
                  </a:schemeClr>
                </a:solidFill>
              </a:rPr>
              <a:t>*</a:t>
            </a:r>
          </a:p>
        </p:txBody>
      </p:sp>
      <p:sp>
        <p:nvSpPr>
          <p:cNvPr id="19" name="Title 1"/>
          <p:cNvSpPr txBox="1">
            <a:spLocks/>
          </p:cNvSpPr>
          <p:nvPr/>
        </p:nvSpPr>
        <p:spPr>
          <a:xfrm>
            <a:off x="2261419" y="9333"/>
            <a:ext cx="4257368"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Keep It Simple</a:t>
            </a:r>
          </a:p>
        </p:txBody>
      </p:sp>
      <p:pic>
        <p:nvPicPr>
          <p:cNvPr id="21" name="Picture 20"/>
          <p:cNvPicPr>
            <a:picLocks noChangeAspect="1"/>
          </p:cNvPicPr>
          <p:nvPr/>
        </p:nvPicPr>
        <p:blipFill rotWithShape="1">
          <a:blip r:embed="rId2">
            <a:clrChange>
              <a:clrFrom>
                <a:srgbClr val="8FABDD"/>
              </a:clrFrom>
              <a:clrTo>
                <a:srgbClr val="8FABDD">
                  <a:alpha val="0"/>
                </a:srgbClr>
              </a:clrTo>
            </a:clrChange>
          </a:blip>
          <a:srcRect l="39986"/>
          <a:stretch/>
        </p:blipFill>
        <p:spPr>
          <a:xfrm>
            <a:off x="7221579" y="856134"/>
            <a:ext cx="3211115" cy="5371819"/>
          </a:xfrm>
          <a:prstGeom prst="rect">
            <a:avLst/>
          </a:prstGeom>
        </p:spPr>
      </p:pic>
      <p:sp>
        <p:nvSpPr>
          <p:cNvPr id="22" name="Title 1"/>
          <p:cNvSpPr txBox="1">
            <a:spLocks/>
          </p:cNvSpPr>
          <p:nvPr/>
        </p:nvSpPr>
        <p:spPr>
          <a:xfrm>
            <a:off x="6941574" y="12326"/>
            <a:ext cx="3726426"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Include Everything</a:t>
            </a:r>
          </a:p>
        </p:txBody>
      </p:sp>
      <p:sp>
        <p:nvSpPr>
          <p:cNvPr id="5" name="Right Arrow 4"/>
          <p:cNvSpPr/>
          <p:nvPr/>
        </p:nvSpPr>
        <p:spPr>
          <a:xfrm rot="10800000">
            <a:off x="6213988" y="1356852"/>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Arrow 23"/>
          <p:cNvSpPr/>
          <p:nvPr/>
        </p:nvSpPr>
        <p:spPr>
          <a:xfrm rot="10800000">
            <a:off x="6213987" y="2264930"/>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rot="10800000">
            <a:off x="6213987" y="3269644"/>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rot="10800000">
            <a:off x="6213987" y="4275384"/>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7829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3244E8D-8A41-480B-836D-7B727B709C91}"/>
              </a:ext>
            </a:extLst>
          </p:cNvPr>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4" name="Slide Number Placeholder 3">
            <a:extLst>
              <a:ext uri="{FF2B5EF4-FFF2-40B4-BE49-F238E27FC236}">
                <a16:creationId xmlns:a16="http://schemas.microsoft.com/office/drawing/2014/main" id="{23CD6308-73C5-46B7-933C-A124C089610F}"/>
              </a:ext>
            </a:extLst>
          </p:cNvPr>
          <p:cNvSpPr>
            <a:spLocks noGrp="1"/>
          </p:cNvSpPr>
          <p:nvPr>
            <p:ph type="sldNum" sz="quarter" idx="12"/>
          </p:nvPr>
        </p:nvSpPr>
        <p:spPr/>
        <p:txBody>
          <a:bodyPr/>
          <a:lstStyle/>
          <a:p>
            <a:fld id="{CF4A803E-F90A-4349-840A-4B5A2F6C7C64}" type="slidenum">
              <a:rPr lang="en-US" smtClean="0"/>
              <a:t>14</a:t>
            </a:fld>
            <a:endParaRPr lang="en-US"/>
          </a:p>
        </p:txBody>
      </p:sp>
      <p:sp>
        <p:nvSpPr>
          <p:cNvPr id="185" name="Oval 184">
            <a:extLst>
              <a:ext uri="{FF2B5EF4-FFF2-40B4-BE49-F238E27FC236}">
                <a16:creationId xmlns:a16="http://schemas.microsoft.com/office/drawing/2014/main" id="{A496FBA3-36D8-4BE0-A4F1-820E36DF28D1}"/>
              </a:ext>
            </a:extLst>
          </p:cNvPr>
          <p:cNvSpPr/>
          <p:nvPr/>
        </p:nvSpPr>
        <p:spPr>
          <a:xfrm>
            <a:off x="4565272" y="1041952"/>
            <a:ext cx="562269" cy="18438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P6 Segmentation</a:t>
            </a:r>
          </a:p>
        </p:txBody>
      </p:sp>
      <p:sp>
        <p:nvSpPr>
          <p:cNvPr id="186" name="Oval 185">
            <a:extLst>
              <a:ext uri="{FF2B5EF4-FFF2-40B4-BE49-F238E27FC236}">
                <a16:creationId xmlns:a16="http://schemas.microsoft.com/office/drawing/2014/main" id="{DE8A7F65-8C59-47B3-9B45-2C1634E71EE5}"/>
              </a:ext>
            </a:extLst>
          </p:cNvPr>
          <p:cNvSpPr/>
          <p:nvPr/>
        </p:nvSpPr>
        <p:spPr>
          <a:xfrm>
            <a:off x="3987745" y="1531432"/>
            <a:ext cx="360043" cy="18438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HSPF PWATER</a:t>
            </a:r>
          </a:p>
        </p:txBody>
      </p:sp>
      <p:sp>
        <p:nvSpPr>
          <p:cNvPr id="187" name="Oval 186">
            <a:extLst>
              <a:ext uri="{FF2B5EF4-FFF2-40B4-BE49-F238E27FC236}">
                <a16:creationId xmlns:a16="http://schemas.microsoft.com/office/drawing/2014/main" id="{337A69DB-7981-46B8-B01A-8C8759B235F2}"/>
              </a:ext>
            </a:extLst>
          </p:cNvPr>
          <p:cNvSpPr/>
          <p:nvPr/>
        </p:nvSpPr>
        <p:spPr>
          <a:xfrm>
            <a:off x="4232872" y="3111702"/>
            <a:ext cx="457913" cy="26161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Land use Sediment time series</a:t>
            </a:r>
          </a:p>
        </p:txBody>
      </p:sp>
      <p:sp>
        <p:nvSpPr>
          <p:cNvPr id="188" name="Oval 187">
            <a:extLst>
              <a:ext uri="{FF2B5EF4-FFF2-40B4-BE49-F238E27FC236}">
                <a16:creationId xmlns:a16="http://schemas.microsoft.com/office/drawing/2014/main" id="{8872F557-3718-4AA3-87A6-8CCFDB907DAF}"/>
              </a:ext>
            </a:extLst>
          </p:cNvPr>
          <p:cNvSpPr/>
          <p:nvPr/>
        </p:nvSpPr>
        <p:spPr>
          <a:xfrm>
            <a:off x="3187492" y="1733454"/>
            <a:ext cx="826208"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Calibrated Hydrology Parameters</a:t>
            </a:r>
          </a:p>
        </p:txBody>
      </p:sp>
      <p:sp>
        <p:nvSpPr>
          <p:cNvPr id="189" name="Oval 188">
            <a:extLst>
              <a:ext uri="{FF2B5EF4-FFF2-40B4-BE49-F238E27FC236}">
                <a16:creationId xmlns:a16="http://schemas.microsoft.com/office/drawing/2014/main" id="{2C2CE064-007A-4D5B-9477-B8C2B66D34D6}"/>
              </a:ext>
            </a:extLst>
          </p:cNvPr>
          <p:cNvSpPr/>
          <p:nvPr/>
        </p:nvSpPr>
        <p:spPr>
          <a:xfrm>
            <a:off x="3790413" y="4359758"/>
            <a:ext cx="344715" cy="1644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err="1">
                <a:solidFill>
                  <a:schemeClr val="tx1"/>
                </a:solidFill>
              </a:rPr>
              <a:t>rSAS</a:t>
            </a:r>
            <a:endParaRPr lang="en-US" sz="504" dirty="0">
              <a:solidFill>
                <a:schemeClr val="tx1"/>
              </a:solidFill>
            </a:endParaRPr>
          </a:p>
        </p:txBody>
      </p:sp>
      <p:sp>
        <p:nvSpPr>
          <p:cNvPr id="190" name="Oval 189">
            <a:extLst>
              <a:ext uri="{FF2B5EF4-FFF2-40B4-BE49-F238E27FC236}">
                <a16:creationId xmlns:a16="http://schemas.microsoft.com/office/drawing/2014/main" id="{12BC37B1-5460-47A1-B78B-53ABD45FBAC3}"/>
              </a:ext>
            </a:extLst>
          </p:cNvPr>
          <p:cNvSpPr/>
          <p:nvPr/>
        </p:nvSpPr>
        <p:spPr>
          <a:xfrm>
            <a:off x="3398546" y="4357019"/>
            <a:ext cx="344715" cy="1644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UNEC</a:t>
            </a:r>
          </a:p>
        </p:txBody>
      </p:sp>
      <p:cxnSp>
        <p:nvCxnSpPr>
          <p:cNvPr id="191" name="Elbow Connector 95">
            <a:extLst>
              <a:ext uri="{FF2B5EF4-FFF2-40B4-BE49-F238E27FC236}">
                <a16:creationId xmlns:a16="http://schemas.microsoft.com/office/drawing/2014/main" id="{56898B4F-0EAD-42AC-84E3-01D09285BA02}"/>
              </a:ext>
            </a:extLst>
          </p:cNvPr>
          <p:cNvCxnSpPr>
            <a:stCxn id="319" idx="4"/>
            <a:endCxn id="316" idx="1"/>
          </p:cNvCxnSpPr>
          <p:nvPr/>
        </p:nvCxnSpPr>
        <p:spPr>
          <a:xfrm rot="16200000" flipH="1">
            <a:off x="3691321" y="708241"/>
            <a:ext cx="310145" cy="215057"/>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A15E3EDD-3C03-4D57-897B-5A942EE32C71}"/>
              </a:ext>
            </a:extLst>
          </p:cNvPr>
          <p:cNvSpPr txBox="1"/>
          <p:nvPr/>
        </p:nvSpPr>
        <p:spPr>
          <a:xfrm>
            <a:off x="1610615" y="301191"/>
            <a:ext cx="401072" cy="169277"/>
          </a:xfrm>
          <a:prstGeom prst="rect">
            <a:avLst/>
          </a:prstGeom>
          <a:solidFill>
            <a:srgbClr val="92D050"/>
          </a:solidFill>
        </p:spPr>
        <p:txBody>
          <a:bodyPr wrap="none" rtlCol="0">
            <a:spAutoFit/>
          </a:bodyPr>
          <a:lstStyle/>
          <a:p>
            <a:r>
              <a:rPr lang="en-US" sz="500" dirty="0"/>
              <a:t>Finished</a:t>
            </a:r>
          </a:p>
        </p:txBody>
      </p:sp>
      <p:sp>
        <p:nvSpPr>
          <p:cNvPr id="193" name="TextBox 192">
            <a:extLst>
              <a:ext uri="{FF2B5EF4-FFF2-40B4-BE49-F238E27FC236}">
                <a16:creationId xmlns:a16="http://schemas.microsoft.com/office/drawing/2014/main" id="{6B39565F-6B05-4DA3-B1E4-D6CE2D2604A3}"/>
              </a:ext>
            </a:extLst>
          </p:cNvPr>
          <p:cNvSpPr txBox="1"/>
          <p:nvPr/>
        </p:nvSpPr>
        <p:spPr>
          <a:xfrm>
            <a:off x="1610615" y="403918"/>
            <a:ext cx="692818" cy="169277"/>
          </a:xfrm>
          <a:prstGeom prst="rect">
            <a:avLst/>
          </a:prstGeom>
          <a:solidFill>
            <a:srgbClr val="00B0F0"/>
          </a:solidFill>
        </p:spPr>
        <p:txBody>
          <a:bodyPr wrap="none" rtlCol="0">
            <a:spAutoFit/>
          </a:bodyPr>
          <a:lstStyle/>
          <a:p>
            <a:r>
              <a:rPr lang="en-US" sz="500" dirty="0"/>
              <a:t>Potentially Finished</a:t>
            </a:r>
          </a:p>
        </p:txBody>
      </p:sp>
      <p:sp>
        <p:nvSpPr>
          <p:cNvPr id="194" name="TextBox 193">
            <a:extLst>
              <a:ext uri="{FF2B5EF4-FFF2-40B4-BE49-F238E27FC236}">
                <a16:creationId xmlns:a16="http://schemas.microsoft.com/office/drawing/2014/main" id="{78F243EF-87EB-4401-895D-8BC1CE5834F3}"/>
              </a:ext>
            </a:extLst>
          </p:cNvPr>
          <p:cNvSpPr txBox="1"/>
          <p:nvPr/>
        </p:nvSpPr>
        <p:spPr>
          <a:xfrm>
            <a:off x="1610616" y="506646"/>
            <a:ext cx="808235" cy="169277"/>
          </a:xfrm>
          <a:prstGeom prst="rect">
            <a:avLst/>
          </a:prstGeom>
          <a:solidFill>
            <a:srgbClr val="FFFF00"/>
          </a:solidFill>
        </p:spPr>
        <p:txBody>
          <a:bodyPr wrap="none" rtlCol="0">
            <a:spAutoFit/>
          </a:bodyPr>
          <a:lstStyle/>
          <a:p>
            <a:r>
              <a:rPr lang="en-US" sz="500" dirty="0"/>
              <a:t>Planned Update in 2016</a:t>
            </a:r>
          </a:p>
        </p:txBody>
      </p:sp>
      <p:sp>
        <p:nvSpPr>
          <p:cNvPr id="195" name="TextBox 194">
            <a:extLst>
              <a:ext uri="{FF2B5EF4-FFF2-40B4-BE49-F238E27FC236}">
                <a16:creationId xmlns:a16="http://schemas.microsoft.com/office/drawing/2014/main" id="{830FE23C-2CD3-4492-AB9F-E60770DDF20C}"/>
              </a:ext>
            </a:extLst>
          </p:cNvPr>
          <p:cNvSpPr txBox="1"/>
          <p:nvPr/>
        </p:nvSpPr>
        <p:spPr>
          <a:xfrm>
            <a:off x="1610616" y="600749"/>
            <a:ext cx="808235" cy="169277"/>
          </a:xfrm>
          <a:prstGeom prst="rect">
            <a:avLst/>
          </a:prstGeom>
          <a:solidFill>
            <a:srgbClr val="FFC000"/>
          </a:solidFill>
        </p:spPr>
        <p:txBody>
          <a:bodyPr wrap="none" rtlCol="0">
            <a:spAutoFit/>
          </a:bodyPr>
          <a:lstStyle/>
          <a:p>
            <a:r>
              <a:rPr lang="en-US" sz="500" dirty="0"/>
              <a:t>Planned Update in 2015</a:t>
            </a:r>
          </a:p>
        </p:txBody>
      </p:sp>
      <p:sp>
        <p:nvSpPr>
          <p:cNvPr id="196" name="TextBox 195">
            <a:extLst>
              <a:ext uri="{FF2B5EF4-FFF2-40B4-BE49-F238E27FC236}">
                <a16:creationId xmlns:a16="http://schemas.microsoft.com/office/drawing/2014/main" id="{F9D340BC-4A39-44F6-A028-E790F87F4AA9}"/>
              </a:ext>
            </a:extLst>
          </p:cNvPr>
          <p:cNvSpPr txBox="1"/>
          <p:nvPr/>
        </p:nvSpPr>
        <p:spPr>
          <a:xfrm>
            <a:off x="1610615" y="693942"/>
            <a:ext cx="604653" cy="169277"/>
          </a:xfrm>
          <a:prstGeom prst="rect">
            <a:avLst/>
          </a:prstGeom>
          <a:solidFill>
            <a:srgbClr val="FF0000"/>
          </a:solidFill>
        </p:spPr>
        <p:txBody>
          <a:bodyPr wrap="none" rtlCol="0">
            <a:spAutoFit/>
          </a:bodyPr>
          <a:lstStyle/>
          <a:p>
            <a:r>
              <a:rPr lang="en-US" sz="500" dirty="0"/>
              <a:t>Area of Concern</a:t>
            </a:r>
          </a:p>
        </p:txBody>
      </p:sp>
      <p:cxnSp>
        <p:nvCxnSpPr>
          <p:cNvPr id="197" name="Elbow Connector 325">
            <a:extLst>
              <a:ext uri="{FF2B5EF4-FFF2-40B4-BE49-F238E27FC236}">
                <a16:creationId xmlns:a16="http://schemas.microsoft.com/office/drawing/2014/main" id="{233D4585-5F11-4724-96ED-74795530616A}"/>
              </a:ext>
            </a:extLst>
          </p:cNvPr>
          <p:cNvCxnSpPr>
            <a:stCxn id="316" idx="7"/>
            <a:endCxn id="318" idx="0"/>
          </p:cNvCxnSpPr>
          <p:nvPr/>
        </p:nvCxnSpPr>
        <p:spPr>
          <a:xfrm rot="16200000" flipH="1">
            <a:off x="4915845" y="441822"/>
            <a:ext cx="237557" cy="1295598"/>
          </a:xfrm>
          <a:prstGeom prst="bentConnector3">
            <a:avLst>
              <a:gd name="adj1" fmla="val -2792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Elbow Connector 327">
            <a:extLst>
              <a:ext uri="{FF2B5EF4-FFF2-40B4-BE49-F238E27FC236}">
                <a16:creationId xmlns:a16="http://schemas.microsoft.com/office/drawing/2014/main" id="{1A6A03FE-7290-4241-B7BA-1088A5E4FE63}"/>
              </a:ext>
            </a:extLst>
          </p:cNvPr>
          <p:cNvCxnSpPr>
            <a:stCxn id="318" idx="3"/>
            <a:endCxn id="238" idx="7"/>
          </p:cNvCxnSpPr>
          <p:nvPr/>
        </p:nvCxnSpPr>
        <p:spPr>
          <a:xfrm rot="16200000" flipH="1">
            <a:off x="4424750" y="2336031"/>
            <a:ext cx="1962363" cy="986"/>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Elbow Connector 334">
            <a:extLst>
              <a:ext uri="{FF2B5EF4-FFF2-40B4-BE49-F238E27FC236}">
                <a16:creationId xmlns:a16="http://schemas.microsoft.com/office/drawing/2014/main" id="{280186A4-EE62-4919-9D79-F18F115736A9}"/>
              </a:ext>
            </a:extLst>
          </p:cNvPr>
          <p:cNvCxnSpPr>
            <a:stCxn id="313" idx="6"/>
            <a:endCxn id="188" idx="1"/>
          </p:cNvCxnSpPr>
          <p:nvPr/>
        </p:nvCxnSpPr>
        <p:spPr>
          <a:xfrm>
            <a:off x="3130419" y="1729988"/>
            <a:ext cx="178068" cy="35035"/>
          </a:xfrm>
          <a:prstGeom prst="bentConnector2">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Elbow Connector 336">
            <a:extLst>
              <a:ext uri="{FF2B5EF4-FFF2-40B4-BE49-F238E27FC236}">
                <a16:creationId xmlns:a16="http://schemas.microsoft.com/office/drawing/2014/main" id="{DC8E708D-5635-41D2-9517-12B70E1ECE64}"/>
              </a:ext>
            </a:extLst>
          </p:cNvPr>
          <p:cNvCxnSpPr>
            <a:stCxn id="312" idx="6"/>
            <a:endCxn id="313" idx="3"/>
          </p:cNvCxnSpPr>
          <p:nvPr/>
        </p:nvCxnSpPr>
        <p:spPr>
          <a:xfrm flipV="1">
            <a:off x="2257453" y="1806199"/>
            <a:ext cx="231050" cy="109892"/>
          </a:xfrm>
          <a:prstGeom prst="bentConnector2">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1" name="Elbow Connector 337">
            <a:extLst>
              <a:ext uri="{FF2B5EF4-FFF2-40B4-BE49-F238E27FC236}">
                <a16:creationId xmlns:a16="http://schemas.microsoft.com/office/drawing/2014/main" id="{E9AAA199-0055-462B-B2AF-2405F6D8DF41}"/>
              </a:ext>
            </a:extLst>
          </p:cNvPr>
          <p:cNvCxnSpPr>
            <a:stCxn id="316" idx="4"/>
            <a:endCxn id="186" idx="0"/>
          </p:cNvCxnSpPr>
          <p:nvPr/>
        </p:nvCxnSpPr>
        <p:spPr>
          <a:xfrm rot="5400000">
            <a:off x="3962246" y="1323307"/>
            <a:ext cx="413646" cy="2607"/>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2" name="Elbow Connector 339">
            <a:extLst>
              <a:ext uri="{FF2B5EF4-FFF2-40B4-BE49-F238E27FC236}">
                <a16:creationId xmlns:a16="http://schemas.microsoft.com/office/drawing/2014/main" id="{45E06929-F5BC-49DE-BDDA-903E1F6790E9}"/>
              </a:ext>
            </a:extLst>
          </p:cNvPr>
          <p:cNvCxnSpPr>
            <a:stCxn id="315" idx="4"/>
            <a:endCxn id="186" idx="0"/>
          </p:cNvCxnSpPr>
          <p:nvPr/>
        </p:nvCxnSpPr>
        <p:spPr>
          <a:xfrm rot="16200000" flipH="1">
            <a:off x="3507563" y="871231"/>
            <a:ext cx="586570" cy="733835"/>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Elbow Connector 340">
            <a:extLst>
              <a:ext uri="{FF2B5EF4-FFF2-40B4-BE49-F238E27FC236}">
                <a16:creationId xmlns:a16="http://schemas.microsoft.com/office/drawing/2014/main" id="{B7309DB3-4FF7-4C5C-A848-AD1934C16658}"/>
              </a:ext>
            </a:extLst>
          </p:cNvPr>
          <p:cNvCxnSpPr>
            <a:stCxn id="319" idx="4"/>
            <a:endCxn id="315" idx="0"/>
          </p:cNvCxnSpPr>
          <p:nvPr/>
        </p:nvCxnSpPr>
        <p:spPr>
          <a:xfrm rot="5400000">
            <a:off x="3530392" y="564235"/>
            <a:ext cx="112010" cy="304934"/>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Elbow Connector 341">
            <a:extLst>
              <a:ext uri="{FF2B5EF4-FFF2-40B4-BE49-F238E27FC236}">
                <a16:creationId xmlns:a16="http://schemas.microsoft.com/office/drawing/2014/main" id="{A80FDB2A-53DD-4004-B09E-372536AB2026}"/>
              </a:ext>
            </a:extLst>
          </p:cNvPr>
          <p:cNvCxnSpPr>
            <a:stCxn id="309" idx="2"/>
            <a:endCxn id="186" idx="6"/>
          </p:cNvCxnSpPr>
          <p:nvPr/>
        </p:nvCxnSpPr>
        <p:spPr>
          <a:xfrm rot="10800000" flipV="1">
            <a:off x="4347788" y="1623073"/>
            <a:ext cx="530311" cy="550"/>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Elbow Connector 344">
            <a:extLst>
              <a:ext uri="{FF2B5EF4-FFF2-40B4-BE49-F238E27FC236}">
                <a16:creationId xmlns:a16="http://schemas.microsoft.com/office/drawing/2014/main" id="{F6B4DCE0-005E-43C3-9CBC-79BD28327128}"/>
              </a:ext>
            </a:extLst>
          </p:cNvPr>
          <p:cNvCxnSpPr>
            <a:stCxn id="321" idx="3"/>
            <a:endCxn id="186" idx="7"/>
          </p:cNvCxnSpPr>
          <p:nvPr/>
        </p:nvCxnSpPr>
        <p:spPr>
          <a:xfrm rot="5400000">
            <a:off x="4202516" y="1465679"/>
            <a:ext cx="185300" cy="213"/>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Elbow Connector 348">
            <a:extLst>
              <a:ext uri="{FF2B5EF4-FFF2-40B4-BE49-F238E27FC236}">
                <a16:creationId xmlns:a16="http://schemas.microsoft.com/office/drawing/2014/main" id="{36D5F1AC-49FA-42D8-99D2-3BE4C5B2CA49}"/>
              </a:ext>
            </a:extLst>
          </p:cNvPr>
          <p:cNvCxnSpPr>
            <a:stCxn id="185" idx="4"/>
            <a:endCxn id="321" idx="0"/>
          </p:cNvCxnSpPr>
          <p:nvPr/>
        </p:nvCxnSpPr>
        <p:spPr>
          <a:xfrm rot="5400000">
            <a:off x="4627706" y="1054573"/>
            <a:ext cx="46938" cy="390463"/>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Elbow Connector 350">
            <a:extLst>
              <a:ext uri="{FF2B5EF4-FFF2-40B4-BE49-F238E27FC236}">
                <a16:creationId xmlns:a16="http://schemas.microsoft.com/office/drawing/2014/main" id="{36D4307F-BDFF-4274-A5CF-F49BE4CF9AE2}"/>
              </a:ext>
            </a:extLst>
          </p:cNvPr>
          <p:cNvCxnSpPr>
            <a:stCxn id="185" idx="0"/>
            <a:endCxn id="318" idx="1"/>
          </p:cNvCxnSpPr>
          <p:nvPr/>
        </p:nvCxnSpPr>
        <p:spPr>
          <a:xfrm rot="16200000" flipH="1">
            <a:off x="5030093" y="858265"/>
            <a:ext cx="191658" cy="559032"/>
          </a:xfrm>
          <a:prstGeom prst="bentConnector3">
            <a:avLst>
              <a:gd name="adj1" fmla="val -2145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Elbow Connector 353">
            <a:extLst>
              <a:ext uri="{FF2B5EF4-FFF2-40B4-BE49-F238E27FC236}">
                <a16:creationId xmlns:a16="http://schemas.microsoft.com/office/drawing/2014/main" id="{56D116B9-78AA-43F3-9D0B-5BEF72021A4A}"/>
              </a:ext>
            </a:extLst>
          </p:cNvPr>
          <p:cNvCxnSpPr>
            <a:stCxn id="185" idx="6"/>
            <a:endCxn id="309" idx="6"/>
          </p:cNvCxnSpPr>
          <p:nvPr/>
        </p:nvCxnSpPr>
        <p:spPr>
          <a:xfrm>
            <a:off x="5127540" y="1134143"/>
            <a:ext cx="87158" cy="488930"/>
          </a:xfrm>
          <a:prstGeom prst="bentConnector3">
            <a:avLst>
              <a:gd name="adj1" fmla="val 147173"/>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Elbow Connector 358">
            <a:extLst>
              <a:ext uri="{FF2B5EF4-FFF2-40B4-BE49-F238E27FC236}">
                <a16:creationId xmlns:a16="http://schemas.microsoft.com/office/drawing/2014/main" id="{39F02AF6-1C47-452B-AA8D-713DCEE134A0}"/>
              </a:ext>
            </a:extLst>
          </p:cNvPr>
          <p:cNvCxnSpPr>
            <a:stCxn id="317" idx="6"/>
            <a:endCxn id="314" idx="4"/>
          </p:cNvCxnSpPr>
          <p:nvPr/>
        </p:nvCxnSpPr>
        <p:spPr>
          <a:xfrm flipV="1">
            <a:off x="2316631" y="1483897"/>
            <a:ext cx="359567" cy="63964"/>
          </a:xfrm>
          <a:prstGeom prst="bentConnector2">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Elbow Connector 363">
            <a:extLst>
              <a:ext uri="{FF2B5EF4-FFF2-40B4-BE49-F238E27FC236}">
                <a16:creationId xmlns:a16="http://schemas.microsoft.com/office/drawing/2014/main" id="{184E3D39-BC1B-4403-9F8B-8FD5BF11A913}"/>
              </a:ext>
            </a:extLst>
          </p:cNvPr>
          <p:cNvCxnSpPr>
            <a:stCxn id="324" idx="0"/>
            <a:endCxn id="186" idx="5"/>
          </p:cNvCxnSpPr>
          <p:nvPr/>
        </p:nvCxnSpPr>
        <p:spPr>
          <a:xfrm rot="16200000" flipV="1">
            <a:off x="4946823" y="1037051"/>
            <a:ext cx="165095" cy="1468619"/>
          </a:xfrm>
          <a:prstGeom prst="bentConnector3">
            <a:avLst>
              <a:gd name="adj1" fmla="val 50000"/>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2" name="Elbow Connector 49">
            <a:extLst>
              <a:ext uri="{FF2B5EF4-FFF2-40B4-BE49-F238E27FC236}">
                <a16:creationId xmlns:a16="http://schemas.microsoft.com/office/drawing/2014/main" id="{0DD25E70-EE43-457A-95D2-7360EF6CC031}"/>
              </a:ext>
            </a:extLst>
          </p:cNvPr>
          <p:cNvCxnSpPr>
            <a:stCxn id="325" idx="2"/>
            <a:endCxn id="308" idx="4"/>
          </p:cNvCxnSpPr>
          <p:nvPr/>
        </p:nvCxnSpPr>
        <p:spPr>
          <a:xfrm rot="10800000">
            <a:off x="2742881" y="2165653"/>
            <a:ext cx="945188" cy="92104"/>
          </a:xfrm>
          <a:prstGeom prst="bentConnector2">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3" name="Elbow Connector 54">
            <a:extLst>
              <a:ext uri="{FF2B5EF4-FFF2-40B4-BE49-F238E27FC236}">
                <a16:creationId xmlns:a16="http://schemas.microsoft.com/office/drawing/2014/main" id="{F66CC625-0EE7-49F6-AC17-6F3ED6E5BCD6}"/>
              </a:ext>
            </a:extLst>
          </p:cNvPr>
          <p:cNvCxnSpPr>
            <a:stCxn id="307" idx="6"/>
            <a:endCxn id="328" idx="1"/>
          </p:cNvCxnSpPr>
          <p:nvPr/>
        </p:nvCxnSpPr>
        <p:spPr>
          <a:xfrm>
            <a:off x="2895027" y="2371534"/>
            <a:ext cx="394992" cy="41186"/>
          </a:xfrm>
          <a:prstGeom prst="bentConnector2">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4" name="Elbow Connector 62">
            <a:extLst>
              <a:ext uri="{FF2B5EF4-FFF2-40B4-BE49-F238E27FC236}">
                <a16:creationId xmlns:a16="http://schemas.microsoft.com/office/drawing/2014/main" id="{A4F9F8D7-9147-4EEF-A244-D28A93731317}"/>
              </a:ext>
            </a:extLst>
          </p:cNvPr>
          <p:cNvCxnSpPr>
            <a:stCxn id="308" idx="2"/>
            <a:endCxn id="306" idx="2"/>
          </p:cNvCxnSpPr>
          <p:nvPr/>
        </p:nvCxnSpPr>
        <p:spPr>
          <a:xfrm rot="10800000" flipV="1">
            <a:off x="2114102" y="2057872"/>
            <a:ext cx="252754" cy="574184"/>
          </a:xfrm>
          <a:prstGeom prst="bentConnector3">
            <a:avLst>
              <a:gd name="adj1" fmla="val 116267"/>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69">
            <a:extLst>
              <a:ext uri="{FF2B5EF4-FFF2-40B4-BE49-F238E27FC236}">
                <a16:creationId xmlns:a16="http://schemas.microsoft.com/office/drawing/2014/main" id="{268A6D54-B927-471E-B780-BDFD0ECB9C03}"/>
              </a:ext>
            </a:extLst>
          </p:cNvPr>
          <p:cNvCxnSpPr>
            <a:stCxn id="322" idx="5"/>
            <a:endCxn id="323" idx="7"/>
          </p:cNvCxnSpPr>
          <p:nvPr/>
        </p:nvCxnSpPr>
        <p:spPr>
          <a:xfrm rot="16200000" flipH="1">
            <a:off x="5182172" y="2073304"/>
            <a:ext cx="62282" cy="431"/>
          </a:xfrm>
          <a:prstGeom prst="bentConnector3">
            <a:avLst>
              <a:gd name="adj1" fmla="val 50000"/>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16" name="Flowchart: Or 215">
            <a:extLst>
              <a:ext uri="{FF2B5EF4-FFF2-40B4-BE49-F238E27FC236}">
                <a16:creationId xmlns:a16="http://schemas.microsoft.com/office/drawing/2014/main" id="{76570396-B099-4D0D-9D37-F50F24794ED8}"/>
              </a:ext>
            </a:extLst>
          </p:cNvPr>
          <p:cNvSpPr/>
          <p:nvPr/>
        </p:nvSpPr>
        <p:spPr>
          <a:xfrm>
            <a:off x="4654531" y="2318374"/>
            <a:ext cx="110187" cy="110187"/>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 dirty="0">
                <a:solidFill>
                  <a:sysClr val="windowText" lastClr="000000"/>
                </a:solidFill>
              </a:rPr>
              <a:t>or</a:t>
            </a:r>
          </a:p>
        </p:txBody>
      </p:sp>
      <p:cxnSp>
        <p:nvCxnSpPr>
          <p:cNvPr id="217" name="Elbow Connector 55">
            <a:extLst>
              <a:ext uri="{FF2B5EF4-FFF2-40B4-BE49-F238E27FC236}">
                <a16:creationId xmlns:a16="http://schemas.microsoft.com/office/drawing/2014/main" id="{88396C2D-36A8-4735-A7B0-CFD9C51D6523}"/>
              </a:ext>
            </a:extLst>
          </p:cNvPr>
          <p:cNvCxnSpPr>
            <a:stCxn id="323" idx="3"/>
            <a:endCxn id="216" idx="7"/>
          </p:cNvCxnSpPr>
          <p:nvPr/>
        </p:nvCxnSpPr>
        <p:spPr>
          <a:xfrm rot="5400000">
            <a:off x="4708675" y="2266699"/>
            <a:ext cx="107716" cy="27904"/>
          </a:xfrm>
          <a:prstGeom prst="bentConnector3">
            <a:avLst>
              <a:gd name="adj1" fmla="val 50000"/>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8" name="Elbow Connector 59">
            <a:extLst>
              <a:ext uri="{FF2B5EF4-FFF2-40B4-BE49-F238E27FC236}">
                <a16:creationId xmlns:a16="http://schemas.microsoft.com/office/drawing/2014/main" id="{C6FF4704-F6BF-4C93-8DF4-FE28D927ACF0}"/>
              </a:ext>
            </a:extLst>
          </p:cNvPr>
          <p:cNvCxnSpPr>
            <a:stCxn id="326" idx="2"/>
            <a:endCxn id="216" idx="6"/>
          </p:cNvCxnSpPr>
          <p:nvPr/>
        </p:nvCxnSpPr>
        <p:spPr>
          <a:xfrm rot="10800000">
            <a:off x="4764718" y="2373467"/>
            <a:ext cx="70111" cy="39727"/>
          </a:xfrm>
          <a:prstGeom prst="bentConnector3">
            <a:avLst>
              <a:gd name="adj1" fmla="val 50000"/>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Elbow Connector 63">
            <a:extLst>
              <a:ext uri="{FF2B5EF4-FFF2-40B4-BE49-F238E27FC236}">
                <a16:creationId xmlns:a16="http://schemas.microsoft.com/office/drawing/2014/main" id="{1E65EEDF-8BE7-494B-97D6-C82531C5176E}"/>
              </a:ext>
            </a:extLst>
          </p:cNvPr>
          <p:cNvCxnSpPr>
            <a:stCxn id="216" idx="2"/>
            <a:endCxn id="325" idx="6"/>
          </p:cNvCxnSpPr>
          <p:nvPr/>
        </p:nvCxnSpPr>
        <p:spPr>
          <a:xfrm rot="10800000">
            <a:off x="4095778" y="2257757"/>
            <a:ext cx="558753" cy="115710"/>
          </a:xfrm>
          <a:prstGeom prst="bentConnector3">
            <a:avLst>
              <a:gd name="adj1" fmla="val 50000"/>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0" name="Elbow Connector 70">
            <a:extLst>
              <a:ext uri="{FF2B5EF4-FFF2-40B4-BE49-F238E27FC236}">
                <a16:creationId xmlns:a16="http://schemas.microsoft.com/office/drawing/2014/main" id="{B745E700-629C-4AC8-A9E2-B238A9F9DD95}"/>
              </a:ext>
            </a:extLst>
          </p:cNvPr>
          <p:cNvCxnSpPr>
            <a:stCxn id="185" idx="2"/>
            <a:endCxn id="314" idx="7"/>
          </p:cNvCxnSpPr>
          <p:nvPr/>
        </p:nvCxnSpPr>
        <p:spPr>
          <a:xfrm rot="10800000" flipV="1">
            <a:off x="2968620" y="1134143"/>
            <a:ext cx="1596653" cy="165762"/>
          </a:xfrm>
          <a:prstGeom prst="bentConnector2">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1" name="Elbow Connector 1120">
            <a:extLst>
              <a:ext uri="{FF2B5EF4-FFF2-40B4-BE49-F238E27FC236}">
                <a16:creationId xmlns:a16="http://schemas.microsoft.com/office/drawing/2014/main" id="{8749AA23-BF0C-4FB0-9916-EAFFF1336597}"/>
              </a:ext>
            </a:extLst>
          </p:cNvPr>
          <p:cNvCxnSpPr>
            <a:stCxn id="188" idx="7"/>
            <a:endCxn id="186" idx="1"/>
          </p:cNvCxnSpPr>
          <p:nvPr/>
        </p:nvCxnSpPr>
        <p:spPr>
          <a:xfrm rot="5400000" flipH="1" flipV="1">
            <a:off x="3863295" y="1587846"/>
            <a:ext cx="206587" cy="147766"/>
          </a:xfrm>
          <a:prstGeom prst="bentConnector3">
            <a:avLst>
              <a:gd name="adj1" fmla="val 132972"/>
            </a:avLst>
          </a:prstGeom>
          <a:ln w="12700">
            <a:solidFill>
              <a:srgbClr val="00206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2" name="Elbow Connector 96">
            <a:extLst>
              <a:ext uri="{FF2B5EF4-FFF2-40B4-BE49-F238E27FC236}">
                <a16:creationId xmlns:a16="http://schemas.microsoft.com/office/drawing/2014/main" id="{466EE1A9-9253-47C4-80D3-AC3169063DFF}"/>
              </a:ext>
            </a:extLst>
          </p:cNvPr>
          <p:cNvCxnSpPr>
            <a:stCxn id="306" idx="6"/>
            <a:endCxn id="328" idx="2"/>
          </p:cNvCxnSpPr>
          <p:nvPr/>
        </p:nvCxnSpPr>
        <p:spPr>
          <a:xfrm flipV="1">
            <a:off x="2973425" y="2489168"/>
            <a:ext cx="262026" cy="142888"/>
          </a:xfrm>
          <a:prstGeom prst="bentConnector3">
            <a:avLst>
              <a:gd name="adj1" fmla="val 50000"/>
            </a:avLst>
          </a:prstGeom>
          <a:ln w="12700">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3" name="Elbow Connector 100">
            <a:extLst>
              <a:ext uri="{FF2B5EF4-FFF2-40B4-BE49-F238E27FC236}">
                <a16:creationId xmlns:a16="http://schemas.microsoft.com/office/drawing/2014/main" id="{DE3E24B6-732E-4998-B2E4-56095B664000}"/>
              </a:ext>
            </a:extLst>
          </p:cNvPr>
          <p:cNvCxnSpPr>
            <a:stCxn id="186" idx="3"/>
            <a:endCxn id="328" idx="7"/>
          </p:cNvCxnSpPr>
          <p:nvPr/>
        </p:nvCxnSpPr>
        <p:spPr>
          <a:xfrm rot="5400000">
            <a:off x="3435032" y="1807281"/>
            <a:ext cx="723908" cy="486970"/>
          </a:xfrm>
          <a:prstGeom prst="bentConnector3">
            <a:avLst>
              <a:gd name="adj1" fmla="val 50000"/>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4" name="Elbow Connector 103">
            <a:extLst>
              <a:ext uri="{FF2B5EF4-FFF2-40B4-BE49-F238E27FC236}">
                <a16:creationId xmlns:a16="http://schemas.microsoft.com/office/drawing/2014/main" id="{B7E84A0A-6801-4A76-B9B7-CE345E0B7021}"/>
              </a:ext>
            </a:extLst>
          </p:cNvPr>
          <p:cNvCxnSpPr>
            <a:stCxn id="186" idx="4"/>
            <a:endCxn id="327" idx="1"/>
          </p:cNvCxnSpPr>
          <p:nvPr/>
        </p:nvCxnSpPr>
        <p:spPr>
          <a:xfrm rot="16200000" flipH="1">
            <a:off x="3905391" y="1978190"/>
            <a:ext cx="887059" cy="362309"/>
          </a:xfrm>
          <a:prstGeom prst="bentConnector3">
            <a:avLst>
              <a:gd name="adj1" fmla="val 50000"/>
            </a:avLst>
          </a:prstGeom>
          <a:ln w="190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25" name="Elbow Connector 106">
            <a:extLst>
              <a:ext uri="{FF2B5EF4-FFF2-40B4-BE49-F238E27FC236}">
                <a16:creationId xmlns:a16="http://schemas.microsoft.com/office/drawing/2014/main" id="{E8498649-B3F7-4350-8D90-D43679B7CDF8}"/>
              </a:ext>
            </a:extLst>
          </p:cNvPr>
          <p:cNvCxnSpPr>
            <a:stCxn id="328" idx="4"/>
            <a:endCxn id="187" idx="2"/>
          </p:cNvCxnSpPr>
          <p:nvPr/>
        </p:nvCxnSpPr>
        <p:spPr>
          <a:xfrm rot="16200000" flipH="1">
            <a:off x="3504704" y="2514341"/>
            <a:ext cx="645225" cy="811111"/>
          </a:xfrm>
          <a:prstGeom prst="bentConnector2">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26" name="Elbow Connector 81">
            <a:extLst>
              <a:ext uri="{FF2B5EF4-FFF2-40B4-BE49-F238E27FC236}">
                <a16:creationId xmlns:a16="http://schemas.microsoft.com/office/drawing/2014/main" id="{E5F17C3A-907E-4418-9343-8C89B1377730}"/>
              </a:ext>
            </a:extLst>
          </p:cNvPr>
          <p:cNvCxnSpPr>
            <a:stCxn id="305" idx="3"/>
            <a:endCxn id="330" idx="7"/>
          </p:cNvCxnSpPr>
          <p:nvPr/>
        </p:nvCxnSpPr>
        <p:spPr>
          <a:xfrm rot="5400000">
            <a:off x="3710705" y="3686912"/>
            <a:ext cx="202645" cy="45540"/>
          </a:xfrm>
          <a:prstGeom prst="bent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27" name="Elbow Connector 84">
            <a:extLst>
              <a:ext uri="{FF2B5EF4-FFF2-40B4-BE49-F238E27FC236}">
                <a16:creationId xmlns:a16="http://schemas.microsoft.com/office/drawing/2014/main" id="{E69FCB4F-6A34-40FA-8F7A-9C2B386E93FE}"/>
              </a:ext>
            </a:extLst>
          </p:cNvPr>
          <p:cNvCxnSpPr>
            <a:stCxn id="190" idx="4"/>
          </p:cNvCxnSpPr>
          <p:nvPr/>
        </p:nvCxnSpPr>
        <p:spPr>
          <a:xfrm rot="16200000" flipH="1">
            <a:off x="3378158" y="4714222"/>
            <a:ext cx="907726" cy="522237"/>
          </a:xfrm>
          <a:prstGeom prst="bentConnector3">
            <a:avLst>
              <a:gd name="adj1" fmla="val 64667"/>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8" name="Elbow Connector 89">
            <a:extLst>
              <a:ext uri="{FF2B5EF4-FFF2-40B4-BE49-F238E27FC236}">
                <a16:creationId xmlns:a16="http://schemas.microsoft.com/office/drawing/2014/main" id="{AA204067-F547-4127-A1C3-73EC4D43D444}"/>
              </a:ext>
            </a:extLst>
          </p:cNvPr>
          <p:cNvCxnSpPr>
            <a:stCxn id="189" idx="4"/>
            <a:endCxn id="265" idx="0"/>
          </p:cNvCxnSpPr>
          <p:nvPr/>
        </p:nvCxnSpPr>
        <p:spPr>
          <a:xfrm rot="16200000" flipH="1">
            <a:off x="3675565" y="4811420"/>
            <a:ext cx="892308" cy="317900"/>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29" name="Elbow Connector 104">
            <a:extLst>
              <a:ext uri="{FF2B5EF4-FFF2-40B4-BE49-F238E27FC236}">
                <a16:creationId xmlns:a16="http://schemas.microsoft.com/office/drawing/2014/main" id="{D2A76459-55F2-476C-8025-0DCAF0B43E9D}"/>
              </a:ext>
            </a:extLst>
          </p:cNvPr>
          <p:cNvCxnSpPr>
            <a:stCxn id="305" idx="6"/>
            <a:endCxn id="238" idx="3"/>
          </p:cNvCxnSpPr>
          <p:nvPr/>
        </p:nvCxnSpPr>
        <p:spPr>
          <a:xfrm flipV="1">
            <a:off x="4387086" y="3433996"/>
            <a:ext cx="736920" cy="98152"/>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0" name="Elbow Connector 107">
            <a:extLst>
              <a:ext uri="{FF2B5EF4-FFF2-40B4-BE49-F238E27FC236}">
                <a16:creationId xmlns:a16="http://schemas.microsoft.com/office/drawing/2014/main" id="{96973179-444C-4FE7-A840-3FEAFD8D0AE6}"/>
              </a:ext>
            </a:extLst>
          </p:cNvPr>
          <p:cNvCxnSpPr>
            <a:stCxn id="238" idx="4"/>
            <a:endCxn id="330" idx="6"/>
          </p:cNvCxnSpPr>
          <p:nvPr/>
        </p:nvCxnSpPr>
        <p:spPr>
          <a:xfrm rot="5400000">
            <a:off x="4366659" y="2970592"/>
            <a:ext cx="411069" cy="1386046"/>
          </a:xfrm>
          <a:prstGeom prst="bentConnector2">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1" name="Elbow Connector 116">
            <a:extLst>
              <a:ext uri="{FF2B5EF4-FFF2-40B4-BE49-F238E27FC236}">
                <a16:creationId xmlns:a16="http://schemas.microsoft.com/office/drawing/2014/main" id="{63DED397-E21B-4303-89C8-69E7B50A3090}"/>
              </a:ext>
            </a:extLst>
          </p:cNvPr>
          <p:cNvCxnSpPr>
            <a:stCxn id="327" idx="2"/>
            <a:endCxn id="330" idx="0"/>
          </p:cNvCxnSpPr>
          <p:nvPr/>
        </p:nvCxnSpPr>
        <p:spPr>
          <a:xfrm rot="10800000" flipV="1">
            <a:off x="3572187" y="2661018"/>
            <a:ext cx="871418" cy="1125902"/>
          </a:xfrm>
          <a:prstGeom prst="bentConnector2">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32" name="Flowchart: Or 231">
            <a:extLst>
              <a:ext uri="{FF2B5EF4-FFF2-40B4-BE49-F238E27FC236}">
                <a16:creationId xmlns:a16="http://schemas.microsoft.com/office/drawing/2014/main" id="{9354BECD-F04A-43F1-AC09-5E538393CE6B}"/>
              </a:ext>
            </a:extLst>
          </p:cNvPr>
          <p:cNvSpPr/>
          <p:nvPr/>
        </p:nvSpPr>
        <p:spPr>
          <a:xfrm>
            <a:off x="2630408" y="3796531"/>
            <a:ext cx="110187" cy="110187"/>
          </a:xfrm>
          <a:prstGeom prst="flowChar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 dirty="0">
                <a:solidFill>
                  <a:sysClr val="windowText" lastClr="000000"/>
                </a:solidFill>
              </a:rPr>
              <a:t>or</a:t>
            </a:r>
          </a:p>
        </p:txBody>
      </p:sp>
      <p:cxnSp>
        <p:nvCxnSpPr>
          <p:cNvPr id="233" name="Elbow Connector 142">
            <a:extLst>
              <a:ext uri="{FF2B5EF4-FFF2-40B4-BE49-F238E27FC236}">
                <a16:creationId xmlns:a16="http://schemas.microsoft.com/office/drawing/2014/main" id="{D47A05D4-9F19-4B97-A15F-D56E746FE0F3}"/>
              </a:ext>
            </a:extLst>
          </p:cNvPr>
          <p:cNvCxnSpPr>
            <a:stCxn id="304" idx="5"/>
            <a:endCxn id="232" idx="1"/>
          </p:cNvCxnSpPr>
          <p:nvPr/>
        </p:nvCxnSpPr>
        <p:spPr>
          <a:xfrm rot="16200000" flipH="1">
            <a:off x="2403611" y="3569735"/>
            <a:ext cx="247925" cy="237941"/>
          </a:xfrm>
          <a:prstGeom prst="bent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4" name="Elbow Connector 147">
            <a:extLst>
              <a:ext uri="{FF2B5EF4-FFF2-40B4-BE49-F238E27FC236}">
                <a16:creationId xmlns:a16="http://schemas.microsoft.com/office/drawing/2014/main" id="{3582623F-16D5-48BD-9125-D374F929C406}"/>
              </a:ext>
            </a:extLst>
          </p:cNvPr>
          <p:cNvCxnSpPr>
            <a:stCxn id="303" idx="0"/>
            <a:endCxn id="232" idx="3"/>
          </p:cNvCxnSpPr>
          <p:nvPr/>
        </p:nvCxnSpPr>
        <p:spPr>
          <a:xfrm rot="5400000" flipH="1" flipV="1">
            <a:off x="2333426" y="3752246"/>
            <a:ext cx="174782" cy="451452"/>
          </a:xfrm>
          <a:prstGeom prst="bent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5" name="Elbow Connector 151">
            <a:extLst>
              <a:ext uri="{FF2B5EF4-FFF2-40B4-BE49-F238E27FC236}">
                <a16:creationId xmlns:a16="http://schemas.microsoft.com/office/drawing/2014/main" id="{C27AB7AA-3466-436C-9CBF-3343F3C1A78D}"/>
              </a:ext>
            </a:extLst>
          </p:cNvPr>
          <p:cNvCxnSpPr>
            <a:stCxn id="232" idx="6"/>
            <a:endCxn id="330" idx="2"/>
          </p:cNvCxnSpPr>
          <p:nvPr/>
        </p:nvCxnSpPr>
        <p:spPr>
          <a:xfrm>
            <a:off x="2740595" y="3851623"/>
            <a:ext cx="524611" cy="17526"/>
          </a:xfrm>
          <a:prstGeom prst="bent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6" name="Elbow Connector 158">
            <a:extLst>
              <a:ext uri="{FF2B5EF4-FFF2-40B4-BE49-F238E27FC236}">
                <a16:creationId xmlns:a16="http://schemas.microsoft.com/office/drawing/2014/main" id="{F70FCEE4-B159-4CAB-8480-1CD2EB4F8AAD}"/>
              </a:ext>
            </a:extLst>
          </p:cNvPr>
          <p:cNvCxnSpPr>
            <a:stCxn id="241" idx="2"/>
            <a:endCxn id="238" idx="5"/>
          </p:cNvCxnSpPr>
          <p:nvPr/>
        </p:nvCxnSpPr>
        <p:spPr>
          <a:xfrm rot="10800000">
            <a:off x="5406424" y="3433996"/>
            <a:ext cx="143382" cy="358806"/>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7" name="Elbow Connector 162">
            <a:extLst>
              <a:ext uri="{FF2B5EF4-FFF2-40B4-BE49-F238E27FC236}">
                <a16:creationId xmlns:a16="http://schemas.microsoft.com/office/drawing/2014/main" id="{48592B28-390C-44A9-AB7B-0E7A7BB08145}"/>
              </a:ext>
            </a:extLst>
          </p:cNvPr>
          <p:cNvCxnSpPr>
            <a:stCxn id="243" idx="1"/>
            <a:endCxn id="238" idx="5"/>
          </p:cNvCxnSpPr>
          <p:nvPr/>
        </p:nvCxnSpPr>
        <p:spPr>
          <a:xfrm rot="16200000" flipV="1">
            <a:off x="5227357" y="3613062"/>
            <a:ext cx="1116442" cy="758308"/>
          </a:xfrm>
          <a:prstGeom prst="bentConnector3">
            <a:avLst>
              <a:gd name="adj1" fmla="val 16798"/>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8" name="Oval 237">
            <a:extLst>
              <a:ext uri="{FF2B5EF4-FFF2-40B4-BE49-F238E27FC236}">
                <a16:creationId xmlns:a16="http://schemas.microsoft.com/office/drawing/2014/main" id="{E132E51C-837B-4BB6-BCBD-2D6141D78CF9}"/>
              </a:ext>
            </a:extLst>
          </p:cNvPr>
          <p:cNvSpPr/>
          <p:nvPr/>
        </p:nvSpPr>
        <p:spPr>
          <a:xfrm>
            <a:off x="5065516" y="3293622"/>
            <a:ext cx="399399" cy="1644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Nutrient Targets</a:t>
            </a:r>
          </a:p>
        </p:txBody>
      </p:sp>
      <p:cxnSp>
        <p:nvCxnSpPr>
          <p:cNvPr id="239" name="Elbow Connector 177">
            <a:extLst>
              <a:ext uri="{FF2B5EF4-FFF2-40B4-BE49-F238E27FC236}">
                <a16:creationId xmlns:a16="http://schemas.microsoft.com/office/drawing/2014/main" id="{FDA9AE72-C4A9-40D4-8E1C-2B3D62B61139}"/>
              </a:ext>
            </a:extLst>
          </p:cNvPr>
          <p:cNvCxnSpPr>
            <a:stCxn id="327" idx="5"/>
            <a:endCxn id="238" idx="1"/>
          </p:cNvCxnSpPr>
          <p:nvPr/>
        </p:nvCxnSpPr>
        <p:spPr>
          <a:xfrm rot="16200000" flipH="1">
            <a:off x="4736524" y="2930224"/>
            <a:ext cx="598544" cy="176420"/>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0" name="Elbow Connector 180">
            <a:extLst>
              <a:ext uri="{FF2B5EF4-FFF2-40B4-BE49-F238E27FC236}">
                <a16:creationId xmlns:a16="http://schemas.microsoft.com/office/drawing/2014/main" id="{96F468E8-A40C-4040-9585-E83A104673B2}"/>
              </a:ext>
            </a:extLst>
          </p:cNvPr>
          <p:cNvCxnSpPr>
            <a:stCxn id="187" idx="5"/>
            <a:endCxn id="238" idx="2"/>
          </p:cNvCxnSpPr>
          <p:nvPr/>
        </p:nvCxnSpPr>
        <p:spPr>
          <a:xfrm rot="16200000" flipH="1">
            <a:off x="4824197" y="3134532"/>
            <a:ext cx="40849" cy="441791"/>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BA5B9906-C2F8-4D3D-9E05-1DE547443364}"/>
              </a:ext>
            </a:extLst>
          </p:cNvPr>
          <p:cNvSpPr/>
          <p:nvPr/>
        </p:nvSpPr>
        <p:spPr>
          <a:xfrm>
            <a:off x="5549808" y="3730577"/>
            <a:ext cx="618633"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Sensitivities</a:t>
            </a:r>
          </a:p>
        </p:txBody>
      </p:sp>
      <p:cxnSp>
        <p:nvCxnSpPr>
          <p:cNvPr id="242" name="Elbow Connector 222">
            <a:extLst>
              <a:ext uri="{FF2B5EF4-FFF2-40B4-BE49-F238E27FC236}">
                <a16:creationId xmlns:a16="http://schemas.microsoft.com/office/drawing/2014/main" id="{20F4EDD6-90D7-4C04-A6A6-B16DC8AC9DD9}"/>
              </a:ext>
            </a:extLst>
          </p:cNvPr>
          <p:cNvCxnSpPr>
            <a:stCxn id="324" idx="4"/>
            <a:endCxn id="238" idx="0"/>
          </p:cNvCxnSpPr>
          <p:nvPr/>
        </p:nvCxnSpPr>
        <p:spPr>
          <a:xfrm rot="5400000">
            <a:off x="4902371" y="2432312"/>
            <a:ext cx="1224155" cy="498464"/>
          </a:xfrm>
          <a:prstGeom prst="bentConnector3">
            <a:avLst>
              <a:gd name="adj1" fmla="val 38698"/>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3" name="Oval 242">
            <a:extLst>
              <a:ext uri="{FF2B5EF4-FFF2-40B4-BE49-F238E27FC236}">
                <a16:creationId xmlns:a16="http://schemas.microsoft.com/office/drawing/2014/main" id="{97651D6C-3115-4F53-89B8-57C7DE23016C}"/>
              </a:ext>
            </a:extLst>
          </p:cNvPr>
          <p:cNvSpPr/>
          <p:nvPr/>
        </p:nvSpPr>
        <p:spPr>
          <a:xfrm>
            <a:off x="6074136" y="4532212"/>
            <a:ext cx="618633"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Sparrow</a:t>
            </a:r>
          </a:p>
        </p:txBody>
      </p:sp>
      <p:sp>
        <p:nvSpPr>
          <p:cNvPr id="244" name="Oval 243">
            <a:extLst>
              <a:ext uri="{FF2B5EF4-FFF2-40B4-BE49-F238E27FC236}">
                <a16:creationId xmlns:a16="http://schemas.microsoft.com/office/drawing/2014/main" id="{7EF73DC1-822A-4D18-B69F-8A3F88C82397}"/>
              </a:ext>
            </a:extLst>
          </p:cNvPr>
          <p:cNvSpPr/>
          <p:nvPr/>
        </p:nvSpPr>
        <p:spPr>
          <a:xfrm>
            <a:off x="5549808" y="3063060"/>
            <a:ext cx="618633"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Phase 5.3.2</a:t>
            </a:r>
          </a:p>
        </p:txBody>
      </p:sp>
      <p:sp>
        <p:nvSpPr>
          <p:cNvPr id="245" name="Oval 244">
            <a:extLst>
              <a:ext uri="{FF2B5EF4-FFF2-40B4-BE49-F238E27FC236}">
                <a16:creationId xmlns:a16="http://schemas.microsoft.com/office/drawing/2014/main" id="{3EE60A1C-503E-4DB8-A30B-BC5E4086B78D}"/>
              </a:ext>
            </a:extLst>
          </p:cNvPr>
          <p:cNvSpPr/>
          <p:nvPr/>
        </p:nvSpPr>
        <p:spPr>
          <a:xfrm>
            <a:off x="5549808" y="3190132"/>
            <a:ext cx="618633"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CEAP</a:t>
            </a:r>
          </a:p>
        </p:txBody>
      </p:sp>
      <p:sp>
        <p:nvSpPr>
          <p:cNvPr id="246" name="Oval 245">
            <a:extLst>
              <a:ext uri="{FF2B5EF4-FFF2-40B4-BE49-F238E27FC236}">
                <a16:creationId xmlns:a16="http://schemas.microsoft.com/office/drawing/2014/main" id="{328BCE9A-3822-4F41-88BA-35DEBC996966}"/>
              </a:ext>
            </a:extLst>
          </p:cNvPr>
          <p:cNvSpPr/>
          <p:nvPr/>
        </p:nvSpPr>
        <p:spPr>
          <a:xfrm>
            <a:off x="5549808" y="3312246"/>
            <a:ext cx="618633"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ALULRSC Ratios</a:t>
            </a:r>
          </a:p>
        </p:txBody>
      </p:sp>
      <p:sp>
        <p:nvSpPr>
          <p:cNvPr id="247" name="Oval 246">
            <a:extLst>
              <a:ext uri="{FF2B5EF4-FFF2-40B4-BE49-F238E27FC236}">
                <a16:creationId xmlns:a16="http://schemas.microsoft.com/office/drawing/2014/main" id="{4E6A4F91-F6FB-4777-B336-91167766BAEA}"/>
              </a:ext>
            </a:extLst>
          </p:cNvPr>
          <p:cNvSpPr/>
          <p:nvPr/>
        </p:nvSpPr>
        <p:spPr>
          <a:xfrm>
            <a:off x="5551145" y="3442215"/>
            <a:ext cx="602626"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Urban Ratios</a:t>
            </a:r>
          </a:p>
        </p:txBody>
      </p:sp>
      <p:cxnSp>
        <p:nvCxnSpPr>
          <p:cNvPr id="248" name="Elbow Connector 240">
            <a:extLst>
              <a:ext uri="{FF2B5EF4-FFF2-40B4-BE49-F238E27FC236}">
                <a16:creationId xmlns:a16="http://schemas.microsoft.com/office/drawing/2014/main" id="{3C5B4CB3-9DE3-46E9-966E-3A750843F495}"/>
              </a:ext>
            </a:extLst>
          </p:cNvPr>
          <p:cNvCxnSpPr>
            <a:stCxn id="324" idx="6"/>
            <a:endCxn id="243" idx="7"/>
          </p:cNvCxnSpPr>
          <p:nvPr/>
        </p:nvCxnSpPr>
        <p:spPr>
          <a:xfrm>
            <a:off x="5967534" y="1961687"/>
            <a:ext cx="634638" cy="258875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9" name="Oval 248">
            <a:extLst>
              <a:ext uri="{FF2B5EF4-FFF2-40B4-BE49-F238E27FC236}">
                <a16:creationId xmlns:a16="http://schemas.microsoft.com/office/drawing/2014/main" id="{2B4442DB-D078-40E3-A971-FB3AC2905B6D}"/>
              </a:ext>
            </a:extLst>
          </p:cNvPr>
          <p:cNvSpPr/>
          <p:nvPr/>
        </p:nvSpPr>
        <p:spPr>
          <a:xfrm>
            <a:off x="5551145" y="3566668"/>
            <a:ext cx="602626"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Forest Ratios</a:t>
            </a:r>
          </a:p>
        </p:txBody>
      </p:sp>
      <p:cxnSp>
        <p:nvCxnSpPr>
          <p:cNvPr id="250" name="Elbow Connector 255">
            <a:extLst>
              <a:ext uri="{FF2B5EF4-FFF2-40B4-BE49-F238E27FC236}">
                <a16:creationId xmlns:a16="http://schemas.microsoft.com/office/drawing/2014/main" id="{B7562A0E-E617-4ED6-B5D3-E0A9A381A829}"/>
              </a:ext>
            </a:extLst>
          </p:cNvPr>
          <p:cNvCxnSpPr>
            <a:stCxn id="244" idx="2"/>
            <a:endCxn id="238" idx="7"/>
          </p:cNvCxnSpPr>
          <p:nvPr/>
        </p:nvCxnSpPr>
        <p:spPr>
          <a:xfrm rot="10800000" flipV="1">
            <a:off x="5406424" y="3125286"/>
            <a:ext cx="143382" cy="19242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1" name="Elbow Connector 259">
            <a:extLst>
              <a:ext uri="{FF2B5EF4-FFF2-40B4-BE49-F238E27FC236}">
                <a16:creationId xmlns:a16="http://schemas.microsoft.com/office/drawing/2014/main" id="{079D3463-C62C-4DB2-A928-A6EFB423E5DB}"/>
              </a:ext>
            </a:extLst>
          </p:cNvPr>
          <p:cNvCxnSpPr>
            <a:stCxn id="245" idx="2"/>
            <a:endCxn id="238" idx="7"/>
          </p:cNvCxnSpPr>
          <p:nvPr/>
        </p:nvCxnSpPr>
        <p:spPr>
          <a:xfrm rot="10800000" flipV="1">
            <a:off x="5406424" y="3252358"/>
            <a:ext cx="143382" cy="65349"/>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2" name="Elbow Connector 263">
            <a:extLst>
              <a:ext uri="{FF2B5EF4-FFF2-40B4-BE49-F238E27FC236}">
                <a16:creationId xmlns:a16="http://schemas.microsoft.com/office/drawing/2014/main" id="{7347CE01-A548-47EA-A5F9-A4FE42293B3B}"/>
              </a:ext>
            </a:extLst>
          </p:cNvPr>
          <p:cNvCxnSpPr>
            <a:stCxn id="246" idx="2"/>
            <a:endCxn id="238" idx="6"/>
          </p:cNvCxnSpPr>
          <p:nvPr/>
        </p:nvCxnSpPr>
        <p:spPr>
          <a:xfrm rot="10800000" flipV="1">
            <a:off x="5464914" y="3374471"/>
            <a:ext cx="84892" cy="1380"/>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3" name="Elbow Connector 266">
            <a:extLst>
              <a:ext uri="{FF2B5EF4-FFF2-40B4-BE49-F238E27FC236}">
                <a16:creationId xmlns:a16="http://schemas.microsoft.com/office/drawing/2014/main" id="{5BAAA1A4-A2E6-485B-B50B-0AC11280D314}"/>
              </a:ext>
            </a:extLst>
          </p:cNvPr>
          <p:cNvCxnSpPr>
            <a:stCxn id="247" idx="2"/>
            <a:endCxn id="238" idx="5"/>
          </p:cNvCxnSpPr>
          <p:nvPr/>
        </p:nvCxnSpPr>
        <p:spPr>
          <a:xfrm rot="10800000">
            <a:off x="5406424" y="3433996"/>
            <a:ext cx="144722" cy="70445"/>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4" name="Elbow Connector 267">
            <a:extLst>
              <a:ext uri="{FF2B5EF4-FFF2-40B4-BE49-F238E27FC236}">
                <a16:creationId xmlns:a16="http://schemas.microsoft.com/office/drawing/2014/main" id="{F860E162-2DB6-4187-8C76-BD9CBCEBA9E5}"/>
              </a:ext>
            </a:extLst>
          </p:cNvPr>
          <p:cNvCxnSpPr>
            <a:stCxn id="249" idx="2"/>
            <a:endCxn id="238" idx="5"/>
          </p:cNvCxnSpPr>
          <p:nvPr/>
        </p:nvCxnSpPr>
        <p:spPr>
          <a:xfrm rot="10800000">
            <a:off x="5406424" y="3433996"/>
            <a:ext cx="144722" cy="194898"/>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5" name="Elbow Connector 275">
            <a:extLst>
              <a:ext uri="{FF2B5EF4-FFF2-40B4-BE49-F238E27FC236}">
                <a16:creationId xmlns:a16="http://schemas.microsoft.com/office/drawing/2014/main" id="{6E155CE2-1C73-4E59-8A37-05AECF6D3ADD}"/>
              </a:ext>
            </a:extLst>
          </p:cNvPr>
          <p:cNvCxnSpPr>
            <a:stCxn id="244" idx="6"/>
            <a:endCxn id="241" idx="6"/>
          </p:cNvCxnSpPr>
          <p:nvPr/>
        </p:nvCxnSpPr>
        <p:spPr>
          <a:xfrm>
            <a:off x="6168440" y="3125286"/>
            <a:ext cx="2284" cy="667517"/>
          </a:xfrm>
          <a:prstGeom prst="bentConnector3">
            <a:avLst>
              <a:gd name="adj1" fmla="val 180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6" name="Elbow Connector 278">
            <a:extLst>
              <a:ext uri="{FF2B5EF4-FFF2-40B4-BE49-F238E27FC236}">
                <a16:creationId xmlns:a16="http://schemas.microsoft.com/office/drawing/2014/main" id="{8D70EB98-A952-4364-9E98-BFDC508F44FB}"/>
              </a:ext>
            </a:extLst>
          </p:cNvPr>
          <p:cNvCxnSpPr>
            <a:stCxn id="243" idx="0"/>
            <a:endCxn id="241" idx="5"/>
          </p:cNvCxnSpPr>
          <p:nvPr/>
        </p:nvCxnSpPr>
        <p:spPr>
          <a:xfrm rot="16200000" flipV="1">
            <a:off x="5882943" y="4031704"/>
            <a:ext cx="695408" cy="305609"/>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7" name="Elbow Connector 284">
            <a:extLst>
              <a:ext uri="{FF2B5EF4-FFF2-40B4-BE49-F238E27FC236}">
                <a16:creationId xmlns:a16="http://schemas.microsoft.com/office/drawing/2014/main" id="{6A1688B8-D003-4270-A1B3-5EF4AC9FAFC0}"/>
              </a:ext>
            </a:extLst>
          </p:cNvPr>
          <p:cNvCxnSpPr>
            <a:stCxn id="245" idx="6"/>
            <a:endCxn id="241" idx="6"/>
          </p:cNvCxnSpPr>
          <p:nvPr/>
        </p:nvCxnSpPr>
        <p:spPr>
          <a:xfrm>
            <a:off x="6168440" y="3252359"/>
            <a:ext cx="2284" cy="540445"/>
          </a:xfrm>
          <a:prstGeom prst="bentConnector3">
            <a:avLst>
              <a:gd name="adj1" fmla="val 180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8" name="Oval 257">
            <a:extLst>
              <a:ext uri="{FF2B5EF4-FFF2-40B4-BE49-F238E27FC236}">
                <a16:creationId xmlns:a16="http://schemas.microsoft.com/office/drawing/2014/main" id="{1CD54B23-4888-4F5E-94A6-CB6689DE674C}"/>
              </a:ext>
            </a:extLst>
          </p:cNvPr>
          <p:cNvSpPr/>
          <p:nvPr/>
        </p:nvSpPr>
        <p:spPr>
          <a:xfrm>
            <a:off x="4045224" y="2771504"/>
            <a:ext cx="298314"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APLE</a:t>
            </a:r>
          </a:p>
        </p:txBody>
      </p:sp>
      <p:cxnSp>
        <p:nvCxnSpPr>
          <p:cNvPr id="259" name="Elbow Connector 345">
            <a:extLst>
              <a:ext uri="{FF2B5EF4-FFF2-40B4-BE49-F238E27FC236}">
                <a16:creationId xmlns:a16="http://schemas.microsoft.com/office/drawing/2014/main" id="{2A700489-7361-43E4-B4AC-AEB8C073EC90}"/>
              </a:ext>
            </a:extLst>
          </p:cNvPr>
          <p:cNvCxnSpPr>
            <a:stCxn id="258" idx="6"/>
            <a:endCxn id="241" idx="6"/>
          </p:cNvCxnSpPr>
          <p:nvPr/>
        </p:nvCxnSpPr>
        <p:spPr>
          <a:xfrm>
            <a:off x="4343538" y="2833730"/>
            <a:ext cx="1824902" cy="959072"/>
          </a:xfrm>
          <a:prstGeom prst="bentConnector3">
            <a:avLst>
              <a:gd name="adj1" fmla="val 10225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0" name="Elbow Connector 349">
            <a:extLst>
              <a:ext uri="{FF2B5EF4-FFF2-40B4-BE49-F238E27FC236}">
                <a16:creationId xmlns:a16="http://schemas.microsoft.com/office/drawing/2014/main" id="{7F256931-E369-4B8D-8A92-5F4BBEDCF129}"/>
              </a:ext>
            </a:extLst>
          </p:cNvPr>
          <p:cNvCxnSpPr>
            <a:stCxn id="327" idx="3"/>
            <a:endCxn id="258" idx="0"/>
          </p:cNvCxnSpPr>
          <p:nvPr/>
        </p:nvCxnSpPr>
        <p:spPr>
          <a:xfrm rot="5400000">
            <a:off x="4336058" y="2577487"/>
            <a:ext cx="52341" cy="335693"/>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1" name="Elbow Connector 351">
            <a:extLst>
              <a:ext uri="{FF2B5EF4-FFF2-40B4-BE49-F238E27FC236}">
                <a16:creationId xmlns:a16="http://schemas.microsoft.com/office/drawing/2014/main" id="{BCF010D9-058A-4000-ACF8-2FF6963F1EE9}"/>
              </a:ext>
            </a:extLst>
          </p:cNvPr>
          <p:cNvCxnSpPr>
            <a:stCxn id="187" idx="1"/>
            <a:endCxn id="258" idx="5"/>
          </p:cNvCxnSpPr>
          <p:nvPr/>
        </p:nvCxnSpPr>
        <p:spPr>
          <a:xfrm rot="16200000" flipV="1">
            <a:off x="4163749" y="3013833"/>
            <a:ext cx="272284" cy="80"/>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2" name="Oval 261">
            <a:extLst>
              <a:ext uri="{FF2B5EF4-FFF2-40B4-BE49-F238E27FC236}">
                <a16:creationId xmlns:a16="http://schemas.microsoft.com/office/drawing/2014/main" id="{664815A7-7950-49EC-9085-147617517796}"/>
              </a:ext>
            </a:extLst>
          </p:cNvPr>
          <p:cNvSpPr/>
          <p:nvPr/>
        </p:nvSpPr>
        <p:spPr>
          <a:xfrm>
            <a:off x="3608360" y="3009985"/>
            <a:ext cx="531859" cy="19057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Soil P level</a:t>
            </a:r>
          </a:p>
          <a:p>
            <a:pPr algn="ctr"/>
            <a:r>
              <a:rPr lang="en-US" sz="504" dirty="0">
                <a:solidFill>
                  <a:schemeClr val="tx1"/>
                </a:solidFill>
              </a:rPr>
              <a:t>observations</a:t>
            </a:r>
          </a:p>
        </p:txBody>
      </p:sp>
      <p:cxnSp>
        <p:nvCxnSpPr>
          <p:cNvPr id="263" name="Elbow Connector 354">
            <a:extLst>
              <a:ext uri="{FF2B5EF4-FFF2-40B4-BE49-F238E27FC236}">
                <a16:creationId xmlns:a16="http://schemas.microsoft.com/office/drawing/2014/main" id="{B781DF12-9E3B-46EE-971F-F7022BAF7783}"/>
              </a:ext>
            </a:extLst>
          </p:cNvPr>
          <p:cNvCxnSpPr>
            <a:stCxn id="262" idx="7"/>
            <a:endCxn id="258" idx="3"/>
          </p:cNvCxnSpPr>
          <p:nvPr/>
        </p:nvCxnSpPr>
        <p:spPr>
          <a:xfrm rot="5400000" flipH="1" flipV="1">
            <a:off x="3995539" y="2944521"/>
            <a:ext cx="160162" cy="26582"/>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4" name="Elbow Connector 355">
            <a:extLst>
              <a:ext uri="{FF2B5EF4-FFF2-40B4-BE49-F238E27FC236}">
                <a16:creationId xmlns:a16="http://schemas.microsoft.com/office/drawing/2014/main" id="{84A169AA-9129-4480-A330-DBCFFF50CCF0}"/>
              </a:ext>
            </a:extLst>
          </p:cNvPr>
          <p:cNvCxnSpPr>
            <a:stCxn id="305" idx="1"/>
            <a:endCxn id="258" idx="4"/>
          </p:cNvCxnSpPr>
          <p:nvPr/>
        </p:nvCxnSpPr>
        <p:spPr>
          <a:xfrm rot="5400000" flipH="1" flipV="1">
            <a:off x="3734600" y="2996155"/>
            <a:ext cx="559979" cy="359585"/>
          </a:xfrm>
          <a:prstGeom prst="bentConnector3">
            <a:avLst>
              <a:gd name="adj1" fmla="val 25293"/>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7CD78C03-A170-460B-B21E-6365B996E9FE}"/>
              </a:ext>
            </a:extLst>
          </p:cNvPr>
          <p:cNvSpPr/>
          <p:nvPr/>
        </p:nvSpPr>
        <p:spPr>
          <a:xfrm>
            <a:off x="3965975" y="5416524"/>
            <a:ext cx="629388" cy="209786"/>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EOS Nutrient Time Series</a:t>
            </a:r>
          </a:p>
        </p:txBody>
      </p:sp>
      <p:sp>
        <p:nvSpPr>
          <p:cNvPr id="266" name="Oval 265">
            <a:extLst>
              <a:ext uri="{FF2B5EF4-FFF2-40B4-BE49-F238E27FC236}">
                <a16:creationId xmlns:a16="http://schemas.microsoft.com/office/drawing/2014/main" id="{B68FB093-45CA-4FA7-BC73-E0D2160BAC50}"/>
              </a:ext>
            </a:extLst>
          </p:cNvPr>
          <p:cNvSpPr/>
          <p:nvPr/>
        </p:nvSpPr>
        <p:spPr>
          <a:xfrm>
            <a:off x="4462525" y="4708011"/>
            <a:ext cx="648267" cy="16537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Calibrated Land use Loads</a:t>
            </a:r>
          </a:p>
        </p:txBody>
      </p:sp>
      <p:sp>
        <p:nvSpPr>
          <p:cNvPr id="267" name="Oval 266">
            <a:extLst>
              <a:ext uri="{FF2B5EF4-FFF2-40B4-BE49-F238E27FC236}">
                <a16:creationId xmlns:a16="http://schemas.microsoft.com/office/drawing/2014/main" id="{2A4E3B7A-ED08-458B-AF87-6A91E2997278}"/>
              </a:ext>
            </a:extLst>
          </p:cNvPr>
          <p:cNvSpPr/>
          <p:nvPr/>
        </p:nvSpPr>
        <p:spPr>
          <a:xfrm>
            <a:off x="4465980" y="4146816"/>
            <a:ext cx="643339" cy="16339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Scenario land use loads</a:t>
            </a:r>
          </a:p>
        </p:txBody>
      </p:sp>
      <p:cxnSp>
        <p:nvCxnSpPr>
          <p:cNvPr id="268" name="Elbow Connector 364">
            <a:extLst>
              <a:ext uri="{FF2B5EF4-FFF2-40B4-BE49-F238E27FC236}">
                <a16:creationId xmlns:a16="http://schemas.microsoft.com/office/drawing/2014/main" id="{0FEE9E2B-CF5C-4E28-A034-FB25E1D79E55}"/>
              </a:ext>
            </a:extLst>
          </p:cNvPr>
          <p:cNvCxnSpPr>
            <a:stCxn id="241" idx="3"/>
            <a:endCxn id="267" idx="6"/>
          </p:cNvCxnSpPr>
          <p:nvPr/>
        </p:nvCxnSpPr>
        <p:spPr>
          <a:xfrm rot="5400000">
            <a:off x="5179007" y="3767116"/>
            <a:ext cx="391708" cy="531085"/>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9" name="Elbow Connector 365">
            <a:extLst>
              <a:ext uri="{FF2B5EF4-FFF2-40B4-BE49-F238E27FC236}">
                <a16:creationId xmlns:a16="http://schemas.microsoft.com/office/drawing/2014/main" id="{B422A374-6F35-4D94-B8DA-852A6230D8B3}"/>
              </a:ext>
            </a:extLst>
          </p:cNvPr>
          <p:cNvCxnSpPr>
            <a:stCxn id="266" idx="0"/>
            <a:endCxn id="267" idx="4"/>
          </p:cNvCxnSpPr>
          <p:nvPr/>
        </p:nvCxnSpPr>
        <p:spPr>
          <a:xfrm rot="5400000" flipH="1" flipV="1">
            <a:off x="4588251" y="4508614"/>
            <a:ext cx="397805" cy="991"/>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0" name="Elbow Connector 366">
            <a:extLst>
              <a:ext uri="{FF2B5EF4-FFF2-40B4-BE49-F238E27FC236}">
                <a16:creationId xmlns:a16="http://schemas.microsoft.com/office/drawing/2014/main" id="{915D4698-598B-4BD4-9F28-B43693A2365F}"/>
              </a:ext>
            </a:extLst>
          </p:cNvPr>
          <p:cNvCxnSpPr>
            <a:stCxn id="187" idx="4"/>
            <a:endCxn id="267" idx="0"/>
          </p:cNvCxnSpPr>
          <p:nvPr/>
        </p:nvCxnSpPr>
        <p:spPr>
          <a:xfrm rot="16200000" flipH="1">
            <a:off x="4237989" y="3597155"/>
            <a:ext cx="773501" cy="325821"/>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1" name="Elbow Connector 367">
            <a:extLst>
              <a:ext uri="{FF2B5EF4-FFF2-40B4-BE49-F238E27FC236}">
                <a16:creationId xmlns:a16="http://schemas.microsoft.com/office/drawing/2014/main" id="{9AFCFBBE-6D5D-4F5F-87EF-B95961095A5F}"/>
              </a:ext>
            </a:extLst>
          </p:cNvPr>
          <p:cNvCxnSpPr>
            <a:stCxn id="327" idx="4"/>
            <a:endCxn id="267" idx="7"/>
          </p:cNvCxnSpPr>
          <p:nvPr/>
        </p:nvCxnSpPr>
        <p:spPr>
          <a:xfrm rot="16200000" flipH="1">
            <a:off x="4163219" y="3318860"/>
            <a:ext cx="1427497" cy="276273"/>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2" name="Elbow Connector 370">
            <a:extLst>
              <a:ext uri="{FF2B5EF4-FFF2-40B4-BE49-F238E27FC236}">
                <a16:creationId xmlns:a16="http://schemas.microsoft.com/office/drawing/2014/main" id="{AE59F38C-EB17-4111-98FC-D74A2C182A66}"/>
              </a:ext>
            </a:extLst>
          </p:cNvPr>
          <p:cNvCxnSpPr>
            <a:stCxn id="267" idx="1"/>
            <a:endCxn id="330" idx="4"/>
          </p:cNvCxnSpPr>
          <p:nvPr/>
        </p:nvCxnSpPr>
        <p:spPr>
          <a:xfrm rot="16200000" flipV="1">
            <a:off x="3956509" y="3567059"/>
            <a:ext cx="219365" cy="988007"/>
          </a:xfrm>
          <a:prstGeom prst="bent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3" name="Elbow Connector 371">
            <a:extLst>
              <a:ext uri="{FF2B5EF4-FFF2-40B4-BE49-F238E27FC236}">
                <a16:creationId xmlns:a16="http://schemas.microsoft.com/office/drawing/2014/main" id="{EBE2F4E2-7FA7-41FF-BE31-86A446EAB2B7}"/>
              </a:ext>
            </a:extLst>
          </p:cNvPr>
          <p:cNvCxnSpPr>
            <a:stCxn id="324" idx="6"/>
            <a:endCxn id="265" idx="6"/>
          </p:cNvCxnSpPr>
          <p:nvPr/>
        </p:nvCxnSpPr>
        <p:spPr>
          <a:xfrm flipH="1">
            <a:off x="4595363" y="1961687"/>
            <a:ext cx="1372170" cy="3559730"/>
          </a:xfrm>
          <a:prstGeom prst="bentConnector3">
            <a:avLst>
              <a:gd name="adj1" fmla="val -63522"/>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74" name="Elbow Connector 372">
            <a:extLst>
              <a:ext uri="{FF2B5EF4-FFF2-40B4-BE49-F238E27FC236}">
                <a16:creationId xmlns:a16="http://schemas.microsoft.com/office/drawing/2014/main" id="{CB813996-E4F3-44D6-99B1-E5285DD0BEF3}"/>
              </a:ext>
            </a:extLst>
          </p:cNvPr>
          <p:cNvCxnSpPr>
            <a:stCxn id="275" idx="6"/>
            <a:endCxn id="265" idx="2"/>
          </p:cNvCxnSpPr>
          <p:nvPr/>
        </p:nvCxnSpPr>
        <p:spPr>
          <a:xfrm>
            <a:off x="3878623" y="5335183"/>
            <a:ext cx="87352" cy="186235"/>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5" name="Oval 274">
            <a:extLst>
              <a:ext uri="{FF2B5EF4-FFF2-40B4-BE49-F238E27FC236}">
                <a16:creationId xmlns:a16="http://schemas.microsoft.com/office/drawing/2014/main" id="{60CBCABF-405A-455A-A9F9-B0B36BCA3923}"/>
              </a:ext>
            </a:extLst>
          </p:cNvPr>
          <p:cNvSpPr/>
          <p:nvPr/>
        </p:nvSpPr>
        <p:spPr>
          <a:xfrm>
            <a:off x="3454273" y="5203698"/>
            <a:ext cx="424350" cy="262971"/>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Scenario Builder BMP data</a:t>
            </a:r>
          </a:p>
        </p:txBody>
      </p:sp>
      <p:sp>
        <p:nvSpPr>
          <p:cNvPr id="276" name="Oval 275">
            <a:extLst>
              <a:ext uri="{FF2B5EF4-FFF2-40B4-BE49-F238E27FC236}">
                <a16:creationId xmlns:a16="http://schemas.microsoft.com/office/drawing/2014/main" id="{76116E71-E486-401E-83B3-76805D7728F1}"/>
              </a:ext>
            </a:extLst>
          </p:cNvPr>
          <p:cNvSpPr/>
          <p:nvPr/>
        </p:nvSpPr>
        <p:spPr>
          <a:xfrm>
            <a:off x="4694427" y="5715726"/>
            <a:ext cx="873758"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Land to water factors</a:t>
            </a:r>
          </a:p>
        </p:txBody>
      </p:sp>
      <p:sp>
        <p:nvSpPr>
          <p:cNvPr id="277" name="Oval 276">
            <a:extLst>
              <a:ext uri="{FF2B5EF4-FFF2-40B4-BE49-F238E27FC236}">
                <a16:creationId xmlns:a16="http://schemas.microsoft.com/office/drawing/2014/main" id="{1E979115-2E02-4A10-A60B-9C495C612A96}"/>
              </a:ext>
            </a:extLst>
          </p:cNvPr>
          <p:cNvSpPr/>
          <p:nvPr/>
        </p:nvSpPr>
        <p:spPr>
          <a:xfrm>
            <a:off x="2126521" y="5802479"/>
            <a:ext cx="1007773" cy="19904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Calibrated RCHRES parameters</a:t>
            </a:r>
          </a:p>
        </p:txBody>
      </p:sp>
      <p:cxnSp>
        <p:nvCxnSpPr>
          <p:cNvPr id="278" name="Elbow Connector 378">
            <a:extLst>
              <a:ext uri="{FF2B5EF4-FFF2-40B4-BE49-F238E27FC236}">
                <a16:creationId xmlns:a16="http://schemas.microsoft.com/office/drawing/2014/main" id="{095EC520-F926-4E56-8C38-11C2B566E156}"/>
              </a:ext>
            </a:extLst>
          </p:cNvPr>
          <p:cNvCxnSpPr>
            <a:stCxn id="276" idx="2"/>
            <a:endCxn id="265" idx="5"/>
          </p:cNvCxnSpPr>
          <p:nvPr/>
        </p:nvCxnSpPr>
        <p:spPr>
          <a:xfrm rot="10800000">
            <a:off x="4503191" y="5595587"/>
            <a:ext cx="191236" cy="182364"/>
          </a:xfrm>
          <a:prstGeom prst="bentConnector2">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79" name="Oval 278">
            <a:extLst>
              <a:ext uri="{FF2B5EF4-FFF2-40B4-BE49-F238E27FC236}">
                <a16:creationId xmlns:a16="http://schemas.microsoft.com/office/drawing/2014/main" id="{0BCE5413-27A1-40BB-9550-881CFE34619C}"/>
              </a:ext>
            </a:extLst>
          </p:cNvPr>
          <p:cNvSpPr/>
          <p:nvPr/>
        </p:nvSpPr>
        <p:spPr>
          <a:xfrm>
            <a:off x="4705999" y="5924222"/>
            <a:ext cx="992885" cy="12445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Stream to River factors</a:t>
            </a:r>
          </a:p>
        </p:txBody>
      </p:sp>
      <p:cxnSp>
        <p:nvCxnSpPr>
          <p:cNvPr id="280" name="Elbow Connector 392">
            <a:extLst>
              <a:ext uri="{FF2B5EF4-FFF2-40B4-BE49-F238E27FC236}">
                <a16:creationId xmlns:a16="http://schemas.microsoft.com/office/drawing/2014/main" id="{6E2FBF76-85F8-4F31-80D3-93DE5DAEC9C7}"/>
              </a:ext>
            </a:extLst>
          </p:cNvPr>
          <p:cNvCxnSpPr>
            <a:stCxn id="279" idx="2"/>
            <a:endCxn id="265" idx="4"/>
          </p:cNvCxnSpPr>
          <p:nvPr/>
        </p:nvCxnSpPr>
        <p:spPr>
          <a:xfrm rot="10800000">
            <a:off x="4280670" y="5626310"/>
            <a:ext cx="425329" cy="360138"/>
          </a:xfrm>
          <a:prstGeom prst="bentConnector2">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1" name="Elbow Connector 396">
            <a:extLst>
              <a:ext uri="{FF2B5EF4-FFF2-40B4-BE49-F238E27FC236}">
                <a16:creationId xmlns:a16="http://schemas.microsoft.com/office/drawing/2014/main" id="{97041C4E-FD69-4B7B-850C-28637BC24E5D}"/>
              </a:ext>
            </a:extLst>
          </p:cNvPr>
          <p:cNvCxnSpPr>
            <a:stCxn id="265" idx="3"/>
            <a:endCxn id="329" idx="0"/>
          </p:cNvCxnSpPr>
          <p:nvPr/>
        </p:nvCxnSpPr>
        <p:spPr>
          <a:xfrm rot="5400000">
            <a:off x="3837204" y="5489345"/>
            <a:ext cx="114700" cy="327186"/>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2" name="Elbow Connector 399">
            <a:extLst>
              <a:ext uri="{FF2B5EF4-FFF2-40B4-BE49-F238E27FC236}">
                <a16:creationId xmlns:a16="http://schemas.microsoft.com/office/drawing/2014/main" id="{79EF134B-EF2E-4513-A50C-770B6E6DC811}"/>
              </a:ext>
            </a:extLst>
          </p:cNvPr>
          <p:cNvCxnSpPr>
            <a:stCxn id="243" idx="6"/>
            <a:endCxn id="276" idx="6"/>
          </p:cNvCxnSpPr>
          <p:nvPr/>
        </p:nvCxnSpPr>
        <p:spPr>
          <a:xfrm flipH="1">
            <a:off x="5568185" y="4594438"/>
            <a:ext cx="1124584" cy="1183514"/>
          </a:xfrm>
          <a:prstGeom prst="bentConnector3">
            <a:avLst>
              <a:gd name="adj1" fmla="val -3656"/>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3" name="Elbow Connector 403">
            <a:extLst>
              <a:ext uri="{FF2B5EF4-FFF2-40B4-BE49-F238E27FC236}">
                <a16:creationId xmlns:a16="http://schemas.microsoft.com/office/drawing/2014/main" id="{AB622821-A325-4E87-9062-E34D6306163E}"/>
              </a:ext>
            </a:extLst>
          </p:cNvPr>
          <p:cNvCxnSpPr>
            <a:stCxn id="243" idx="6"/>
            <a:endCxn id="279" idx="6"/>
          </p:cNvCxnSpPr>
          <p:nvPr/>
        </p:nvCxnSpPr>
        <p:spPr>
          <a:xfrm flipH="1">
            <a:off x="5698884" y="4594438"/>
            <a:ext cx="993885" cy="1392010"/>
          </a:xfrm>
          <a:prstGeom prst="bentConnector3">
            <a:avLst>
              <a:gd name="adj1" fmla="val -4137"/>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84" name="Elbow Connector 411">
            <a:extLst>
              <a:ext uri="{FF2B5EF4-FFF2-40B4-BE49-F238E27FC236}">
                <a16:creationId xmlns:a16="http://schemas.microsoft.com/office/drawing/2014/main" id="{B270610B-413C-4FBC-865C-C0AB13B7F7CD}"/>
              </a:ext>
            </a:extLst>
          </p:cNvPr>
          <p:cNvCxnSpPr>
            <a:stCxn id="287" idx="0"/>
            <a:endCxn id="286" idx="3"/>
          </p:cNvCxnSpPr>
          <p:nvPr/>
        </p:nvCxnSpPr>
        <p:spPr>
          <a:xfrm rot="5400000" flipH="1" flipV="1">
            <a:off x="2050346" y="4922019"/>
            <a:ext cx="145931" cy="489"/>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85" name="Elbow Connector 412">
            <a:extLst>
              <a:ext uri="{FF2B5EF4-FFF2-40B4-BE49-F238E27FC236}">
                <a16:creationId xmlns:a16="http://schemas.microsoft.com/office/drawing/2014/main" id="{61B24B39-A1D9-48E6-8A81-66CA5BAED4B6}"/>
              </a:ext>
            </a:extLst>
          </p:cNvPr>
          <p:cNvCxnSpPr>
            <a:stCxn id="288" idx="0"/>
            <a:endCxn id="286" idx="4"/>
          </p:cNvCxnSpPr>
          <p:nvPr/>
        </p:nvCxnSpPr>
        <p:spPr>
          <a:xfrm rot="16200000" flipV="1">
            <a:off x="2255877" y="5081219"/>
            <a:ext cx="417061" cy="1386"/>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86" name="Oval 285">
            <a:extLst>
              <a:ext uri="{FF2B5EF4-FFF2-40B4-BE49-F238E27FC236}">
                <a16:creationId xmlns:a16="http://schemas.microsoft.com/office/drawing/2014/main" id="{3DCE8D82-D09E-4A11-B982-2E072255E06D}"/>
              </a:ext>
            </a:extLst>
          </p:cNvPr>
          <p:cNvSpPr/>
          <p:nvPr/>
        </p:nvSpPr>
        <p:spPr>
          <a:xfrm>
            <a:off x="1982657" y="4708923"/>
            <a:ext cx="962112" cy="1644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River WQ Calibration Routine</a:t>
            </a:r>
          </a:p>
        </p:txBody>
      </p:sp>
      <p:sp>
        <p:nvSpPr>
          <p:cNvPr id="287" name="Oval 286">
            <a:extLst>
              <a:ext uri="{FF2B5EF4-FFF2-40B4-BE49-F238E27FC236}">
                <a16:creationId xmlns:a16="http://schemas.microsoft.com/office/drawing/2014/main" id="{64C8DDD8-95B5-4C39-9ABE-00E233478289}"/>
              </a:ext>
            </a:extLst>
          </p:cNvPr>
          <p:cNvSpPr/>
          <p:nvPr/>
        </p:nvSpPr>
        <p:spPr>
          <a:xfrm>
            <a:off x="1935420" y="4995228"/>
            <a:ext cx="375293" cy="1644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WQ data</a:t>
            </a:r>
          </a:p>
        </p:txBody>
      </p:sp>
      <p:sp>
        <p:nvSpPr>
          <p:cNvPr id="288" name="Oval 287">
            <a:extLst>
              <a:ext uri="{FF2B5EF4-FFF2-40B4-BE49-F238E27FC236}">
                <a16:creationId xmlns:a16="http://schemas.microsoft.com/office/drawing/2014/main" id="{4722F73B-E55F-40D0-8E55-4FCF21AC8D08}"/>
              </a:ext>
            </a:extLst>
          </p:cNvPr>
          <p:cNvSpPr/>
          <p:nvPr/>
        </p:nvSpPr>
        <p:spPr>
          <a:xfrm>
            <a:off x="2225391" y="5290443"/>
            <a:ext cx="479416" cy="1644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WRTDS NTN Loads</a:t>
            </a:r>
          </a:p>
        </p:txBody>
      </p:sp>
      <p:cxnSp>
        <p:nvCxnSpPr>
          <p:cNvPr id="289" name="Elbow Connector 426">
            <a:extLst>
              <a:ext uri="{FF2B5EF4-FFF2-40B4-BE49-F238E27FC236}">
                <a16:creationId xmlns:a16="http://schemas.microsoft.com/office/drawing/2014/main" id="{6E481DAA-D79A-4A67-B13A-D99148B37FB6}"/>
              </a:ext>
            </a:extLst>
          </p:cNvPr>
          <p:cNvCxnSpPr>
            <a:stCxn id="286" idx="5"/>
            <a:endCxn id="277" idx="7"/>
          </p:cNvCxnSpPr>
          <p:nvPr/>
        </p:nvCxnSpPr>
        <p:spPr>
          <a:xfrm rot="16200000" flipH="1">
            <a:off x="2404125" y="5249045"/>
            <a:ext cx="982330" cy="182837"/>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290" name="Elbow Connector 429">
            <a:extLst>
              <a:ext uri="{FF2B5EF4-FFF2-40B4-BE49-F238E27FC236}">
                <a16:creationId xmlns:a16="http://schemas.microsoft.com/office/drawing/2014/main" id="{24768C22-2540-4A18-8E80-E9BB9F4DC8A1}"/>
              </a:ext>
            </a:extLst>
          </p:cNvPr>
          <p:cNvCxnSpPr>
            <a:stCxn id="277" idx="6"/>
            <a:endCxn id="329" idx="3"/>
          </p:cNvCxnSpPr>
          <p:nvPr/>
        </p:nvCxnSpPr>
        <p:spPr>
          <a:xfrm flipV="1">
            <a:off x="3134294" y="5867668"/>
            <a:ext cx="469373" cy="34333"/>
          </a:xfrm>
          <a:prstGeom prst="bentConnector2">
            <a:avLst/>
          </a:prstGeom>
          <a:ln w="12700">
            <a:solidFill>
              <a:srgbClr val="00B0F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1" name="Elbow Connector 432">
            <a:extLst>
              <a:ext uri="{FF2B5EF4-FFF2-40B4-BE49-F238E27FC236}">
                <a16:creationId xmlns:a16="http://schemas.microsoft.com/office/drawing/2014/main" id="{B438C769-5E3F-452A-8707-C22454791883}"/>
              </a:ext>
            </a:extLst>
          </p:cNvPr>
          <p:cNvCxnSpPr>
            <a:stCxn id="286" idx="6"/>
            <a:endCxn id="266" idx="2"/>
          </p:cNvCxnSpPr>
          <p:nvPr/>
        </p:nvCxnSpPr>
        <p:spPr>
          <a:xfrm flipV="1">
            <a:off x="2944770" y="4790696"/>
            <a:ext cx="1517754" cy="456"/>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2" name="Elbow Connector 466">
            <a:extLst>
              <a:ext uri="{FF2B5EF4-FFF2-40B4-BE49-F238E27FC236}">
                <a16:creationId xmlns:a16="http://schemas.microsoft.com/office/drawing/2014/main" id="{B9546E3F-5536-46EC-B6AA-74AD30E1FCDB}"/>
              </a:ext>
            </a:extLst>
          </p:cNvPr>
          <p:cNvCxnSpPr>
            <a:stCxn id="243" idx="2"/>
            <a:endCxn id="286" idx="0"/>
          </p:cNvCxnSpPr>
          <p:nvPr/>
        </p:nvCxnSpPr>
        <p:spPr>
          <a:xfrm rot="10800000" flipV="1">
            <a:off x="2463713" y="4594439"/>
            <a:ext cx="3610422" cy="114485"/>
          </a:xfrm>
          <a:prstGeom prst="bentConnector2">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3" name="Oval 292">
            <a:extLst>
              <a:ext uri="{FF2B5EF4-FFF2-40B4-BE49-F238E27FC236}">
                <a16:creationId xmlns:a16="http://schemas.microsoft.com/office/drawing/2014/main" id="{6227FDFF-32FF-4913-B783-E449658169E3}"/>
              </a:ext>
            </a:extLst>
          </p:cNvPr>
          <p:cNvSpPr/>
          <p:nvPr/>
        </p:nvSpPr>
        <p:spPr>
          <a:xfrm>
            <a:off x="5640404" y="5571875"/>
            <a:ext cx="696765" cy="1244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Wetland function</a:t>
            </a:r>
          </a:p>
        </p:txBody>
      </p:sp>
      <p:cxnSp>
        <p:nvCxnSpPr>
          <p:cNvPr id="294" name="Elbow Connector 475">
            <a:extLst>
              <a:ext uri="{FF2B5EF4-FFF2-40B4-BE49-F238E27FC236}">
                <a16:creationId xmlns:a16="http://schemas.microsoft.com/office/drawing/2014/main" id="{FB710E52-71EA-44D8-85B4-A6A8B5378B34}"/>
              </a:ext>
            </a:extLst>
          </p:cNvPr>
          <p:cNvCxnSpPr>
            <a:stCxn id="293" idx="2"/>
            <a:endCxn id="276" idx="7"/>
          </p:cNvCxnSpPr>
          <p:nvPr/>
        </p:nvCxnSpPr>
        <p:spPr>
          <a:xfrm rot="10800000" flipV="1">
            <a:off x="5440226" y="5634101"/>
            <a:ext cx="200178" cy="99850"/>
          </a:xfrm>
          <a:prstGeom prst="bentConnector2">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5" name="Oval 294">
            <a:extLst>
              <a:ext uri="{FF2B5EF4-FFF2-40B4-BE49-F238E27FC236}">
                <a16:creationId xmlns:a16="http://schemas.microsoft.com/office/drawing/2014/main" id="{E88E704A-87B7-4B64-BE06-B14BF7C829FC}"/>
              </a:ext>
            </a:extLst>
          </p:cNvPr>
          <p:cNvSpPr/>
          <p:nvPr/>
        </p:nvSpPr>
        <p:spPr>
          <a:xfrm>
            <a:off x="4400394" y="6319326"/>
            <a:ext cx="1094146" cy="1244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Urban Stream Source Ratio</a:t>
            </a:r>
          </a:p>
        </p:txBody>
      </p:sp>
      <p:cxnSp>
        <p:nvCxnSpPr>
          <p:cNvPr id="296" name="Elbow Connector 480">
            <a:extLst>
              <a:ext uri="{FF2B5EF4-FFF2-40B4-BE49-F238E27FC236}">
                <a16:creationId xmlns:a16="http://schemas.microsoft.com/office/drawing/2014/main" id="{6F5919C2-7096-471F-8128-712A357E32B8}"/>
              </a:ext>
            </a:extLst>
          </p:cNvPr>
          <p:cNvCxnSpPr>
            <a:stCxn id="295" idx="0"/>
            <a:endCxn id="279" idx="4"/>
          </p:cNvCxnSpPr>
          <p:nvPr/>
        </p:nvCxnSpPr>
        <p:spPr>
          <a:xfrm rot="5400000" flipH="1" flipV="1">
            <a:off x="4939629" y="6056514"/>
            <a:ext cx="270651" cy="254973"/>
          </a:xfrm>
          <a:prstGeom prst="bent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97" name="Oval 296">
            <a:extLst>
              <a:ext uri="{FF2B5EF4-FFF2-40B4-BE49-F238E27FC236}">
                <a16:creationId xmlns:a16="http://schemas.microsoft.com/office/drawing/2014/main" id="{9EF8CBDC-A26F-49D1-9DA8-5FD36643463A}"/>
              </a:ext>
            </a:extLst>
          </p:cNvPr>
          <p:cNvSpPr/>
          <p:nvPr/>
        </p:nvSpPr>
        <p:spPr>
          <a:xfrm>
            <a:off x="1788480" y="6255444"/>
            <a:ext cx="751860" cy="19904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Reservoir Specifications</a:t>
            </a:r>
          </a:p>
        </p:txBody>
      </p:sp>
      <p:cxnSp>
        <p:nvCxnSpPr>
          <p:cNvPr id="298" name="Elbow Connector 487">
            <a:extLst>
              <a:ext uri="{FF2B5EF4-FFF2-40B4-BE49-F238E27FC236}">
                <a16:creationId xmlns:a16="http://schemas.microsoft.com/office/drawing/2014/main" id="{B046BDBC-F67E-4FE1-B42E-0D8B36DF53C8}"/>
              </a:ext>
            </a:extLst>
          </p:cNvPr>
          <p:cNvCxnSpPr>
            <a:stCxn id="297" idx="1"/>
            <a:endCxn id="277" idx="2"/>
          </p:cNvCxnSpPr>
          <p:nvPr/>
        </p:nvCxnSpPr>
        <p:spPr>
          <a:xfrm rot="5400000" flipH="1" flipV="1">
            <a:off x="1821258" y="5979331"/>
            <a:ext cx="382593" cy="227933"/>
          </a:xfrm>
          <a:prstGeom prst="bentConnector2">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99" name="Oval 298">
            <a:extLst>
              <a:ext uri="{FF2B5EF4-FFF2-40B4-BE49-F238E27FC236}">
                <a16:creationId xmlns:a16="http://schemas.microsoft.com/office/drawing/2014/main" id="{E8CA016C-6126-4380-B834-1B4B1F77A86A}"/>
              </a:ext>
            </a:extLst>
          </p:cNvPr>
          <p:cNvSpPr/>
          <p:nvPr/>
        </p:nvSpPr>
        <p:spPr>
          <a:xfrm>
            <a:off x="2827785" y="6218702"/>
            <a:ext cx="751860" cy="19904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Conowingo</a:t>
            </a:r>
          </a:p>
          <a:p>
            <a:pPr algn="ctr"/>
            <a:r>
              <a:rPr lang="en-US" sz="504" dirty="0">
                <a:solidFill>
                  <a:schemeClr val="tx1"/>
                </a:solidFill>
              </a:rPr>
              <a:t>Simulation</a:t>
            </a:r>
          </a:p>
        </p:txBody>
      </p:sp>
      <p:cxnSp>
        <p:nvCxnSpPr>
          <p:cNvPr id="300" name="Elbow Connector 518">
            <a:extLst>
              <a:ext uri="{FF2B5EF4-FFF2-40B4-BE49-F238E27FC236}">
                <a16:creationId xmlns:a16="http://schemas.microsoft.com/office/drawing/2014/main" id="{DEAA220A-E068-4C4A-BE78-C04BFC6A6210}"/>
              </a:ext>
            </a:extLst>
          </p:cNvPr>
          <p:cNvCxnSpPr>
            <a:stCxn id="299" idx="0"/>
            <a:endCxn id="277" idx="4"/>
          </p:cNvCxnSpPr>
          <p:nvPr/>
        </p:nvCxnSpPr>
        <p:spPr>
          <a:xfrm rot="16200000" flipV="1">
            <a:off x="2808473" y="5823458"/>
            <a:ext cx="217179" cy="573308"/>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01" name="Oval 300">
            <a:extLst>
              <a:ext uri="{FF2B5EF4-FFF2-40B4-BE49-F238E27FC236}">
                <a16:creationId xmlns:a16="http://schemas.microsoft.com/office/drawing/2014/main" id="{A787A3BD-6CE4-41BC-83DF-0BBA3B2F416E}"/>
              </a:ext>
            </a:extLst>
          </p:cNvPr>
          <p:cNvSpPr/>
          <p:nvPr/>
        </p:nvSpPr>
        <p:spPr>
          <a:xfrm>
            <a:off x="5640403" y="6291992"/>
            <a:ext cx="975596" cy="17912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Stream Geomorphic Mass Balance</a:t>
            </a:r>
          </a:p>
        </p:txBody>
      </p:sp>
      <p:cxnSp>
        <p:nvCxnSpPr>
          <p:cNvPr id="302" name="Elbow Connector 522">
            <a:extLst>
              <a:ext uri="{FF2B5EF4-FFF2-40B4-BE49-F238E27FC236}">
                <a16:creationId xmlns:a16="http://schemas.microsoft.com/office/drawing/2014/main" id="{BF38499D-9197-4870-A33C-BDE693A50EEA}"/>
              </a:ext>
            </a:extLst>
          </p:cNvPr>
          <p:cNvCxnSpPr>
            <a:stCxn id="301" idx="1"/>
            <a:endCxn id="279" idx="5"/>
          </p:cNvCxnSpPr>
          <p:nvPr/>
        </p:nvCxnSpPr>
        <p:spPr>
          <a:xfrm rot="16200000" flipV="1">
            <a:off x="5524491" y="6059437"/>
            <a:ext cx="287775" cy="229798"/>
          </a:xfrm>
          <a:prstGeom prst="bentConnector3">
            <a:avLst>
              <a:gd name="adj1" fmla="val 50000"/>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3" name="Oval 302">
            <a:extLst>
              <a:ext uri="{FF2B5EF4-FFF2-40B4-BE49-F238E27FC236}">
                <a16:creationId xmlns:a16="http://schemas.microsoft.com/office/drawing/2014/main" id="{7C84CA6C-29CE-4ACF-B405-E0AA921324C3}"/>
              </a:ext>
            </a:extLst>
          </p:cNvPr>
          <p:cNvSpPr/>
          <p:nvPr/>
        </p:nvSpPr>
        <p:spPr>
          <a:xfrm>
            <a:off x="1813596" y="4065363"/>
            <a:ext cx="762993" cy="1644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r>
              <a:rPr lang="en-US" sz="504" dirty="0">
                <a:solidFill>
                  <a:schemeClr val="tx1"/>
                </a:solidFill>
              </a:rPr>
              <a:t>Estimated Travel Time Distributions</a:t>
            </a:r>
          </a:p>
        </p:txBody>
      </p:sp>
      <p:sp>
        <p:nvSpPr>
          <p:cNvPr id="304" name="Oval 303">
            <a:extLst>
              <a:ext uri="{FF2B5EF4-FFF2-40B4-BE49-F238E27FC236}">
                <a16:creationId xmlns:a16="http://schemas.microsoft.com/office/drawing/2014/main" id="{889F59B0-778D-4AED-B1F6-83E7D010AD81}"/>
              </a:ext>
            </a:extLst>
          </p:cNvPr>
          <p:cNvSpPr/>
          <p:nvPr/>
        </p:nvSpPr>
        <p:spPr>
          <a:xfrm>
            <a:off x="1757348" y="3424368"/>
            <a:ext cx="762993" cy="164458"/>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r>
              <a:rPr lang="en-US" sz="504" dirty="0">
                <a:solidFill>
                  <a:schemeClr val="tx1"/>
                </a:solidFill>
              </a:rPr>
              <a:t>Modeled Travel Time Distributions</a:t>
            </a:r>
          </a:p>
        </p:txBody>
      </p:sp>
      <p:sp>
        <p:nvSpPr>
          <p:cNvPr id="305" name="Oval 304">
            <a:extLst>
              <a:ext uri="{FF2B5EF4-FFF2-40B4-BE49-F238E27FC236}">
                <a16:creationId xmlns:a16="http://schemas.microsoft.com/office/drawing/2014/main" id="{328DB6E1-AAE7-4299-A7BC-9808BAA336DC}"/>
              </a:ext>
            </a:extLst>
          </p:cNvPr>
          <p:cNvSpPr/>
          <p:nvPr/>
        </p:nvSpPr>
        <p:spPr>
          <a:xfrm>
            <a:off x="3740039" y="3424368"/>
            <a:ext cx="647048"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Scenario Builder Nutrient Data</a:t>
            </a:r>
          </a:p>
        </p:txBody>
      </p:sp>
      <p:sp>
        <p:nvSpPr>
          <p:cNvPr id="306" name="Oval 305">
            <a:extLst>
              <a:ext uri="{FF2B5EF4-FFF2-40B4-BE49-F238E27FC236}">
                <a16:creationId xmlns:a16="http://schemas.microsoft.com/office/drawing/2014/main" id="{8A4A279C-F045-4F5C-AC6C-26D01397E16B}"/>
              </a:ext>
            </a:extLst>
          </p:cNvPr>
          <p:cNvSpPr/>
          <p:nvPr/>
        </p:nvSpPr>
        <p:spPr>
          <a:xfrm>
            <a:off x="2114102" y="2524276"/>
            <a:ext cx="859323"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Calibrated Land Sediment Parameters</a:t>
            </a:r>
          </a:p>
        </p:txBody>
      </p:sp>
      <p:sp>
        <p:nvSpPr>
          <p:cNvPr id="307" name="Oval 306">
            <a:extLst>
              <a:ext uri="{FF2B5EF4-FFF2-40B4-BE49-F238E27FC236}">
                <a16:creationId xmlns:a16="http://schemas.microsoft.com/office/drawing/2014/main" id="{9C390BC6-4AC0-48C5-A4C3-97B2DA6A9A01}"/>
              </a:ext>
            </a:extLst>
          </p:cNvPr>
          <p:cNvSpPr/>
          <p:nvPr/>
        </p:nvSpPr>
        <p:spPr>
          <a:xfrm>
            <a:off x="2212099" y="2263754"/>
            <a:ext cx="682928"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Full files for </a:t>
            </a:r>
          </a:p>
          <a:p>
            <a:pPr algn="ctr"/>
            <a:r>
              <a:rPr lang="en-US" sz="504" dirty="0">
                <a:solidFill>
                  <a:schemeClr val="tx1"/>
                </a:solidFill>
              </a:rPr>
              <a:t>DETS and COVER</a:t>
            </a:r>
          </a:p>
        </p:txBody>
      </p:sp>
      <p:sp>
        <p:nvSpPr>
          <p:cNvPr id="308" name="Oval 307">
            <a:extLst>
              <a:ext uri="{FF2B5EF4-FFF2-40B4-BE49-F238E27FC236}">
                <a16:creationId xmlns:a16="http://schemas.microsoft.com/office/drawing/2014/main" id="{D6C54867-5DE2-4A4C-BD0B-C183E4842ADC}"/>
              </a:ext>
            </a:extLst>
          </p:cNvPr>
          <p:cNvSpPr/>
          <p:nvPr/>
        </p:nvSpPr>
        <p:spPr>
          <a:xfrm>
            <a:off x="2366856" y="1950092"/>
            <a:ext cx="752051"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Land Sediment Calibration Routine</a:t>
            </a:r>
          </a:p>
        </p:txBody>
      </p:sp>
      <p:sp>
        <p:nvSpPr>
          <p:cNvPr id="309" name="Oval 308">
            <a:extLst>
              <a:ext uri="{FF2B5EF4-FFF2-40B4-BE49-F238E27FC236}">
                <a16:creationId xmlns:a16="http://schemas.microsoft.com/office/drawing/2014/main" id="{AB95D52F-2CF2-4264-A4F6-C9AC2C741280}"/>
              </a:ext>
            </a:extLst>
          </p:cNvPr>
          <p:cNvSpPr/>
          <p:nvPr/>
        </p:nvSpPr>
        <p:spPr>
          <a:xfrm>
            <a:off x="4878098" y="1515293"/>
            <a:ext cx="336600"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Point Source Flows</a:t>
            </a:r>
          </a:p>
        </p:txBody>
      </p:sp>
      <p:sp>
        <p:nvSpPr>
          <p:cNvPr id="310" name="Oval 309">
            <a:extLst>
              <a:ext uri="{FF2B5EF4-FFF2-40B4-BE49-F238E27FC236}">
                <a16:creationId xmlns:a16="http://schemas.microsoft.com/office/drawing/2014/main" id="{AE441C1D-3CD9-4D02-BD54-86F59CC9F12A}"/>
              </a:ext>
            </a:extLst>
          </p:cNvPr>
          <p:cNvSpPr/>
          <p:nvPr/>
        </p:nvSpPr>
        <p:spPr>
          <a:xfrm>
            <a:off x="3708668" y="6210444"/>
            <a:ext cx="336600"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Point Source Loads</a:t>
            </a:r>
          </a:p>
        </p:txBody>
      </p:sp>
      <p:cxnSp>
        <p:nvCxnSpPr>
          <p:cNvPr id="311" name="Elbow Connector 571">
            <a:extLst>
              <a:ext uri="{FF2B5EF4-FFF2-40B4-BE49-F238E27FC236}">
                <a16:creationId xmlns:a16="http://schemas.microsoft.com/office/drawing/2014/main" id="{1B67E411-0002-431C-927F-73F09E7CC065}"/>
              </a:ext>
            </a:extLst>
          </p:cNvPr>
          <p:cNvCxnSpPr>
            <a:stCxn id="310" idx="0"/>
            <a:endCxn id="329" idx="4"/>
          </p:cNvCxnSpPr>
          <p:nvPr/>
        </p:nvCxnSpPr>
        <p:spPr>
          <a:xfrm rot="16200000" flipV="1">
            <a:off x="3646078" y="5979552"/>
            <a:ext cx="315775" cy="146008"/>
          </a:xfrm>
          <a:prstGeom prst="bentConnector3">
            <a:avLst>
              <a:gd name="adj1" fmla="val 50000"/>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12" name="Oval 311">
            <a:extLst>
              <a:ext uri="{FF2B5EF4-FFF2-40B4-BE49-F238E27FC236}">
                <a16:creationId xmlns:a16="http://schemas.microsoft.com/office/drawing/2014/main" id="{A9BB1779-5BE3-44A1-9B78-CA53B43743F0}"/>
              </a:ext>
            </a:extLst>
          </p:cNvPr>
          <p:cNvSpPr/>
          <p:nvPr/>
        </p:nvSpPr>
        <p:spPr>
          <a:xfrm>
            <a:off x="1833123" y="1851250"/>
            <a:ext cx="424330" cy="1296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Flow Data</a:t>
            </a:r>
          </a:p>
        </p:txBody>
      </p:sp>
      <p:sp>
        <p:nvSpPr>
          <p:cNvPr id="313" name="Oval 312">
            <a:extLst>
              <a:ext uri="{FF2B5EF4-FFF2-40B4-BE49-F238E27FC236}">
                <a16:creationId xmlns:a16="http://schemas.microsoft.com/office/drawing/2014/main" id="{D90D5D1E-87CC-440C-91B9-89126E6EC80B}"/>
              </a:ext>
            </a:extLst>
          </p:cNvPr>
          <p:cNvSpPr/>
          <p:nvPr/>
        </p:nvSpPr>
        <p:spPr>
          <a:xfrm>
            <a:off x="2378369" y="1622207"/>
            <a:ext cx="752051"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Hydrology Calibration Routine</a:t>
            </a:r>
          </a:p>
        </p:txBody>
      </p:sp>
      <p:sp>
        <p:nvSpPr>
          <p:cNvPr id="314" name="Oval 313">
            <a:extLst>
              <a:ext uri="{FF2B5EF4-FFF2-40B4-BE49-F238E27FC236}">
                <a16:creationId xmlns:a16="http://schemas.microsoft.com/office/drawing/2014/main" id="{533D150F-958B-43A9-A9A8-54FF5D68D95F}"/>
              </a:ext>
            </a:extLst>
          </p:cNvPr>
          <p:cNvSpPr/>
          <p:nvPr/>
        </p:nvSpPr>
        <p:spPr>
          <a:xfrm>
            <a:off x="2262651" y="1268337"/>
            <a:ext cx="827093"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Insensitive hydrology parameters</a:t>
            </a:r>
          </a:p>
        </p:txBody>
      </p:sp>
      <p:sp>
        <p:nvSpPr>
          <p:cNvPr id="315" name="Oval 314">
            <a:extLst>
              <a:ext uri="{FF2B5EF4-FFF2-40B4-BE49-F238E27FC236}">
                <a16:creationId xmlns:a16="http://schemas.microsoft.com/office/drawing/2014/main" id="{A5202993-C255-4724-9A8C-1BD6B0231DC6}"/>
              </a:ext>
            </a:extLst>
          </p:cNvPr>
          <p:cNvSpPr/>
          <p:nvPr/>
        </p:nvSpPr>
        <p:spPr>
          <a:xfrm>
            <a:off x="3127822" y="772706"/>
            <a:ext cx="612216" cy="1721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Meteorological Data</a:t>
            </a:r>
          </a:p>
        </p:txBody>
      </p:sp>
      <p:sp>
        <p:nvSpPr>
          <p:cNvPr id="316" name="Oval 315">
            <a:extLst>
              <a:ext uri="{FF2B5EF4-FFF2-40B4-BE49-F238E27FC236}">
                <a16:creationId xmlns:a16="http://schemas.microsoft.com/office/drawing/2014/main" id="{259C7A5E-76FA-4CEA-87CE-FA7AF6E8FA7D}"/>
              </a:ext>
            </a:extLst>
          </p:cNvPr>
          <p:cNvSpPr/>
          <p:nvPr/>
        </p:nvSpPr>
        <p:spPr>
          <a:xfrm>
            <a:off x="3864264" y="945630"/>
            <a:ext cx="612216" cy="1721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Rainfall, Temp, PET</a:t>
            </a:r>
          </a:p>
        </p:txBody>
      </p:sp>
      <p:sp>
        <p:nvSpPr>
          <p:cNvPr id="317" name="Oval 316">
            <a:extLst>
              <a:ext uri="{FF2B5EF4-FFF2-40B4-BE49-F238E27FC236}">
                <a16:creationId xmlns:a16="http://schemas.microsoft.com/office/drawing/2014/main" id="{9FD7C913-BDF2-476A-B141-0FD5892828C1}"/>
              </a:ext>
            </a:extLst>
          </p:cNvPr>
          <p:cNvSpPr/>
          <p:nvPr/>
        </p:nvSpPr>
        <p:spPr>
          <a:xfrm>
            <a:off x="1704413" y="1461783"/>
            <a:ext cx="612216" cy="17215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Land Use Types</a:t>
            </a:r>
          </a:p>
        </p:txBody>
      </p:sp>
      <p:sp>
        <p:nvSpPr>
          <p:cNvPr id="318" name="Oval 317">
            <a:extLst>
              <a:ext uri="{FF2B5EF4-FFF2-40B4-BE49-F238E27FC236}">
                <a16:creationId xmlns:a16="http://schemas.microsoft.com/office/drawing/2014/main" id="{934D5CFC-167D-48F4-9A08-A4A0150C8567}"/>
              </a:ext>
            </a:extLst>
          </p:cNvPr>
          <p:cNvSpPr/>
          <p:nvPr/>
        </p:nvSpPr>
        <p:spPr>
          <a:xfrm>
            <a:off x="5290707" y="1208399"/>
            <a:ext cx="783428" cy="1721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Atmospheric Deposition Data Set</a:t>
            </a:r>
          </a:p>
        </p:txBody>
      </p:sp>
      <p:sp>
        <p:nvSpPr>
          <p:cNvPr id="319" name="Oval 318">
            <a:extLst>
              <a:ext uri="{FF2B5EF4-FFF2-40B4-BE49-F238E27FC236}">
                <a16:creationId xmlns:a16="http://schemas.microsoft.com/office/drawing/2014/main" id="{041EB069-0FFC-494E-9EAE-EE043D14C2EE}"/>
              </a:ext>
            </a:extLst>
          </p:cNvPr>
          <p:cNvSpPr/>
          <p:nvPr/>
        </p:nvSpPr>
        <p:spPr>
          <a:xfrm>
            <a:off x="3419581" y="559046"/>
            <a:ext cx="638566" cy="101651"/>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Climate Models</a:t>
            </a:r>
          </a:p>
        </p:txBody>
      </p:sp>
      <p:cxnSp>
        <p:nvCxnSpPr>
          <p:cNvPr id="320" name="Elbow Connector 614">
            <a:extLst>
              <a:ext uri="{FF2B5EF4-FFF2-40B4-BE49-F238E27FC236}">
                <a16:creationId xmlns:a16="http://schemas.microsoft.com/office/drawing/2014/main" id="{8F621E29-5159-4E94-8F8A-6BFF29BAA510}"/>
              </a:ext>
            </a:extLst>
          </p:cNvPr>
          <p:cNvCxnSpPr>
            <a:stCxn id="318" idx="6"/>
            <a:endCxn id="330" idx="5"/>
          </p:cNvCxnSpPr>
          <p:nvPr/>
        </p:nvCxnSpPr>
        <p:spPr>
          <a:xfrm flipH="1">
            <a:off x="3789257" y="1294478"/>
            <a:ext cx="2284878" cy="2632817"/>
          </a:xfrm>
          <a:prstGeom prst="bentConnector4">
            <a:avLst>
              <a:gd name="adj1" fmla="val -29561"/>
              <a:gd name="adj2" fmla="val 102476"/>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1" name="Oval 320">
            <a:extLst>
              <a:ext uri="{FF2B5EF4-FFF2-40B4-BE49-F238E27FC236}">
                <a16:creationId xmlns:a16="http://schemas.microsoft.com/office/drawing/2014/main" id="{D59A6E59-65A5-4D90-8996-A647B3B46094}"/>
              </a:ext>
            </a:extLst>
          </p:cNvPr>
          <p:cNvSpPr/>
          <p:nvPr/>
        </p:nvSpPr>
        <p:spPr>
          <a:xfrm>
            <a:off x="4228722" y="1273273"/>
            <a:ext cx="454442" cy="116996"/>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Diversions</a:t>
            </a:r>
          </a:p>
        </p:txBody>
      </p:sp>
      <p:sp>
        <p:nvSpPr>
          <p:cNvPr id="322" name="Oval 321">
            <a:extLst>
              <a:ext uri="{FF2B5EF4-FFF2-40B4-BE49-F238E27FC236}">
                <a16:creationId xmlns:a16="http://schemas.microsoft.com/office/drawing/2014/main" id="{53466BD2-11A7-4BB5-B2D9-59D93ED9FFBE}"/>
              </a:ext>
            </a:extLst>
          </p:cNvPr>
          <p:cNvSpPr/>
          <p:nvPr/>
        </p:nvSpPr>
        <p:spPr>
          <a:xfrm>
            <a:off x="4606418" y="1942515"/>
            <a:ext cx="710771" cy="1169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TetraTech RUSLE2</a:t>
            </a:r>
          </a:p>
        </p:txBody>
      </p:sp>
      <p:sp>
        <p:nvSpPr>
          <p:cNvPr id="323" name="Oval 322">
            <a:extLst>
              <a:ext uri="{FF2B5EF4-FFF2-40B4-BE49-F238E27FC236}">
                <a16:creationId xmlns:a16="http://schemas.microsoft.com/office/drawing/2014/main" id="{2F89B7EB-9DC8-4D76-96AE-A454FDF5D745}"/>
              </a:ext>
            </a:extLst>
          </p:cNvPr>
          <p:cNvSpPr/>
          <p:nvPr/>
        </p:nvSpPr>
        <p:spPr>
          <a:xfrm>
            <a:off x="4685970" y="2079365"/>
            <a:ext cx="618074" cy="17272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Land Data Team RUSLE2</a:t>
            </a:r>
          </a:p>
        </p:txBody>
      </p:sp>
      <p:sp>
        <p:nvSpPr>
          <p:cNvPr id="324" name="Oval 323">
            <a:extLst>
              <a:ext uri="{FF2B5EF4-FFF2-40B4-BE49-F238E27FC236}">
                <a16:creationId xmlns:a16="http://schemas.microsoft.com/office/drawing/2014/main" id="{52929672-1D26-4FE6-81A7-F9C62A493704}"/>
              </a:ext>
            </a:extLst>
          </p:cNvPr>
          <p:cNvSpPr/>
          <p:nvPr/>
        </p:nvSpPr>
        <p:spPr>
          <a:xfrm>
            <a:off x="5559825" y="1853907"/>
            <a:ext cx="407708"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Land Use Acreage</a:t>
            </a:r>
          </a:p>
        </p:txBody>
      </p:sp>
      <p:sp>
        <p:nvSpPr>
          <p:cNvPr id="325" name="Oval 324">
            <a:extLst>
              <a:ext uri="{FF2B5EF4-FFF2-40B4-BE49-F238E27FC236}">
                <a16:creationId xmlns:a16="http://schemas.microsoft.com/office/drawing/2014/main" id="{446BB3D9-713A-4BD0-9EF2-38A45C5669A2}"/>
              </a:ext>
            </a:extLst>
          </p:cNvPr>
          <p:cNvSpPr/>
          <p:nvPr/>
        </p:nvSpPr>
        <p:spPr>
          <a:xfrm>
            <a:off x="3688069" y="2149977"/>
            <a:ext cx="407708"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Sediment Targets</a:t>
            </a:r>
          </a:p>
        </p:txBody>
      </p:sp>
      <p:sp>
        <p:nvSpPr>
          <p:cNvPr id="326" name="Oval 325">
            <a:extLst>
              <a:ext uri="{FF2B5EF4-FFF2-40B4-BE49-F238E27FC236}">
                <a16:creationId xmlns:a16="http://schemas.microsoft.com/office/drawing/2014/main" id="{5356D4B0-E10F-4826-B9CA-F8D3D1B9A14B}"/>
              </a:ext>
            </a:extLst>
          </p:cNvPr>
          <p:cNvSpPr/>
          <p:nvPr/>
        </p:nvSpPr>
        <p:spPr>
          <a:xfrm>
            <a:off x="4834828" y="2279033"/>
            <a:ext cx="403606" cy="26832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Phase 5 Sediment Targets</a:t>
            </a:r>
          </a:p>
        </p:txBody>
      </p:sp>
      <p:sp>
        <p:nvSpPr>
          <p:cNvPr id="327" name="Oval 326">
            <a:extLst>
              <a:ext uri="{FF2B5EF4-FFF2-40B4-BE49-F238E27FC236}">
                <a16:creationId xmlns:a16="http://schemas.microsoft.com/office/drawing/2014/main" id="{3E85ABBD-B8AD-4E08-969C-ED07D5BF58AE}"/>
              </a:ext>
            </a:extLst>
          </p:cNvPr>
          <p:cNvSpPr/>
          <p:nvPr/>
        </p:nvSpPr>
        <p:spPr>
          <a:xfrm>
            <a:off x="4443606" y="2578789"/>
            <a:ext cx="590451" cy="1644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Land use Flow time series</a:t>
            </a:r>
          </a:p>
        </p:txBody>
      </p:sp>
      <p:sp>
        <p:nvSpPr>
          <p:cNvPr id="328" name="Oval 327">
            <a:extLst>
              <a:ext uri="{FF2B5EF4-FFF2-40B4-BE49-F238E27FC236}">
                <a16:creationId xmlns:a16="http://schemas.microsoft.com/office/drawing/2014/main" id="{C0D9DFE6-EA95-4881-BA67-160EA8320A01}"/>
              </a:ext>
            </a:extLst>
          </p:cNvPr>
          <p:cNvSpPr/>
          <p:nvPr/>
        </p:nvSpPr>
        <p:spPr>
          <a:xfrm>
            <a:off x="3235452" y="2381055"/>
            <a:ext cx="372619" cy="21622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HSPF SEDMNT</a:t>
            </a:r>
          </a:p>
          <a:p>
            <a:pPr algn="ctr"/>
            <a:r>
              <a:rPr lang="en-US" sz="504" dirty="0">
                <a:solidFill>
                  <a:schemeClr val="tx1"/>
                </a:solidFill>
              </a:rPr>
              <a:t>SOLIDS</a:t>
            </a:r>
          </a:p>
        </p:txBody>
      </p:sp>
      <p:sp>
        <p:nvSpPr>
          <p:cNvPr id="329" name="Oval 328">
            <a:extLst>
              <a:ext uri="{FF2B5EF4-FFF2-40B4-BE49-F238E27FC236}">
                <a16:creationId xmlns:a16="http://schemas.microsoft.com/office/drawing/2014/main" id="{A20A5DCE-04F3-4C69-8596-00FE169F893C}"/>
              </a:ext>
            </a:extLst>
          </p:cNvPr>
          <p:cNvSpPr/>
          <p:nvPr/>
        </p:nvSpPr>
        <p:spPr>
          <a:xfrm>
            <a:off x="3550940" y="5710287"/>
            <a:ext cx="360043" cy="18438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HSPF RCHRES</a:t>
            </a:r>
          </a:p>
        </p:txBody>
      </p:sp>
      <p:sp>
        <p:nvSpPr>
          <p:cNvPr id="330" name="Oval 329">
            <a:extLst>
              <a:ext uri="{FF2B5EF4-FFF2-40B4-BE49-F238E27FC236}">
                <a16:creationId xmlns:a16="http://schemas.microsoft.com/office/drawing/2014/main" id="{63D62D95-B460-4F1F-B4DE-F476D65DDF1A}"/>
              </a:ext>
            </a:extLst>
          </p:cNvPr>
          <p:cNvSpPr/>
          <p:nvPr/>
        </p:nvSpPr>
        <p:spPr>
          <a:xfrm>
            <a:off x="3265206" y="3786920"/>
            <a:ext cx="613965" cy="164458"/>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Temporal Disaggregation</a:t>
            </a:r>
          </a:p>
        </p:txBody>
      </p:sp>
      <p:cxnSp>
        <p:nvCxnSpPr>
          <p:cNvPr id="331" name="Elbow Connector 955">
            <a:extLst>
              <a:ext uri="{FF2B5EF4-FFF2-40B4-BE49-F238E27FC236}">
                <a16:creationId xmlns:a16="http://schemas.microsoft.com/office/drawing/2014/main" id="{3A53C209-E93F-485D-ACED-63E75AB43AC2}"/>
              </a:ext>
            </a:extLst>
          </p:cNvPr>
          <p:cNvCxnSpPr>
            <a:stCxn id="330" idx="3"/>
            <a:endCxn id="190" idx="0"/>
          </p:cNvCxnSpPr>
          <p:nvPr/>
        </p:nvCxnSpPr>
        <p:spPr>
          <a:xfrm rot="16200000" flipH="1">
            <a:off x="3248148" y="4034264"/>
            <a:ext cx="429725" cy="215784"/>
          </a:xfrm>
          <a:prstGeom prst="bentConnector3">
            <a:avLst>
              <a:gd name="adj1" fmla="val 71869"/>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32" name="Elbow Connector 958">
            <a:extLst>
              <a:ext uri="{FF2B5EF4-FFF2-40B4-BE49-F238E27FC236}">
                <a16:creationId xmlns:a16="http://schemas.microsoft.com/office/drawing/2014/main" id="{9E4F92C4-4F8C-4045-8BA5-6D7FF16C22A6}"/>
              </a:ext>
            </a:extLst>
          </p:cNvPr>
          <p:cNvCxnSpPr>
            <a:stCxn id="330" idx="3"/>
            <a:endCxn id="189" idx="1"/>
          </p:cNvCxnSpPr>
          <p:nvPr/>
        </p:nvCxnSpPr>
        <p:spPr>
          <a:xfrm rot="16200000" flipH="1">
            <a:off x="3369732" y="3912680"/>
            <a:ext cx="456548" cy="485776"/>
          </a:xfrm>
          <a:prstGeom prst="bentConnector3">
            <a:avLst>
              <a:gd name="adj1" fmla="val 50000"/>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33" name="TextBox 332">
            <a:extLst>
              <a:ext uri="{FF2B5EF4-FFF2-40B4-BE49-F238E27FC236}">
                <a16:creationId xmlns:a16="http://schemas.microsoft.com/office/drawing/2014/main" id="{7D68249E-79F0-446F-AC6E-E76663067D04}"/>
              </a:ext>
            </a:extLst>
          </p:cNvPr>
          <p:cNvSpPr txBox="1"/>
          <p:nvPr/>
        </p:nvSpPr>
        <p:spPr>
          <a:xfrm>
            <a:off x="2440607" y="213141"/>
            <a:ext cx="3573414" cy="319318"/>
          </a:xfrm>
          <a:prstGeom prst="rect">
            <a:avLst/>
          </a:prstGeom>
          <a:noFill/>
        </p:spPr>
        <p:txBody>
          <a:bodyPr wrap="none" rtlCol="0">
            <a:spAutoFit/>
          </a:bodyPr>
          <a:lstStyle/>
          <a:p>
            <a:r>
              <a:rPr lang="en-US" sz="1475" dirty="0"/>
              <a:t>Phase 6 Beta 1 Processes and Dependencies</a:t>
            </a:r>
          </a:p>
        </p:txBody>
      </p:sp>
      <p:sp>
        <p:nvSpPr>
          <p:cNvPr id="334" name="Oval 333">
            <a:extLst>
              <a:ext uri="{FF2B5EF4-FFF2-40B4-BE49-F238E27FC236}">
                <a16:creationId xmlns:a16="http://schemas.microsoft.com/office/drawing/2014/main" id="{1FB10B94-50E6-4135-A7A1-36F7D32C0D09}"/>
              </a:ext>
            </a:extLst>
          </p:cNvPr>
          <p:cNvSpPr/>
          <p:nvPr/>
        </p:nvSpPr>
        <p:spPr>
          <a:xfrm>
            <a:off x="6281281" y="1368994"/>
            <a:ext cx="299863" cy="1721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CMAQ</a:t>
            </a:r>
          </a:p>
        </p:txBody>
      </p:sp>
      <p:sp>
        <p:nvSpPr>
          <p:cNvPr id="335" name="Oval 334">
            <a:extLst>
              <a:ext uri="{FF2B5EF4-FFF2-40B4-BE49-F238E27FC236}">
                <a16:creationId xmlns:a16="http://schemas.microsoft.com/office/drawing/2014/main" id="{99964F6B-586A-4628-B055-29DE39A2BF86}"/>
              </a:ext>
            </a:extLst>
          </p:cNvPr>
          <p:cNvSpPr/>
          <p:nvPr/>
        </p:nvSpPr>
        <p:spPr>
          <a:xfrm>
            <a:off x="5909423" y="1597451"/>
            <a:ext cx="823186" cy="1721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Grimm Atmospheric Deposition Data</a:t>
            </a:r>
          </a:p>
        </p:txBody>
      </p:sp>
      <p:cxnSp>
        <p:nvCxnSpPr>
          <p:cNvPr id="336" name="Elbow Connector 247">
            <a:extLst>
              <a:ext uri="{FF2B5EF4-FFF2-40B4-BE49-F238E27FC236}">
                <a16:creationId xmlns:a16="http://schemas.microsoft.com/office/drawing/2014/main" id="{6AE15771-DE2C-451A-93DD-3C6CDA539F86}"/>
              </a:ext>
            </a:extLst>
          </p:cNvPr>
          <p:cNvCxnSpPr>
            <a:stCxn id="334" idx="2"/>
            <a:endCxn id="318" idx="5"/>
          </p:cNvCxnSpPr>
          <p:nvPr/>
        </p:nvCxnSpPr>
        <p:spPr>
          <a:xfrm rot="10800000">
            <a:off x="5959406" y="1355343"/>
            <a:ext cx="321875" cy="99730"/>
          </a:xfrm>
          <a:prstGeom prst="bentConnector2">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Elbow Connector 249">
            <a:extLst>
              <a:ext uri="{FF2B5EF4-FFF2-40B4-BE49-F238E27FC236}">
                <a16:creationId xmlns:a16="http://schemas.microsoft.com/office/drawing/2014/main" id="{F655A22B-753A-416D-8228-3CF2F4C558BD}"/>
              </a:ext>
            </a:extLst>
          </p:cNvPr>
          <p:cNvCxnSpPr>
            <a:stCxn id="335" idx="1"/>
            <a:endCxn id="318" idx="4"/>
          </p:cNvCxnSpPr>
          <p:nvPr/>
        </p:nvCxnSpPr>
        <p:spPr>
          <a:xfrm rot="16200000" flipV="1">
            <a:off x="5735145" y="1327832"/>
            <a:ext cx="242109" cy="347554"/>
          </a:xfrm>
          <a:prstGeom prst="bentConnector3">
            <a:avLst>
              <a:gd name="adj1" fmla="val 50000"/>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Elbow Connector 238">
            <a:extLst>
              <a:ext uri="{FF2B5EF4-FFF2-40B4-BE49-F238E27FC236}">
                <a16:creationId xmlns:a16="http://schemas.microsoft.com/office/drawing/2014/main" id="{89828DDE-80B7-4D39-B788-056706D66DC8}"/>
              </a:ext>
            </a:extLst>
          </p:cNvPr>
          <p:cNvCxnSpPr>
            <a:stCxn id="314" idx="6"/>
            <a:endCxn id="186" idx="0"/>
          </p:cNvCxnSpPr>
          <p:nvPr/>
        </p:nvCxnSpPr>
        <p:spPr>
          <a:xfrm>
            <a:off x="3089744" y="1376118"/>
            <a:ext cx="1078022" cy="155315"/>
          </a:xfrm>
          <a:prstGeom prst="bentConnector2">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339" name="Straight Arrow Connector 338">
            <a:extLst>
              <a:ext uri="{FF2B5EF4-FFF2-40B4-BE49-F238E27FC236}">
                <a16:creationId xmlns:a16="http://schemas.microsoft.com/office/drawing/2014/main" id="{A73820F3-C6F8-4AB5-90BC-C7871D0EB8C8}"/>
              </a:ext>
            </a:extLst>
          </p:cNvPr>
          <p:cNvCxnSpPr/>
          <p:nvPr/>
        </p:nvCxnSpPr>
        <p:spPr>
          <a:xfrm>
            <a:off x="1567103" y="880757"/>
            <a:ext cx="187850"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40" name="TextBox 339">
            <a:extLst>
              <a:ext uri="{FF2B5EF4-FFF2-40B4-BE49-F238E27FC236}">
                <a16:creationId xmlns:a16="http://schemas.microsoft.com/office/drawing/2014/main" id="{3FD34959-140D-4F39-A11D-07CC612D1049}"/>
              </a:ext>
            </a:extLst>
          </p:cNvPr>
          <p:cNvSpPr txBox="1"/>
          <p:nvPr/>
        </p:nvSpPr>
        <p:spPr>
          <a:xfrm>
            <a:off x="1767503" y="829413"/>
            <a:ext cx="450764" cy="169277"/>
          </a:xfrm>
          <a:prstGeom prst="rect">
            <a:avLst/>
          </a:prstGeom>
          <a:noFill/>
        </p:spPr>
        <p:txBody>
          <a:bodyPr wrap="none" rtlCol="0">
            <a:spAutoFit/>
          </a:bodyPr>
          <a:lstStyle/>
          <a:p>
            <a:r>
              <a:rPr lang="en-US" sz="500" dirty="0">
                <a:solidFill>
                  <a:srgbClr val="002060"/>
                </a:solidFill>
              </a:rPr>
              <a:t>Hydrology</a:t>
            </a:r>
          </a:p>
        </p:txBody>
      </p:sp>
      <p:cxnSp>
        <p:nvCxnSpPr>
          <p:cNvPr id="341" name="Straight Arrow Connector 340">
            <a:extLst>
              <a:ext uri="{FF2B5EF4-FFF2-40B4-BE49-F238E27FC236}">
                <a16:creationId xmlns:a16="http://schemas.microsoft.com/office/drawing/2014/main" id="{021A96AF-E5D9-4C5E-9911-4AA9F57E772F}"/>
              </a:ext>
            </a:extLst>
          </p:cNvPr>
          <p:cNvCxnSpPr/>
          <p:nvPr/>
        </p:nvCxnSpPr>
        <p:spPr>
          <a:xfrm>
            <a:off x="1570802" y="954949"/>
            <a:ext cx="187850" cy="0"/>
          </a:xfrm>
          <a:prstGeom prst="straightConnector1">
            <a:avLst/>
          </a:prstGeom>
          <a:ln w="127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42" name="TextBox 341">
            <a:extLst>
              <a:ext uri="{FF2B5EF4-FFF2-40B4-BE49-F238E27FC236}">
                <a16:creationId xmlns:a16="http://schemas.microsoft.com/office/drawing/2014/main" id="{D63F8C7D-FC76-40D4-BF12-C53257831A71}"/>
              </a:ext>
            </a:extLst>
          </p:cNvPr>
          <p:cNvSpPr txBox="1"/>
          <p:nvPr/>
        </p:nvSpPr>
        <p:spPr>
          <a:xfrm>
            <a:off x="1768592" y="903605"/>
            <a:ext cx="431528" cy="169277"/>
          </a:xfrm>
          <a:prstGeom prst="rect">
            <a:avLst/>
          </a:prstGeom>
          <a:noFill/>
        </p:spPr>
        <p:txBody>
          <a:bodyPr wrap="none" rtlCol="0">
            <a:spAutoFit/>
          </a:bodyPr>
          <a:lstStyle/>
          <a:p>
            <a:r>
              <a:rPr lang="en-US" sz="500" dirty="0">
                <a:solidFill>
                  <a:srgbClr val="FFC000"/>
                </a:solidFill>
              </a:rPr>
              <a:t>Sediment</a:t>
            </a:r>
          </a:p>
        </p:txBody>
      </p:sp>
      <p:cxnSp>
        <p:nvCxnSpPr>
          <p:cNvPr id="343" name="Straight Arrow Connector 342">
            <a:extLst>
              <a:ext uri="{FF2B5EF4-FFF2-40B4-BE49-F238E27FC236}">
                <a16:creationId xmlns:a16="http://schemas.microsoft.com/office/drawing/2014/main" id="{B6A7322A-ECC8-4466-B565-D2FA9F77AF74}"/>
              </a:ext>
            </a:extLst>
          </p:cNvPr>
          <p:cNvCxnSpPr/>
          <p:nvPr/>
        </p:nvCxnSpPr>
        <p:spPr>
          <a:xfrm>
            <a:off x="1569713" y="1115265"/>
            <a:ext cx="187850"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44" name="TextBox 343">
            <a:extLst>
              <a:ext uri="{FF2B5EF4-FFF2-40B4-BE49-F238E27FC236}">
                <a16:creationId xmlns:a16="http://schemas.microsoft.com/office/drawing/2014/main" id="{ACBEB34D-8EE6-45E7-8E6C-1D751534A699}"/>
              </a:ext>
            </a:extLst>
          </p:cNvPr>
          <p:cNvSpPr txBox="1"/>
          <p:nvPr/>
        </p:nvSpPr>
        <p:spPr>
          <a:xfrm>
            <a:off x="1767504" y="1063920"/>
            <a:ext cx="546945" cy="169277"/>
          </a:xfrm>
          <a:prstGeom prst="rect">
            <a:avLst/>
          </a:prstGeom>
          <a:noFill/>
        </p:spPr>
        <p:txBody>
          <a:bodyPr wrap="none" rtlCol="0">
            <a:spAutoFit/>
          </a:bodyPr>
          <a:lstStyle/>
          <a:p>
            <a:r>
              <a:rPr lang="en-US" sz="500" dirty="0">
                <a:solidFill>
                  <a:srgbClr val="FF0000"/>
                </a:solidFill>
              </a:rPr>
              <a:t>EOS Nutrients</a:t>
            </a:r>
          </a:p>
        </p:txBody>
      </p:sp>
      <p:cxnSp>
        <p:nvCxnSpPr>
          <p:cNvPr id="345" name="Straight Arrow Connector 344">
            <a:extLst>
              <a:ext uri="{FF2B5EF4-FFF2-40B4-BE49-F238E27FC236}">
                <a16:creationId xmlns:a16="http://schemas.microsoft.com/office/drawing/2014/main" id="{C7A40956-D7AA-453B-9F19-3C3862CFF06C}"/>
              </a:ext>
            </a:extLst>
          </p:cNvPr>
          <p:cNvCxnSpPr/>
          <p:nvPr/>
        </p:nvCxnSpPr>
        <p:spPr>
          <a:xfrm>
            <a:off x="1570927" y="1197494"/>
            <a:ext cx="187850" cy="0"/>
          </a:xfrm>
          <a:prstGeom prst="straightConnector1">
            <a:avLst/>
          </a:prstGeom>
          <a:ln w="127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346" name="TextBox 345">
            <a:extLst>
              <a:ext uri="{FF2B5EF4-FFF2-40B4-BE49-F238E27FC236}">
                <a16:creationId xmlns:a16="http://schemas.microsoft.com/office/drawing/2014/main" id="{532A9DA8-7420-43D7-B9CF-FD1BE1AEF002}"/>
              </a:ext>
            </a:extLst>
          </p:cNvPr>
          <p:cNvSpPr txBox="1"/>
          <p:nvPr/>
        </p:nvSpPr>
        <p:spPr>
          <a:xfrm>
            <a:off x="1768717" y="1146150"/>
            <a:ext cx="532518" cy="169277"/>
          </a:xfrm>
          <a:prstGeom prst="rect">
            <a:avLst/>
          </a:prstGeom>
          <a:noFill/>
        </p:spPr>
        <p:txBody>
          <a:bodyPr wrap="none" rtlCol="0">
            <a:spAutoFit/>
          </a:bodyPr>
          <a:lstStyle/>
          <a:p>
            <a:r>
              <a:rPr lang="en-US" sz="500" dirty="0">
                <a:solidFill>
                  <a:srgbClr val="7030A0"/>
                </a:solidFill>
              </a:rPr>
              <a:t>Lag Nutrients</a:t>
            </a:r>
          </a:p>
        </p:txBody>
      </p:sp>
      <p:cxnSp>
        <p:nvCxnSpPr>
          <p:cNvPr id="347" name="Straight Arrow Connector 346">
            <a:extLst>
              <a:ext uri="{FF2B5EF4-FFF2-40B4-BE49-F238E27FC236}">
                <a16:creationId xmlns:a16="http://schemas.microsoft.com/office/drawing/2014/main" id="{3B068640-898C-46A4-90BC-5F5F2496D085}"/>
              </a:ext>
            </a:extLst>
          </p:cNvPr>
          <p:cNvCxnSpPr/>
          <p:nvPr/>
        </p:nvCxnSpPr>
        <p:spPr>
          <a:xfrm>
            <a:off x="1569713" y="1279723"/>
            <a:ext cx="187850" cy="0"/>
          </a:xfrm>
          <a:prstGeom prst="straightConnector1">
            <a:avLst/>
          </a:prstGeom>
          <a:ln w="127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48" name="TextBox 347">
            <a:extLst>
              <a:ext uri="{FF2B5EF4-FFF2-40B4-BE49-F238E27FC236}">
                <a16:creationId xmlns:a16="http://schemas.microsoft.com/office/drawing/2014/main" id="{6EDEFC53-90D1-4895-B500-2EDA73B4088E}"/>
              </a:ext>
            </a:extLst>
          </p:cNvPr>
          <p:cNvSpPr txBox="1"/>
          <p:nvPr/>
        </p:nvSpPr>
        <p:spPr>
          <a:xfrm>
            <a:off x="1767504" y="1228379"/>
            <a:ext cx="675185" cy="169277"/>
          </a:xfrm>
          <a:prstGeom prst="rect">
            <a:avLst/>
          </a:prstGeom>
          <a:noFill/>
        </p:spPr>
        <p:txBody>
          <a:bodyPr wrap="none" rtlCol="0">
            <a:spAutoFit/>
          </a:bodyPr>
          <a:lstStyle/>
          <a:p>
            <a:r>
              <a:rPr lang="en-US" sz="500" dirty="0">
                <a:solidFill>
                  <a:srgbClr val="00B050"/>
                </a:solidFill>
              </a:rPr>
              <a:t>Small Scale Factors</a:t>
            </a:r>
          </a:p>
        </p:txBody>
      </p:sp>
      <p:cxnSp>
        <p:nvCxnSpPr>
          <p:cNvPr id="349" name="Straight Arrow Connector 348">
            <a:extLst>
              <a:ext uri="{FF2B5EF4-FFF2-40B4-BE49-F238E27FC236}">
                <a16:creationId xmlns:a16="http://schemas.microsoft.com/office/drawing/2014/main" id="{3066406D-0AFA-4765-A752-64412D0002A8}"/>
              </a:ext>
            </a:extLst>
          </p:cNvPr>
          <p:cNvCxnSpPr/>
          <p:nvPr/>
        </p:nvCxnSpPr>
        <p:spPr>
          <a:xfrm>
            <a:off x="1570927" y="1361952"/>
            <a:ext cx="187850" cy="0"/>
          </a:xfrm>
          <a:prstGeom prst="straightConnector1">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50" name="TextBox 349">
            <a:extLst>
              <a:ext uri="{FF2B5EF4-FFF2-40B4-BE49-F238E27FC236}">
                <a16:creationId xmlns:a16="http://schemas.microsoft.com/office/drawing/2014/main" id="{F28A5015-7682-4793-BF13-D56444347E35}"/>
              </a:ext>
            </a:extLst>
          </p:cNvPr>
          <p:cNvSpPr txBox="1"/>
          <p:nvPr/>
        </p:nvSpPr>
        <p:spPr>
          <a:xfrm>
            <a:off x="1768717" y="1310608"/>
            <a:ext cx="317716" cy="169277"/>
          </a:xfrm>
          <a:prstGeom prst="rect">
            <a:avLst/>
          </a:prstGeom>
          <a:noFill/>
        </p:spPr>
        <p:txBody>
          <a:bodyPr wrap="none" rtlCol="0">
            <a:spAutoFit/>
          </a:bodyPr>
          <a:lstStyle/>
          <a:p>
            <a:r>
              <a:rPr lang="en-US" sz="500" dirty="0">
                <a:solidFill>
                  <a:srgbClr val="00B0F0"/>
                </a:solidFill>
              </a:rPr>
              <a:t>River</a:t>
            </a:r>
          </a:p>
        </p:txBody>
      </p:sp>
      <p:sp>
        <p:nvSpPr>
          <p:cNvPr id="351" name="Oval 350">
            <a:extLst>
              <a:ext uri="{FF2B5EF4-FFF2-40B4-BE49-F238E27FC236}">
                <a16:creationId xmlns:a16="http://schemas.microsoft.com/office/drawing/2014/main" id="{579A7CDB-6B8D-4CEC-B206-976D817BF028}"/>
              </a:ext>
            </a:extLst>
          </p:cNvPr>
          <p:cNvSpPr/>
          <p:nvPr/>
        </p:nvSpPr>
        <p:spPr>
          <a:xfrm>
            <a:off x="3619378" y="2768344"/>
            <a:ext cx="322432" cy="19057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Soil P history</a:t>
            </a:r>
          </a:p>
        </p:txBody>
      </p:sp>
      <p:cxnSp>
        <p:nvCxnSpPr>
          <p:cNvPr id="352" name="Elbow Connector 256">
            <a:extLst>
              <a:ext uri="{FF2B5EF4-FFF2-40B4-BE49-F238E27FC236}">
                <a16:creationId xmlns:a16="http://schemas.microsoft.com/office/drawing/2014/main" id="{231E2671-9F9D-4878-8580-AABA54EF5029}"/>
              </a:ext>
            </a:extLst>
          </p:cNvPr>
          <p:cNvCxnSpPr>
            <a:stCxn id="351" idx="7"/>
            <a:endCxn id="258" idx="1"/>
          </p:cNvCxnSpPr>
          <p:nvPr/>
        </p:nvCxnSpPr>
        <p:spPr>
          <a:xfrm rot="5400000" flipH="1" flipV="1">
            <a:off x="3988491" y="2695831"/>
            <a:ext cx="6523" cy="194320"/>
          </a:xfrm>
          <a:prstGeom prst="bentConnector3">
            <a:avLst>
              <a:gd name="adj1" fmla="val 1058185"/>
            </a:avLst>
          </a:prstGeom>
          <a:ln w="127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3" name="Oval 352">
            <a:extLst>
              <a:ext uri="{FF2B5EF4-FFF2-40B4-BE49-F238E27FC236}">
                <a16:creationId xmlns:a16="http://schemas.microsoft.com/office/drawing/2014/main" id="{68DEE11E-E49A-4D62-9C83-649C1639B0F5}"/>
              </a:ext>
            </a:extLst>
          </p:cNvPr>
          <p:cNvSpPr/>
          <p:nvPr/>
        </p:nvSpPr>
        <p:spPr>
          <a:xfrm>
            <a:off x="2834959" y="3082017"/>
            <a:ext cx="372619" cy="216229"/>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HSPF PSTEMP</a:t>
            </a:r>
          </a:p>
        </p:txBody>
      </p:sp>
      <p:sp>
        <p:nvSpPr>
          <p:cNvPr id="354" name="Oval 353">
            <a:extLst>
              <a:ext uri="{FF2B5EF4-FFF2-40B4-BE49-F238E27FC236}">
                <a16:creationId xmlns:a16="http://schemas.microsoft.com/office/drawing/2014/main" id="{91D7FB23-2C7B-4875-B714-C87BDCEBAF3C}"/>
              </a:ext>
            </a:extLst>
          </p:cNvPr>
          <p:cNvSpPr/>
          <p:nvPr/>
        </p:nvSpPr>
        <p:spPr>
          <a:xfrm>
            <a:off x="1549098" y="3139071"/>
            <a:ext cx="752051"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Temperature Calibration Routine</a:t>
            </a:r>
          </a:p>
        </p:txBody>
      </p:sp>
      <p:sp>
        <p:nvSpPr>
          <p:cNvPr id="355" name="Oval 354">
            <a:extLst>
              <a:ext uri="{FF2B5EF4-FFF2-40B4-BE49-F238E27FC236}">
                <a16:creationId xmlns:a16="http://schemas.microsoft.com/office/drawing/2014/main" id="{939C3AE0-0282-42D9-907C-51CFEA3E19CB}"/>
              </a:ext>
            </a:extLst>
          </p:cNvPr>
          <p:cNvSpPr/>
          <p:nvPr/>
        </p:nvSpPr>
        <p:spPr>
          <a:xfrm>
            <a:off x="1918153" y="2880384"/>
            <a:ext cx="826208" cy="21556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Calibrated Temperature Parameters</a:t>
            </a:r>
          </a:p>
        </p:txBody>
      </p:sp>
      <p:cxnSp>
        <p:nvCxnSpPr>
          <p:cNvPr id="356" name="Elbow Connector 257">
            <a:extLst>
              <a:ext uri="{FF2B5EF4-FFF2-40B4-BE49-F238E27FC236}">
                <a16:creationId xmlns:a16="http://schemas.microsoft.com/office/drawing/2014/main" id="{1E15EAC7-905D-4A16-908A-5C95B5766C31}"/>
              </a:ext>
            </a:extLst>
          </p:cNvPr>
          <p:cNvCxnSpPr>
            <a:stCxn id="355" idx="5"/>
            <a:endCxn id="353" idx="2"/>
          </p:cNvCxnSpPr>
          <p:nvPr/>
        </p:nvCxnSpPr>
        <p:spPr>
          <a:xfrm rot="16200000" flipH="1">
            <a:off x="2666286" y="3021457"/>
            <a:ext cx="125755" cy="211592"/>
          </a:xfrm>
          <a:prstGeom prst="bentConnector2">
            <a:avLst/>
          </a:prstGeom>
          <a:ln w="127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7" name="Straight Arrow Connector 356">
            <a:extLst>
              <a:ext uri="{FF2B5EF4-FFF2-40B4-BE49-F238E27FC236}">
                <a16:creationId xmlns:a16="http://schemas.microsoft.com/office/drawing/2014/main" id="{3BD866DB-A9A7-439D-80A0-E9484DB8F1B3}"/>
              </a:ext>
            </a:extLst>
          </p:cNvPr>
          <p:cNvCxnSpPr/>
          <p:nvPr/>
        </p:nvCxnSpPr>
        <p:spPr>
          <a:xfrm>
            <a:off x="1574509" y="1033924"/>
            <a:ext cx="187850" cy="0"/>
          </a:xfrm>
          <a:prstGeom prst="straightConnector1">
            <a:avLst/>
          </a:prstGeom>
          <a:ln w="127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58" name="TextBox 357">
            <a:extLst>
              <a:ext uri="{FF2B5EF4-FFF2-40B4-BE49-F238E27FC236}">
                <a16:creationId xmlns:a16="http://schemas.microsoft.com/office/drawing/2014/main" id="{4A0CF992-D0C6-4559-BB42-6BDD93BC33E8}"/>
              </a:ext>
            </a:extLst>
          </p:cNvPr>
          <p:cNvSpPr txBox="1"/>
          <p:nvPr/>
        </p:nvSpPr>
        <p:spPr>
          <a:xfrm>
            <a:off x="1772298" y="982580"/>
            <a:ext cx="526106" cy="169277"/>
          </a:xfrm>
          <a:prstGeom prst="rect">
            <a:avLst/>
          </a:prstGeom>
          <a:noFill/>
        </p:spPr>
        <p:txBody>
          <a:bodyPr wrap="none" rtlCol="0">
            <a:spAutoFit/>
          </a:bodyPr>
          <a:lstStyle/>
          <a:p>
            <a:r>
              <a:rPr lang="en-US" sz="500" dirty="0">
                <a:solidFill>
                  <a:srgbClr val="FFFF00"/>
                </a:solidFill>
              </a:rPr>
              <a:t>Temperature</a:t>
            </a:r>
          </a:p>
        </p:txBody>
      </p:sp>
      <p:cxnSp>
        <p:nvCxnSpPr>
          <p:cNvPr id="359" name="Elbow Connector 271">
            <a:extLst>
              <a:ext uri="{FF2B5EF4-FFF2-40B4-BE49-F238E27FC236}">
                <a16:creationId xmlns:a16="http://schemas.microsoft.com/office/drawing/2014/main" id="{E8D74351-0BFA-4401-A377-3AD79C040C31}"/>
              </a:ext>
            </a:extLst>
          </p:cNvPr>
          <p:cNvCxnSpPr>
            <a:stCxn id="354" idx="0"/>
            <a:endCxn id="355" idx="4"/>
          </p:cNvCxnSpPr>
          <p:nvPr/>
        </p:nvCxnSpPr>
        <p:spPr>
          <a:xfrm rot="5400000" flipH="1" flipV="1">
            <a:off x="2106627" y="2914441"/>
            <a:ext cx="43127" cy="406135"/>
          </a:xfrm>
          <a:prstGeom prst="bentConnector3">
            <a:avLst>
              <a:gd name="adj1" fmla="val 50000"/>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Elbow Connector 272">
            <a:extLst>
              <a:ext uri="{FF2B5EF4-FFF2-40B4-BE49-F238E27FC236}">
                <a16:creationId xmlns:a16="http://schemas.microsoft.com/office/drawing/2014/main" id="{ED39AC10-BDA4-4769-98FD-3780E25D4124}"/>
              </a:ext>
            </a:extLst>
          </p:cNvPr>
          <p:cNvCxnSpPr>
            <a:stCxn id="186" idx="2"/>
            <a:endCxn id="353" idx="7"/>
          </p:cNvCxnSpPr>
          <p:nvPr/>
        </p:nvCxnSpPr>
        <p:spPr>
          <a:xfrm rot="10800000" flipV="1">
            <a:off x="3153009" y="1623624"/>
            <a:ext cx="834735" cy="1490059"/>
          </a:xfrm>
          <a:prstGeom prst="bentConnector2">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61" name="Elbow Connector 280">
            <a:extLst>
              <a:ext uri="{FF2B5EF4-FFF2-40B4-BE49-F238E27FC236}">
                <a16:creationId xmlns:a16="http://schemas.microsoft.com/office/drawing/2014/main" id="{1C8096A1-0749-48C9-A9D2-26EC8850EE27}"/>
              </a:ext>
            </a:extLst>
          </p:cNvPr>
          <p:cNvCxnSpPr>
            <a:stCxn id="353" idx="4"/>
            <a:endCxn id="329" idx="2"/>
          </p:cNvCxnSpPr>
          <p:nvPr/>
        </p:nvCxnSpPr>
        <p:spPr>
          <a:xfrm rot="16200000" flipH="1">
            <a:off x="2033988" y="4285525"/>
            <a:ext cx="2504233" cy="529672"/>
          </a:xfrm>
          <a:prstGeom prst="bentConnector2">
            <a:avLst/>
          </a:prstGeom>
          <a:ln w="127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62" name="Elbow Connector 285">
            <a:extLst>
              <a:ext uri="{FF2B5EF4-FFF2-40B4-BE49-F238E27FC236}">
                <a16:creationId xmlns:a16="http://schemas.microsoft.com/office/drawing/2014/main" id="{614C9215-2C38-4A69-B728-764682AEC171}"/>
              </a:ext>
            </a:extLst>
          </p:cNvPr>
          <p:cNvCxnSpPr>
            <a:stCxn id="316" idx="2"/>
            <a:endCxn id="355" idx="2"/>
          </p:cNvCxnSpPr>
          <p:nvPr/>
        </p:nvCxnSpPr>
        <p:spPr>
          <a:xfrm rot="10800000" flipV="1">
            <a:off x="1918154" y="1031708"/>
            <a:ext cx="1946111" cy="1956456"/>
          </a:xfrm>
          <a:prstGeom prst="bentConnector3">
            <a:avLst>
              <a:gd name="adj1" fmla="val 119417"/>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63" name="Oval 362">
            <a:extLst>
              <a:ext uri="{FF2B5EF4-FFF2-40B4-BE49-F238E27FC236}">
                <a16:creationId xmlns:a16="http://schemas.microsoft.com/office/drawing/2014/main" id="{85F8E9D5-0174-4AAF-B871-824C2876C252}"/>
              </a:ext>
            </a:extLst>
          </p:cNvPr>
          <p:cNvSpPr/>
          <p:nvPr/>
        </p:nvSpPr>
        <p:spPr>
          <a:xfrm>
            <a:off x="4995007" y="4997836"/>
            <a:ext cx="927670" cy="124453"/>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446" tIns="8223" rIns="16446" bIns="8223" numCol="1" spcCol="0" rtlCol="0" fromWordArt="0" anchor="ctr" anchorCtr="0" forceAA="0" compatLnSpc="1">
            <a:prstTxWarp prst="textNoShape">
              <a:avLst/>
            </a:prstTxWarp>
            <a:noAutofit/>
          </a:bodyPr>
          <a:lstStyle/>
          <a:p>
            <a:pPr algn="ctr"/>
            <a:r>
              <a:rPr lang="en-US" sz="504" dirty="0">
                <a:solidFill>
                  <a:schemeClr val="tx1"/>
                </a:solidFill>
              </a:rPr>
              <a:t>Interconnectivity</a:t>
            </a:r>
          </a:p>
        </p:txBody>
      </p:sp>
      <p:cxnSp>
        <p:nvCxnSpPr>
          <p:cNvPr id="364" name="Elbow Connector 273">
            <a:extLst>
              <a:ext uri="{FF2B5EF4-FFF2-40B4-BE49-F238E27FC236}">
                <a16:creationId xmlns:a16="http://schemas.microsoft.com/office/drawing/2014/main" id="{702DAC03-FD3E-433E-A7B8-5F4845F3FBB5}"/>
              </a:ext>
            </a:extLst>
          </p:cNvPr>
          <p:cNvCxnSpPr>
            <a:stCxn id="363" idx="3"/>
            <a:endCxn id="276" idx="0"/>
          </p:cNvCxnSpPr>
          <p:nvPr/>
        </p:nvCxnSpPr>
        <p:spPr>
          <a:xfrm rot="16200000" flipH="1">
            <a:off x="4825252" y="5409672"/>
            <a:ext cx="611662" cy="445"/>
          </a:xfrm>
          <a:prstGeom prst="bentConnector3">
            <a:avLst>
              <a:gd name="adj1" fmla="val 50000"/>
            </a:avLst>
          </a:prstGeom>
          <a:ln>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83" name="Title 1">
            <a:extLst>
              <a:ext uri="{FF2B5EF4-FFF2-40B4-BE49-F238E27FC236}">
                <a16:creationId xmlns:a16="http://schemas.microsoft.com/office/drawing/2014/main" id="{E4A28672-A982-4BE7-908D-FC5F9549C4A8}"/>
              </a:ext>
            </a:extLst>
          </p:cNvPr>
          <p:cNvSpPr txBox="1">
            <a:spLocks/>
          </p:cNvSpPr>
          <p:nvPr/>
        </p:nvSpPr>
        <p:spPr>
          <a:xfrm>
            <a:off x="6941574" y="12326"/>
            <a:ext cx="3726426"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Include Everything</a:t>
            </a:r>
          </a:p>
        </p:txBody>
      </p:sp>
      <p:pic>
        <p:nvPicPr>
          <p:cNvPr id="184" name="Picture 183">
            <a:extLst>
              <a:ext uri="{FF2B5EF4-FFF2-40B4-BE49-F238E27FC236}">
                <a16:creationId xmlns:a16="http://schemas.microsoft.com/office/drawing/2014/main" id="{F8C9FAF4-868E-4ED1-B3C6-121036ADF018}"/>
              </a:ext>
            </a:extLst>
          </p:cNvPr>
          <p:cNvPicPr>
            <a:picLocks noChangeAspect="1"/>
          </p:cNvPicPr>
          <p:nvPr/>
        </p:nvPicPr>
        <p:blipFill rotWithShape="1">
          <a:blip r:embed="rId2">
            <a:clrChange>
              <a:clrFrom>
                <a:srgbClr val="8FABDD"/>
              </a:clrFrom>
              <a:clrTo>
                <a:srgbClr val="8FABDD">
                  <a:alpha val="0"/>
                </a:srgbClr>
              </a:clrTo>
            </a:clrChange>
          </a:blip>
          <a:srcRect l="39986"/>
          <a:stretch/>
        </p:blipFill>
        <p:spPr>
          <a:xfrm>
            <a:off x="7221579" y="856134"/>
            <a:ext cx="3211115" cy="5371819"/>
          </a:xfrm>
          <a:prstGeom prst="rect">
            <a:avLst/>
          </a:prstGeom>
        </p:spPr>
      </p:pic>
      <p:sp>
        <p:nvSpPr>
          <p:cNvPr id="211" name="Right Arrow 4">
            <a:extLst>
              <a:ext uri="{FF2B5EF4-FFF2-40B4-BE49-F238E27FC236}">
                <a16:creationId xmlns:a16="http://schemas.microsoft.com/office/drawing/2014/main" id="{A994BAA3-3FFF-4352-BAAE-4FF74C561A90}"/>
              </a:ext>
            </a:extLst>
          </p:cNvPr>
          <p:cNvSpPr/>
          <p:nvPr/>
        </p:nvSpPr>
        <p:spPr>
          <a:xfrm rot="10800000">
            <a:off x="6213988" y="1356852"/>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ight Arrow 23">
            <a:extLst>
              <a:ext uri="{FF2B5EF4-FFF2-40B4-BE49-F238E27FC236}">
                <a16:creationId xmlns:a16="http://schemas.microsoft.com/office/drawing/2014/main" id="{AF4E3624-69F6-4354-9756-7DF2CE8C1DA4}"/>
              </a:ext>
            </a:extLst>
          </p:cNvPr>
          <p:cNvSpPr/>
          <p:nvPr/>
        </p:nvSpPr>
        <p:spPr>
          <a:xfrm rot="10800000">
            <a:off x="6213987" y="2264930"/>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6" name="Right Arrow 24">
            <a:extLst>
              <a:ext uri="{FF2B5EF4-FFF2-40B4-BE49-F238E27FC236}">
                <a16:creationId xmlns:a16="http://schemas.microsoft.com/office/drawing/2014/main" id="{55133197-F180-4F60-8FC0-7DB17F1D6DDD}"/>
              </a:ext>
            </a:extLst>
          </p:cNvPr>
          <p:cNvSpPr/>
          <p:nvPr/>
        </p:nvSpPr>
        <p:spPr>
          <a:xfrm rot="10800000">
            <a:off x="6213987" y="3269644"/>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7" name="Right Arrow 27">
            <a:extLst>
              <a:ext uri="{FF2B5EF4-FFF2-40B4-BE49-F238E27FC236}">
                <a16:creationId xmlns:a16="http://schemas.microsoft.com/office/drawing/2014/main" id="{711B4CAD-D004-4E5A-B0E1-27F2D349160B}"/>
              </a:ext>
            </a:extLst>
          </p:cNvPr>
          <p:cNvSpPr/>
          <p:nvPr/>
        </p:nvSpPr>
        <p:spPr>
          <a:xfrm rot="10800000">
            <a:off x="6213987" y="4275384"/>
            <a:ext cx="727587" cy="462116"/>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84825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ChangeArrowheads="1"/>
          </p:cNvSpPr>
          <p:nvPr/>
        </p:nvSpPr>
        <p:spPr bwMode="auto">
          <a:xfrm>
            <a:off x="3211514" y="2870886"/>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eaLnBrk="0" fontAlgn="base" hangingPunct="0">
              <a:spcBef>
                <a:spcPct val="0"/>
              </a:spcBef>
              <a:spcAft>
                <a:spcPct val="0"/>
              </a:spcAft>
            </a:pPr>
            <a:br>
              <a:rPr lang="en-US" altLang="en-US">
                <a:latin typeface="Arial" panose="020B0604020202020204" pitchFamily="34" charset="0"/>
              </a:rPr>
            </a:br>
            <a:endParaRPr lang="en-US" altLang="en-US">
              <a:latin typeface="Arial" panose="020B0604020202020204" pitchFamily="34" charset="0"/>
            </a:endParaRPr>
          </a:p>
        </p:txBody>
      </p:sp>
      <p:sp>
        <p:nvSpPr>
          <p:cNvPr id="2" name="Slide Number Placeholder 1"/>
          <p:cNvSpPr>
            <a:spLocks noGrp="1"/>
          </p:cNvSpPr>
          <p:nvPr>
            <p:ph type="sldNum" sz="quarter" idx="12"/>
          </p:nvPr>
        </p:nvSpPr>
        <p:spPr/>
        <p:txBody>
          <a:bodyPr/>
          <a:lstStyle/>
          <a:p>
            <a:fld id="{859E0082-3B5C-45B1-9A11-3D71AC071054}" type="slidenum">
              <a:rPr lang="en-US" smtClean="0"/>
              <a:t>15</a:t>
            </a:fld>
            <a:endParaRPr lang="en-US"/>
          </a:p>
        </p:txBody>
      </p:sp>
      <p:pic>
        <p:nvPicPr>
          <p:cNvPr id="3" name="Picture 2"/>
          <p:cNvPicPr>
            <a:picLocks noChangeAspect="1"/>
          </p:cNvPicPr>
          <p:nvPr/>
        </p:nvPicPr>
        <p:blipFill>
          <a:blip r:embed="rId2"/>
          <a:stretch>
            <a:fillRect/>
          </a:stretch>
        </p:blipFill>
        <p:spPr>
          <a:xfrm>
            <a:off x="1524000" y="1776913"/>
            <a:ext cx="9149008" cy="4653239"/>
          </a:xfrm>
          <a:prstGeom prst="rect">
            <a:avLst/>
          </a:prstGeom>
        </p:spPr>
      </p:pic>
      <p:sp>
        <p:nvSpPr>
          <p:cNvPr id="7" name="Title 1">
            <a:extLst>
              <a:ext uri="{FF2B5EF4-FFF2-40B4-BE49-F238E27FC236}">
                <a16:creationId xmlns:a16="http://schemas.microsoft.com/office/drawing/2014/main" id="{58D7EB47-B54E-47E9-B2E5-CA063C435590}"/>
              </a:ext>
            </a:extLst>
          </p:cNvPr>
          <p:cNvSpPr txBox="1">
            <a:spLocks/>
          </p:cNvSpPr>
          <p:nvPr/>
        </p:nvSpPr>
        <p:spPr>
          <a:xfrm>
            <a:off x="6941574" y="12326"/>
            <a:ext cx="3726426" cy="647769"/>
          </a:xfrm>
          <a:prstGeom prst="rect">
            <a:avLst/>
          </a:prstGeom>
          <a:solidFill>
            <a:schemeClr val="accent6">
              <a:lumMod val="60000"/>
              <a:lumOff val="4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dirty="0"/>
              <a:t>Include Everyone</a:t>
            </a:r>
          </a:p>
        </p:txBody>
      </p:sp>
    </p:spTree>
    <p:extLst>
      <p:ext uri="{BB962C8B-B14F-4D97-AF65-F5344CB8AC3E}">
        <p14:creationId xmlns:p14="http://schemas.microsoft.com/office/powerpoint/2010/main" val="15049931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DAC8D-4968-404E-AC92-142B79651267}"/>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CD223F4-BE37-4CDE-84E4-9642AF963556}"/>
              </a:ext>
            </a:extLst>
          </p:cNvPr>
          <p:cNvSpPr>
            <a:spLocks noGrp="1"/>
          </p:cNvSpPr>
          <p:nvPr>
            <p:ph type="sldNum" sz="quarter" idx="12"/>
          </p:nvPr>
        </p:nvSpPr>
        <p:spPr/>
        <p:txBody>
          <a:bodyPr/>
          <a:lstStyle/>
          <a:p>
            <a:fld id="{CF4A803E-F90A-4349-840A-4B5A2F6C7C64}" type="slidenum">
              <a:rPr lang="en-US" smtClean="0"/>
              <a:t>16</a:t>
            </a:fld>
            <a:endParaRPr lang="en-US"/>
          </a:p>
        </p:txBody>
      </p:sp>
      <p:pic>
        <p:nvPicPr>
          <p:cNvPr id="5" name="Picture 4">
            <a:extLst>
              <a:ext uri="{FF2B5EF4-FFF2-40B4-BE49-F238E27FC236}">
                <a16:creationId xmlns:a16="http://schemas.microsoft.com/office/drawing/2014/main" id="{2C5F0E94-4C04-4D74-A210-8F699A21969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8989255" cy="6858000"/>
          </a:xfrm>
          <a:prstGeom prst="rect">
            <a:avLst/>
          </a:prstGeom>
          <a:noFill/>
        </p:spPr>
      </p:pic>
      <p:sp>
        <p:nvSpPr>
          <p:cNvPr id="6" name="Title 5">
            <a:extLst>
              <a:ext uri="{FF2B5EF4-FFF2-40B4-BE49-F238E27FC236}">
                <a16:creationId xmlns:a16="http://schemas.microsoft.com/office/drawing/2014/main" id="{5A66A567-1778-45CF-8CE3-9EB48539E8D0}"/>
              </a:ext>
            </a:extLst>
          </p:cNvPr>
          <p:cNvSpPr txBox="1">
            <a:spLocks/>
          </p:cNvSpPr>
          <p:nvPr/>
        </p:nvSpPr>
        <p:spPr>
          <a:xfrm>
            <a:off x="1524000" y="4591248"/>
            <a:ext cx="4934089" cy="1325563"/>
          </a:xfrm>
          <a:prstGeom prst="rect">
            <a:avLst/>
          </a:prstGeom>
          <a:solidFill>
            <a:srgbClr val="FFD966">
              <a:alpha val="56078"/>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Some questions are management-related</a:t>
            </a:r>
            <a:endParaRPr lang="en-US" sz="3600" b="1" dirty="0"/>
          </a:p>
        </p:txBody>
      </p:sp>
    </p:spTree>
    <p:extLst>
      <p:ext uri="{BB962C8B-B14F-4D97-AF65-F5344CB8AC3E}">
        <p14:creationId xmlns:p14="http://schemas.microsoft.com/office/powerpoint/2010/main" val="1647150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61926" y="198120"/>
            <a:ext cx="1333674" cy="1097280"/>
          </a:xfrm>
          <a:prstGeom prst="rect">
            <a:avLst/>
          </a:prstGeom>
          <a:ln>
            <a:noFill/>
          </a:ln>
        </p:spPr>
      </p:pic>
      <p:sp>
        <p:nvSpPr>
          <p:cNvPr id="19" name="Title 3"/>
          <p:cNvSpPr txBox="1">
            <a:spLocks/>
          </p:cNvSpPr>
          <p:nvPr/>
        </p:nvSpPr>
        <p:spPr>
          <a:xfrm>
            <a:off x="3867150" y="446981"/>
            <a:ext cx="6076950" cy="1111664"/>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Collaborative Stakeholder-Expert Processes – BMP effectiveness</a:t>
            </a:r>
          </a:p>
        </p:txBody>
      </p:sp>
      <p:sp>
        <p:nvSpPr>
          <p:cNvPr id="21" name="Rounded Rectangle 4">
            <a:extLst>
              <a:ext uri="{FF2B5EF4-FFF2-40B4-BE49-F238E27FC236}">
                <a16:creationId xmlns:a16="http://schemas.microsoft.com/office/drawing/2014/main" id="{8ED84346-5A3C-4515-954B-134B3E411929}"/>
              </a:ext>
            </a:extLst>
          </p:cNvPr>
          <p:cNvSpPr/>
          <p:nvPr/>
        </p:nvSpPr>
        <p:spPr>
          <a:xfrm>
            <a:off x="6096000" y="2081980"/>
            <a:ext cx="3126659" cy="1111664"/>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CBP Water Quality</a:t>
            </a:r>
          </a:p>
          <a:p>
            <a:pPr algn="ctr"/>
            <a:r>
              <a:rPr lang="en-US" dirty="0"/>
              <a:t>Goal Implementation Team</a:t>
            </a:r>
          </a:p>
        </p:txBody>
      </p:sp>
      <p:sp>
        <p:nvSpPr>
          <p:cNvPr id="22" name="Rounded Rectangle 5">
            <a:extLst>
              <a:ext uri="{FF2B5EF4-FFF2-40B4-BE49-F238E27FC236}">
                <a16:creationId xmlns:a16="http://schemas.microsoft.com/office/drawing/2014/main" id="{79DBA960-590B-4F05-9E60-58FF43312DAA}"/>
              </a:ext>
            </a:extLst>
          </p:cNvPr>
          <p:cNvSpPr/>
          <p:nvPr/>
        </p:nvSpPr>
        <p:spPr>
          <a:xfrm>
            <a:off x="6577781" y="3999272"/>
            <a:ext cx="1752600" cy="2057399"/>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Agriculture, </a:t>
            </a:r>
          </a:p>
          <a:p>
            <a:pPr algn="ctr"/>
            <a:r>
              <a:rPr lang="en-US" dirty="0"/>
              <a:t>Wastewater,</a:t>
            </a:r>
          </a:p>
          <a:p>
            <a:pPr algn="ctr"/>
            <a:r>
              <a:rPr lang="en-US" dirty="0"/>
              <a:t>Urban, or</a:t>
            </a:r>
          </a:p>
          <a:p>
            <a:pPr algn="ctr"/>
            <a:r>
              <a:rPr lang="en-US" dirty="0"/>
              <a:t>Forestry Workgroup</a:t>
            </a:r>
          </a:p>
        </p:txBody>
      </p:sp>
      <p:sp>
        <p:nvSpPr>
          <p:cNvPr id="23" name="Rounded Rectangle 4">
            <a:extLst>
              <a:ext uri="{FF2B5EF4-FFF2-40B4-BE49-F238E27FC236}">
                <a16:creationId xmlns:a16="http://schemas.microsoft.com/office/drawing/2014/main" id="{FE6AF1F2-1386-41E7-8C7C-8D3202164935}"/>
              </a:ext>
            </a:extLst>
          </p:cNvPr>
          <p:cNvSpPr/>
          <p:nvPr/>
        </p:nvSpPr>
        <p:spPr>
          <a:xfrm>
            <a:off x="1843549" y="2112668"/>
            <a:ext cx="3126659" cy="3773207"/>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Expert Panel to determine effectiveness of BMPs</a:t>
            </a:r>
          </a:p>
          <a:p>
            <a:pPr algn="ctr"/>
            <a:endParaRPr lang="en-US" dirty="0">
              <a:solidFill>
                <a:schemeClr val="tx1"/>
              </a:solidFill>
            </a:endParaRPr>
          </a:p>
          <a:p>
            <a:pPr algn="ctr"/>
            <a:endParaRPr lang="en-US" dirty="0">
              <a:solidFill>
                <a:schemeClr val="tx1"/>
              </a:solidFill>
            </a:endParaRPr>
          </a:p>
          <a:p>
            <a:pPr algn="ctr"/>
            <a:r>
              <a:rPr lang="en-US" dirty="0">
                <a:solidFill>
                  <a:schemeClr val="tx1"/>
                </a:solidFill>
              </a:rPr>
              <a:t>Academics</a:t>
            </a:r>
          </a:p>
          <a:p>
            <a:pPr algn="ctr"/>
            <a:r>
              <a:rPr lang="en-US" dirty="0">
                <a:solidFill>
                  <a:schemeClr val="tx1"/>
                </a:solidFill>
              </a:rPr>
              <a:t>Managers</a:t>
            </a:r>
          </a:p>
          <a:p>
            <a:pPr algn="ctr"/>
            <a:r>
              <a:rPr lang="en-US" dirty="0">
                <a:solidFill>
                  <a:schemeClr val="tx1"/>
                </a:solidFill>
              </a:rPr>
              <a:t>Practitioners</a:t>
            </a:r>
          </a:p>
        </p:txBody>
      </p:sp>
      <p:sp>
        <p:nvSpPr>
          <p:cNvPr id="24" name="Arrow: Left-Right 23">
            <a:extLst>
              <a:ext uri="{FF2B5EF4-FFF2-40B4-BE49-F238E27FC236}">
                <a16:creationId xmlns:a16="http://schemas.microsoft.com/office/drawing/2014/main" id="{66189CD5-62D5-46D7-90B3-2530BFDAC3B7}"/>
              </a:ext>
            </a:extLst>
          </p:cNvPr>
          <p:cNvSpPr/>
          <p:nvPr/>
        </p:nvSpPr>
        <p:spPr>
          <a:xfrm>
            <a:off x="5220930" y="2487561"/>
            <a:ext cx="639097" cy="373626"/>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Left-Right 24">
            <a:extLst>
              <a:ext uri="{FF2B5EF4-FFF2-40B4-BE49-F238E27FC236}">
                <a16:creationId xmlns:a16="http://schemas.microsoft.com/office/drawing/2014/main" id="{A43B36F7-5891-4CA0-A12F-7691833747BF}"/>
              </a:ext>
            </a:extLst>
          </p:cNvPr>
          <p:cNvSpPr/>
          <p:nvPr/>
        </p:nvSpPr>
        <p:spPr>
          <a:xfrm>
            <a:off x="5220930" y="4674008"/>
            <a:ext cx="639097" cy="373626"/>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Left-Right 25">
            <a:extLst>
              <a:ext uri="{FF2B5EF4-FFF2-40B4-BE49-F238E27FC236}">
                <a16:creationId xmlns:a16="http://schemas.microsoft.com/office/drawing/2014/main" id="{16D4CFE2-2DD4-49FC-9998-5E85DE80178E}"/>
              </a:ext>
            </a:extLst>
          </p:cNvPr>
          <p:cNvSpPr/>
          <p:nvPr/>
        </p:nvSpPr>
        <p:spPr>
          <a:xfrm rot="5400000">
            <a:off x="7098891" y="3409645"/>
            <a:ext cx="639097" cy="373626"/>
          </a:xfrm>
          <a:prstGeom prst="lef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54090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D20D-7169-47B6-8C90-E3BFA70B481C}"/>
              </a:ext>
            </a:extLst>
          </p:cNvPr>
          <p:cNvSpPr>
            <a:spLocks noGrp="1"/>
          </p:cNvSpPr>
          <p:nvPr>
            <p:ph type="title"/>
          </p:nvPr>
        </p:nvSpPr>
        <p:spPr>
          <a:xfrm>
            <a:off x="80425" y="4756342"/>
            <a:ext cx="3636260" cy="1600009"/>
          </a:xfrm>
        </p:spPr>
        <p:txBody>
          <a:bodyPr vert="horz" lIns="91440" tIns="45720" rIns="91440" bIns="45720" rtlCol="0" anchor="b">
            <a:normAutofit fontScale="90000"/>
          </a:bodyPr>
          <a:lstStyle/>
          <a:p>
            <a:pPr algn="ctr"/>
            <a:r>
              <a:rPr lang="en-US" sz="6000" dirty="0"/>
              <a:t>Fine-scale spatial analysis to improve sediment prediction</a:t>
            </a:r>
          </a:p>
        </p:txBody>
      </p:sp>
      <p:pic>
        <p:nvPicPr>
          <p:cNvPr id="6" name="Picture 5">
            <a:extLst>
              <a:ext uri="{FF2B5EF4-FFF2-40B4-BE49-F238E27FC236}">
                <a16:creationId xmlns:a16="http://schemas.microsoft.com/office/drawing/2014/main" id="{D9F70E6C-4A34-451B-8E5B-AC9CD473B3A5}"/>
              </a:ext>
            </a:extLst>
          </p:cNvPr>
          <p:cNvPicPr>
            <a:picLocks noChangeAspect="1"/>
          </p:cNvPicPr>
          <p:nvPr/>
        </p:nvPicPr>
        <p:blipFill>
          <a:blip r:embed="rId2"/>
          <a:stretch>
            <a:fillRect/>
          </a:stretch>
        </p:blipFill>
        <p:spPr>
          <a:xfrm>
            <a:off x="4342828" y="16991"/>
            <a:ext cx="7768748" cy="6214997"/>
          </a:xfrm>
          <a:prstGeom prst="rect">
            <a:avLst/>
          </a:prstGeom>
        </p:spPr>
      </p:pic>
      <p:sp>
        <p:nvSpPr>
          <p:cNvPr id="4" name="Slide Number Placeholder 3">
            <a:extLst>
              <a:ext uri="{FF2B5EF4-FFF2-40B4-BE49-F238E27FC236}">
                <a16:creationId xmlns:a16="http://schemas.microsoft.com/office/drawing/2014/main" id="{1F2F4067-638C-4690-83F2-906085AAB240}"/>
              </a:ext>
            </a:extLst>
          </p:cNvPr>
          <p:cNvSpPr>
            <a:spLocks noGrp="1"/>
          </p:cNvSpPr>
          <p:nvPr>
            <p:ph type="sldNum" sz="quarter" idx="12"/>
          </p:nvPr>
        </p:nvSpPr>
        <p:spPr>
          <a:xfrm>
            <a:off x="7981950" y="6356351"/>
            <a:ext cx="2057400" cy="365125"/>
          </a:xfrm>
        </p:spPr>
        <p:txBody>
          <a:bodyPr vert="horz" lIns="91440" tIns="45720" rIns="91440" bIns="45720" rtlCol="0" anchor="ctr">
            <a:normAutofit/>
          </a:bodyPr>
          <a:lstStyle/>
          <a:p>
            <a:pPr>
              <a:spcAft>
                <a:spcPts val="600"/>
              </a:spcAft>
            </a:pPr>
            <a:fld id="{DA076633-F49B-410D-B8F5-4FB6D61F0B3D}" type="slidenum">
              <a:rPr lang="en-US" smtClean="0"/>
              <a:pPr>
                <a:spcAft>
                  <a:spcPts val="600"/>
                </a:spcAft>
              </a:pPr>
              <a:t>18</a:t>
            </a:fld>
            <a:endParaRPr lang="en-US"/>
          </a:p>
        </p:txBody>
      </p:sp>
      <p:sp>
        <p:nvSpPr>
          <p:cNvPr id="9" name="Title 5">
            <a:extLst>
              <a:ext uri="{FF2B5EF4-FFF2-40B4-BE49-F238E27FC236}">
                <a16:creationId xmlns:a16="http://schemas.microsoft.com/office/drawing/2014/main" id="{D9E68098-F624-4CE6-BD0A-BD3CB8468796}"/>
              </a:ext>
            </a:extLst>
          </p:cNvPr>
          <p:cNvSpPr txBox="1">
            <a:spLocks/>
          </p:cNvSpPr>
          <p:nvPr/>
        </p:nvSpPr>
        <p:spPr>
          <a:xfrm>
            <a:off x="80426" y="130918"/>
            <a:ext cx="4547846" cy="1325563"/>
          </a:xfrm>
          <a:prstGeom prst="rect">
            <a:avLst/>
          </a:prstGeom>
          <a:solidFill>
            <a:srgbClr val="FFD966">
              <a:alpha val="56078"/>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t>Some questions are more scientific</a:t>
            </a:r>
            <a:endParaRPr lang="en-US" sz="3600" b="1" dirty="0"/>
          </a:p>
        </p:txBody>
      </p:sp>
    </p:spTree>
    <p:extLst>
      <p:ext uri="{BB962C8B-B14F-4D97-AF65-F5344CB8AC3E}">
        <p14:creationId xmlns:p14="http://schemas.microsoft.com/office/powerpoint/2010/main" val="268039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7235D1-FB0A-4B73-B392-6344B47BC4B7}"/>
              </a:ext>
            </a:extLst>
          </p:cNvPr>
          <p:cNvPicPr>
            <a:picLocks noChangeAspect="1"/>
          </p:cNvPicPr>
          <p:nvPr/>
        </p:nvPicPr>
        <p:blipFill>
          <a:blip r:embed="rId2"/>
          <a:stretch>
            <a:fillRect/>
          </a:stretch>
        </p:blipFill>
        <p:spPr>
          <a:xfrm>
            <a:off x="0" y="4750"/>
            <a:ext cx="8858250" cy="6853250"/>
          </a:xfrm>
          <a:prstGeom prst="rect">
            <a:avLst/>
          </a:prstGeom>
        </p:spPr>
      </p:pic>
      <p:sp>
        <p:nvSpPr>
          <p:cNvPr id="3" name="Title 1">
            <a:extLst>
              <a:ext uri="{FF2B5EF4-FFF2-40B4-BE49-F238E27FC236}">
                <a16:creationId xmlns:a16="http://schemas.microsoft.com/office/drawing/2014/main" id="{68AA44E7-7CBB-4A92-9648-6A1A8B3A9E5D}"/>
              </a:ext>
            </a:extLst>
          </p:cNvPr>
          <p:cNvSpPr txBox="1">
            <a:spLocks/>
          </p:cNvSpPr>
          <p:nvPr/>
        </p:nvSpPr>
        <p:spPr>
          <a:xfrm>
            <a:off x="8661717" y="0"/>
            <a:ext cx="3636260" cy="5064369"/>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dirty="0"/>
              <a:t>SCALE</a:t>
            </a:r>
          </a:p>
        </p:txBody>
      </p:sp>
      <p:sp>
        <p:nvSpPr>
          <p:cNvPr id="2" name="TextBox 1">
            <a:extLst>
              <a:ext uri="{FF2B5EF4-FFF2-40B4-BE49-F238E27FC236}">
                <a16:creationId xmlns:a16="http://schemas.microsoft.com/office/drawing/2014/main" id="{15BB6DF2-0A6A-47B0-BCF6-CF1A4CFB32A9}"/>
              </a:ext>
            </a:extLst>
          </p:cNvPr>
          <p:cNvSpPr txBox="1"/>
          <p:nvPr/>
        </p:nvSpPr>
        <p:spPr>
          <a:xfrm>
            <a:off x="633047" y="4783406"/>
            <a:ext cx="1294228" cy="1754326"/>
          </a:xfrm>
          <a:prstGeom prst="rect">
            <a:avLst/>
          </a:prstGeom>
          <a:solidFill>
            <a:schemeClr val="accent4">
              <a:lumMod val="60000"/>
              <a:lumOff val="40000"/>
            </a:schemeClr>
          </a:solidFill>
        </p:spPr>
        <p:txBody>
          <a:bodyPr wrap="square" rtlCol="0">
            <a:spAutoFit/>
          </a:bodyPr>
          <a:lstStyle/>
          <a:p>
            <a:r>
              <a:rPr lang="en-US" dirty="0"/>
              <a:t>Simulated Watersheds</a:t>
            </a:r>
          </a:p>
          <a:p>
            <a:endParaRPr lang="en-US" dirty="0"/>
          </a:p>
          <a:p>
            <a:endParaRPr lang="en-US" dirty="0"/>
          </a:p>
          <a:p>
            <a:endParaRPr lang="en-US" dirty="0"/>
          </a:p>
          <a:p>
            <a:endParaRPr lang="en-US" dirty="0"/>
          </a:p>
        </p:txBody>
      </p:sp>
      <p:sp>
        <p:nvSpPr>
          <p:cNvPr id="5" name="TextBox 4">
            <a:extLst>
              <a:ext uri="{FF2B5EF4-FFF2-40B4-BE49-F238E27FC236}">
                <a16:creationId xmlns:a16="http://schemas.microsoft.com/office/drawing/2014/main" id="{9F46A980-91FA-4E89-8685-C7D19EF3C295}"/>
              </a:ext>
            </a:extLst>
          </p:cNvPr>
          <p:cNvSpPr txBox="1"/>
          <p:nvPr/>
        </p:nvSpPr>
        <p:spPr>
          <a:xfrm>
            <a:off x="633047" y="4227033"/>
            <a:ext cx="1448971" cy="369332"/>
          </a:xfrm>
          <a:prstGeom prst="rect">
            <a:avLst/>
          </a:prstGeom>
          <a:solidFill>
            <a:schemeClr val="accent2">
              <a:lumMod val="60000"/>
              <a:lumOff val="40000"/>
            </a:schemeClr>
          </a:solidFill>
        </p:spPr>
        <p:txBody>
          <a:bodyPr wrap="square" rtlCol="0">
            <a:spAutoFit/>
          </a:bodyPr>
          <a:lstStyle/>
          <a:p>
            <a:r>
              <a:rPr lang="en-US" dirty="0"/>
              <a:t>NHD streams</a:t>
            </a:r>
          </a:p>
        </p:txBody>
      </p:sp>
      <p:sp>
        <p:nvSpPr>
          <p:cNvPr id="6" name="TextBox 5">
            <a:extLst>
              <a:ext uri="{FF2B5EF4-FFF2-40B4-BE49-F238E27FC236}">
                <a16:creationId xmlns:a16="http://schemas.microsoft.com/office/drawing/2014/main" id="{237584D9-6B88-4F0B-A947-B49ED3CB9C0F}"/>
              </a:ext>
            </a:extLst>
          </p:cNvPr>
          <p:cNvSpPr txBox="1"/>
          <p:nvPr/>
        </p:nvSpPr>
        <p:spPr>
          <a:xfrm>
            <a:off x="180537" y="135602"/>
            <a:ext cx="5418405" cy="584775"/>
          </a:xfrm>
          <a:prstGeom prst="rect">
            <a:avLst/>
          </a:prstGeom>
          <a:solidFill>
            <a:schemeClr val="accent2">
              <a:lumMod val="60000"/>
              <a:lumOff val="40000"/>
            </a:schemeClr>
          </a:solidFill>
        </p:spPr>
        <p:txBody>
          <a:bodyPr wrap="square" rtlCol="0">
            <a:spAutoFit/>
          </a:bodyPr>
          <a:lstStyle/>
          <a:p>
            <a:r>
              <a:rPr lang="en-US" sz="3200" dirty="0"/>
              <a:t>Montgomery County, Maryland</a:t>
            </a:r>
          </a:p>
        </p:txBody>
      </p:sp>
    </p:spTree>
    <p:extLst>
      <p:ext uri="{BB962C8B-B14F-4D97-AF65-F5344CB8AC3E}">
        <p14:creationId xmlns:p14="http://schemas.microsoft.com/office/powerpoint/2010/main" val="2156521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0365" y="3812954"/>
            <a:ext cx="4848966" cy="1516014"/>
          </a:xfrm>
        </p:spPr>
        <p:txBody>
          <a:bodyPr vert="horz" lIns="91440" tIns="45720" rIns="91440" bIns="45720" rtlCol="0" anchor="b">
            <a:normAutofit/>
          </a:bodyPr>
          <a:lstStyle/>
          <a:p>
            <a:r>
              <a:rPr lang="en-US" sz="4200">
                <a:solidFill>
                  <a:srgbClr val="FFFFFF"/>
                </a:solidFill>
              </a:rPr>
              <a:t>Less of this…</a:t>
            </a:r>
          </a:p>
        </p:txBody>
      </p:sp>
      <p:sp>
        <p:nvSpPr>
          <p:cNvPr id="3" name="Slide Number Placeholder 2"/>
          <p:cNvSpPr>
            <a:spLocks noGrp="1"/>
          </p:cNvSpPr>
          <p:nvPr>
            <p:ph type="sldNum" sz="quarter" idx="12"/>
          </p:nvPr>
        </p:nvSpPr>
        <p:spPr>
          <a:xfrm>
            <a:off x="8317029" y="6536267"/>
            <a:ext cx="2057400" cy="306928"/>
          </a:xfrm>
        </p:spPr>
        <p:txBody>
          <a:bodyPr vert="horz" lIns="91440" tIns="45720" rIns="91440" bIns="45720" rtlCol="0" anchor="ctr">
            <a:normAutofit/>
          </a:bodyPr>
          <a:lstStyle/>
          <a:p>
            <a:pPr>
              <a:spcAft>
                <a:spcPts val="600"/>
              </a:spcAft>
            </a:pPr>
            <a:fld id="{BE7C617E-B795-4296-BA1A-382C67DBD7AC}" type="slidenum">
              <a:rPr lang="en-US" smtClean="0"/>
              <a:pPr>
                <a:spcAft>
                  <a:spcPts val="600"/>
                </a:spcAft>
              </a:pPr>
              <a:t>2</a:t>
            </a:fld>
            <a:endParaRPr lang="en-US"/>
          </a:p>
        </p:txBody>
      </p:sp>
      <p:pic>
        <p:nvPicPr>
          <p:cNvPr id="4" name="Picture 2" descr="http://www.chesapeakebay.net/images/blog/jan_18_13big.jpg"/>
          <p:cNvPicPr>
            <a:picLocks noChangeAspect="1" noChangeArrowheads="1"/>
          </p:cNvPicPr>
          <p:nvPr/>
        </p:nvPicPr>
        <p:blipFill rotWithShape="1">
          <a:blip r:embed="rId2" cstate="print"/>
          <a:srcRect l="5073" r="19985" b="-2"/>
          <a:stretch/>
        </p:blipFill>
        <p:spPr bwMode="auto">
          <a:xfrm>
            <a:off x="1762227" y="321733"/>
            <a:ext cx="3120339" cy="6214534"/>
          </a:xfrm>
          <a:prstGeom prst="rect">
            <a:avLst/>
          </a:prstGeom>
          <a:noFill/>
        </p:spPr>
      </p:pic>
      <p:pic>
        <p:nvPicPr>
          <p:cNvPr id="6" name="Picture 5">
            <a:extLst>
              <a:ext uri="{FF2B5EF4-FFF2-40B4-BE49-F238E27FC236}">
                <a16:creationId xmlns:a16="http://schemas.microsoft.com/office/drawing/2014/main" id="{4CED647E-A22D-4F62-9901-AD2C09078F16}"/>
              </a:ext>
            </a:extLst>
          </p:cNvPr>
          <p:cNvPicPr>
            <a:picLocks noChangeAspect="1"/>
          </p:cNvPicPr>
          <p:nvPr/>
        </p:nvPicPr>
        <p:blipFill rotWithShape="1">
          <a:blip r:embed="rId3"/>
          <a:srcRect t="17544"/>
          <a:stretch/>
        </p:blipFill>
        <p:spPr>
          <a:xfrm>
            <a:off x="5055267" y="428007"/>
            <a:ext cx="5319162" cy="2967839"/>
          </a:xfrm>
          <a:prstGeom prst="rect">
            <a:avLst/>
          </a:prstGeom>
        </p:spPr>
      </p:pic>
      <p:sp>
        <p:nvSpPr>
          <p:cNvPr id="7" name="Rectangle 6">
            <a:extLst>
              <a:ext uri="{FF2B5EF4-FFF2-40B4-BE49-F238E27FC236}">
                <a16:creationId xmlns:a16="http://schemas.microsoft.com/office/drawing/2014/main" id="{5C38A602-4E17-484A-A2D6-AFDE2BBB9787}"/>
              </a:ext>
            </a:extLst>
          </p:cNvPr>
          <p:cNvSpPr/>
          <p:nvPr/>
        </p:nvSpPr>
        <p:spPr>
          <a:xfrm>
            <a:off x="5055267" y="3615397"/>
            <a:ext cx="5319162" cy="292087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rPr>
              <a:t>Less of This</a:t>
            </a:r>
          </a:p>
        </p:txBody>
      </p:sp>
    </p:spTree>
    <p:extLst>
      <p:ext uri="{BB962C8B-B14F-4D97-AF65-F5344CB8AC3E}">
        <p14:creationId xmlns:p14="http://schemas.microsoft.com/office/powerpoint/2010/main" val="3065870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7235D1-FB0A-4B73-B392-6344B47BC4B7}"/>
              </a:ext>
            </a:extLst>
          </p:cNvPr>
          <p:cNvPicPr>
            <a:picLocks noChangeAspect="1"/>
          </p:cNvPicPr>
          <p:nvPr/>
        </p:nvPicPr>
        <p:blipFill>
          <a:blip r:embed="rId2"/>
          <a:stretch>
            <a:fillRect/>
          </a:stretch>
        </p:blipFill>
        <p:spPr>
          <a:xfrm>
            <a:off x="0" y="4750"/>
            <a:ext cx="2675402" cy="2069844"/>
          </a:xfrm>
          <a:prstGeom prst="rect">
            <a:avLst/>
          </a:prstGeom>
        </p:spPr>
      </p:pic>
      <p:sp>
        <p:nvSpPr>
          <p:cNvPr id="7" name="Title 6">
            <a:extLst>
              <a:ext uri="{FF2B5EF4-FFF2-40B4-BE49-F238E27FC236}">
                <a16:creationId xmlns:a16="http://schemas.microsoft.com/office/drawing/2014/main" id="{E669529C-A7D3-45BE-932C-5D693F57AD84}"/>
              </a:ext>
            </a:extLst>
          </p:cNvPr>
          <p:cNvSpPr>
            <a:spLocks noGrp="1"/>
          </p:cNvSpPr>
          <p:nvPr>
            <p:ph type="title"/>
          </p:nvPr>
        </p:nvSpPr>
        <p:spPr>
          <a:xfrm>
            <a:off x="3038622" y="365125"/>
            <a:ext cx="8315178" cy="1325563"/>
          </a:xfrm>
        </p:spPr>
        <p:txBody>
          <a:bodyPr/>
          <a:lstStyle/>
          <a:p>
            <a:r>
              <a:rPr lang="en-US" dirty="0"/>
              <a:t>Scale of inputs</a:t>
            </a:r>
          </a:p>
        </p:txBody>
      </p:sp>
      <p:sp>
        <p:nvSpPr>
          <p:cNvPr id="8" name="Content Placeholder 7">
            <a:extLst>
              <a:ext uri="{FF2B5EF4-FFF2-40B4-BE49-F238E27FC236}">
                <a16:creationId xmlns:a16="http://schemas.microsoft.com/office/drawing/2014/main" id="{E8FE8D07-43BE-4536-88E9-603F03FFB744}"/>
              </a:ext>
            </a:extLst>
          </p:cNvPr>
          <p:cNvSpPr>
            <a:spLocks noGrp="1"/>
          </p:cNvSpPr>
          <p:nvPr>
            <p:ph idx="1"/>
          </p:nvPr>
        </p:nvSpPr>
        <p:spPr>
          <a:xfrm>
            <a:off x="134817" y="2307101"/>
            <a:ext cx="5961184" cy="3883929"/>
          </a:xfrm>
        </p:spPr>
        <p:txBody>
          <a:bodyPr/>
          <a:lstStyle/>
          <a:p>
            <a:r>
              <a:rPr lang="en-US" dirty="0"/>
              <a:t>CB watershed</a:t>
            </a:r>
          </a:p>
          <a:p>
            <a:pPr lvl="1"/>
            <a:r>
              <a:rPr lang="en-US" dirty="0"/>
              <a:t>Fertilizer inputs</a:t>
            </a:r>
          </a:p>
          <a:p>
            <a:r>
              <a:rPr lang="en-US" dirty="0"/>
              <a:t>Geomorphic region</a:t>
            </a:r>
          </a:p>
          <a:p>
            <a:pPr lvl="1"/>
            <a:r>
              <a:rPr lang="en-US" dirty="0"/>
              <a:t>Management practice effectiveness</a:t>
            </a:r>
          </a:p>
          <a:p>
            <a:r>
              <a:rPr lang="en-US" dirty="0"/>
              <a:t>County</a:t>
            </a:r>
          </a:p>
          <a:p>
            <a:pPr lvl="1"/>
            <a:r>
              <a:rPr lang="en-US" dirty="0"/>
              <a:t>Cropping systems</a:t>
            </a:r>
          </a:p>
          <a:p>
            <a:pPr lvl="1"/>
            <a:r>
              <a:rPr lang="en-US" dirty="0"/>
              <a:t>Manure inputs</a:t>
            </a:r>
          </a:p>
          <a:p>
            <a:pPr lvl="1"/>
            <a:r>
              <a:rPr lang="en-US" dirty="0"/>
              <a:t>Agricultural management practices</a:t>
            </a:r>
          </a:p>
        </p:txBody>
      </p:sp>
      <p:sp>
        <p:nvSpPr>
          <p:cNvPr id="9" name="Content Placeholder 7">
            <a:extLst>
              <a:ext uri="{FF2B5EF4-FFF2-40B4-BE49-F238E27FC236}">
                <a16:creationId xmlns:a16="http://schemas.microsoft.com/office/drawing/2014/main" id="{4FF8D2A1-23AE-46C4-832A-5F3230309044}"/>
              </a:ext>
            </a:extLst>
          </p:cNvPr>
          <p:cNvSpPr txBox="1">
            <a:spLocks/>
          </p:cNvSpPr>
          <p:nvPr/>
        </p:nvSpPr>
        <p:spPr>
          <a:xfrm>
            <a:off x="5942429" y="2307100"/>
            <a:ext cx="5961184" cy="388392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River Segment ~100 square km</a:t>
            </a:r>
          </a:p>
          <a:p>
            <a:pPr lvl="1"/>
            <a:r>
              <a:rPr lang="en-US" dirty="0"/>
              <a:t>Large river attenuation</a:t>
            </a:r>
          </a:p>
          <a:p>
            <a:pPr lvl="1"/>
            <a:r>
              <a:rPr lang="en-US" dirty="0"/>
              <a:t>Land use</a:t>
            </a:r>
          </a:p>
          <a:p>
            <a:r>
              <a:rPr lang="en-US" dirty="0"/>
              <a:t>NHD catchment ~ 3 </a:t>
            </a:r>
            <a:r>
              <a:rPr lang="en-US" dirty="0" err="1"/>
              <a:t>sq</a:t>
            </a:r>
            <a:r>
              <a:rPr lang="en-US" dirty="0"/>
              <a:t> km</a:t>
            </a:r>
          </a:p>
          <a:p>
            <a:pPr lvl="1"/>
            <a:r>
              <a:rPr lang="en-US" dirty="0"/>
              <a:t>nitrogen and phosphorus delivery</a:t>
            </a:r>
          </a:p>
          <a:p>
            <a:r>
              <a:rPr lang="en-US" dirty="0"/>
              <a:t>10-meter pixel</a:t>
            </a:r>
          </a:p>
          <a:p>
            <a:pPr lvl="1"/>
            <a:r>
              <a:rPr lang="en-US" dirty="0"/>
              <a:t>Land cover</a:t>
            </a:r>
          </a:p>
          <a:p>
            <a:pPr lvl="1"/>
            <a:r>
              <a:rPr lang="en-US" dirty="0"/>
              <a:t>Sediment loss</a:t>
            </a:r>
          </a:p>
          <a:p>
            <a:r>
              <a:rPr lang="en-US" dirty="0"/>
              <a:t>Point</a:t>
            </a:r>
          </a:p>
          <a:p>
            <a:pPr lvl="1"/>
            <a:r>
              <a:rPr lang="en-US" dirty="0"/>
              <a:t>Developed land management practices </a:t>
            </a:r>
          </a:p>
        </p:txBody>
      </p:sp>
    </p:spTree>
    <p:extLst>
      <p:ext uri="{BB962C8B-B14F-4D97-AF65-F5344CB8AC3E}">
        <p14:creationId xmlns:p14="http://schemas.microsoft.com/office/powerpoint/2010/main" val="1064981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E81F34-7A8F-48CA-8672-7B5C11F40814}"/>
              </a:ext>
            </a:extLst>
          </p:cNvPr>
          <p:cNvSpPr>
            <a:spLocks noGrp="1"/>
          </p:cNvSpPr>
          <p:nvPr>
            <p:ph type="title"/>
          </p:nvPr>
        </p:nvSpPr>
        <p:spPr/>
        <p:txBody>
          <a:bodyPr/>
          <a:lstStyle/>
          <a:p>
            <a:r>
              <a:rPr lang="en-US" dirty="0"/>
              <a:t>Tools for targeting</a:t>
            </a:r>
          </a:p>
        </p:txBody>
      </p:sp>
      <p:sp>
        <p:nvSpPr>
          <p:cNvPr id="4" name="Footer Placeholder 3">
            <a:extLst>
              <a:ext uri="{FF2B5EF4-FFF2-40B4-BE49-F238E27FC236}">
                <a16:creationId xmlns:a16="http://schemas.microsoft.com/office/drawing/2014/main" id="{4E9E2D26-1A56-4421-84A2-894A0D89447D}"/>
              </a:ext>
            </a:extLst>
          </p:cNvPr>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5" name="Slide Number Placeholder 4">
            <a:extLst>
              <a:ext uri="{FF2B5EF4-FFF2-40B4-BE49-F238E27FC236}">
                <a16:creationId xmlns:a16="http://schemas.microsoft.com/office/drawing/2014/main" id="{279516F7-3DB6-4DCE-A806-91C45649E62D}"/>
              </a:ext>
            </a:extLst>
          </p:cNvPr>
          <p:cNvSpPr>
            <a:spLocks noGrp="1"/>
          </p:cNvSpPr>
          <p:nvPr>
            <p:ph type="sldNum" sz="quarter" idx="12"/>
          </p:nvPr>
        </p:nvSpPr>
        <p:spPr/>
        <p:txBody>
          <a:bodyPr/>
          <a:lstStyle/>
          <a:p>
            <a:fld id="{CF4A803E-F90A-4349-840A-4B5A2F6C7C64}" type="slidenum">
              <a:rPr lang="en-US" smtClean="0"/>
              <a:t>21</a:t>
            </a:fld>
            <a:endParaRPr lang="en-US"/>
          </a:p>
        </p:txBody>
      </p:sp>
      <p:graphicFrame>
        <p:nvGraphicFramePr>
          <p:cNvPr id="11" name="Table 11">
            <a:extLst>
              <a:ext uri="{FF2B5EF4-FFF2-40B4-BE49-F238E27FC236}">
                <a16:creationId xmlns:a16="http://schemas.microsoft.com/office/drawing/2014/main" id="{260ABA26-4F04-4A4C-9C33-C059CE836E13}"/>
              </a:ext>
            </a:extLst>
          </p:cNvPr>
          <p:cNvGraphicFramePr>
            <a:graphicFrameLocks noGrp="1"/>
          </p:cNvGraphicFramePr>
          <p:nvPr>
            <p:ph sz="quarter" idx="4294967295"/>
            <p:extLst>
              <p:ext uri="{D42A27DB-BD31-4B8C-83A1-F6EECF244321}">
                <p14:modId xmlns:p14="http://schemas.microsoft.com/office/powerpoint/2010/main" val="2905998737"/>
              </p:ext>
            </p:extLst>
          </p:nvPr>
        </p:nvGraphicFramePr>
        <p:xfrm>
          <a:off x="1316351" y="2047740"/>
          <a:ext cx="9604935" cy="3915176"/>
        </p:xfrm>
        <a:graphic>
          <a:graphicData uri="http://schemas.openxmlformats.org/drawingml/2006/table">
            <a:tbl>
              <a:tblPr firstRow="1" bandRow="1">
                <a:tableStyleId>{5C22544A-7EE6-4342-B048-85BDC9FD1C3A}</a:tableStyleId>
              </a:tblPr>
              <a:tblGrid>
                <a:gridCol w="3201645">
                  <a:extLst>
                    <a:ext uri="{9D8B030D-6E8A-4147-A177-3AD203B41FA5}">
                      <a16:colId xmlns:a16="http://schemas.microsoft.com/office/drawing/2014/main" val="1443328141"/>
                    </a:ext>
                  </a:extLst>
                </a:gridCol>
                <a:gridCol w="3201645">
                  <a:extLst>
                    <a:ext uri="{9D8B030D-6E8A-4147-A177-3AD203B41FA5}">
                      <a16:colId xmlns:a16="http://schemas.microsoft.com/office/drawing/2014/main" val="3778914241"/>
                    </a:ext>
                  </a:extLst>
                </a:gridCol>
                <a:gridCol w="3201645">
                  <a:extLst>
                    <a:ext uri="{9D8B030D-6E8A-4147-A177-3AD203B41FA5}">
                      <a16:colId xmlns:a16="http://schemas.microsoft.com/office/drawing/2014/main" val="3906827438"/>
                    </a:ext>
                  </a:extLst>
                </a:gridCol>
              </a:tblGrid>
              <a:tr h="978794">
                <a:tc>
                  <a:txBody>
                    <a:bodyPr/>
                    <a:lstStyle/>
                    <a:p>
                      <a:r>
                        <a:rPr lang="en-US" dirty="0"/>
                        <a:t>Criterion</a:t>
                      </a:r>
                    </a:p>
                  </a:txBody>
                  <a:tcPr/>
                </a:tc>
                <a:tc>
                  <a:txBody>
                    <a:bodyPr/>
                    <a:lstStyle/>
                    <a:p>
                      <a:r>
                        <a:rPr lang="en-US" dirty="0"/>
                        <a:t>CAST</a:t>
                      </a:r>
                    </a:p>
                  </a:txBody>
                  <a:tcPr/>
                </a:tc>
                <a:tc>
                  <a:txBody>
                    <a:bodyPr/>
                    <a:lstStyle/>
                    <a:p>
                      <a:r>
                        <a:rPr lang="en-US" dirty="0"/>
                        <a:t>Something else</a:t>
                      </a:r>
                    </a:p>
                  </a:txBody>
                  <a:tcPr/>
                </a:tc>
                <a:extLst>
                  <a:ext uri="{0D108BD9-81ED-4DB2-BD59-A6C34878D82A}">
                    <a16:rowId xmlns:a16="http://schemas.microsoft.com/office/drawing/2014/main" val="2842823367"/>
                  </a:ext>
                </a:extLst>
              </a:tr>
              <a:tr h="978794">
                <a:tc>
                  <a:txBody>
                    <a:bodyPr/>
                    <a:lstStyle/>
                    <a:p>
                      <a:r>
                        <a:rPr lang="en-US" dirty="0"/>
                        <a:t>Accessible</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898057278"/>
                  </a:ext>
                </a:extLst>
              </a:tr>
              <a:tr h="978794">
                <a:tc>
                  <a:txBody>
                    <a:bodyPr/>
                    <a:lstStyle/>
                    <a:p>
                      <a:r>
                        <a:rPr lang="en-US" dirty="0"/>
                        <a:t>Consistent with Chesapeake TMDL</a:t>
                      </a:r>
                    </a:p>
                  </a:txBody>
                  <a:tcPr/>
                </a:tc>
                <a:tc>
                  <a:txBody>
                    <a:bodyPr/>
                    <a:lstStyle/>
                    <a:p>
                      <a:r>
                        <a:rPr lang="en-US" dirty="0"/>
                        <a:t>Yes</a:t>
                      </a:r>
                    </a:p>
                  </a:txBody>
                  <a:tcPr/>
                </a:tc>
                <a:tc>
                  <a:txBody>
                    <a:bodyPr/>
                    <a:lstStyle/>
                    <a:p>
                      <a:r>
                        <a:rPr lang="en-US" dirty="0"/>
                        <a:t>No</a:t>
                      </a:r>
                    </a:p>
                  </a:txBody>
                  <a:tcPr/>
                </a:tc>
                <a:extLst>
                  <a:ext uri="{0D108BD9-81ED-4DB2-BD59-A6C34878D82A}">
                    <a16:rowId xmlns:a16="http://schemas.microsoft.com/office/drawing/2014/main" val="2443106210"/>
                  </a:ext>
                </a:extLst>
              </a:tr>
              <a:tr h="978794">
                <a:tc>
                  <a:txBody>
                    <a:bodyPr/>
                    <a:lstStyle/>
                    <a:p>
                      <a:r>
                        <a:rPr lang="en-US" dirty="0"/>
                        <a:t>Field-scale</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2635751097"/>
                  </a:ext>
                </a:extLst>
              </a:tr>
            </a:tbl>
          </a:graphicData>
        </a:graphic>
      </p:graphicFrame>
    </p:spTree>
    <p:extLst>
      <p:ext uri="{BB962C8B-B14F-4D97-AF65-F5344CB8AC3E}">
        <p14:creationId xmlns:p14="http://schemas.microsoft.com/office/powerpoint/2010/main" val="45406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E81F34-7A8F-48CA-8672-7B5C11F40814}"/>
              </a:ext>
            </a:extLst>
          </p:cNvPr>
          <p:cNvSpPr>
            <a:spLocks noGrp="1"/>
          </p:cNvSpPr>
          <p:nvPr>
            <p:ph type="title"/>
          </p:nvPr>
        </p:nvSpPr>
        <p:spPr/>
        <p:txBody>
          <a:bodyPr/>
          <a:lstStyle/>
          <a:p>
            <a:r>
              <a:rPr lang="en-US" dirty="0"/>
              <a:t>Tools for targeting</a:t>
            </a:r>
          </a:p>
        </p:txBody>
      </p:sp>
      <p:sp>
        <p:nvSpPr>
          <p:cNvPr id="4" name="Footer Placeholder 3">
            <a:extLst>
              <a:ext uri="{FF2B5EF4-FFF2-40B4-BE49-F238E27FC236}">
                <a16:creationId xmlns:a16="http://schemas.microsoft.com/office/drawing/2014/main" id="{4E9E2D26-1A56-4421-84A2-894A0D89447D}"/>
              </a:ext>
            </a:extLst>
          </p:cNvPr>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5" name="Slide Number Placeholder 4">
            <a:extLst>
              <a:ext uri="{FF2B5EF4-FFF2-40B4-BE49-F238E27FC236}">
                <a16:creationId xmlns:a16="http://schemas.microsoft.com/office/drawing/2014/main" id="{279516F7-3DB6-4DCE-A806-91C45649E62D}"/>
              </a:ext>
            </a:extLst>
          </p:cNvPr>
          <p:cNvSpPr>
            <a:spLocks noGrp="1"/>
          </p:cNvSpPr>
          <p:nvPr>
            <p:ph type="sldNum" sz="quarter" idx="12"/>
          </p:nvPr>
        </p:nvSpPr>
        <p:spPr/>
        <p:txBody>
          <a:bodyPr/>
          <a:lstStyle/>
          <a:p>
            <a:fld id="{CF4A803E-F90A-4349-840A-4B5A2F6C7C64}" type="slidenum">
              <a:rPr lang="en-US" smtClean="0"/>
              <a:t>22</a:t>
            </a:fld>
            <a:endParaRPr lang="en-US"/>
          </a:p>
        </p:txBody>
      </p:sp>
      <p:graphicFrame>
        <p:nvGraphicFramePr>
          <p:cNvPr id="11" name="Table 11">
            <a:extLst>
              <a:ext uri="{FF2B5EF4-FFF2-40B4-BE49-F238E27FC236}">
                <a16:creationId xmlns:a16="http://schemas.microsoft.com/office/drawing/2014/main" id="{260ABA26-4F04-4A4C-9C33-C059CE836E13}"/>
              </a:ext>
            </a:extLst>
          </p:cNvPr>
          <p:cNvGraphicFramePr>
            <a:graphicFrameLocks noGrp="1"/>
          </p:cNvGraphicFramePr>
          <p:nvPr>
            <p:ph sz="quarter" idx="4294967295"/>
            <p:extLst>
              <p:ext uri="{D42A27DB-BD31-4B8C-83A1-F6EECF244321}">
                <p14:modId xmlns:p14="http://schemas.microsoft.com/office/powerpoint/2010/main" val="3225334684"/>
              </p:ext>
            </p:extLst>
          </p:nvPr>
        </p:nvGraphicFramePr>
        <p:xfrm>
          <a:off x="1316351" y="2047740"/>
          <a:ext cx="9604935" cy="3915176"/>
        </p:xfrm>
        <a:graphic>
          <a:graphicData uri="http://schemas.openxmlformats.org/drawingml/2006/table">
            <a:tbl>
              <a:tblPr firstRow="1" bandRow="1">
                <a:tableStyleId>{5C22544A-7EE6-4342-B048-85BDC9FD1C3A}</a:tableStyleId>
              </a:tblPr>
              <a:tblGrid>
                <a:gridCol w="3201645">
                  <a:extLst>
                    <a:ext uri="{9D8B030D-6E8A-4147-A177-3AD203B41FA5}">
                      <a16:colId xmlns:a16="http://schemas.microsoft.com/office/drawing/2014/main" val="1443328141"/>
                    </a:ext>
                  </a:extLst>
                </a:gridCol>
                <a:gridCol w="3201645">
                  <a:extLst>
                    <a:ext uri="{9D8B030D-6E8A-4147-A177-3AD203B41FA5}">
                      <a16:colId xmlns:a16="http://schemas.microsoft.com/office/drawing/2014/main" val="3778914241"/>
                    </a:ext>
                  </a:extLst>
                </a:gridCol>
                <a:gridCol w="3201645">
                  <a:extLst>
                    <a:ext uri="{9D8B030D-6E8A-4147-A177-3AD203B41FA5}">
                      <a16:colId xmlns:a16="http://schemas.microsoft.com/office/drawing/2014/main" val="3906827438"/>
                    </a:ext>
                  </a:extLst>
                </a:gridCol>
              </a:tblGrid>
              <a:tr h="978794">
                <a:tc>
                  <a:txBody>
                    <a:bodyPr/>
                    <a:lstStyle/>
                    <a:p>
                      <a:r>
                        <a:rPr lang="en-US" dirty="0"/>
                        <a:t>Criterion</a:t>
                      </a:r>
                    </a:p>
                  </a:txBody>
                  <a:tcPr/>
                </a:tc>
                <a:tc>
                  <a:txBody>
                    <a:bodyPr/>
                    <a:lstStyle/>
                    <a:p>
                      <a:r>
                        <a:rPr lang="en-US" dirty="0"/>
                        <a:t>CAST</a:t>
                      </a:r>
                    </a:p>
                  </a:txBody>
                  <a:tcPr/>
                </a:tc>
                <a:tc>
                  <a:txBody>
                    <a:bodyPr/>
                    <a:lstStyle/>
                    <a:p>
                      <a:r>
                        <a:rPr lang="en-US" dirty="0"/>
                        <a:t>Something else</a:t>
                      </a:r>
                    </a:p>
                  </a:txBody>
                  <a:tcPr/>
                </a:tc>
                <a:extLst>
                  <a:ext uri="{0D108BD9-81ED-4DB2-BD59-A6C34878D82A}">
                    <a16:rowId xmlns:a16="http://schemas.microsoft.com/office/drawing/2014/main" val="2842823367"/>
                  </a:ext>
                </a:extLst>
              </a:tr>
              <a:tr h="978794">
                <a:tc>
                  <a:txBody>
                    <a:bodyPr/>
                    <a:lstStyle/>
                    <a:p>
                      <a:r>
                        <a:rPr lang="en-US" dirty="0"/>
                        <a:t>Accessible</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898057278"/>
                  </a:ext>
                </a:extLst>
              </a:tr>
              <a:tr h="978794">
                <a:tc>
                  <a:txBody>
                    <a:bodyPr/>
                    <a:lstStyle/>
                    <a:p>
                      <a:r>
                        <a:rPr lang="en-US" dirty="0"/>
                        <a:t>Consistent with Chesapeake TMDL</a:t>
                      </a:r>
                    </a:p>
                  </a:txBody>
                  <a:tcPr/>
                </a:tc>
                <a:tc>
                  <a:txBody>
                    <a:bodyPr/>
                    <a:lstStyle/>
                    <a:p>
                      <a:r>
                        <a:rPr lang="en-US" dirty="0"/>
                        <a:t>Yes</a:t>
                      </a:r>
                    </a:p>
                  </a:txBody>
                  <a:tcPr/>
                </a:tc>
                <a:tc>
                  <a:txBody>
                    <a:bodyPr/>
                    <a:lstStyle/>
                    <a:p>
                      <a:r>
                        <a:rPr lang="en-US" dirty="0"/>
                        <a:t>No, but maybe that’s not your only goal</a:t>
                      </a:r>
                    </a:p>
                  </a:txBody>
                  <a:tcPr/>
                </a:tc>
                <a:extLst>
                  <a:ext uri="{0D108BD9-81ED-4DB2-BD59-A6C34878D82A}">
                    <a16:rowId xmlns:a16="http://schemas.microsoft.com/office/drawing/2014/main" val="2443106210"/>
                  </a:ext>
                </a:extLst>
              </a:tr>
              <a:tr h="978794">
                <a:tc>
                  <a:txBody>
                    <a:bodyPr/>
                    <a:lstStyle/>
                    <a:p>
                      <a:r>
                        <a:rPr lang="en-US" dirty="0"/>
                        <a:t>Field-scale</a:t>
                      </a:r>
                    </a:p>
                  </a:txBody>
                  <a:tcPr/>
                </a:tc>
                <a:tc>
                  <a:txBody>
                    <a:bodyPr/>
                    <a:lstStyle/>
                    <a:p>
                      <a:r>
                        <a:rPr lang="en-US" dirty="0"/>
                        <a:t>No, but it is actually any worse in predicting loads</a:t>
                      </a:r>
                    </a:p>
                  </a:txBody>
                  <a:tcPr/>
                </a:tc>
                <a:tc>
                  <a:txBody>
                    <a:bodyPr/>
                    <a:lstStyle/>
                    <a:p>
                      <a:r>
                        <a:rPr lang="en-US" dirty="0"/>
                        <a:t>Yes</a:t>
                      </a:r>
                    </a:p>
                  </a:txBody>
                  <a:tcPr/>
                </a:tc>
                <a:extLst>
                  <a:ext uri="{0D108BD9-81ED-4DB2-BD59-A6C34878D82A}">
                    <a16:rowId xmlns:a16="http://schemas.microsoft.com/office/drawing/2014/main" val="2635751097"/>
                  </a:ext>
                </a:extLst>
              </a:tr>
            </a:tbl>
          </a:graphicData>
        </a:graphic>
      </p:graphicFrame>
    </p:spTree>
    <p:extLst>
      <p:ext uri="{BB962C8B-B14F-4D97-AF65-F5344CB8AC3E}">
        <p14:creationId xmlns:p14="http://schemas.microsoft.com/office/powerpoint/2010/main" val="3808955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Grp="1" noChangeArrowheads="1"/>
          </p:cNvSpPr>
          <p:nvPr>
            <p:ph type="title"/>
          </p:nvPr>
        </p:nvSpPr>
        <p:spPr>
          <a:xfrm>
            <a:off x="2539452" y="44880"/>
            <a:ext cx="2178124" cy="1143000"/>
          </a:xfrm>
        </p:spPr>
        <p:txBody>
          <a:bodyPr/>
          <a:lstStyle/>
          <a:p>
            <a:pPr eaLnBrk="1" hangingPunct="1">
              <a:defRPr/>
            </a:pPr>
            <a:r>
              <a:rPr lang="en-US" sz="3600" b="1" dirty="0">
                <a:latin typeface="Calibri" panose="020F0502020204030204" pitchFamily="34" charset="0"/>
              </a:rPr>
              <a:t>Questions</a:t>
            </a:r>
          </a:p>
        </p:txBody>
      </p:sp>
      <p:pic>
        <p:nvPicPr>
          <p:cNvPr id="80902" name="Picture 7" descr="MCj04315480000[1]"/>
          <p:cNvPicPr>
            <a:picLocks noChangeAspect="1" noChangeArrowheads="1"/>
          </p:cNvPicPr>
          <p:nvPr/>
        </p:nvPicPr>
        <p:blipFill>
          <a:blip r:embed="rId2" cstate="print"/>
          <a:srcRect/>
          <a:stretch>
            <a:fillRect/>
          </a:stretch>
        </p:blipFill>
        <p:spPr bwMode="auto">
          <a:xfrm>
            <a:off x="1679205" y="790060"/>
            <a:ext cx="1752600" cy="1752600"/>
          </a:xfrm>
          <a:prstGeom prst="rect">
            <a:avLst/>
          </a:prstGeom>
          <a:noFill/>
          <a:ln w="9525">
            <a:noFill/>
            <a:miter lim="800000"/>
            <a:headEnd/>
            <a:tailEnd/>
          </a:ln>
        </p:spPr>
      </p:pic>
      <p:pic>
        <p:nvPicPr>
          <p:cNvPr id="80905" name="Picture 9"/>
          <p:cNvPicPr>
            <a:picLocks noChangeAspect="1" noChangeArrowheads="1"/>
          </p:cNvPicPr>
          <p:nvPr/>
        </p:nvPicPr>
        <p:blipFill>
          <a:blip r:embed="rId3" cstate="print"/>
          <a:srcRect/>
          <a:stretch>
            <a:fillRect/>
          </a:stretch>
        </p:blipFill>
        <p:spPr bwMode="auto">
          <a:xfrm>
            <a:off x="1536070" y="4252162"/>
            <a:ext cx="3906162" cy="2605839"/>
          </a:xfrm>
          <a:prstGeom prst="rect">
            <a:avLst/>
          </a:prstGeom>
          <a:noFill/>
          <a:ln w="9525">
            <a:noFill/>
            <a:miter lim="800000"/>
            <a:headEnd/>
            <a:tailEnd/>
          </a:ln>
        </p:spPr>
      </p:pic>
      <p:pic>
        <p:nvPicPr>
          <p:cNvPr id="80907" name="Picture 2"/>
          <p:cNvPicPr>
            <a:picLocks noChangeAspect="1" noChangeArrowheads="1"/>
          </p:cNvPicPr>
          <p:nvPr/>
        </p:nvPicPr>
        <p:blipFill>
          <a:blip r:embed="rId4" cstate="print"/>
          <a:srcRect/>
          <a:stretch>
            <a:fillRect/>
          </a:stretch>
        </p:blipFill>
        <p:spPr bwMode="auto">
          <a:xfrm>
            <a:off x="8254131" y="5000019"/>
            <a:ext cx="2418367" cy="1872760"/>
          </a:xfrm>
          <a:prstGeom prst="rect">
            <a:avLst/>
          </a:prstGeom>
          <a:noFill/>
          <a:ln w="9525">
            <a:noFill/>
            <a:miter lim="800000"/>
            <a:headEnd/>
            <a:tailEnd/>
          </a:ln>
        </p:spPr>
      </p:pic>
      <p:pic>
        <p:nvPicPr>
          <p:cNvPr id="80897" name="Picture 2" descr="oysterboat"/>
          <p:cNvPicPr>
            <a:picLocks noChangeAspect="1" noChangeArrowheads="1"/>
          </p:cNvPicPr>
          <p:nvPr/>
        </p:nvPicPr>
        <p:blipFill>
          <a:blip r:embed="rId5" cstate="print"/>
          <a:srcRect/>
          <a:stretch>
            <a:fillRect/>
          </a:stretch>
        </p:blipFill>
        <p:spPr bwMode="auto">
          <a:xfrm>
            <a:off x="1555818" y="2397367"/>
            <a:ext cx="3778182" cy="2250832"/>
          </a:xfrm>
          <a:prstGeom prst="rect">
            <a:avLst/>
          </a:prstGeom>
          <a:noFill/>
          <a:ln w="9525">
            <a:noFill/>
            <a:miter lim="800000"/>
            <a:headEnd/>
            <a:tailEnd/>
          </a:ln>
        </p:spPr>
      </p:pic>
      <p:sp>
        <p:nvSpPr>
          <p:cNvPr id="4" name="AutoShape 6" descr="Image result for photos of sailboats on the Chesapeake Bay"/>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9966" y="2335213"/>
            <a:ext cx="2643851" cy="2643851"/>
          </a:xfrm>
          <a:prstGeom prst="rect">
            <a:avLst/>
          </a:prstGeom>
        </p:spPr>
      </p:pic>
      <p:pic>
        <p:nvPicPr>
          <p:cNvPr id="15" name="Picture 2" descr="http://www.cbf.org/assets/images/maps/blueprint-history-chesapeake-bay-watershed-map.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2539" y="-102610"/>
            <a:ext cx="1889479" cy="2645270"/>
          </a:xfrm>
          <a:prstGeom prst="rect">
            <a:avLst/>
          </a:prstGeom>
          <a:noFill/>
          <a:extLst>
            <a:ext uri="{909E8E84-426E-40DD-AFC4-6F175D3DCCD1}">
              <a14:hiddenFill xmlns:a14="http://schemas.microsoft.com/office/drawing/2010/main">
                <a:solidFill>
                  <a:srgbClr val="FFFFFF"/>
                </a:solidFill>
              </a14:hiddenFill>
            </a:ext>
          </a:extLst>
        </p:spPr>
      </p:pic>
      <p:pic>
        <p:nvPicPr>
          <p:cNvPr id="80901" name="Picture 6"/>
          <p:cNvPicPr>
            <a:picLocks noChangeAspect="1" noChangeArrowheads="1"/>
          </p:cNvPicPr>
          <p:nvPr/>
        </p:nvPicPr>
        <p:blipFill>
          <a:blip r:embed="rId8" cstate="print"/>
          <a:srcRect/>
          <a:stretch>
            <a:fillRect/>
          </a:stretch>
        </p:blipFill>
        <p:spPr bwMode="auto">
          <a:xfrm>
            <a:off x="7572018" y="-1"/>
            <a:ext cx="3095983" cy="2440053"/>
          </a:xfrm>
          <a:prstGeom prst="rect">
            <a:avLst/>
          </a:prstGeom>
          <a:noFill/>
          <a:ln w="9525">
            <a:noFill/>
            <a:miter lim="800000"/>
            <a:headEnd/>
            <a:tailEnd/>
          </a:ln>
        </p:spPr>
      </p:pic>
      <p:pic>
        <p:nvPicPr>
          <p:cNvPr id="80903" name="Picture 8" descr="cbp_556"/>
          <p:cNvPicPr>
            <a:picLocks noChangeAspect="1" noChangeArrowheads="1"/>
          </p:cNvPicPr>
          <p:nvPr/>
        </p:nvPicPr>
        <p:blipFill>
          <a:blip r:embed="rId9" cstate="print"/>
          <a:srcRect/>
          <a:stretch>
            <a:fillRect/>
          </a:stretch>
        </p:blipFill>
        <p:spPr bwMode="auto">
          <a:xfrm>
            <a:off x="5307791" y="2484933"/>
            <a:ext cx="2972174" cy="4387846"/>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5DD24419-B228-4FA5-A634-E05E571DC654}"/>
              </a:ext>
            </a:extLst>
          </p:cNvPr>
          <p:cNvSpPr>
            <a:spLocks noGrp="1"/>
          </p:cNvSpPr>
          <p:nvPr>
            <p:ph type="sldNum" sz="quarter" idx="12"/>
          </p:nvPr>
        </p:nvSpPr>
        <p:spPr/>
        <p:txBody>
          <a:bodyPr/>
          <a:lstStyle/>
          <a:p>
            <a:fld id="{CF4A803E-F90A-4349-840A-4B5A2F6C7C64}" type="slidenum">
              <a:rPr lang="en-US" smtClean="0"/>
              <a:t>23</a:t>
            </a:fld>
            <a:endParaRPr lang="en-US"/>
          </a:p>
        </p:txBody>
      </p:sp>
    </p:spTree>
    <p:extLst>
      <p:ext uri="{BB962C8B-B14F-4D97-AF65-F5344CB8AC3E}">
        <p14:creationId xmlns:p14="http://schemas.microsoft.com/office/powerpoint/2010/main" val="2572242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290365" y="3812954"/>
            <a:ext cx="4848966" cy="1516014"/>
          </a:xfrm>
        </p:spPr>
        <p:txBody>
          <a:bodyPr vert="horz" lIns="91440" tIns="45720" rIns="91440" bIns="45720" rtlCol="0" anchor="b">
            <a:normAutofit/>
          </a:bodyPr>
          <a:lstStyle/>
          <a:p>
            <a:r>
              <a:rPr lang="en-US" sz="4200">
                <a:solidFill>
                  <a:srgbClr val="FFFFFF"/>
                </a:solidFill>
              </a:rPr>
              <a:t>More of this…</a:t>
            </a:r>
          </a:p>
        </p:txBody>
      </p:sp>
      <p:sp>
        <p:nvSpPr>
          <p:cNvPr id="3" name="Slide Number Placeholder 2"/>
          <p:cNvSpPr>
            <a:spLocks noGrp="1"/>
          </p:cNvSpPr>
          <p:nvPr>
            <p:ph type="sldNum" sz="quarter" idx="12"/>
          </p:nvPr>
        </p:nvSpPr>
        <p:spPr>
          <a:xfrm>
            <a:off x="8317029" y="6536267"/>
            <a:ext cx="2057400" cy="306928"/>
          </a:xfrm>
        </p:spPr>
        <p:txBody>
          <a:bodyPr vert="horz" lIns="91440" tIns="45720" rIns="91440" bIns="45720" rtlCol="0" anchor="ctr">
            <a:normAutofit/>
          </a:bodyPr>
          <a:lstStyle/>
          <a:p>
            <a:pPr>
              <a:spcAft>
                <a:spcPts val="600"/>
              </a:spcAft>
            </a:pPr>
            <a:fld id="{DA076633-F49B-410D-B8F5-4FB6D61F0B3D}" type="slidenum">
              <a:rPr lang="en-US" smtClean="0"/>
              <a:pPr>
                <a:spcAft>
                  <a:spcPts val="600"/>
                </a:spcAft>
              </a:pPr>
              <a:t>3</a:t>
            </a:fld>
            <a:endParaRPr lang="en-US"/>
          </a:p>
        </p:txBody>
      </p:sp>
      <p:pic>
        <p:nvPicPr>
          <p:cNvPr id="4" name="Picture 3" descr="A hand holding a fish&#10;&#10;Description generated with very high confidence">
            <a:extLst>
              <a:ext uri="{FF2B5EF4-FFF2-40B4-BE49-F238E27FC236}">
                <a16:creationId xmlns:a16="http://schemas.microsoft.com/office/drawing/2014/main" id="{F3B8D481-8D8D-4B08-BFB2-144BD094192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01" r="4377" b="-4"/>
          <a:stretch/>
        </p:blipFill>
        <p:spPr>
          <a:xfrm>
            <a:off x="1762227" y="321734"/>
            <a:ext cx="3120339" cy="2212975"/>
          </a:xfrm>
          <a:prstGeom prst="rect">
            <a:avLst/>
          </a:prstGeom>
        </p:spPr>
      </p:pic>
      <p:pic>
        <p:nvPicPr>
          <p:cNvPr id="1026" name="Picture 2" descr="Carp in bay grass bed, Poplar Harbor (&lt;a href='https://www.flickr.com/photos/29388462@N06/5051652569'&gt;view on Flickr&lt;/a&gt;)"/>
          <p:cNvPicPr>
            <a:picLocks noChangeAspect="1" noChangeArrowheads="1"/>
          </p:cNvPicPr>
          <p:nvPr/>
        </p:nvPicPr>
        <p:blipFill rotWithShape="1">
          <a:blip r:embed="rId3">
            <a:extLst>
              <a:ext uri="{28A0092B-C50C-407E-A947-70E740481C1C}">
                <a14:useLocalDpi xmlns:a14="http://schemas.microsoft.com/office/drawing/2010/main" val="0"/>
              </a:ext>
            </a:extLst>
          </a:blip>
          <a:srcRect l="22884" r="23090" b="2"/>
          <a:stretch/>
        </p:blipFill>
        <p:spPr bwMode="auto">
          <a:xfrm>
            <a:off x="1762227" y="2695575"/>
            <a:ext cx="3120339" cy="38406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isherman Island National Wildlife Refuge (&lt;a href='http://www.flickr.com/photos/29388462@N06/6969949796'&gt;view on Flickr&lt;/a&gt;)"/>
          <p:cNvPicPr>
            <a:picLocks noChangeAspect="1" noChangeArrowheads="1"/>
          </p:cNvPicPr>
          <p:nvPr/>
        </p:nvPicPr>
        <p:blipFill rotWithShape="1">
          <a:blip r:embed="rId4">
            <a:extLst>
              <a:ext uri="{28A0092B-C50C-407E-A947-70E740481C1C}">
                <a14:useLocalDpi xmlns:a14="http://schemas.microsoft.com/office/drawing/2010/main" val="0"/>
              </a:ext>
            </a:extLst>
          </a:blip>
          <a:srcRect r="1" b="17741"/>
          <a:stretch/>
        </p:blipFill>
        <p:spPr bwMode="auto">
          <a:xfrm>
            <a:off x="5014722" y="321733"/>
            <a:ext cx="5417534" cy="298581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D89C6E84-DD4D-429D-9A8E-E91244C3E7CE}"/>
              </a:ext>
            </a:extLst>
          </p:cNvPr>
          <p:cNvSpPr/>
          <p:nvPr/>
        </p:nvSpPr>
        <p:spPr>
          <a:xfrm>
            <a:off x="5014722" y="3550449"/>
            <a:ext cx="5415052" cy="298581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dirty="0">
                <a:solidFill>
                  <a:schemeClr val="tx1"/>
                </a:solidFill>
              </a:rPr>
              <a:t>More of This</a:t>
            </a:r>
          </a:p>
        </p:txBody>
      </p:sp>
    </p:spTree>
    <p:extLst>
      <p:ext uri="{BB962C8B-B14F-4D97-AF65-F5344CB8AC3E}">
        <p14:creationId xmlns:p14="http://schemas.microsoft.com/office/powerpoint/2010/main" val="4171918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9E23F3F-50F0-44E7-A78A-DD1CC394A0F5}"/>
              </a:ext>
            </a:extLst>
          </p:cNvPr>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4" name="Slide Number Placeholder 3">
            <a:extLst>
              <a:ext uri="{FF2B5EF4-FFF2-40B4-BE49-F238E27FC236}">
                <a16:creationId xmlns:a16="http://schemas.microsoft.com/office/drawing/2014/main" id="{730D16FF-9DF6-40EC-8777-E8740246CF45}"/>
              </a:ext>
            </a:extLst>
          </p:cNvPr>
          <p:cNvSpPr>
            <a:spLocks noGrp="1"/>
          </p:cNvSpPr>
          <p:nvPr>
            <p:ph type="sldNum" sz="quarter" idx="12"/>
          </p:nvPr>
        </p:nvSpPr>
        <p:spPr/>
        <p:txBody>
          <a:bodyPr/>
          <a:lstStyle/>
          <a:p>
            <a:fld id="{CF4A803E-F90A-4349-840A-4B5A2F6C7C64}" type="slidenum">
              <a:rPr lang="en-US" smtClean="0"/>
              <a:t>4</a:t>
            </a:fld>
            <a:endParaRPr lang="en-US"/>
          </a:p>
        </p:txBody>
      </p:sp>
      <p:pic>
        <p:nvPicPr>
          <p:cNvPr id="6" name="Picture 5" descr="A close up of a map&#10;&#10;Description generated with high confidence">
            <a:extLst>
              <a:ext uri="{FF2B5EF4-FFF2-40B4-BE49-F238E27FC236}">
                <a16:creationId xmlns:a16="http://schemas.microsoft.com/office/drawing/2014/main" id="{86B87639-64FC-4C87-BEAF-1CA273227AB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040" y="136524"/>
            <a:ext cx="12035835" cy="5993819"/>
          </a:xfrm>
          <a:prstGeom prst="rect">
            <a:avLst/>
          </a:prstGeom>
        </p:spPr>
      </p:pic>
    </p:spTree>
    <p:extLst>
      <p:ext uri="{BB962C8B-B14F-4D97-AF65-F5344CB8AC3E}">
        <p14:creationId xmlns:p14="http://schemas.microsoft.com/office/powerpoint/2010/main" val="484480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major_basins_N_P_draft_allocations_by_jurisdiction_v2"/>
          <p:cNvPicPr>
            <a:picLocks noGrp="1" noChangeAspect="1" noChangeArrowheads="1"/>
          </p:cNvPicPr>
          <p:nvPr>
            <p:ph type="title"/>
          </p:nvPr>
        </p:nvPicPr>
        <p:blipFill>
          <a:blip r:embed="rId2" cstate="print"/>
          <a:stretch>
            <a:fillRect/>
          </a:stretch>
        </p:blipFill>
        <p:spPr>
          <a:xfrm>
            <a:off x="7123215" y="365125"/>
            <a:ext cx="4568306" cy="5991225"/>
          </a:xfrm>
          <a:noFill/>
        </p:spPr>
      </p:pic>
      <p:sp>
        <p:nvSpPr>
          <p:cNvPr id="16387" name="Rectangle 3"/>
          <p:cNvSpPr>
            <a:spLocks noGrp="1" noChangeArrowheads="1"/>
          </p:cNvSpPr>
          <p:nvPr>
            <p:ph idx="1"/>
          </p:nvPr>
        </p:nvSpPr>
        <p:spPr>
          <a:xfrm>
            <a:off x="843995" y="805603"/>
            <a:ext cx="4835588" cy="4062413"/>
          </a:xfrm>
        </p:spPr>
        <p:txBody>
          <a:bodyPr/>
          <a:lstStyle/>
          <a:p>
            <a:pPr eaLnBrk="1" hangingPunct="1">
              <a:buFontTx/>
              <a:buNone/>
            </a:pPr>
            <a:r>
              <a:rPr lang="en-US" dirty="0"/>
              <a:t>State-basin allocations</a:t>
            </a:r>
          </a:p>
          <a:p>
            <a:pPr eaLnBrk="1" hangingPunct="1">
              <a:buFontTx/>
              <a:buNone/>
            </a:pPr>
            <a:r>
              <a:rPr lang="en-US" dirty="0"/>
              <a:t> </a:t>
            </a:r>
          </a:p>
          <a:p>
            <a:pPr eaLnBrk="1" hangingPunct="1">
              <a:buFontTx/>
              <a:buNone/>
            </a:pPr>
            <a:r>
              <a:rPr lang="en-US" dirty="0"/>
              <a:t>Nitrogen and Phosphorus</a:t>
            </a:r>
          </a:p>
          <a:p>
            <a:pPr eaLnBrk="1" hangingPunct="1">
              <a:buFontTx/>
              <a:buNone/>
            </a:pPr>
            <a:endParaRPr lang="en-US" dirty="0"/>
          </a:p>
          <a:p>
            <a:pPr eaLnBrk="1" hangingPunct="1">
              <a:buFontTx/>
              <a:buNone/>
            </a:pPr>
            <a:r>
              <a:rPr lang="en-US" dirty="0"/>
              <a:t>Million pounds per year</a:t>
            </a:r>
          </a:p>
        </p:txBody>
      </p:sp>
      <p:sp>
        <p:nvSpPr>
          <p:cNvPr id="16386" name="Slide Number Placeholder 5"/>
          <p:cNvSpPr>
            <a:spLocks noGrp="1"/>
          </p:cNvSpPr>
          <p:nvPr>
            <p:ph type="sldNum" sz="quarter" idx="12"/>
          </p:nvPr>
        </p:nvSpPr>
        <p:spPr>
          <a:noFill/>
        </p:spPr>
        <p:txBody>
          <a:bodyPr/>
          <a:lstStyle/>
          <a:p>
            <a:fld id="{7BA097FC-3DF0-4D56-A39A-87978861569C}" type="slidenum">
              <a:rPr lang="en-US"/>
              <a:pPr/>
              <a:t>5</a:t>
            </a:fld>
            <a:endParaRPr lang="en-US" dirty="0"/>
          </a:p>
        </p:txBody>
      </p:sp>
    </p:spTree>
    <p:extLst>
      <p:ext uri="{BB962C8B-B14F-4D97-AF65-F5344CB8AC3E}">
        <p14:creationId xmlns:p14="http://schemas.microsoft.com/office/powerpoint/2010/main" val="5066361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0C7A7D-2254-4B41-A232-DD13D0DCBE55}" type="slidenum">
              <a:rPr lang="en-US" smtClean="0"/>
              <a:t>6</a:t>
            </a:fld>
            <a:endParaRPr lang="en-US"/>
          </a:p>
        </p:txBody>
      </p:sp>
      <p:sp>
        <p:nvSpPr>
          <p:cNvPr id="4" name="Rectangle 3"/>
          <p:cNvSpPr/>
          <p:nvPr/>
        </p:nvSpPr>
        <p:spPr>
          <a:xfrm>
            <a:off x="2209801" y="1244825"/>
            <a:ext cx="9406943" cy="488133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9" name="Text Box 5"/>
          <p:cNvSpPr txBox="1">
            <a:spLocks noChangeArrowheads="1"/>
          </p:cNvSpPr>
          <p:nvPr/>
        </p:nvSpPr>
        <p:spPr bwMode="auto">
          <a:xfrm>
            <a:off x="1524000" y="228601"/>
            <a:ext cx="9144000" cy="701675"/>
          </a:xfrm>
          <a:prstGeom prst="rect">
            <a:avLst/>
          </a:prstGeom>
          <a:noFill/>
          <a:ln w="9525">
            <a:noFill/>
            <a:miter lim="800000"/>
            <a:headEnd/>
            <a:tailEnd/>
          </a:ln>
          <a:effectLst/>
        </p:spPr>
        <p:txBody>
          <a:bodyPr>
            <a:spAutoFit/>
          </a:bodyPr>
          <a:lstStyle/>
          <a:p>
            <a:pPr algn="ctr">
              <a:spcBef>
                <a:spcPct val="50000"/>
              </a:spcBef>
            </a:pPr>
            <a:r>
              <a:rPr lang="en-US" sz="4000" dirty="0">
                <a:latin typeface="Calibri" pitchFamily="34" charset="0"/>
              </a:rPr>
              <a:t>Guidelines for Planning Targets</a:t>
            </a:r>
          </a:p>
        </p:txBody>
      </p:sp>
      <p:sp>
        <p:nvSpPr>
          <p:cNvPr id="3" name="TextBox 2"/>
          <p:cNvSpPr txBox="1"/>
          <p:nvPr/>
        </p:nvSpPr>
        <p:spPr>
          <a:xfrm>
            <a:off x="4482051" y="4910722"/>
            <a:ext cx="5957349" cy="1077218"/>
          </a:xfrm>
          <a:prstGeom prst="rect">
            <a:avLst/>
          </a:prstGeom>
          <a:solidFill>
            <a:schemeClr val="accent5">
              <a:lumMod val="20000"/>
              <a:lumOff val="80000"/>
            </a:schemeClr>
          </a:solidFill>
        </p:spPr>
        <p:txBody>
          <a:bodyPr wrap="square" rtlCol="0">
            <a:spAutoFit/>
          </a:bodyPr>
          <a:lstStyle/>
          <a:p>
            <a:r>
              <a:rPr lang="en-US" sz="3200" dirty="0"/>
              <a:t>Increasing relationship between Relative Effectiveness and Effort</a:t>
            </a:r>
          </a:p>
        </p:txBody>
      </p:sp>
      <p:sp>
        <p:nvSpPr>
          <p:cNvPr id="5" name="TextBox 4"/>
          <p:cNvSpPr txBox="1"/>
          <p:nvPr/>
        </p:nvSpPr>
        <p:spPr>
          <a:xfrm>
            <a:off x="3082181" y="6171684"/>
            <a:ext cx="2122697" cy="523220"/>
          </a:xfrm>
          <a:prstGeom prst="rect">
            <a:avLst/>
          </a:prstGeom>
          <a:noFill/>
        </p:spPr>
        <p:txBody>
          <a:bodyPr wrap="none" rtlCol="0">
            <a:spAutoFit/>
          </a:bodyPr>
          <a:lstStyle/>
          <a:p>
            <a:r>
              <a:rPr lang="en-US" sz="2800" b="1" dirty="0"/>
              <a:t>Effectiveness</a:t>
            </a:r>
          </a:p>
        </p:txBody>
      </p:sp>
      <p:sp>
        <p:nvSpPr>
          <p:cNvPr id="8" name="TextBox 7"/>
          <p:cNvSpPr txBox="1"/>
          <p:nvPr/>
        </p:nvSpPr>
        <p:spPr>
          <a:xfrm rot="16200000">
            <a:off x="1243807" y="4396607"/>
            <a:ext cx="1017586" cy="523220"/>
          </a:xfrm>
          <a:prstGeom prst="rect">
            <a:avLst/>
          </a:prstGeom>
          <a:noFill/>
        </p:spPr>
        <p:txBody>
          <a:bodyPr wrap="none" rtlCol="0">
            <a:spAutoFit/>
          </a:bodyPr>
          <a:lstStyle/>
          <a:p>
            <a:r>
              <a:rPr lang="en-US" sz="2800" b="1" dirty="0"/>
              <a:t>Effort</a:t>
            </a:r>
          </a:p>
        </p:txBody>
      </p:sp>
      <p:sp>
        <p:nvSpPr>
          <p:cNvPr id="6" name="Right Arrow 5"/>
          <p:cNvSpPr/>
          <p:nvPr/>
        </p:nvSpPr>
        <p:spPr>
          <a:xfrm>
            <a:off x="5204877" y="6302489"/>
            <a:ext cx="3681046"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10800000">
            <a:off x="1543344" y="2003428"/>
            <a:ext cx="418513" cy="20960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20843483">
            <a:off x="3321287" y="3539568"/>
            <a:ext cx="6513341" cy="291851"/>
          </a:xfrm>
          <a:prstGeom prst="righ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5939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070996" y="915112"/>
            <a:ext cx="7886700" cy="694760"/>
          </a:xfrm>
        </p:spPr>
        <p:txBody>
          <a:bodyPr>
            <a:normAutofit fontScale="90000"/>
          </a:bodyPr>
          <a:lstStyle/>
          <a:p>
            <a:pPr algn="ctr"/>
            <a:r>
              <a:rPr lang="en-US" b="1" dirty="0">
                <a:latin typeface="+mn-lt"/>
              </a:rPr>
              <a:t>More Impact, Do More</a:t>
            </a:r>
          </a:p>
        </p:txBody>
      </p:sp>
      <p:sp>
        <p:nvSpPr>
          <p:cNvPr id="2" name="Slide Number Placeholder 1"/>
          <p:cNvSpPr>
            <a:spLocks noGrp="1"/>
          </p:cNvSpPr>
          <p:nvPr>
            <p:ph type="sldNum" sz="quarter" idx="12"/>
          </p:nvPr>
        </p:nvSpPr>
        <p:spPr/>
        <p:txBody>
          <a:bodyPr/>
          <a:lstStyle/>
          <a:p>
            <a:fld id="{BD5CAFB5-CB03-4FBB-8EE1-98357E103526}" type="slidenum">
              <a:rPr lang="en-US" smtClean="0">
                <a:solidFill>
                  <a:prstClr val="black">
                    <a:tint val="75000"/>
                  </a:prstClr>
                </a:solidFill>
              </a:rPr>
              <a:pPr/>
              <a:t>7</a:t>
            </a:fld>
            <a:endParaRPr lang="en-US" dirty="0">
              <a:solidFill>
                <a:prstClr val="black">
                  <a:tint val="75000"/>
                </a:prstClr>
              </a:solidFill>
            </a:endParaRPr>
          </a:p>
        </p:txBody>
      </p:sp>
      <p:sp>
        <p:nvSpPr>
          <p:cNvPr id="3" name="Rectangle 2"/>
          <p:cNvSpPr/>
          <p:nvPr/>
        </p:nvSpPr>
        <p:spPr>
          <a:xfrm>
            <a:off x="2961199" y="2282522"/>
            <a:ext cx="1389491" cy="161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1" name="Rectangle 10"/>
          <p:cNvSpPr/>
          <p:nvPr/>
        </p:nvSpPr>
        <p:spPr>
          <a:xfrm>
            <a:off x="6493172" y="2272980"/>
            <a:ext cx="1800491" cy="1610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4" name="Picture 3"/>
          <p:cNvPicPr>
            <a:picLocks noChangeAspect="1"/>
          </p:cNvPicPr>
          <p:nvPr/>
        </p:nvPicPr>
        <p:blipFill rotWithShape="1">
          <a:blip r:embed="rId3"/>
          <a:srcRect t="7963" r="8094" b="9630"/>
          <a:stretch/>
        </p:blipFill>
        <p:spPr>
          <a:xfrm>
            <a:off x="945287" y="2311134"/>
            <a:ext cx="3921544" cy="4546866"/>
          </a:xfrm>
          <a:prstGeom prst="rect">
            <a:avLst/>
          </a:prstGeom>
        </p:spPr>
      </p:pic>
      <p:sp>
        <p:nvSpPr>
          <p:cNvPr id="13" name="Rectangle 12"/>
          <p:cNvSpPr/>
          <p:nvPr/>
        </p:nvSpPr>
        <p:spPr>
          <a:xfrm>
            <a:off x="1898964" y="2299787"/>
            <a:ext cx="1389491" cy="2460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5" name="TextBox 14"/>
          <p:cNvSpPr txBox="1"/>
          <p:nvPr/>
        </p:nvSpPr>
        <p:spPr>
          <a:xfrm>
            <a:off x="2515077" y="1609873"/>
            <a:ext cx="2654317" cy="507831"/>
          </a:xfrm>
          <a:prstGeom prst="rect">
            <a:avLst/>
          </a:prstGeom>
          <a:noFill/>
        </p:spPr>
        <p:txBody>
          <a:bodyPr wrap="square" rtlCol="0">
            <a:spAutoFit/>
          </a:bodyPr>
          <a:lstStyle/>
          <a:p>
            <a:r>
              <a:rPr lang="en-US" sz="2700" dirty="0"/>
              <a:t>Nitrogen</a:t>
            </a:r>
          </a:p>
        </p:txBody>
      </p:sp>
      <p:pic>
        <p:nvPicPr>
          <p:cNvPr id="14" name="Picture 13"/>
          <p:cNvPicPr>
            <a:picLocks noChangeAspect="1"/>
          </p:cNvPicPr>
          <p:nvPr/>
        </p:nvPicPr>
        <p:blipFill rotWithShape="1">
          <a:blip r:embed="rId4"/>
          <a:srcRect r="7136" b="10000"/>
          <a:stretch/>
        </p:blipFill>
        <p:spPr>
          <a:xfrm>
            <a:off x="6495492" y="1969160"/>
            <a:ext cx="3797543" cy="4759170"/>
          </a:xfrm>
          <a:prstGeom prst="rect">
            <a:avLst/>
          </a:prstGeom>
        </p:spPr>
      </p:pic>
      <p:sp>
        <p:nvSpPr>
          <p:cNvPr id="16" name="TextBox 15"/>
          <p:cNvSpPr txBox="1"/>
          <p:nvPr/>
        </p:nvSpPr>
        <p:spPr>
          <a:xfrm>
            <a:off x="6918162" y="1517744"/>
            <a:ext cx="3132992" cy="507831"/>
          </a:xfrm>
          <a:prstGeom prst="rect">
            <a:avLst/>
          </a:prstGeom>
          <a:noFill/>
        </p:spPr>
        <p:txBody>
          <a:bodyPr wrap="square" rtlCol="0">
            <a:spAutoFit/>
          </a:bodyPr>
          <a:lstStyle/>
          <a:p>
            <a:r>
              <a:rPr lang="en-US" sz="2700" dirty="0"/>
              <a:t>Phase 6 Phosphorus</a:t>
            </a:r>
          </a:p>
        </p:txBody>
      </p:sp>
      <p:sp>
        <p:nvSpPr>
          <p:cNvPr id="5" name="Rectangle 4"/>
          <p:cNvSpPr/>
          <p:nvPr/>
        </p:nvSpPr>
        <p:spPr>
          <a:xfrm>
            <a:off x="1596400" y="94161"/>
            <a:ext cx="4572000" cy="646331"/>
          </a:xfrm>
          <a:prstGeom prst="rect">
            <a:avLst/>
          </a:prstGeom>
        </p:spPr>
        <p:txBody>
          <a:bodyPr>
            <a:spAutoFit/>
          </a:bodyPr>
          <a:lstStyle/>
          <a:p>
            <a:r>
              <a:rPr lang="en-US" b="1" i="1" dirty="0"/>
              <a:t>Dissolved Oxygen effect per pound of nutrient released in the watershed</a:t>
            </a:r>
          </a:p>
        </p:txBody>
      </p:sp>
    </p:spTree>
    <p:extLst>
      <p:ext uri="{BB962C8B-B14F-4D97-AF65-F5344CB8AC3E}">
        <p14:creationId xmlns:p14="http://schemas.microsoft.com/office/powerpoint/2010/main" val="12344782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034" y="82291"/>
            <a:ext cx="7886700" cy="1325563"/>
          </a:xfrm>
        </p:spPr>
        <p:txBody>
          <a:bodyPr/>
          <a:lstStyle/>
          <a:p>
            <a:r>
              <a:rPr lang="en-US" dirty="0"/>
              <a:t>Target Process</a:t>
            </a:r>
          </a:p>
        </p:txBody>
      </p:sp>
      <p:sp>
        <p:nvSpPr>
          <p:cNvPr id="4" name="Footer Placeholder 3"/>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5" name="Slide Number Placeholder 4"/>
          <p:cNvSpPr>
            <a:spLocks noGrp="1"/>
          </p:cNvSpPr>
          <p:nvPr>
            <p:ph type="sldNum" sz="quarter" idx="12"/>
          </p:nvPr>
        </p:nvSpPr>
        <p:spPr/>
        <p:txBody>
          <a:bodyPr/>
          <a:lstStyle/>
          <a:p>
            <a:fld id="{CF4A803E-F90A-4349-840A-4B5A2F6C7C64}" type="slidenum">
              <a:rPr lang="en-US" smtClean="0"/>
              <a:t>8</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289" y="1764882"/>
            <a:ext cx="1333674" cy="1097280"/>
          </a:xfrm>
          <a:prstGeom prst="rect">
            <a:avLst/>
          </a:prstGeom>
          <a:ln>
            <a:noFill/>
          </a:ln>
        </p:spPr>
      </p:pic>
      <p:pic>
        <p:nvPicPr>
          <p:cNvPr id="7" name="Picture 4" descr="major_basins_N_P_draft_allocations_by_jurisdiction_v2"/>
          <p:cNvPicPr>
            <a:picLocks noChangeAspect="1" noChangeArrowheads="1"/>
          </p:cNvPicPr>
          <p:nvPr/>
        </p:nvPicPr>
        <p:blipFill>
          <a:blip r:embed="rId3" cstate="print"/>
          <a:srcRect/>
          <a:stretch>
            <a:fillRect/>
          </a:stretch>
        </p:blipFill>
        <p:spPr>
          <a:xfrm>
            <a:off x="7312526" y="172941"/>
            <a:ext cx="2726824" cy="3576163"/>
          </a:xfrm>
          <a:prstGeom prst="rect">
            <a:avLst/>
          </a:prstGeom>
          <a:noFill/>
        </p:spPr>
      </p:pic>
      <p:sp>
        <p:nvSpPr>
          <p:cNvPr id="8" name="Right Arrow 7"/>
          <p:cNvSpPr/>
          <p:nvPr/>
        </p:nvSpPr>
        <p:spPr>
          <a:xfrm>
            <a:off x="5606796" y="1953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6509084" y="4261920"/>
            <a:ext cx="4091530" cy="2015231"/>
          </a:xfrm>
          <a:prstGeom prst="rect">
            <a:avLst/>
          </a:prstGeom>
        </p:spPr>
      </p:pic>
      <p:sp>
        <p:nvSpPr>
          <p:cNvPr id="12" name="AutoShape 2" descr="Image result for maryland gover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5"/>
          <a:stretch>
            <a:fillRect/>
          </a:stretch>
        </p:blipFill>
        <p:spPr>
          <a:xfrm>
            <a:off x="1984375" y="4316198"/>
            <a:ext cx="2621280" cy="1737360"/>
          </a:xfrm>
          <a:prstGeom prst="rect">
            <a:avLst/>
          </a:prstGeom>
        </p:spPr>
      </p:pic>
      <p:sp>
        <p:nvSpPr>
          <p:cNvPr id="15" name="Right Arrow 14"/>
          <p:cNvSpPr/>
          <p:nvPr/>
        </p:nvSpPr>
        <p:spPr>
          <a:xfrm>
            <a:off x="5145223" y="47849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8718207">
            <a:off x="5196167" y="35214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63200" y="4987784"/>
            <a:ext cx="1334789" cy="584775"/>
          </a:xfrm>
          <a:prstGeom prst="rect">
            <a:avLst/>
          </a:prstGeom>
          <a:noFill/>
        </p:spPr>
        <p:txBody>
          <a:bodyPr wrap="none" rtlCol="0">
            <a:spAutoFit/>
          </a:bodyPr>
          <a:lstStyle/>
          <a:p>
            <a:r>
              <a:rPr lang="en-US" sz="3200" b="1" dirty="0"/>
              <a:t>“local”</a:t>
            </a:r>
          </a:p>
        </p:txBody>
      </p:sp>
    </p:spTree>
    <p:extLst>
      <p:ext uri="{BB962C8B-B14F-4D97-AF65-F5344CB8AC3E}">
        <p14:creationId xmlns:p14="http://schemas.microsoft.com/office/powerpoint/2010/main" val="2117686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5034" y="82291"/>
            <a:ext cx="7886700" cy="1325563"/>
          </a:xfrm>
        </p:spPr>
        <p:txBody>
          <a:bodyPr/>
          <a:lstStyle/>
          <a:p>
            <a:r>
              <a:rPr lang="en-US" dirty="0"/>
              <a:t>WIP Process</a:t>
            </a:r>
          </a:p>
        </p:txBody>
      </p:sp>
      <p:sp>
        <p:nvSpPr>
          <p:cNvPr id="4" name="Footer Placeholder 3"/>
          <p:cNvSpPr>
            <a:spLocks noGrp="1"/>
          </p:cNvSpPr>
          <p:nvPr>
            <p:ph type="ftr" sz="quarter" idx="11"/>
          </p:nvPr>
        </p:nvSpPr>
        <p:spPr/>
        <p:txBody>
          <a:bodyPr/>
          <a:lstStyle/>
          <a:p>
            <a:r>
              <a:rPr lang="en-US"/>
              <a:t>Preliminary Information-Subject to Revision. Not for Citation or Distribution</a:t>
            </a:r>
            <a:endParaRPr lang="en-US" dirty="0"/>
          </a:p>
        </p:txBody>
      </p:sp>
      <p:sp>
        <p:nvSpPr>
          <p:cNvPr id="5" name="Slide Number Placeholder 4"/>
          <p:cNvSpPr>
            <a:spLocks noGrp="1"/>
          </p:cNvSpPr>
          <p:nvPr>
            <p:ph type="sldNum" sz="quarter" idx="12"/>
          </p:nvPr>
        </p:nvSpPr>
        <p:spPr/>
        <p:txBody>
          <a:bodyPr/>
          <a:lstStyle/>
          <a:p>
            <a:fld id="{CF4A803E-F90A-4349-840A-4B5A2F6C7C64}" type="slidenum">
              <a:rPr lang="en-US" smtClean="0"/>
              <a:t>9</a:t>
            </a:fld>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21289" y="1764882"/>
            <a:ext cx="1333674" cy="1097280"/>
          </a:xfrm>
          <a:prstGeom prst="rect">
            <a:avLst/>
          </a:prstGeom>
          <a:ln>
            <a:noFill/>
          </a:ln>
        </p:spPr>
      </p:pic>
      <p:pic>
        <p:nvPicPr>
          <p:cNvPr id="7" name="Picture 4" descr="major_basins_N_P_draft_allocations_by_jurisdiction_v2"/>
          <p:cNvPicPr>
            <a:picLocks noChangeAspect="1" noChangeArrowheads="1"/>
          </p:cNvPicPr>
          <p:nvPr/>
        </p:nvPicPr>
        <p:blipFill>
          <a:blip r:embed="rId3" cstate="print"/>
          <a:srcRect/>
          <a:stretch>
            <a:fillRect/>
          </a:stretch>
        </p:blipFill>
        <p:spPr>
          <a:xfrm>
            <a:off x="7312526" y="172941"/>
            <a:ext cx="2726824" cy="3576163"/>
          </a:xfrm>
          <a:prstGeom prst="rect">
            <a:avLst/>
          </a:prstGeom>
          <a:noFill/>
        </p:spPr>
      </p:pic>
      <p:sp>
        <p:nvSpPr>
          <p:cNvPr id="8" name="Right Arrow 7"/>
          <p:cNvSpPr/>
          <p:nvPr/>
        </p:nvSpPr>
        <p:spPr>
          <a:xfrm flipH="1">
            <a:off x="5606796" y="19539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6509084" y="4261920"/>
            <a:ext cx="4091530" cy="2015231"/>
          </a:xfrm>
          <a:prstGeom prst="rect">
            <a:avLst/>
          </a:prstGeom>
        </p:spPr>
      </p:pic>
      <p:sp>
        <p:nvSpPr>
          <p:cNvPr id="12" name="AutoShape 2" descr="Image result for maryland government"/>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p:cNvPicPr>
            <a:picLocks noChangeAspect="1"/>
          </p:cNvPicPr>
          <p:nvPr/>
        </p:nvPicPr>
        <p:blipFill>
          <a:blip r:embed="rId5"/>
          <a:stretch>
            <a:fillRect/>
          </a:stretch>
        </p:blipFill>
        <p:spPr>
          <a:xfrm>
            <a:off x="1984375" y="4316198"/>
            <a:ext cx="2621280" cy="1737360"/>
          </a:xfrm>
          <a:prstGeom prst="rect">
            <a:avLst/>
          </a:prstGeom>
        </p:spPr>
      </p:pic>
      <p:sp>
        <p:nvSpPr>
          <p:cNvPr id="15" name="Right Arrow 14"/>
          <p:cNvSpPr/>
          <p:nvPr/>
        </p:nvSpPr>
        <p:spPr>
          <a:xfrm flipH="1">
            <a:off x="5145223" y="478490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rot="8718207" flipH="1" flipV="1">
            <a:off x="5196167" y="3521481"/>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663200" y="4987784"/>
            <a:ext cx="1334789" cy="584775"/>
          </a:xfrm>
          <a:prstGeom prst="rect">
            <a:avLst/>
          </a:prstGeom>
          <a:noFill/>
        </p:spPr>
        <p:txBody>
          <a:bodyPr wrap="none" rtlCol="0">
            <a:spAutoFit/>
          </a:bodyPr>
          <a:lstStyle/>
          <a:p>
            <a:r>
              <a:rPr lang="en-US" sz="3200" b="1" dirty="0"/>
              <a:t>“local”</a:t>
            </a:r>
          </a:p>
        </p:txBody>
      </p:sp>
    </p:spTree>
    <p:extLst>
      <p:ext uri="{BB962C8B-B14F-4D97-AF65-F5344CB8AC3E}">
        <p14:creationId xmlns:p14="http://schemas.microsoft.com/office/powerpoint/2010/main" val="2255633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10862</TotalTime>
  <Words>753</Words>
  <Application>Microsoft Office PowerPoint</Application>
  <PresentationFormat>Widescreen</PresentationFormat>
  <Paragraphs>278</Paragraphs>
  <Slides>23</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The Chesapeake Bay Program Partnership’s Watershed Model</vt:lpstr>
      <vt:lpstr>Less of this…</vt:lpstr>
      <vt:lpstr>More of this…</vt:lpstr>
      <vt:lpstr>PowerPoint Presentation</vt:lpstr>
      <vt:lpstr>PowerPoint Presentation</vt:lpstr>
      <vt:lpstr>PowerPoint Presentation</vt:lpstr>
      <vt:lpstr>More Impact, Do More</vt:lpstr>
      <vt:lpstr>Target Process</vt:lpstr>
      <vt:lpstr>WIP Process</vt:lpstr>
      <vt:lpstr>PowerPoint Presentation</vt:lpstr>
      <vt:lpstr>CAST</vt:lpstr>
      <vt:lpstr>Phase 6</vt:lpstr>
      <vt:lpstr>PowerPoint Presentation</vt:lpstr>
      <vt:lpstr>PowerPoint Presentation</vt:lpstr>
      <vt:lpstr>PowerPoint Presentation</vt:lpstr>
      <vt:lpstr>PowerPoint Presentation</vt:lpstr>
      <vt:lpstr>PowerPoint Presentation</vt:lpstr>
      <vt:lpstr>Fine-scale spatial analysis to improve sediment prediction</vt:lpstr>
      <vt:lpstr>PowerPoint Presentation</vt:lpstr>
      <vt:lpstr>Scale of inputs</vt:lpstr>
      <vt:lpstr>Tools for targeting</vt:lpstr>
      <vt:lpstr>Tools for targeting</vt:lpstr>
      <vt:lpstr>Questions</vt:lpstr>
    </vt:vector>
  </TitlesOfParts>
  <Company>US 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Shenk</dc:creator>
  <cp:lastModifiedBy>Gary Shenk</cp:lastModifiedBy>
  <cp:revision>180</cp:revision>
  <dcterms:created xsi:type="dcterms:W3CDTF">2016-03-02T14:44:38Z</dcterms:created>
  <dcterms:modified xsi:type="dcterms:W3CDTF">2019-10-29T21:03:11Z</dcterms:modified>
</cp:coreProperties>
</file>