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73" r:id="rId5"/>
  </p:sldMasterIdLst>
  <p:notesMasterIdLst>
    <p:notesMasterId r:id="rId25"/>
  </p:notesMasterIdLst>
  <p:sldIdLst>
    <p:sldId id="307" r:id="rId6"/>
    <p:sldId id="261" r:id="rId7"/>
    <p:sldId id="312" r:id="rId8"/>
    <p:sldId id="313" r:id="rId9"/>
    <p:sldId id="294" r:id="rId10"/>
    <p:sldId id="299" r:id="rId11"/>
    <p:sldId id="311" r:id="rId12"/>
    <p:sldId id="300" r:id="rId13"/>
    <p:sldId id="308" r:id="rId14"/>
    <p:sldId id="302" r:id="rId15"/>
    <p:sldId id="301" r:id="rId16"/>
    <p:sldId id="303" r:id="rId17"/>
    <p:sldId id="304" r:id="rId18"/>
    <p:sldId id="305" r:id="rId19"/>
    <p:sldId id="306" r:id="rId20"/>
    <p:sldId id="291" r:id="rId21"/>
    <p:sldId id="292" r:id="rId22"/>
    <p:sldId id="309" r:id="rId23"/>
    <p:sldId id="310"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959" autoAdjust="0"/>
    <p:restoredTop sz="94660"/>
  </p:normalViewPr>
  <p:slideViewPr>
    <p:cSldViewPr snapToGrid="0">
      <p:cViewPr varScale="1">
        <p:scale>
          <a:sx n="92" d="100"/>
          <a:sy n="92" d="100"/>
        </p:scale>
        <p:origin x="306" y="84"/>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508F098-ED38-453D-BBBF-5622340DF316}" type="doc">
      <dgm:prSet loTypeId="urn:microsoft.com/office/officeart/2005/8/layout/process3" loCatId="process" qsTypeId="urn:microsoft.com/office/officeart/2005/8/quickstyle/simple1" qsCatId="simple" csTypeId="urn:microsoft.com/office/officeart/2005/8/colors/accent1_2" csCatId="accent1" phldr="1"/>
      <dgm:spPr/>
      <dgm:t>
        <a:bodyPr/>
        <a:lstStyle/>
        <a:p>
          <a:endParaRPr lang="en-US"/>
        </a:p>
      </dgm:t>
    </dgm:pt>
    <dgm:pt modelId="{64D9DDA1-2051-4C8F-8D6F-265970E64CC2}">
      <dgm:prSet phldrT="[Text]" custT="1"/>
      <dgm:spPr/>
      <dgm:t>
        <a:bodyPr/>
        <a:lstStyle/>
        <a:p>
          <a:r>
            <a:rPr lang="en-US" sz="1400" dirty="0"/>
            <a:t>2018</a:t>
          </a:r>
        </a:p>
        <a:p>
          <a:endParaRPr lang="en-US" sz="1200" dirty="0"/>
        </a:p>
      </dgm:t>
    </dgm:pt>
    <dgm:pt modelId="{B85598F6-5489-4016-B999-656D8C6F1CEE}" type="parTrans" cxnId="{5642AD42-429F-44DE-BFD5-961D80F2698C}">
      <dgm:prSet/>
      <dgm:spPr/>
      <dgm:t>
        <a:bodyPr/>
        <a:lstStyle/>
        <a:p>
          <a:endParaRPr lang="en-US"/>
        </a:p>
      </dgm:t>
    </dgm:pt>
    <dgm:pt modelId="{B9D31FC7-395A-4606-A57F-4AC019B48814}" type="sibTrans" cxnId="{5642AD42-429F-44DE-BFD5-961D80F2698C}">
      <dgm:prSet/>
      <dgm:spPr/>
      <dgm:t>
        <a:bodyPr/>
        <a:lstStyle/>
        <a:p>
          <a:endParaRPr lang="en-US"/>
        </a:p>
      </dgm:t>
    </dgm:pt>
    <dgm:pt modelId="{50D11034-F5E2-46BE-AF9C-EDCFBF89023F}">
      <dgm:prSet phldrT="[Text]"/>
      <dgm:spPr/>
      <dgm:t>
        <a:bodyPr/>
        <a:lstStyle/>
        <a:p>
          <a:r>
            <a:rPr lang="en-US" spc="-10" dirty="0">
              <a:solidFill>
                <a:srgbClr val="000000"/>
              </a:solidFill>
              <a:latin typeface="Calibri" panose="020F0502020204030204" pitchFamily="34" charset="0"/>
              <a:ea typeface="Times New Roman" panose="02020603050405020304" pitchFamily="18" charset="0"/>
              <a:cs typeface="Calibri" panose="020F0502020204030204" pitchFamily="34" charset="0"/>
            </a:rPr>
            <a:t>STAC Workshop to examine current results, assess lessons-learned and recommend next steps.</a:t>
          </a:r>
          <a:endParaRPr lang="en-US" dirty="0"/>
        </a:p>
      </dgm:t>
    </dgm:pt>
    <dgm:pt modelId="{72FC599F-7B49-467B-BB1C-3847F36E6816}" type="parTrans" cxnId="{B804695F-E18B-47D9-BC15-E9E28C2F7EE1}">
      <dgm:prSet/>
      <dgm:spPr/>
      <dgm:t>
        <a:bodyPr/>
        <a:lstStyle/>
        <a:p>
          <a:endParaRPr lang="en-US"/>
        </a:p>
      </dgm:t>
    </dgm:pt>
    <dgm:pt modelId="{0A1D36A3-5B85-482C-B92F-2D12AD86CCB9}" type="sibTrans" cxnId="{B804695F-E18B-47D9-BC15-E9E28C2F7EE1}">
      <dgm:prSet/>
      <dgm:spPr/>
      <dgm:t>
        <a:bodyPr/>
        <a:lstStyle/>
        <a:p>
          <a:endParaRPr lang="en-US"/>
        </a:p>
      </dgm:t>
    </dgm:pt>
    <dgm:pt modelId="{C689F410-1164-4156-A057-30CF2A53BD94}">
      <dgm:prSet phldrT="[Text]" custT="1"/>
      <dgm:spPr/>
      <dgm:t>
        <a:bodyPr/>
        <a:lstStyle/>
        <a:p>
          <a:r>
            <a:rPr lang="en-US" sz="1400" dirty="0"/>
            <a:t>2019</a:t>
          </a:r>
        </a:p>
      </dgm:t>
    </dgm:pt>
    <dgm:pt modelId="{2A8A509E-6900-4902-AB8A-E10D07B73665}" type="parTrans" cxnId="{410EC5B5-2245-4651-A1D1-5271A4D118D5}">
      <dgm:prSet/>
      <dgm:spPr/>
      <dgm:t>
        <a:bodyPr/>
        <a:lstStyle/>
        <a:p>
          <a:endParaRPr lang="en-US"/>
        </a:p>
      </dgm:t>
    </dgm:pt>
    <dgm:pt modelId="{D4368013-E07C-41D2-92AC-8D7A6E0A833B}" type="sibTrans" cxnId="{410EC5B5-2245-4651-A1D1-5271A4D118D5}">
      <dgm:prSet/>
      <dgm:spPr/>
      <dgm:t>
        <a:bodyPr/>
        <a:lstStyle/>
        <a:p>
          <a:endParaRPr lang="en-US"/>
        </a:p>
      </dgm:t>
    </dgm:pt>
    <dgm:pt modelId="{E44A22AE-25E5-4F21-8A72-FADC058BD8CA}">
      <dgm:prSet phldrT="[Text]"/>
      <dgm:spPr/>
      <dgm:t>
        <a:bodyPr/>
        <a:lstStyle/>
        <a:p>
          <a:r>
            <a:rPr lang="en-US" dirty="0"/>
            <a:t>Following the direction of the PSC, the Modeling and Climate Resiliency Workgroups, working with other key Chesapeake Bay Program groups, will develop and implement a complete and fully operational climate change modeling and assessment system in 2019.</a:t>
          </a:r>
        </a:p>
      </dgm:t>
    </dgm:pt>
    <dgm:pt modelId="{806B287E-963D-4CFB-8A06-73C8FD32EC5F}" type="parTrans" cxnId="{CBE75A3C-259B-4E72-93AA-97515BA8B726}">
      <dgm:prSet/>
      <dgm:spPr/>
      <dgm:t>
        <a:bodyPr/>
        <a:lstStyle/>
        <a:p>
          <a:endParaRPr lang="en-US"/>
        </a:p>
      </dgm:t>
    </dgm:pt>
    <dgm:pt modelId="{02D87279-847B-4D1C-A7B0-75A467D551A1}" type="sibTrans" cxnId="{CBE75A3C-259B-4E72-93AA-97515BA8B726}">
      <dgm:prSet/>
      <dgm:spPr/>
      <dgm:t>
        <a:bodyPr/>
        <a:lstStyle/>
        <a:p>
          <a:endParaRPr lang="en-US"/>
        </a:p>
      </dgm:t>
    </dgm:pt>
    <dgm:pt modelId="{3D621B76-C1C4-4904-AA14-658FA5EFA830}">
      <dgm:prSet phldrT="[Text]"/>
      <dgm:spPr/>
      <dgm:t>
        <a:bodyPr/>
        <a:lstStyle/>
        <a:p>
          <a:r>
            <a:rPr lang="en-US" dirty="0"/>
            <a:t>2020</a:t>
          </a:r>
        </a:p>
      </dgm:t>
    </dgm:pt>
    <dgm:pt modelId="{4A92AB5B-12C2-4C99-A1B4-9DC836A11A5D}" type="parTrans" cxnId="{BD20BF4B-CBF4-4F02-A460-22B78FC532E4}">
      <dgm:prSet/>
      <dgm:spPr/>
      <dgm:t>
        <a:bodyPr/>
        <a:lstStyle/>
        <a:p>
          <a:endParaRPr lang="en-US"/>
        </a:p>
      </dgm:t>
    </dgm:pt>
    <dgm:pt modelId="{5F41A224-5516-46A2-81C9-B61B74F6BE6B}" type="sibTrans" cxnId="{BD20BF4B-CBF4-4F02-A460-22B78FC532E4}">
      <dgm:prSet/>
      <dgm:spPr/>
      <dgm:t>
        <a:bodyPr/>
        <a:lstStyle/>
        <a:p>
          <a:endParaRPr lang="en-US"/>
        </a:p>
      </dgm:t>
    </dgm:pt>
    <dgm:pt modelId="{D43E67D5-3FFE-4A1D-8380-67AB01391F11}">
      <dgm:prSet phldrT="[Text]"/>
      <dgm:spPr/>
      <dgm:t>
        <a:bodyPr/>
        <a:lstStyle/>
        <a:p>
          <a:r>
            <a:rPr lang="en-US" spc="-20" dirty="0">
              <a:solidFill>
                <a:srgbClr val="000000"/>
              </a:solidFill>
              <a:latin typeface="Calibri" panose="020F0502020204030204" pitchFamily="34" charset="0"/>
            </a:rPr>
            <a:t>In 2020, the CBP partners will complete a technical review and process for approval of the new refined climate change modeling and assessment system as well as the scientific and technical findings from its management applications.  </a:t>
          </a:r>
          <a:endParaRPr lang="en-US" dirty="0"/>
        </a:p>
      </dgm:t>
    </dgm:pt>
    <dgm:pt modelId="{AB8CF744-56CC-437E-9A50-AF15300FAE10}" type="parTrans" cxnId="{53F42A80-F4E8-4242-A5A4-EB72643B2E73}">
      <dgm:prSet/>
      <dgm:spPr/>
      <dgm:t>
        <a:bodyPr/>
        <a:lstStyle/>
        <a:p>
          <a:endParaRPr lang="en-US"/>
        </a:p>
      </dgm:t>
    </dgm:pt>
    <dgm:pt modelId="{1866ED00-7116-405E-89DA-0B6B8728C25A}" type="sibTrans" cxnId="{53F42A80-F4E8-4242-A5A4-EB72643B2E73}">
      <dgm:prSet/>
      <dgm:spPr/>
      <dgm:t>
        <a:bodyPr/>
        <a:lstStyle/>
        <a:p>
          <a:endParaRPr lang="en-US"/>
        </a:p>
      </dgm:t>
    </dgm:pt>
    <dgm:pt modelId="{2522E5F3-2EA5-4F0B-A8E5-F6C07F206187}">
      <dgm:prSet phldrT="[Text]"/>
      <dgm:spPr/>
      <dgm:t>
        <a:bodyPr/>
        <a:lstStyle/>
        <a:p>
          <a:r>
            <a:rPr lang="en-US" dirty="0"/>
            <a:t>2021</a:t>
          </a:r>
        </a:p>
      </dgm:t>
    </dgm:pt>
    <dgm:pt modelId="{CC72D7DE-29D5-4F1E-8938-39D569F9DC54}" type="parTrans" cxnId="{3264883E-002E-4D5B-9CDE-5902379C5038}">
      <dgm:prSet/>
      <dgm:spPr/>
      <dgm:t>
        <a:bodyPr/>
        <a:lstStyle/>
        <a:p>
          <a:endParaRPr lang="en-US"/>
        </a:p>
      </dgm:t>
    </dgm:pt>
    <dgm:pt modelId="{C7ACE71A-6D90-43DD-A785-2AF118A47C3B}" type="sibTrans" cxnId="{3264883E-002E-4D5B-9CDE-5902379C5038}">
      <dgm:prSet/>
      <dgm:spPr/>
      <dgm:t>
        <a:bodyPr/>
        <a:lstStyle/>
        <a:p>
          <a:endParaRPr lang="en-US"/>
        </a:p>
      </dgm:t>
    </dgm:pt>
    <dgm:pt modelId="{76EB508D-189E-43ED-83D1-43497E65ACE2}">
      <dgm:prSet/>
      <dgm:spPr/>
      <dgm:t>
        <a:bodyPr/>
        <a:lstStyle/>
        <a:p>
          <a:r>
            <a:rPr lang="en-US" dirty="0">
              <a:solidFill>
                <a:srgbClr val="000000"/>
              </a:solidFill>
              <a:latin typeface="Calibri" panose="020F0502020204030204" pitchFamily="34" charset="0"/>
            </a:rPr>
            <a:t>In 2021, the policy implications for including targets adjusted for the influence of climate change into the 2022-2023 milestones will be considered by the Partnership</a:t>
          </a:r>
          <a:r>
            <a:rPr lang="en-US" spc="-10" dirty="0">
              <a:solidFill>
                <a:srgbClr val="000000"/>
              </a:solidFill>
              <a:latin typeface="Calibri" panose="020F0502020204030204" pitchFamily="34" charset="0"/>
              <a:ea typeface="Times New Roman" panose="02020603050405020304" pitchFamily="18" charset="0"/>
              <a:cs typeface="Calibri" panose="020F0502020204030204" pitchFamily="34" charset="0"/>
            </a:rPr>
            <a:t>. </a:t>
          </a:r>
          <a:endParaRPr lang="en-US" dirty="0"/>
        </a:p>
      </dgm:t>
    </dgm:pt>
    <dgm:pt modelId="{F682CA0A-E9C1-47E4-806A-1B5240BEB4C3}" type="parTrans" cxnId="{79D05FD9-FD9C-4505-9A56-1622D1D9469E}">
      <dgm:prSet/>
      <dgm:spPr/>
      <dgm:t>
        <a:bodyPr/>
        <a:lstStyle/>
        <a:p>
          <a:endParaRPr lang="en-US"/>
        </a:p>
      </dgm:t>
    </dgm:pt>
    <dgm:pt modelId="{8D664EE7-73A2-4662-B672-5E0E906D5226}" type="sibTrans" cxnId="{79D05FD9-FD9C-4505-9A56-1622D1D9469E}">
      <dgm:prSet/>
      <dgm:spPr/>
      <dgm:t>
        <a:bodyPr/>
        <a:lstStyle/>
        <a:p>
          <a:endParaRPr lang="en-US"/>
        </a:p>
      </dgm:t>
    </dgm:pt>
    <dgm:pt modelId="{255F0850-A63B-4B5C-BDAC-6E73A9C59E79}">
      <dgm:prSet phldrT="[Text]"/>
      <dgm:spPr/>
      <dgm:t>
        <a:bodyPr/>
        <a:lstStyle/>
        <a:p>
          <a:endParaRPr lang="en-US" dirty="0"/>
        </a:p>
      </dgm:t>
    </dgm:pt>
    <dgm:pt modelId="{C7CDC8E1-AA05-4FD3-85FD-D5375CAF4875}" type="parTrans" cxnId="{B1478582-5BDB-4713-BCB3-9854726C08FA}">
      <dgm:prSet/>
      <dgm:spPr/>
      <dgm:t>
        <a:bodyPr/>
        <a:lstStyle/>
        <a:p>
          <a:endParaRPr lang="en-US"/>
        </a:p>
      </dgm:t>
    </dgm:pt>
    <dgm:pt modelId="{F9B3AE79-092F-4525-A4E3-F4CDA3EDC996}" type="sibTrans" cxnId="{B1478582-5BDB-4713-BCB3-9854726C08FA}">
      <dgm:prSet/>
      <dgm:spPr/>
      <dgm:t>
        <a:bodyPr/>
        <a:lstStyle/>
        <a:p>
          <a:endParaRPr lang="en-US"/>
        </a:p>
      </dgm:t>
    </dgm:pt>
    <dgm:pt modelId="{983CB528-D01F-4915-97B8-4940A614ED20}">
      <dgm:prSet/>
      <dgm:spPr/>
      <dgm:t>
        <a:bodyPr/>
        <a:lstStyle/>
        <a:p>
          <a:r>
            <a:rPr lang="en-US" spc="-10" dirty="0">
              <a:solidFill>
                <a:srgbClr val="000000"/>
              </a:solidFill>
              <a:latin typeface="Calibri" panose="020F0502020204030204" pitchFamily="34" charset="0"/>
              <a:ea typeface="Times New Roman" panose="02020603050405020304" pitchFamily="18" charset="0"/>
              <a:cs typeface="Calibri" panose="020F0502020204030204" pitchFamily="34" charset="0"/>
            </a:rPr>
            <a:t>Climate Resiliency Workgroup will incorporate actions in its 2018-2020 workplan to develop a </a:t>
          </a:r>
          <a:r>
            <a:rPr lang="en-US" spc="-20" dirty="0">
              <a:solidFill>
                <a:srgbClr val="000000"/>
              </a:solidFill>
              <a:latin typeface="Calibri" panose="020F0502020204030204" pitchFamily="34" charset="0"/>
              <a:ea typeface="Times New Roman" panose="02020603050405020304" pitchFamily="18" charset="0"/>
              <a:cs typeface="Calibri" panose="020F0502020204030204" pitchFamily="34" charset="0"/>
            </a:rPr>
            <a:t>better </a:t>
          </a:r>
          <a:r>
            <a:rPr lang="en-US" spc="-15" dirty="0">
              <a:solidFill>
                <a:srgbClr val="000000"/>
              </a:solidFill>
              <a:latin typeface="Calibri" panose="020F0502020204030204" pitchFamily="34" charset="0"/>
              <a:ea typeface="Times New Roman" panose="02020603050405020304" pitchFamily="18" charset="0"/>
              <a:cs typeface="Calibri" panose="020F0502020204030204" pitchFamily="34" charset="0"/>
            </a:rPr>
            <a:t>understanding </a:t>
          </a:r>
          <a:r>
            <a:rPr lang="en-US" spc="-5" dirty="0">
              <a:solidFill>
                <a:srgbClr val="000000"/>
              </a:solidFill>
              <a:latin typeface="Calibri" panose="020F0502020204030204" pitchFamily="34" charset="0"/>
              <a:ea typeface="Times New Roman" panose="02020603050405020304" pitchFamily="18" charset="0"/>
              <a:cs typeface="Calibri" panose="020F0502020204030204" pitchFamily="34" charset="0"/>
            </a:rPr>
            <a:t>of BMP responses, </a:t>
          </a:r>
          <a:r>
            <a:rPr lang="en-US" dirty="0">
              <a:solidFill>
                <a:srgbClr val="000000"/>
              </a:solidFill>
              <a:latin typeface="Calibri" panose="020F0502020204030204" pitchFamily="34" charset="0"/>
              <a:ea typeface="Times New Roman" panose="02020603050405020304" pitchFamily="18" charset="0"/>
              <a:cs typeface="Calibri" panose="020F0502020204030204" pitchFamily="34" charset="0"/>
            </a:rPr>
            <a:t>including </a:t>
          </a:r>
          <a:r>
            <a:rPr lang="en-US" spc="-10" dirty="0">
              <a:solidFill>
                <a:srgbClr val="000000"/>
              </a:solidFill>
              <a:latin typeface="Calibri" panose="020F0502020204030204" pitchFamily="34" charset="0"/>
              <a:ea typeface="Times New Roman" panose="02020603050405020304" pitchFamily="18" charset="0"/>
              <a:cs typeface="Calibri" panose="020F0502020204030204" pitchFamily="34" charset="0"/>
            </a:rPr>
            <a:t>new </a:t>
          </a:r>
          <a:r>
            <a:rPr lang="en-US" spc="-5" dirty="0">
              <a:solidFill>
                <a:srgbClr val="000000"/>
              </a:solidFill>
              <a:latin typeface="Calibri" panose="020F0502020204030204" pitchFamily="34" charset="0"/>
              <a:ea typeface="Times New Roman" panose="02020603050405020304" pitchFamily="18" charset="0"/>
              <a:cs typeface="Calibri" panose="020F0502020204030204" pitchFamily="34" charset="0"/>
            </a:rPr>
            <a:t>or other emerging </a:t>
          </a:r>
          <a:r>
            <a:rPr lang="en-US" spc="-15" dirty="0">
              <a:solidFill>
                <a:srgbClr val="000000"/>
              </a:solidFill>
              <a:latin typeface="Calibri" panose="020F0502020204030204" pitchFamily="34" charset="0"/>
              <a:ea typeface="Times New Roman" panose="02020603050405020304" pitchFamily="18" charset="0"/>
              <a:cs typeface="Calibri" panose="020F0502020204030204" pitchFamily="34" charset="0"/>
            </a:rPr>
            <a:t>BMPs, to </a:t>
          </a:r>
          <a:r>
            <a:rPr lang="en-US" spc="-10" dirty="0">
              <a:solidFill>
                <a:srgbClr val="000000"/>
              </a:solidFill>
              <a:latin typeface="Calibri" panose="020F0502020204030204" pitchFamily="34" charset="0"/>
              <a:ea typeface="Times New Roman" panose="02020603050405020304" pitchFamily="18" charset="0"/>
              <a:cs typeface="Calibri" panose="020F0502020204030204" pitchFamily="34" charset="0"/>
            </a:rPr>
            <a:t>climate </a:t>
          </a:r>
          <a:r>
            <a:rPr lang="en-US" spc="-5" dirty="0">
              <a:solidFill>
                <a:srgbClr val="000000"/>
              </a:solidFill>
              <a:latin typeface="Calibri" panose="020F0502020204030204" pitchFamily="34" charset="0"/>
              <a:ea typeface="Times New Roman" panose="02020603050405020304" pitchFamily="18" charset="0"/>
              <a:cs typeface="Calibri" panose="020F0502020204030204" pitchFamily="34" charset="0"/>
            </a:rPr>
            <a:t>change </a:t>
          </a:r>
          <a:r>
            <a:rPr lang="en-US" spc="-10" dirty="0">
              <a:solidFill>
                <a:srgbClr val="000000"/>
              </a:solidFill>
              <a:latin typeface="Calibri" panose="020F0502020204030204" pitchFamily="34" charset="0"/>
              <a:ea typeface="Times New Roman" panose="02020603050405020304" pitchFamily="18" charset="0"/>
              <a:cs typeface="Calibri" panose="020F0502020204030204" pitchFamily="34" charset="0"/>
            </a:rPr>
            <a:t>conditions.</a:t>
          </a:r>
          <a:endParaRPr lang="en-US" dirty="0">
            <a:latin typeface="Times New Roman" panose="02020603050405020304" pitchFamily="18" charset="0"/>
            <a:ea typeface="Times New Roman" panose="02020603050405020304" pitchFamily="18" charset="0"/>
            <a:cs typeface="Times New Roman" panose="02020603050405020304" pitchFamily="18" charset="0"/>
          </a:endParaRPr>
        </a:p>
      </dgm:t>
    </dgm:pt>
    <dgm:pt modelId="{A03B07FC-E881-4515-BB28-1E91C800822C}" type="parTrans" cxnId="{DB5D856F-2622-447C-A3ED-DAD9FF3A3A6C}">
      <dgm:prSet/>
      <dgm:spPr/>
      <dgm:t>
        <a:bodyPr/>
        <a:lstStyle/>
        <a:p>
          <a:endParaRPr lang="en-US"/>
        </a:p>
      </dgm:t>
    </dgm:pt>
    <dgm:pt modelId="{03E48858-3CCF-4B9B-9F4D-07C487CE8B40}" type="sibTrans" cxnId="{DB5D856F-2622-447C-A3ED-DAD9FF3A3A6C}">
      <dgm:prSet/>
      <dgm:spPr/>
      <dgm:t>
        <a:bodyPr/>
        <a:lstStyle/>
        <a:p>
          <a:endParaRPr lang="en-US"/>
        </a:p>
      </dgm:t>
    </dgm:pt>
    <dgm:pt modelId="{8544986D-ABB5-4EA5-9873-81AF2C4C7059}">
      <dgm:prSet phldrT="[Text]"/>
      <dgm:spPr/>
      <dgm:t>
        <a:bodyPr/>
        <a:lstStyle/>
        <a:p>
          <a:endParaRPr lang="en-US" dirty="0"/>
        </a:p>
      </dgm:t>
    </dgm:pt>
    <dgm:pt modelId="{F83B2786-4F8D-4DFC-AA1B-6CA2BBCDE289}" type="parTrans" cxnId="{1FA1B2E6-E318-45C4-83BF-213BFDE96690}">
      <dgm:prSet/>
      <dgm:spPr/>
      <dgm:t>
        <a:bodyPr/>
        <a:lstStyle/>
        <a:p>
          <a:endParaRPr lang="en-US"/>
        </a:p>
      </dgm:t>
    </dgm:pt>
    <dgm:pt modelId="{61237858-7716-4FDB-B487-9E7D8E22599C}" type="sibTrans" cxnId="{1FA1B2E6-E318-45C4-83BF-213BFDE96690}">
      <dgm:prSet/>
      <dgm:spPr/>
      <dgm:t>
        <a:bodyPr/>
        <a:lstStyle/>
        <a:p>
          <a:endParaRPr lang="en-US"/>
        </a:p>
      </dgm:t>
    </dgm:pt>
    <dgm:pt modelId="{4F55B2C4-95C7-485C-96FC-4E3497C8115C}">
      <dgm:prSet/>
      <dgm:spPr/>
      <dgm:t>
        <a:bodyPr/>
        <a:lstStyle/>
        <a:p>
          <a:r>
            <a:rPr lang="en-US" dirty="0"/>
            <a:t>By the close of 2021, the refined findings on climate change will be implemented into the jurisdictions’ 2022-2023 milestones. </a:t>
          </a:r>
        </a:p>
      </dgm:t>
    </dgm:pt>
    <dgm:pt modelId="{1BEC23DB-76DD-405B-BC93-5B7994CFF980}" type="parTrans" cxnId="{4037B2F3-BE85-40E1-A381-1391575E9840}">
      <dgm:prSet/>
      <dgm:spPr/>
    </dgm:pt>
    <dgm:pt modelId="{BE9CE120-3E1D-4467-A584-246C43B1C41F}" type="sibTrans" cxnId="{4037B2F3-BE85-40E1-A381-1391575E9840}">
      <dgm:prSet/>
      <dgm:spPr/>
    </dgm:pt>
    <dgm:pt modelId="{6126AF87-3F2C-421F-AEDB-1679FEF330B0}">
      <dgm:prSet/>
      <dgm:spPr/>
      <dgm:t>
        <a:bodyPr/>
        <a:lstStyle/>
        <a:p>
          <a:endParaRPr lang="en-US" dirty="0"/>
        </a:p>
      </dgm:t>
    </dgm:pt>
    <dgm:pt modelId="{8308B4BB-F1EB-40F6-9CD3-5C9E224E62AB}" type="parTrans" cxnId="{11BF5F67-2810-45BD-BCB3-9F101395731F}">
      <dgm:prSet/>
      <dgm:spPr/>
    </dgm:pt>
    <dgm:pt modelId="{300A8137-9A84-4520-B7C3-89348A6552F5}" type="sibTrans" cxnId="{11BF5F67-2810-45BD-BCB3-9F101395731F}">
      <dgm:prSet/>
      <dgm:spPr/>
    </dgm:pt>
    <dgm:pt modelId="{9479BAFE-762B-4276-AE35-3E1D2077CE30}" type="pres">
      <dgm:prSet presAssocID="{2508F098-ED38-453D-BBBF-5622340DF316}" presName="linearFlow" presStyleCnt="0">
        <dgm:presLayoutVars>
          <dgm:dir/>
          <dgm:animLvl val="lvl"/>
          <dgm:resizeHandles val="exact"/>
        </dgm:presLayoutVars>
      </dgm:prSet>
      <dgm:spPr/>
      <dgm:t>
        <a:bodyPr/>
        <a:lstStyle/>
        <a:p>
          <a:endParaRPr lang="en-US"/>
        </a:p>
      </dgm:t>
    </dgm:pt>
    <dgm:pt modelId="{E441CD33-3191-4990-8897-39D8DD9456C5}" type="pres">
      <dgm:prSet presAssocID="{64D9DDA1-2051-4C8F-8D6F-265970E64CC2}" presName="composite" presStyleCnt="0"/>
      <dgm:spPr/>
    </dgm:pt>
    <dgm:pt modelId="{1FA0AFF8-5E6D-42D5-82A5-9292F37F2EA0}" type="pres">
      <dgm:prSet presAssocID="{64D9DDA1-2051-4C8F-8D6F-265970E64CC2}" presName="parTx" presStyleLbl="node1" presStyleIdx="0" presStyleCnt="4">
        <dgm:presLayoutVars>
          <dgm:chMax val="0"/>
          <dgm:chPref val="0"/>
          <dgm:bulletEnabled val="1"/>
        </dgm:presLayoutVars>
      </dgm:prSet>
      <dgm:spPr/>
      <dgm:t>
        <a:bodyPr/>
        <a:lstStyle/>
        <a:p>
          <a:endParaRPr lang="en-US"/>
        </a:p>
      </dgm:t>
    </dgm:pt>
    <dgm:pt modelId="{B45E32DD-ED39-46F9-875F-93B9F1F33D68}" type="pres">
      <dgm:prSet presAssocID="{64D9DDA1-2051-4C8F-8D6F-265970E64CC2}" presName="parSh" presStyleLbl="node1" presStyleIdx="0" presStyleCnt="4" custLinFactNeighborX="389" custLinFactNeighborY="-2409"/>
      <dgm:spPr/>
      <dgm:t>
        <a:bodyPr/>
        <a:lstStyle/>
        <a:p>
          <a:endParaRPr lang="en-US"/>
        </a:p>
      </dgm:t>
    </dgm:pt>
    <dgm:pt modelId="{5057E48D-AA6D-40DB-91CE-33F9895EBBB4}" type="pres">
      <dgm:prSet presAssocID="{64D9DDA1-2051-4C8F-8D6F-265970E64CC2}" presName="desTx" presStyleLbl="fgAcc1" presStyleIdx="0" presStyleCnt="4" custScaleX="108932" custScaleY="98346" custLinFactNeighborX="7665" custLinFactNeighborY="-1539">
        <dgm:presLayoutVars>
          <dgm:bulletEnabled val="1"/>
        </dgm:presLayoutVars>
      </dgm:prSet>
      <dgm:spPr/>
      <dgm:t>
        <a:bodyPr/>
        <a:lstStyle/>
        <a:p>
          <a:endParaRPr lang="en-US"/>
        </a:p>
      </dgm:t>
    </dgm:pt>
    <dgm:pt modelId="{DFD67FC4-A53B-477E-B3FC-DC62852325FE}" type="pres">
      <dgm:prSet presAssocID="{B9D31FC7-395A-4606-A57F-4AC019B48814}" presName="sibTrans" presStyleLbl="sibTrans2D1" presStyleIdx="0" presStyleCnt="3"/>
      <dgm:spPr/>
      <dgm:t>
        <a:bodyPr/>
        <a:lstStyle/>
        <a:p>
          <a:endParaRPr lang="en-US"/>
        </a:p>
      </dgm:t>
    </dgm:pt>
    <dgm:pt modelId="{C33213B6-F60C-4D02-B17E-61C0A2B47150}" type="pres">
      <dgm:prSet presAssocID="{B9D31FC7-395A-4606-A57F-4AC019B48814}" presName="connTx" presStyleLbl="sibTrans2D1" presStyleIdx="0" presStyleCnt="3"/>
      <dgm:spPr/>
      <dgm:t>
        <a:bodyPr/>
        <a:lstStyle/>
        <a:p>
          <a:endParaRPr lang="en-US"/>
        </a:p>
      </dgm:t>
    </dgm:pt>
    <dgm:pt modelId="{03EEAC87-0C83-45E3-BF2C-2DDE1D7D6454}" type="pres">
      <dgm:prSet presAssocID="{C689F410-1164-4156-A057-30CF2A53BD94}" presName="composite" presStyleCnt="0"/>
      <dgm:spPr/>
    </dgm:pt>
    <dgm:pt modelId="{61FCCE99-EE2B-4526-8C2E-8E27941106E1}" type="pres">
      <dgm:prSet presAssocID="{C689F410-1164-4156-A057-30CF2A53BD94}" presName="parTx" presStyleLbl="node1" presStyleIdx="0" presStyleCnt="4">
        <dgm:presLayoutVars>
          <dgm:chMax val="0"/>
          <dgm:chPref val="0"/>
          <dgm:bulletEnabled val="1"/>
        </dgm:presLayoutVars>
      </dgm:prSet>
      <dgm:spPr/>
      <dgm:t>
        <a:bodyPr/>
        <a:lstStyle/>
        <a:p>
          <a:endParaRPr lang="en-US"/>
        </a:p>
      </dgm:t>
    </dgm:pt>
    <dgm:pt modelId="{F79F4463-E905-4427-A21A-6666BB553441}" type="pres">
      <dgm:prSet presAssocID="{C689F410-1164-4156-A057-30CF2A53BD94}" presName="parSh" presStyleLbl="node1" presStyleIdx="1" presStyleCnt="4"/>
      <dgm:spPr/>
      <dgm:t>
        <a:bodyPr/>
        <a:lstStyle/>
        <a:p>
          <a:endParaRPr lang="en-US"/>
        </a:p>
      </dgm:t>
    </dgm:pt>
    <dgm:pt modelId="{EF8C28FF-8574-41CD-8B31-83D888BD4C9A}" type="pres">
      <dgm:prSet presAssocID="{C689F410-1164-4156-A057-30CF2A53BD94}" presName="desTx" presStyleLbl="fgAcc1" presStyleIdx="1" presStyleCnt="4">
        <dgm:presLayoutVars>
          <dgm:bulletEnabled val="1"/>
        </dgm:presLayoutVars>
      </dgm:prSet>
      <dgm:spPr/>
      <dgm:t>
        <a:bodyPr/>
        <a:lstStyle/>
        <a:p>
          <a:endParaRPr lang="en-US"/>
        </a:p>
      </dgm:t>
    </dgm:pt>
    <dgm:pt modelId="{195E4FF3-FBFC-4B12-A2C3-64EB26954BD9}" type="pres">
      <dgm:prSet presAssocID="{D4368013-E07C-41D2-92AC-8D7A6E0A833B}" presName="sibTrans" presStyleLbl="sibTrans2D1" presStyleIdx="1" presStyleCnt="3"/>
      <dgm:spPr/>
      <dgm:t>
        <a:bodyPr/>
        <a:lstStyle/>
        <a:p>
          <a:endParaRPr lang="en-US"/>
        </a:p>
      </dgm:t>
    </dgm:pt>
    <dgm:pt modelId="{C9255109-CF26-43B7-8EB7-50946928D4CB}" type="pres">
      <dgm:prSet presAssocID="{D4368013-E07C-41D2-92AC-8D7A6E0A833B}" presName="connTx" presStyleLbl="sibTrans2D1" presStyleIdx="1" presStyleCnt="3"/>
      <dgm:spPr/>
      <dgm:t>
        <a:bodyPr/>
        <a:lstStyle/>
        <a:p>
          <a:endParaRPr lang="en-US"/>
        </a:p>
      </dgm:t>
    </dgm:pt>
    <dgm:pt modelId="{37A31A8D-67FD-41C6-A66B-1A79AEB228D2}" type="pres">
      <dgm:prSet presAssocID="{3D621B76-C1C4-4904-AA14-658FA5EFA830}" presName="composite" presStyleCnt="0"/>
      <dgm:spPr/>
    </dgm:pt>
    <dgm:pt modelId="{3892B9F9-577A-45C1-9AD7-29FABB48110E}" type="pres">
      <dgm:prSet presAssocID="{3D621B76-C1C4-4904-AA14-658FA5EFA830}" presName="parTx" presStyleLbl="node1" presStyleIdx="1" presStyleCnt="4">
        <dgm:presLayoutVars>
          <dgm:chMax val="0"/>
          <dgm:chPref val="0"/>
          <dgm:bulletEnabled val="1"/>
        </dgm:presLayoutVars>
      </dgm:prSet>
      <dgm:spPr/>
      <dgm:t>
        <a:bodyPr/>
        <a:lstStyle/>
        <a:p>
          <a:endParaRPr lang="en-US"/>
        </a:p>
      </dgm:t>
    </dgm:pt>
    <dgm:pt modelId="{352183B6-31FB-4249-908E-D87899E716B3}" type="pres">
      <dgm:prSet presAssocID="{3D621B76-C1C4-4904-AA14-658FA5EFA830}" presName="parSh" presStyleLbl="node1" presStyleIdx="2" presStyleCnt="4"/>
      <dgm:spPr/>
      <dgm:t>
        <a:bodyPr/>
        <a:lstStyle/>
        <a:p>
          <a:endParaRPr lang="en-US"/>
        </a:p>
      </dgm:t>
    </dgm:pt>
    <dgm:pt modelId="{BB2E85B8-8CD2-45F1-A1FB-5AC594C50CCD}" type="pres">
      <dgm:prSet presAssocID="{3D621B76-C1C4-4904-AA14-658FA5EFA830}" presName="desTx" presStyleLbl="fgAcc1" presStyleIdx="2" presStyleCnt="4">
        <dgm:presLayoutVars>
          <dgm:bulletEnabled val="1"/>
        </dgm:presLayoutVars>
      </dgm:prSet>
      <dgm:spPr/>
      <dgm:t>
        <a:bodyPr/>
        <a:lstStyle/>
        <a:p>
          <a:endParaRPr lang="en-US"/>
        </a:p>
      </dgm:t>
    </dgm:pt>
    <dgm:pt modelId="{3CBA3708-94C5-4AFC-A26D-929388FBCB38}" type="pres">
      <dgm:prSet presAssocID="{5F41A224-5516-46A2-81C9-B61B74F6BE6B}" presName="sibTrans" presStyleLbl="sibTrans2D1" presStyleIdx="2" presStyleCnt="3"/>
      <dgm:spPr/>
      <dgm:t>
        <a:bodyPr/>
        <a:lstStyle/>
        <a:p>
          <a:endParaRPr lang="en-US"/>
        </a:p>
      </dgm:t>
    </dgm:pt>
    <dgm:pt modelId="{6D97C8CC-9A40-4BFE-B3C1-6A1A282427C1}" type="pres">
      <dgm:prSet presAssocID="{5F41A224-5516-46A2-81C9-B61B74F6BE6B}" presName="connTx" presStyleLbl="sibTrans2D1" presStyleIdx="2" presStyleCnt="3"/>
      <dgm:spPr/>
      <dgm:t>
        <a:bodyPr/>
        <a:lstStyle/>
        <a:p>
          <a:endParaRPr lang="en-US"/>
        </a:p>
      </dgm:t>
    </dgm:pt>
    <dgm:pt modelId="{FD1C3693-0371-4790-8006-D4666091C95C}" type="pres">
      <dgm:prSet presAssocID="{2522E5F3-2EA5-4F0B-A8E5-F6C07F206187}" presName="composite" presStyleCnt="0"/>
      <dgm:spPr/>
    </dgm:pt>
    <dgm:pt modelId="{EAAF573F-9F6D-4D71-AEBC-D65FB88EB15C}" type="pres">
      <dgm:prSet presAssocID="{2522E5F3-2EA5-4F0B-A8E5-F6C07F206187}" presName="parTx" presStyleLbl="node1" presStyleIdx="2" presStyleCnt="4">
        <dgm:presLayoutVars>
          <dgm:chMax val="0"/>
          <dgm:chPref val="0"/>
          <dgm:bulletEnabled val="1"/>
        </dgm:presLayoutVars>
      </dgm:prSet>
      <dgm:spPr/>
      <dgm:t>
        <a:bodyPr/>
        <a:lstStyle/>
        <a:p>
          <a:endParaRPr lang="en-US"/>
        </a:p>
      </dgm:t>
    </dgm:pt>
    <dgm:pt modelId="{44CFADFE-A089-4C66-ADEE-E4D8103D6F53}" type="pres">
      <dgm:prSet presAssocID="{2522E5F3-2EA5-4F0B-A8E5-F6C07F206187}" presName="parSh" presStyleLbl="node1" presStyleIdx="3" presStyleCnt="4"/>
      <dgm:spPr/>
      <dgm:t>
        <a:bodyPr/>
        <a:lstStyle/>
        <a:p>
          <a:endParaRPr lang="en-US"/>
        </a:p>
      </dgm:t>
    </dgm:pt>
    <dgm:pt modelId="{55AEDF76-3D09-413C-B3F4-0127BB469D3E}" type="pres">
      <dgm:prSet presAssocID="{2522E5F3-2EA5-4F0B-A8E5-F6C07F206187}" presName="desTx" presStyleLbl="fgAcc1" presStyleIdx="3" presStyleCnt="4" custScaleX="120039">
        <dgm:presLayoutVars>
          <dgm:bulletEnabled val="1"/>
        </dgm:presLayoutVars>
      </dgm:prSet>
      <dgm:spPr/>
      <dgm:t>
        <a:bodyPr/>
        <a:lstStyle/>
        <a:p>
          <a:endParaRPr lang="en-US"/>
        </a:p>
      </dgm:t>
    </dgm:pt>
  </dgm:ptLst>
  <dgm:cxnLst>
    <dgm:cxn modelId="{CAC800FB-2959-45E8-AD01-ADEEE5D2B7B6}" type="presOf" srcId="{D4368013-E07C-41D2-92AC-8D7A6E0A833B}" destId="{C9255109-CF26-43B7-8EB7-50946928D4CB}" srcOrd="1" destOrd="0" presId="urn:microsoft.com/office/officeart/2005/8/layout/process3"/>
    <dgm:cxn modelId="{E452A5F0-CEF0-49BF-9CBF-F8B81243EC80}" type="presOf" srcId="{B9D31FC7-395A-4606-A57F-4AC019B48814}" destId="{DFD67FC4-A53B-477E-B3FC-DC62852325FE}" srcOrd="0" destOrd="0" presId="urn:microsoft.com/office/officeart/2005/8/layout/process3"/>
    <dgm:cxn modelId="{E298FB00-5145-4641-BA8F-F35EE4F25DA8}" type="presOf" srcId="{B9D31FC7-395A-4606-A57F-4AC019B48814}" destId="{C33213B6-F60C-4D02-B17E-61C0A2B47150}" srcOrd="1" destOrd="0" presId="urn:microsoft.com/office/officeart/2005/8/layout/process3"/>
    <dgm:cxn modelId="{83A9C2F7-DCB2-4193-BCB7-354FD4461A3E}" type="presOf" srcId="{C689F410-1164-4156-A057-30CF2A53BD94}" destId="{61FCCE99-EE2B-4526-8C2E-8E27941106E1}" srcOrd="0" destOrd="0" presId="urn:microsoft.com/office/officeart/2005/8/layout/process3"/>
    <dgm:cxn modelId="{6614D3E1-12ED-40B1-89C6-E15E4C438DB4}" type="presOf" srcId="{2522E5F3-2EA5-4F0B-A8E5-F6C07F206187}" destId="{EAAF573F-9F6D-4D71-AEBC-D65FB88EB15C}" srcOrd="0" destOrd="0" presId="urn:microsoft.com/office/officeart/2005/8/layout/process3"/>
    <dgm:cxn modelId="{99D2876C-2D2D-4DA1-B740-1AE2F42786CF}" type="presOf" srcId="{76EB508D-189E-43ED-83D1-43497E65ACE2}" destId="{55AEDF76-3D09-413C-B3F4-0127BB469D3E}" srcOrd="0" destOrd="0" presId="urn:microsoft.com/office/officeart/2005/8/layout/process3"/>
    <dgm:cxn modelId="{1FA1B2E6-E318-45C4-83BF-213BFDE96690}" srcId="{64D9DDA1-2051-4C8F-8D6F-265970E64CC2}" destId="{8544986D-ABB5-4EA5-9873-81AF2C4C7059}" srcOrd="1" destOrd="0" parTransId="{F83B2786-4F8D-4DFC-AA1B-6CA2BBCDE289}" sibTransId="{61237858-7716-4FDB-B487-9E7D8E22599C}"/>
    <dgm:cxn modelId="{79D05FD9-FD9C-4505-9A56-1622D1D9469E}" srcId="{2522E5F3-2EA5-4F0B-A8E5-F6C07F206187}" destId="{76EB508D-189E-43ED-83D1-43497E65ACE2}" srcOrd="0" destOrd="0" parTransId="{F682CA0A-E9C1-47E4-806A-1B5240BEB4C3}" sibTransId="{8D664EE7-73A2-4662-B672-5E0E906D5226}"/>
    <dgm:cxn modelId="{C93D3BC2-A643-4927-80C2-B59B52A65DF8}" type="presOf" srcId="{D4368013-E07C-41D2-92AC-8D7A6E0A833B}" destId="{195E4FF3-FBFC-4B12-A2C3-64EB26954BD9}" srcOrd="0" destOrd="0" presId="urn:microsoft.com/office/officeart/2005/8/layout/process3"/>
    <dgm:cxn modelId="{68311994-93B6-461B-93E0-52E0542BD4B7}" type="presOf" srcId="{50D11034-F5E2-46BE-AF9C-EDCFBF89023F}" destId="{5057E48D-AA6D-40DB-91CE-33F9895EBBB4}" srcOrd="0" destOrd="0" presId="urn:microsoft.com/office/officeart/2005/8/layout/process3"/>
    <dgm:cxn modelId="{3264883E-002E-4D5B-9CDE-5902379C5038}" srcId="{2508F098-ED38-453D-BBBF-5622340DF316}" destId="{2522E5F3-2EA5-4F0B-A8E5-F6C07F206187}" srcOrd="3" destOrd="0" parTransId="{CC72D7DE-29D5-4F1E-8938-39D569F9DC54}" sibTransId="{C7ACE71A-6D90-43DD-A785-2AF118A47C3B}"/>
    <dgm:cxn modelId="{69F003B7-D3A1-4E2D-A802-E013EA016949}" type="presOf" srcId="{64D9DDA1-2051-4C8F-8D6F-265970E64CC2}" destId="{1FA0AFF8-5E6D-42D5-82A5-9292F37F2EA0}" srcOrd="0" destOrd="0" presId="urn:microsoft.com/office/officeart/2005/8/layout/process3"/>
    <dgm:cxn modelId="{78EA7B87-4DC0-469E-91E3-D4FF5E2D7370}" type="presOf" srcId="{E44A22AE-25E5-4F21-8A72-FADC058BD8CA}" destId="{EF8C28FF-8574-41CD-8B31-83D888BD4C9A}" srcOrd="0" destOrd="0" presId="urn:microsoft.com/office/officeart/2005/8/layout/process3"/>
    <dgm:cxn modelId="{36AE357C-DBAA-4155-9B09-5B967429E61A}" type="presOf" srcId="{2522E5F3-2EA5-4F0B-A8E5-F6C07F206187}" destId="{44CFADFE-A089-4C66-ADEE-E4D8103D6F53}" srcOrd="1" destOrd="0" presId="urn:microsoft.com/office/officeart/2005/8/layout/process3"/>
    <dgm:cxn modelId="{53F42A80-F4E8-4242-A5A4-EB72643B2E73}" srcId="{3D621B76-C1C4-4904-AA14-658FA5EFA830}" destId="{D43E67D5-3FFE-4A1D-8380-67AB01391F11}" srcOrd="0" destOrd="0" parTransId="{AB8CF744-56CC-437E-9A50-AF15300FAE10}" sibTransId="{1866ED00-7116-405E-89DA-0B6B8728C25A}"/>
    <dgm:cxn modelId="{B804695F-E18B-47D9-BC15-E9E28C2F7EE1}" srcId="{64D9DDA1-2051-4C8F-8D6F-265970E64CC2}" destId="{50D11034-F5E2-46BE-AF9C-EDCFBF89023F}" srcOrd="0" destOrd="0" parTransId="{72FC599F-7B49-467B-BB1C-3847F36E6816}" sibTransId="{0A1D36A3-5B85-482C-B92F-2D12AD86CCB9}"/>
    <dgm:cxn modelId="{BD20BF4B-CBF4-4F02-A460-22B78FC532E4}" srcId="{2508F098-ED38-453D-BBBF-5622340DF316}" destId="{3D621B76-C1C4-4904-AA14-658FA5EFA830}" srcOrd="2" destOrd="0" parTransId="{4A92AB5B-12C2-4C99-A1B4-9DC836A11A5D}" sibTransId="{5F41A224-5516-46A2-81C9-B61B74F6BE6B}"/>
    <dgm:cxn modelId="{DB10369F-F01F-485F-B2FD-C2828211F8AD}" type="presOf" srcId="{983CB528-D01F-4915-97B8-4940A614ED20}" destId="{5057E48D-AA6D-40DB-91CE-33F9895EBBB4}" srcOrd="0" destOrd="2" presId="urn:microsoft.com/office/officeart/2005/8/layout/process3"/>
    <dgm:cxn modelId="{435868DB-0EEF-4F8B-9A32-FE5A4758EE21}" type="presOf" srcId="{255F0850-A63B-4B5C-BDAC-6E73A9C59E79}" destId="{5057E48D-AA6D-40DB-91CE-33F9895EBBB4}" srcOrd="0" destOrd="3" presId="urn:microsoft.com/office/officeart/2005/8/layout/process3"/>
    <dgm:cxn modelId="{4C77BDD2-2444-4C2B-9C47-34CA9C195EA6}" type="presOf" srcId="{5F41A224-5516-46A2-81C9-B61B74F6BE6B}" destId="{6D97C8CC-9A40-4BFE-B3C1-6A1A282427C1}" srcOrd="1" destOrd="0" presId="urn:microsoft.com/office/officeart/2005/8/layout/process3"/>
    <dgm:cxn modelId="{410EC5B5-2245-4651-A1D1-5271A4D118D5}" srcId="{2508F098-ED38-453D-BBBF-5622340DF316}" destId="{C689F410-1164-4156-A057-30CF2A53BD94}" srcOrd="1" destOrd="0" parTransId="{2A8A509E-6900-4902-AB8A-E10D07B73665}" sibTransId="{D4368013-E07C-41D2-92AC-8D7A6E0A833B}"/>
    <dgm:cxn modelId="{A07004BF-6013-472D-A906-F87260A98BF3}" type="presOf" srcId="{64D9DDA1-2051-4C8F-8D6F-265970E64CC2}" destId="{B45E32DD-ED39-46F9-875F-93B9F1F33D68}" srcOrd="1" destOrd="0" presId="urn:microsoft.com/office/officeart/2005/8/layout/process3"/>
    <dgm:cxn modelId="{76AFB0E2-78D9-49E6-B501-1EC42258BD56}" type="presOf" srcId="{2508F098-ED38-453D-BBBF-5622340DF316}" destId="{9479BAFE-762B-4276-AE35-3E1D2077CE30}" srcOrd="0" destOrd="0" presId="urn:microsoft.com/office/officeart/2005/8/layout/process3"/>
    <dgm:cxn modelId="{21227517-5244-4CD1-9130-C84C730CB023}" type="presOf" srcId="{8544986D-ABB5-4EA5-9873-81AF2C4C7059}" destId="{5057E48D-AA6D-40DB-91CE-33F9895EBBB4}" srcOrd="0" destOrd="1" presId="urn:microsoft.com/office/officeart/2005/8/layout/process3"/>
    <dgm:cxn modelId="{09DD3848-6A87-47D1-B6C5-758612766FA1}" type="presOf" srcId="{3D621B76-C1C4-4904-AA14-658FA5EFA830}" destId="{352183B6-31FB-4249-908E-D87899E716B3}" srcOrd="1" destOrd="0" presId="urn:microsoft.com/office/officeart/2005/8/layout/process3"/>
    <dgm:cxn modelId="{A1552B22-028E-424F-A020-B4091A3EE2F4}" type="presOf" srcId="{C689F410-1164-4156-A057-30CF2A53BD94}" destId="{F79F4463-E905-4427-A21A-6666BB553441}" srcOrd="1" destOrd="0" presId="urn:microsoft.com/office/officeart/2005/8/layout/process3"/>
    <dgm:cxn modelId="{208D1231-729E-4005-8D05-BCD9B47E83DB}" type="presOf" srcId="{6126AF87-3F2C-421F-AEDB-1679FEF330B0}" destId="{55AEDF76-3D09-413C-B3F4-0127BB469D3E}" srcOrd="0" destOrd="1" presId="urn:microsoft.com/office/officeart/2005/8/layout/process3"/>
    <dgm:cxn modelId="{5642AD42-429F-44DE-BFD5-961D80F2698C}" srcId="{2508F098-ED38-453D-BBBF-5622340DF316}" destId="{64D9DDA1-2051-4C8F-8D6F-265970E64CC2}" srcOrd="0" destOrd="0" parTransId="{B85598F6-5489-4016-B999-656D8C6F1CEE}" sibTransId="{B9D31FC7-395A-4606-A57F-4AC019B48814}"/>
    <dgm:cxn modelId="{FAFF3109-3FA4-4FF6-A6AD-4833AA34E282}" type="presOf" srcId="{5F41A224-5516-46A2-81C9-B61B74F6BE6B}" destId="{3CBA3708-94C5-4AFC-A26D-929388FBCB38}" srcOrd="0" destOrd="0" presId="urn:microsoft.com/office/officeart/2005/8/layout/process3"/>
    <dgm:cxn modelId="{4037B2F3-BE85-40E1-A381-1391575E9840}" srcId="{2522E5F3-2EA5-4F0B-A8E5-F6C07F206187}" destId="{4F55B2C4-95C7-485C-96FC-4E3497C8115C}" srcOrd="2" destOrd="0" parTransId="{1BEC23DB-76DD-405B-BC93-5B7994CFF980}" sibTransId="{BE9CE120-3E1D-4467-A584-246C43B1C41F}"/>
    <dgm:cxn modelId="{CFF388DC-E83B-4CF0-8DF9-CA59F8CFACB7}" type="presOf" srcId="{D43E67D5-3FFE-4A1D-8380-67AB01391F11}" destId="{BB2E85B8-8CD2-45F1-A1FB-5AC594C50CCD}" srcOrd="0" destOrd="0" presId="urn:microsoft.com/office/officeart/2005/8/layout/process3"/>
    <dgm:cxn modelId="{FDD047AE-DA1A-4C9F-A0A2-FC197B932775}" type="presOf" srcId="{4F55B2C4-95C7-485C-96FC-4E3497C8115C}" destId="{55AEDF76-3D09-413C-B3F4-0127BB469D3E}" srcOrd="0" destOrd="2" presId="urn:microsoft.com/office/officeart/2005/8/layout/process3"/>
    <dgm:cxn modelId="{DB5D856F-2622-447C-A3ED-DAD9FF3A3A6C}" srcId="{64D9DDA1-2051-4C8F-8D6F-265970E64CC2}" destId="{983CB528-D01F-4915-97B8-4940A614ED20}" srcOrd="2" destOrd="0" parTransId="{A03B07FC-E881-4515-BB28-1E91C800822C}" sibTransId="{03E48858-3CCF-4B9B-9F4D-07C487CE8B40}"/>
    <dgm:cxn modelId="{CBE75A3C-259B-4E72-93AA-97515BA8B726}" srcId="{C689F410-1164-4156-A057-30CF2A53BD94}" destId="{E44A22AE-25E5-4F21-8A72-FADC058BD8CA}" srcOrd="0" destOrd="0" parTransId="{806B287E-963D-4CFB-8A06-73C8FD32EC5F}" sibTransId="{02D87279-847B-4D1C-A7B0-75A467D551A1}"/>
    <dgm:cxn modelId="{11BF5F67-2810-45BD-BCB3-9F101395731F}" srcId="{2522E5F3-2EA5-4F0B-A8E5-F6C07F206187}" destId="{6126AF87-3F2C-421F-AEDB-1679FEF330B0}" srcOrd="1" destOrd="0" parTransId="{8308B4BB-F1EB-40F6-9CD3-5C9E224E62AB}" sibTransId="{300A8137-9A84-4520-B7C3-89348A6552F5}"/>
    <dgm:cxn modelId="{195841AE-50F5-422B-886B-7ABFEDB66A8E}" type="presOf" srcId="{3D621B76-C1C4-4904-AA14-658FA5EFA830}" destId="{3892B9F9-577A-45C1-9AD7-29FABB48110E}" srcOrd="0" destOrd="0" presId="urn:microsoft.com/office/officeart/2005/8/layout/process3"/>
    <dgm:cxn modelId="{B1478582-5BDB-4713-BCB3-9854726C08FA}" srcId="{64D9DDA1-2051-4C8F-8D6F-265970E64CC2}" destId="{255F0850-A63B-4B5C-BDAC-6E73A9C59E79}" srcOrd="3" destOrd="0" parTransId="{C7CDC8E1-AA05-4FD3-85FD-D5375CAF4875}" sibTransId="{F9B3AE79-092F-4525-A4E3-F4CDA3EDC996}"/>
    <dgm:cxn modelId="{0D2580E4-C80B-4F0C-8E28-574FFD409CC7}" type="presParOf" srcId="{9479BAFE-762B-4276-AE35-3E1D2077CE30}" destId="{E441CD33-3191-4990-8897-39D8DD9456C5}" srcOrd="0" destOrd="0" presId="urn:microsoft.com/office/officeart/2005/8/layout/process3"/>
    <dgm:cxn modelId="{7FBE761B-06CE-48B7-BFA2-239B0BFBF865}" type="presParOf" srcId="{E441CD33-3191-4990-8897-39D8DD9456C5}" destId="{1FA0AFF8-5E6D-42D5-82A5-9292F37F2EA0}" srcOrd="0" destOrd="0" presId="urn:microsoft.com/office/officeart/2005/8/layout/process3"/>
    <dgm:cxn modelId="{DCFA78F7-EB09-47D3-860F-14A1808A21F7}" type="presParOf" srcId="{E441CD33-3191-4990-8897-39D8DD9456C5}" destId="{B45E32DD-ED39-46F9-875F-93B9F1F33D68}" srcOrd="1" destOrd="0" presId="urn:microsoft.com/office/officeart/2005/8/layout/process3"/>
    <dgm:cxn modelId="{C8BB9377-A5C2-4A24-8E42-2E7BA3CC4C3B}" type="presParOf" srcId="{E441CD33-3191-4990-8897-39D8DD9456C5}" destId="{5057E48D-AA6D-40DB-91CE-33F9895EBBB4}" srcOrd="2" destOrd="0" presId="urn:microsoft.com/office/officeart/2005/8/layout/process3"/>
    <dgm:cxn modelId="{FD483BD1-D115-4C4D-B1AA-475ECA221E83}" type="presParOf" srcId="{9479BAFE-762B-4276-AE35-3E1D2077CE30}" destId="{DFD67FC4-A53B-477E-B3FC-DC62852325FE}" srcOrd="1" destOrd="0" presId="urn:microsoft.com/office/officeart/2005/8/layout/process3"/>
    <dgm:cxn modelId="{6928F04D-2AEE-4561-9B08-DC390B76085C}" type="presParOf" srcId="{DFD67FC4-A53B-477E-B3FC-DC62852325FE}" destId="{C33213B6-F60C-4D02-B17E-61C0A2B47150}" srcOrd="0" destOrd="0" presId="urn:microsoft.com/office/officeart/2005/8/layout/process3"/>
    <dgm:cxn modelId="{FFC4C1CB-389E-4371-9BD0-0AC47CA27319}" type="presParOf" srcId="{9479BAFE-762B-4276-AE35-3E1D2077CE30}" destId="{03EEAC87-0C83-45E3-BF2C-2DDE1D7D6454}" srcOrd="2" destOrd="0" presId="urn:microsoft.com/office/officeart/2005/8/layout/process3"/>
    <dgm:cxn modelId="{EF25E655-A342-4B7E-90D6-60B27E394AFE}" type="presParOf" srcId="{03EEAC87-0C83-45E3-BF2C-2DDE1D7D6454}" destId="{61FCCE99-EE2B-4526-8C2E-8E27941106E1}" srcOrd="0" destOrd="0" presId="urn:microsoft.com/office/officeart/2005/8/layout/process3"/>
    <dgm:cxn modelId="{809FECCD-2224-4625-B2A4-48BEB1328088}" type="presParOf" srcId="{03EEAC87-0C83-45E3-BF2C-2DDE1D7D6454}" destId="{F79F4463-E905-4427-A21A-6666BB553441}" srcOrd="1" destOrd="0" presId="urn:microsoft.com/office/officeart/2005/8/layout/process3"/>
    <dgm:cxn modelId="{2FCC0323-45C8-4DFC-8145-3A901B6309B7}" type="presParOf" srcId="{03EEAC87-0C83-45E3-BF2C-2DDE1D7D6454}" destId="{EF8C28FF-8574-41CD-8B31-83D888BD4C9A}" srcOrd="2" destOrd="0" presId="urn:microsoft.com/office/officeart/2005/8/layout/process3"/>
    <dgm:cxn modelId="{B7C91F21-44E0-4F77-AFBB-9F9227EBB29C}" type="presParOf" srcId="{9479BAFE-762B-4276-AE35-3E1D2077CE30}" destId="{195E4FF3-FBFC-4B12-A2C3-64EB26954BD9}" srcOrd="3" destOrd="0" presId="urn:microsoft.com/office/officeart/2005/8/layout/process3"/>
    <dgm:cxn modelId="{F7AEF9A9-FDBA-41FD-9C95-FB02C4B8D095}" type="presParOf" srcId="{195E4FF3-FBFC-4B12-A2C3-64EB26954BD9}" destId="{C9255109-CF26-43B7-8EB7-50946928D4CB}" srcOrd="0" destOrd="0" presId="urn:microsoft.com/office/officeart/2005/8/layout/process3"/>
    <dgm:cxn modelId="{8C5A396E-ACF4-4592-A025-578570D80971}" type="presParOf" srcId="{9479BAFE-762B-4276-AE35-3E1D2077CE30}" destId="{37A31A8D-67FD-41C6-A66B-1A79AEB228D2}" srcOrd="4" destOrd="0" presId="urn:microsoft.com/office/officeart/2005/8/layout/process3"/>
    <dgm:cxn modelId="{4F6E55A5-24B7-45AD-995D-A165D11697CB}" type="presParOf" srcId="{37A31A8D-67FD-41C6-A66B-1A79AEB228D2}" destId="{3892B9F9-577A-45C1-9AD7-29FABB48110E}" srcOrd="0" destOrd="0" presId="urn:microsoft.com/office/officeart/2005/8/layout/process3"/>
    <dgm:cxn modelId="{A36D08F5-976A-4C33-9F35-ED5DABD7B1B8}" type="presParOf" srcId="{37A31A8D-67FD-41C6-A66B-1A79AEB228D2}" destId="{352183B6-31FB-4249-908E-D87899E716B3}" srcOrd="1" destOrd="0" presId="urn:microsoft.com/office/officeart/2005/8/layout/process3"/>
    <dgm:cxn modelId="{613329DA-2677-45E8-9ADF-FA983B027962}" type="presParOf" srcId="{37A31A8D-67FD-41C6-A66B-1A79AEB228D2}" destId="{BB2E85B8-8CD2-45F1-A1FB-5AC594C50CCD}" srcOrd="2" destOrd="0" presId="urn:microsoft.com/office/officeart/2005/8/layout/process3"/>
    <dgm:cxn modelId="{9F395AE5-6798-4CD8-9968-83CAE8BA3715}" type="presParOf" srcId="{9479BAFE-762B-4276-AE35-3E1D2077CE30}" destId="{3CBA3708-94C5-4AFC-A26D-929388FBCB38}" srcOrd="5" destOrd="0" presId="urn:microsoft.com/office/officeart/2005/8/layout/process3"/>
    <dgm:cxn modelId="{A6CA9A38-2833-4466-AA7D-FDD192B4FC04}" type="presParOf" srcId="{3CBA3708-94C5-4AFC-A26D-929388FBCB38}" destId="{6D97C8CC-9A40-4BFE-B3C1-6A1A282427C1}" srcOrd="0" destOrd="0" presId="urn:microsoft.com/office/officeart/2005/8/layout/process3"/>
    <dgm:cxn modelId="{39068543-2B46-4B75-A0DB-4A3A44C3ED94}" type="presParOf" srcId="{9479BAFE-762B-4276-AE35-3E1D2077CE30}" destId="{FD1C3693-0371-4790-8006-D4666091C95C}" srcOrd="6" destOrd="0" presId="urn:microsoft.com/office/officeart/2005/8/layout/process3"/>
    <dgm:cxn modelId="{4186266E-F383-4CC0-B8F2-28A4D8D36A65}" type="presParOf" srcId="{FD1C3693-0371-4790-8006-D4666091C95C}" destId="{EAAF573F-9F6D-4D71-AEBC-D65FB88EB15C}" srcOrd="0" destOrd="0" presId="urn:microsoft.com/office/officeart/2005/8/layout/process3"/>
    <dgm:cxn modelId="{05F47705-907B-47CE-909B-08AB0DB3CB55}" type="presParOf" srcId="{FD1C3693-0371-4790-8006-D4666091C95C}" destId="{44CFADFE-A089-4C66-ADEE-E4D8103D6F53}" srcOrd="1" destOrd="0" presId="urn:microsoft.com/office/officeart/2005/8/layout/process3"/>
    <dgm:cxn modelId="{911445F2-1A55-4822-8003-8C577E9E93E1}" type="presParOf" srcId="{FD1C3693-0371-4790-8006-D4666091C95C}" destId="{55AEDF76-3D09-413C-B3F4-0127BB469D3E}" srcOrd="2" destOrd="0" presId="urn:microsoft.com/office/officeart/2005/8/layout/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45E32DD-ED39-46F9-875F-93B9F1F33D68}">
      <dsp:nvSpPr>
        <dsp:cNvPr id="0" name=""/>
        <dsp:cNvSpPr/>
      </dsp:nvSpPr>
      <dsp:spPr>
        <a:xfrm>
          <a:off x="13046" y="395016"/>
          <a:ext cx="1700446" cy="89126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53340" numCol="1" spcCol="1270" anchor="t" anchorCtr="0">
          <a:noAutofit/>
        </a:bodyPr>
        <a:lstStyle/>
        <a:p>
          <a:pPr lvl="0" algn="l" defTabSz="622300">
            <a:lnSpc>
              <a:spcPct val="90000"/>
            </a:lnSpc>
            <a:spcBef>
              <a:spcPct val="0"/>
            </a:spcBef>
            <a:spcAft>
              <a:spcPct val="35000"/>
            </a:spcAft>
          </a:pPr>
          <a:r>
            <a:rPr lang="en-US" sz="1400" kern="1200" dirty="0"/>
            <a:t>2018</a:t>
          </a:r>
        </a:p>
        <a:p>
          <a:pPr lvl="0" algn="l" defTabSz="622300">
            <a:lnSpc>
              <a:spcPct val="90000"/>
            </a:lnSpc>
            <a:spcBef>
              <a:spcPct val="0"/>
            </a:spcBef>
            <a:spcAft>
              <a:spcPct val="35000"/>
            </a:spcAft>
          </a:pPr>
          <a:endParaRPr lang="en-US" sz="1200" kern="1200" dirty="0"/>
        </a:p>
      </dsp:txBody>
      <dsp:txXfrm>
        <a:off x="13046" y="395016"/>
        <a:ext cx="1700446" cy="594178"/>
      </dsp:txXfrm>
    </dsp:sp>
    <dsp:sp modelId="{5057E48D-AA6D-40DB-91CE-33F9895EBBB4}">
      <dsp:nvSpPr>
        <dsp:cNvPr id="0" name=""/>
        <dsp:cNvSpPr/>
      </dsp:nvSpPr>
      <dsp:spPr>
        <a:xfrm>
          <a:off x="409112" y="982008"/>
          <a:ext cx="1852330" cy="3958229"/>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85344" bIns="85344" numCol="1" spcCol="1270" anchor="t" anchorCtr="0">
          <a:noAutofit/>
        </a:bodyPr>
        <a:lstStyle/>
        <a:p>
          <a:pPr marL="114300" lvl="1" indent="-114300" algn="l" defTabSz="533400">
            <a:lnSpc>
              <a:spcPct val="90000"/>
            </a:lnSpc>
            <a:spcBef>
              <a:spcPct val="0"/>
            </a:spcBef>
            <a:spcAft>
              <a:spcPct val="15000"/>
            </a:spcAft>
            <a:buChar char="••"/>
          </a:pPr>
          <a:r>
            <a:rPr lang="en-US" sz="1200" kern="1200" spc="-10" dirty="0">
              <a:solidFill>
                <a:srgbClr val="000000"/>
              </a:solidFill>
              <a:latin typeface="Calibri" panose="020F0502020204030204" pitchFamily="34" charset="0"/>
              <a:ea typeface="Times New Roman" panose="02020603050405020304" pitchFamily="18" charset="0"/>
              <a:cs typeface="Calibri" panose="020F0502020204030204" pitchFamily="34" charset="0"/>
            </a:rPr>
            <a:t>STAC Workshop to examine current results, assess lessons-learned and recommend next steps.</a:t>
          </a:r>
          <a:endParaRPr lang="en-US" sz="1200" kern="1200" dirty="0"/>
        </a:p>
        <a:p>
          <a:pPr marL="114300" lvl="1" indent="-114300" algn="l" defTabSz="533400">
            <a:lnSpc>
              <a:spcPct val="90000"/>
            </a:lnSpc>
            <a:spcBef>
              <a:spcPct val="0"/>
            </a:spcBef>
            <a:spcAft>
              <a:spcPct val="15000"/>
            </a:spcAft>
            <a:buChar char="••"/>
          </a:pPr>
          <a:endParaRPr lang="en-US" sz="1200" kern="1200" dirty="0"/>
        </a:p>
        <a:p>
          <a:pPr marL="114300" lvl="1" indent="-114300" algn="l" defTabSz="533400">
            <a:lnSpc>
              <a:spcPct val="90000"/>
            </a:lnSpc>
            <a:spcBef>
              <a:spcPct val="0"/>
            </a:spcBef>
            <a:spcAft>
              <a:spcPct val="15000"/>
            </a:spcAft>
            <a:buChar char="••"/>
          </a:pPr>
          <a:r>
            <a:rPr lang="en-US" sz="1200" kern="1200" spc="-10" dirty="0">
              <a:solidFill>
                <a:srgbClr val="000000"/>
              </a:solidFill>
              <a:latin typeface="Calibri" panose="020F0502020204030204" pitchFamily="34" charset="0"/>
              <a:ea typeface="Times New Roman" panose="02020603050405020304" pitchFamily="18" charset="0"/>
              <a:cs typeface="Calibri" panose="020F0502020204030204" pitchFamily="34" charset="0"/>
            </a:rPr>
            <a:t>Climate Resiliency Workgroup will incorporate actions in its 2018-2020 workplan to develop a </a:t>
          </a:r>
          <a:r>
            <a:rPr lang="en-US" sz="1200" kern="1200" spc="-20" dirty="0">
              <a:solidFill>
                <a:srgbClr val="000000"/>
              </a:solidFill>
              <a:latin typeface="Calibri" panose="020F0502020204030204" pitchFamily="34" charset="0"/>
              <a:ea typeface="Times New Roman" panose="02020603050405020304" pitchFamily="18" charset="0"/>
              <a:cs typeface="Calibri" panose="020F0502020204030204" pitchFamily="34" charset="0"/>
            </a:rPr>
            <a:t>better </a:t>
          </a:r>
          <a:r>
            <a:rPr lang="en-US" sz="1200" kern="1200" spc="-15" dirty="0">
              <a:solidFill>
                <a:srgbClr val="000000"/>
              </a:solidFill>
              <a:latin typeface="Calibri" panose="020F0502020204030204" pitchFamily="34" charset="0"/>
              <a:ea typeface="Times New Roman" panose="02020603050405020304" pitchFamily="18" charset="0"/>
              <a:cs typeface="Calibri" panose="020F0502020204030204" pitchFamily="34" charset="0"/>
            </a:rPr>
            <a:t>understanding </a:t>
          </a:r>
          <a:r>
            <a:rPr lang="en-US" sz="1200" kern="1200" spc="-5" dirty="0">
              <a:solidFill>
                <a:srgbClr val="000000"/>
              </a:solidFill>
              <a:latin typeface="Calibri" panose="020F0502020204030204" pitchFamily="34" charset="0"/>
              <a:ea typeface="Times New Roman" panose="02020603050405020304" pitchFamily="18" charset="0"/>
              <a:cs typeface="Calibri" panose="020F0502020204030204" pitchFamily="34" charset="0"/>
            </a:rPr>
            <a:t>of BMP responses, </a:t>
          </a:r>
          <a:r>
            <a:rPr lang="en-US" sz="1200" kern="1200" dirty="0">
              <a:solidFill>
                <a:srgbClr val="000000"/>
              </a:solidFill>
              <a:latin typeface="Calibri" panose="020F0502020204030204" pitchFamily="34" charset="0"/>
              <a:ea typeface="Times New Roman" panose="02020603050405020304" pitchFamily="18" charset="0"/>
              <a:cs typeface="Calibri" panose="020F0502020204030204" pitchFamily="34" charset="0"/>
            </a:rPr>
            <a:t>including </a:t>
          </a:r>
          <a:r>
            <a:rPr lang="en-US" sz="1200" kern="1200" spc="-10" dirty="0">
              <a:solidFill>
                <a:srgbClr val="000000"/>
              </a:solidFill>
              <a:latin typeface="Calibri" panose="020F0502020204030204" pitchFamily="34" charset="0"/>
              <a:ea typeface="Times New Roman" panose="02020603050405020304" pitchFamily="18" charset="0"/>
              <a:cs typeface="Calibri" panose="020F0502020204030204" pitchFamily="34" charset="0"/>
            </a:rPr>
            <a:t>new </a:t>
          </a:r>
          <a:r>
            <a:rPr lang="en-US" sz="1200" kern="1200" spc="-5" dirty="0">
              <a:solidFill>
                <a:srgbClr val="000000"/>
              </a:solidFill>
              <a:latin typeface="Calibri" panose="020F0502020204030204" pitchFamily="34" charset="0"/>
              <a:ea typeface="Times New Roman" panose="02020603050405020304" pitchFamily="18" charset="0"/>
              <a:cs typeface="Calibri" panose="020F0502020204030204" pitchFamily="34" charset="0"/>
            </a:rPr>
            <a:t>or other emerging </a:t>
          </a:r>
          <a:r>
            <a:rPr lang="en-US" sz="1200" kern="1200" spc="-15" dirty="0">
              <a:solidFill>
                <a:srgbClr val="000000"/>
              </a:solidFill>
              <a:latin typeface="Calibri" panose="020F0502020204030204" pitchFamily="34" charset="0"/>
              <a:ea typeface="Times New Roman" panose="02020603050405020304" pitchFamily="18" charset="0"/>
              <a:cs typeface="Calibri" panose="020F0502020204030204" pitchFamily="34" charset="0"/>
            </a:rPr>
            <a:t>BMPs, to </a:t>
          </a:r>
          <a:r>
            <a:rPr lang="en-US" sz="1200" kern="1200" spc="-10" dirty="0">
              <a:solidFill>
                <a:srgbClr val="000000"/>
              </a:solidFill>
              <a:latin typeface="Calibri" panose="020F0502020204030204" pitchFamily="34" charset="0"/>
              <a:ea typeface="Times New Roman" panose="02020603050405020304" pitchFamily="18" charset="0"/>
              <a:cs typeface="Calibri" panose="020F0502020204030204" pitchFamily="34" charset="0"/>
            </a:rPr>
            <a:t>climate </a:t>
          </a:r>
          <a:r>
            <a:rPr lang="en-US" sz="1200" kern="1200" spc="-5" dirty="0">
              <a:solidFill>
                <a:srgbClr val="000000"/>
              </a:solidFill>
              <a:latin typeface="Calibri" panose="020F0502020204030204" pitchFamily="34" charset="0"/>
              <a:ea typeface="Times New Roman" panose="02020603050405020304" pitchFamily="18" charset="0"/>
              <a:cs typeface="Calibri" panose="020F0502020204030204" pitchFamily="34" charset="0"/>
            </a:rPr>
            <a:t>change </a:t>
          </a:r>
          <a:r>
            <a:rPr lang="en-US" sz="1200" kern="1200" spc="-10" dirty="0">
              <a:solidFill>
                <a:srgbClr val="000000"/>
              </a:solidFill>
              <a:latin typeface="Calibri" panose="020F0502020204030204" pitchFamily="34" charset="0"/>
              <a:ea typeface="Times New Roman" panose="02020603050405020304" pitchFamily="18" charset="0"/>
              <a:cs typeface="Calibri" panose="020F0502020204030204" pitchFamily="34" charset="0"/>
            </a:rPr>
            <a:t>conditions.</a:t>
          </a:r>
          <a:endParaRPr lang="en-US" sz="1200" kern="1200" dirty="0">
            <a:latin typeface="Times New Roman" panose="02020603050405020304" pitchFamily="18" charset="0"/>
            <a:ea typeface="Times New Roman" panose="02020603050405020304" pitchFamily="18" charset="0"/>
            <a:cs typeface="Times New Roman" panose="02020603050405020304" pitchFamily="18" charset="0"/>
          </a:endParaRPr>
        </a:p>
        <a:p>
          <a:pPr marL="114300" lvl="1" indent="-114300" algn="l" defTabSz="533400">
            <a:lnSpc>
              <a:spcPct val="90000"/>
            </a:lnSpc>
            <a:spcBef>
              <a:spcPct val="0"/>
            </a:spcBef>
            <a:spcAft>
              <a:spcPct val="15000"/>
            </a:spcAft>
            <a:buChar char="••"/>
          </a:pPr>
          <a:endParaRPr lang="en-US" sz="1200" kern="1200" dirty="0"/>
        </a:p>
      </dsp:txBody>
      <dsp:txXfrm>
        <a:off x="463365" y="1036261"/>
        <a:ext cx="1743824" cy="3849723"/>
      </dsp:txXfrm>
    </dsp:sp>
    <dsp:sp modelId="{DFD67FC4-A53B-477E-B3FC-DC62852325FE}">
      <dsp:nvSpPr>
        <dsp:cNvPr id="0" name=""/>
        <dsp:cNvSpPr/>
      </dsp:nvSpPr>
      <dsp:spPr>
        <a:xfrm rot="5926">
          <a:off x="1988605" y="482866"/>
          <a:ext cx="583241" cy="423361"/>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en-US" sz="1000" kern="1200"/>
        </a:p>
      </dsp:txBody>
      <dsp:txXfrm>
        <a:off x="1988605" y="567429"/>
        <a:ext cx="456233" cy="254017"/>
      </dsp:txXfrm>
    </dsp:sp>
    <dsp:sp modelId="{F79F4463-E905-4427-A21A-6666BB553441}">
      <dsp:nvSpPr>
        <dsp:cNvPr id="0" name=""/>
        <dsp:cNvSpPr/>
      </dsp:nvSpPr>
      <dsp:spPr>
        <a:xfrm>
          <a:off x="2813945" y="399844"/>
          <a:ext cx="1700446" cy="89126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53340" numCol="1" spcCol="1270" anchor="t" anchorCtr="0">
          <a:noAutofit/>
        </a:bodyPr>
        <a:lstStyle/>
        <a:p>
          <a:pPr lvl="0" algn="l" defTabSz="622300">
            <a:lnSpc>
              <a:spcPct val="90000"/>
            </a:lnSpc>
            <a:spcBef>
              <a:spcPct val="0"/>
            </a:spcBef>
            <a:spcAft>
              <a:spcPct val="35000"/>
            </a:spcAft>
          </a:pPr>
          <a:r>
            <a:rPr lang="en-US" sz="1400" kern="1200" dirty="0"/>
            <a:t>2019</a:t>
          </a:r>
        </a:p>
      </dsp:txBody>
      <dsp:txXfrm>
        <a:off x="2813945" y="399844"/>
        <a:ext cx="1700446" cy="594178"/>
      </dsp:txXfrm>
    </dsp:sp>
    <dsp:sp modelId="{EF8C28FF-8574-41CD-8B31-83D888BD4C9A}">
      <dsp:nvSpPr>
        <dsp:cNvPr id="0" name=""/>
        <dsp:cNvSpPr/>
      </dsp:nvSpPr>
      <dsp:spPr>
        <a:xfrm>
          <a:off x="3162229" y="994022"/>
          <a:ext cx="1700446" cy="402480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85344" bIns="85344" numCol="1" spcCol="1270" anchor="t" anchorCtr="0">
          <a:noAutofit/>
        </a:bodyPr>
        <a:lstStyle/>
        <a:p>
          <a:pPr marL="114300" lvl="1" indent="-114300" algn="l" defTabSz="533400">
            <a:lnSpc>
              <a:spcPct val="90000"/>
            </a:lnSpc>
            <a:spcBef>
              <a:spcPct val="0"/>
            </a:spcBef>
            <a:spcAft>
              <a:spcPct val="15000"/>
            </a:spcAft>
            <a:buChar char="••"/>
          </a:pPr>
          <a:r>
            <a:rPr lang="en-US" sz="1200" kern="1200" dirty="0"/>
            <a:t>Following the direction of the PSC, the Modeling and Climate Resiliency Workgroups, working with other key Chesapeake Bay Program groups, will develop and implement a complete and fully operational climate change modeling and assessment system in 2019.</a:t>
          </a:r>
        </a:p>
      </dsp:txBody>
      <dsp:txXfrm>
        <a:off x="3212033" y="1043826"/>
        <a:ext cx="1600838" cy="3925192"/>
      </dsp:txXfrm>
    </dsp:sp>
    <dsp:sp modelId="{195E4FF3-FBFC-4B12-A2C3-64EB26954BD9}">
      <dsp:nvSpPr>
        <dsp:cNvPr id="0" name=""/>
        <dsp:cNvSpPr/>
      </dsp:nvSpPr>
      <dsp:spPr>
        <a:xfrm>
          <a:off x="4772173" y="485252"/>
          <a:ext cx="546496" cy="423361"/>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en-US" sz="1000" kern="1200"/>
        </a:p>
      </dsp:txBody>
      <dsp:txXfrm>
        <a:off x="4772173" y="569924"/>
        <a:ext cx="419488" cy="254017"/>
      </dsp:txXfrm>
    </dsp:sp>
    <dsp:sp modelId="{352183B6-31FB-4249-908E-D87899E716B3}">
      <dsp:nvSpPr>
        <dsp:cNvPr id="0" name=""/>
        <dsp:cNvSpPr/>
      </dsp:nvSpPr>
      <dsp:spPr>
        <a:xfrm>
          <a:off x="5545518" y="399844"/>
          <a:ext cx="1700446" cy="89126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45720" numCol="1" spcCol="1270" anchor="t" anchorCtr="0">
          <a:noAutofit/>
        </a:bodyPr>
        <a:lstStyle/>
        <a:p>
          <a:pPr lvl="0" algn="l" defTabSz="533400">
            <a:lnSpc>
              <a:spcPct val="90000"/>
            </a:lnSpc>
            <a:spcBef>
              <a:spcPct val="0"/>
            </a:spcBef>
            <a:spcAft>
              <a:spcPct val="35000"/>
            </a:spcAft>
          </a:pPr>
          <a:r>
            <a:rPr lang="en-US" sz="1200" kern="1200" dirty="0"/>
            <a:t>2020</a:t>
          </a:r>
        </a:p>
      </dsp:txBody>
      <dsp:txXfrm>
        <a:off x="5545518" y="399844"/>
        <a:ext cx="1700446" cy="594178"/>
      </dsp:txXfrm>
    </dsp:sp>
    <dsp:sp modelId="{BB2E85B8-8CD2-45F1-A1FB-5AC594C50CCD}">
      <dsp:nvSpPr>
        <dsp:cNvPr id="0" name=""/>
        <dsp:cNvSpPr/>
      </dsp:nvSpPr>
      <dsp:spPr>
        <a:xfrm>
          <a:off x="5893802" y="994022"/>
          <a:ext cx="1700446" cy="402480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85344" bIns="85344" numCol="1" spcCol="1270" anchor="t" anchorCtr="0">
          <a:noAutofit/>
        </a:bodyPr>
        <a:lstStyle/>
        <a:p>
          <a:pPr marL="114300" lvl="1" indent="-114300" algn="l" defTabSz="533400">
            <a:lnSpc>
              <a:spcPct val="90000"/>
            </a:lnSpc>
            <a:spcBef>
              <a:spcPct val="0"/>
            </a:spcBef>
            <a:spcAft>
              <a:spcPct val="15000"/>
            </a:spcAft>
            <a:buChar char="••"/>
          </a:pPr>
          <a:r>
            <a:rPr lang="en-US" sz="1200" kern="1200" spc="-20" dirty="0">
              <a:solidFill>
                <a:srgbClr val="000000"/>
              </a:solidFill>
              <a:latin typeface="Calibri" panose="020F0502020204030204" pitchFamily="34" charset="0"/>
            </a:rPr>
            <a:t>In 2020, the CBP partners will complete a technical review and process for approval of the new refined climate change modeling and assessment system as well as the scientific and technical findings from its management applications.  </a:t>
          </a:r>
          <a:endParaRPr lang="en-US" sz="1200" kern="1200" dirty="0"/>
        </a:p>
      </dsp:txBody>
      <dsp:txXfrm>
        <a:off x="5943606" y="1043826"/>
        <a:ext cx="1600838" cy="3925192"/>
      </dsp:txXfrm>
    </dsp:sp>
    <dsp:sp modelId="{3CBA3708-94C5-4AFC-A26D-929388FBCB38}">
      <dsp:nvSpPr>
        <dsp:cNvPr id="0" name=""/>
        <dsp:cNvSpPr/>
      </dsp:nvSpPr>
      <dsp:spPr>
        <a:xfrm>
          <a:off x="7503746" y="485252"/>
          <a:ext cx="546496" cy="423361"/>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en-US" sz="1000" kern="1200"/>
        </a:p>
      </dsp:txBody>
      <dsp:txXfrm>
        <a:off x="7503746" y="569924"/>
        <a:ext cx="419488" cy="254017"/>
      </dsp:txXfrm>
    </dsp:sp>
    <dsp:sp modelId="{44CFADFE-A089-4C66-ADEE-E4D8103D6F53}">
      <dsp:nvSpPr>
        <dsp:cNvPr id="0" name=""/>
        <dsp:cNvSpPr/>
      </dsp:nvSpPr>
      <dsp:spPr>
        <a:xfrm>
          <a:off x="8277090" y="399844"/>
          <a:ext cx="1700446" cy="89126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45720" numCol="1" spcCol="1270" anchor="t" anchorCtr="0">
          <a:noAutofit/>
        </a:bodyPr>
        <a:lstStyle/>
        <a:p>
          <a:pPr lvl="0" algn="l" defTabSz="533400">
            <a:lnSpc>
              <a:spcPct val="90000"/>
            </a:lnSpc>
            <a:spcBef>
              <a:spcPct val="0"/>
            </a:spcBef>
            <a:spcAft>
              <a:spcPct val="35000"/>
            </a:spcAft>
          </a:pPr>
          <a:r>
            <a:rPr lang="en-US" sz="1200" kern="1200" dirty="0"/>
            <a:t>2021</a:t>
          </a:r>
        </a:p>
      </dsp:txBody>
      <dsp:txXfrm>
        <a:off x="8277090" y="399844"/>
        <a:ext cx="1700446" cy="594178"/>
      </dsp:txXfrm>
    </dsp:sp>
    <dsp:sp modelId="{55AEDF76-3D09-413C-B3F4-0127BB469D3E}">
      <dsp:nvSpPr>
        <dsp:cNvPr id="0" name=""/>
        <dsp:cNvSpPr/>
      </dsp:nvSpPr>
      <dsp:spPr>
        <a:xfrm>
          <a:off x="8454998" y="994022"/>
          <a:ext cx="2041198" cy="402480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85344" bIns="85344" numCol="1" spcCol="1270" anchor="t" anchorCtr="0">
          <a:noAutofit/>
        </a:bodyPr>
        <a:lstStyle/>
        <a:p>
          <a:pPr marL="114300" lvl="1" indent="-114300" algn="l" defTabSz="533400">
            <a:lnSpc>
              <a:spcPct val="90000"/>
            </a:lnSpc>
            <a:spcBef>
              <a:spcPct val="0"/>
            </a:spcBef>
            <a:spcAft>
              <a:spcPct val="15000"/>
            </a:spcAft>
            <a:buChar char="••"/>
          </a:pPr>
          <a:r>
            <a:rPr lang="en-US" sz="1200" kern="1200" dirty="0">
              <a:solidFill>
                <a:srgbClr val="000000"/>
              </a:solidFill>
              <a:latin typeface="Calibri" panose="020F0502020204030204" pitchFamily="34" charset="0"/>
            </a:rPr>
            <a:t>In 2021, the policy implications for including targets adjusted for the influence of climate change into the 2022-2023 milestones will be considered by the Partnership</a:t>
          </a:r>
          <a:r>
            <a:rPr lang="en-US" sz="1200" kern="1200" spc="-10" dirty="0">
              <a:solidFill>
                <a:srgbClr val="000000"/>
              </a:solidFill>
              <a:latin typeface="Calibri" panose="020F0502020204030204" pitchFamily="34" charset="0"/>
              <a:ea typeface="Times New Roman" panose="02020603050405020304" pitchFamily="18" charset="0"/>
              <a:cs typeface="Calibri" panose="020F0502020204030204" pitchFamily="34" charset="0"/>
            </a:rPr>
            <a:t>. </a:t>
          </a:r>
          <a:endParaRPr lang="en-US" sz="1200" kern="1200" dirty="0"/>
        </a:p>
        <a:p>
          <a:pPr marL="114300" lvl="1" indent="-114300" algn="l" defTabSz="533400">
            <a:lnSpc>
              <a:spcPct val="90000"/>
            </a:lnSpc>
            <a:spcBef>
              <a:spcPct val="0"/>
            </a:spcBef>
            <a:spcAft>
              <a:spcPct val="15000"/>
            </a:spcAft>
            <a:buChar char="••"/>
          </a:pPr>
          <a:endParaRPr lang="en-US" sz="1200" kern="1200" dirty="0"/>
        </a:p>
        <a:p>
          <a:pPr marL="114300" lvl="1" indent="-114300" algn="l" defTabSz="533400">
            <a:lnSpc>
              <a:spcPct val="90000"/>
            </a:lnSpc>
            <a:spcBef>
              <a:spcPct val="0"/>
            </a:spcBef>
            <a:spcAft>
              <a:spcPct val="15000"/>
            </a:spcAft>
            <a:buChar char="••"/>
          </a:pPr>
          <a:r>
            <a:rPr lang="en-US" sz="1200" kern="1200" dirty="0"/>
            <a:t>By the close of 2021, the refined findings on climate change will be implemented into the jurisdictions’ 2022-2023 milestones. </a:t>
          </a:r>
        </a:p>
      </dsp:txBody>
      <dsp:txXfrm>
        <a:off x="8514783" y="1053807"/>
        <a:ext cx="1921628" cy="3905230"/>
      </dsp:txXfrm>
    </dsp:sp>
  </dsp:spTree>
</dsp:drawing>
</file>

<file path=ppt/diagrams/layout1.xml><?xml version="1.0" encoding="utf-8"?>
<dgm:layoutDef xmlns:dgm="http://schemas.openxmlformats.org/drawingml/2006/diagram" xmlns:a="http://schemas.openxmlformats.org/drawingml/2006/main" uniqueId="urn:microsoft.com/office/officeart/2005/8/layout/process3">
  <dgm:title val=""/>
  <dgm:desc val=""/>
  <dgm:catLst>
    <dgm:cat type="process" pri="2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3" destOrd="0"/>
        <dgm:cxn modelId="12" srcId="1" destId="11" srcOrd="0" destOrd="0"/>
        <dgm:cxn modelId="23" srcId="2" destId="21" srcOrd="0" destOrd="0"/>
        <dgm:cxn modelId="34"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fact="0.3333"/>
      <dgm:constr type="w" for="des" forName="parTx"/>
      <dgm:constr type="h" for="des" forName="parTx" op="equ"/>
      <dgm:constr type="h" for="des" forName="parSh" op="equ"/>
      <dgm:constr type="w" for="des" forName="desTx"/>
      <dgm:constr type="h" for="des" forName="desTx" op="equ"/>
      <dgm:constr type="w" for="des" forName="parSh"/>
      <dgm:constr type="primFontSz" for="des" forName="parTx" val="65"/>
      <dgm:constr type="secFontSz" for="des" forName="desTx" refType="primFontSz" refFor="des" refForName="parTx" op="equ"/>
      <dgm:constr type="primFontSz" for="des" forName="connTx" refType="primFontSz" refFor="des" refForName="parTx" fact="0.8"/>
      <dgm:constr type="primFontSz" for="des" forName="connTx" refType="primFontSz" refFor="des" refForName="parTx" op="lte" fact="0.8"/>
      <dgm:constr type="h" for="des" forName="parTx" refType="primFontSz" refFor="des" refForName="parTx" fact="0.8"/>
      <dgm:constr type="h" for="des" forName="parSh" refType="primFontSz" refFor="des" refForName="parTx" fact="1.2"/>
      <dgm:constr type="h" for="des" forName="desTx" refType="primFontSz" refFor="des" refForName="parTx" fact="1.6"/>
      <dgm:constr type="h" for="des" forName="parSh" refType="h" refFor="des" refForName="parTx" op="lte" fact="1.5"/>
      <dgm:constr type="h" for="des" forName="parSh" refType="h" refFor="des" refForName="parTx" op="gte" fact="1.5"/>
    </dgm:constrLst>
    <dgm:ruleLst>
      <dgm:rule type="w" for="ch" forName="composite" val="0" fact="NaN" max="NaN"/>
      <dgm:rule type="primFontSz" for="des" forName="parTx" val="5" fact="NaN" max="NaN"/>
    </dgm:ruleLst>
    <dgm:forEach name="Name3" axis="ch" ptType="node">
      <dgm:layoutNode name="composite">
        <dgm:alg type="composite"/>
        <dgm:shape xmlns:r="http://schemas.openxmlformats.org/officeDocument/2006/relationships" r:blip="">
          <dgm:adjLst/>
        </dgm:shape>
        <dgm:presOf/>
        <dgm:choose name="Name4">
          <dgm:if name="Name5" func="var" arg="dir" op="equ" val="norm">
            <dgm:constrLst>
              <dgm:constr type="h" refType="w" fact="1000"/>
              <dgm:constr type="l" for="ch" forName="parTx"/>
              <dgm:constr type="w" for="ch" forName="parTx" refType="w" fact="0.83"/>
              <dgm:constr type="t" for="ch" forName="parTx"/>
              <dgm:constr type="l" for="ch" forName="parSh"/>
              <dgm:constr type="w" for="ch" forName="parSh" refType="w" refFor="ch" refForName="parTx"/>
              <dgm:constr type="t" for="ch" forName="parSh"/>
              <dgm:constr type="l" for="ch" forName="desTx" refType="w" fact="0.17"/>
              <dgm:constr type="w" for="ch" forName="desTx" refType="w" refFor="ch" refForName="parTx"/>
              <dgm:constr type="t" for="ch" forName="desTx" refType="h" refFor="ch" refForName="parTx"/>
            </dgm:constrLst>
          </dgm:if>
          <dgm:else name="Name6">
            <dgm:constrLst>
              <dgm:constr type="h" refType="w" fact="1000"/>
              <dgm:constr type="l" for="ch" forName="parTx" refType="w" fact="0.17"/>
              <dgm:constr type="w" for="ch" forName="parTx" refType="w" fact="0.83"/>
              <dgm:constr type="t" for="ch" forName="parTx"/>
              <dgm:constr type="l" for="ch" forName="parSh" refType="w" fact="0.15"/>
              <dgm:constr type="w" for="ch" forName="parSh" refType="w" refFor="ch" refForName="parTx"/>
              <dgm:constr type="t" for="ch" forName="parSh"/>
              <dgm:constr type="l" for="ch" forName="desTx"/>
              <dgm:constr type="w" for="ch" forName="desTx" refType="w" refFor="ch" refForName="parTx"/>
              <dgm:constr type="t" for="ch" forName="desTx" refType="h" refFor="ch" refForName="parTx"/>
            </dgm:constrLst>
          </dgm:else>
        </dgm:choose>
        <dgm:ruleLst>
          <dgm:rule type="h" val="INF" fact="NaN" max="NaN"/>
        </dgm:ruleLst>
        <dgm:layoutNode name="parTx">
          <dgm:varLst>
            <dgm:chMax val="0"/>
            <dgm:chPref val="0"/>
            <dgm:bulletEnabled val="1"/>
          </dgm:varLst>
          <dgm:alg type="tx">
            <dgm:param type="parTxLTRAlign" val="l"/>
            <dgm:param type="parTxRTLAlign" val="r"/>
            <dgm:param type="txAnchorVert" val="t"/>
          </dgm:alg>
          <dgm:shape xmlns:r="http://schemas.openxmlformats.org/officeDocument/2006/relationships" type="rect" r:blip="" zOrderOff="1" hideGeom="1">
            <dgm:adjLst>
              <dgm:adj idx="1" val="0.1"/>
            </dgm:adjLst>
          </dgm:shape>
          <dgm:presOf axis="self" ptType="node"/>
          <dgm:constrLst>
            <dgm:constr type="h" refType="w" op="lte" fact="0.4"/>
            <dgm:constr type="bMarg" refType="primFontSz" fact="0.3"/>
            <dgm:constr type="h"/>
          </dgm:constrLst>
          <dgm:ruleLst>
            <dgm:rule type="h" val="INF" fact="NaN" max="NaN"/>
          </dgm:ruleLst>
        </dgm:layoutNode>
        <dgm:layoutNode name="parSh">
          <dgm:alg type="sp"/>
          <dgm:shape xmlns:r="http://schemas.openxmlformats.org/officeDocument/2006/relationships" type="roundRect" r:blip="">
            <dgm:adjLst>
              <dgm:adj idx="1" val="0.1"/>
            </dgm:adjLst>
          </dgm:shape>
          <dgm:presOf axis="self" ptType="node"/>
          <dgm:constrLst>
            <dgm:constr type="h"/>
          </dgm:constrLst>
          <dgm:ruleLst/>
        </dgm:layoutNode>
        <dgm:layoutNode name="desTx" styleLbl="fgAcc1">
          <dgm:varLst>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secFontSz" val="65"/>
            <dgm:constr type="primFontSz" refType="secFontSz"/>
            <dgm:constr type="h"/>
          </dgm:constrLst>
          <dgm:ruleLst>
            <dgm:rule type="h" val="INF" fact="NaN" max="NaN"/>
          </dgm:ruleLst>
        </dgm:layoutNode>
      </dgm:layoutNode>
      <dgm:forEach name="sibTransForEach" axis="followSib" ptType="sibTrans" cnt="1">
        <dgm:layoutNode name="sibTrans">
          <dgm:alg type="conn">
            <dgm:param type="begPts" val="auto"/>
            <dgm:param type="endPts" val="auto"/>
            <dgm:param type="srcNode" val="parTx"/>
            <dgm:param type="dstNode" val="parTx"/>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499B0D7-30F6-4F19-994D-E91B4A687818}" type="datetimeFigureOut">
              <a:rPr lang="en-US" smtClean="0"/>
              <a:t>9/23/2018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986E8D1-E4B9-4BA5-AC60-0B2216DD1DF3}" type="slidenum">
              <a:rPr lang="en-US" smtClean="0"/>
              <a:t>‹#›</a:t>
            </a:fld>
            <a:endParaRPr lang="en-US"/>
          </a:p>
        </p:txBody>
      </p:sp>
    </p:spTree>
    <p:extLst>
      <p:ext uri="{BB962C8B-B14F-4D97-AF65-F5344CB8AC3E}">
        <p14:creationId xmlns:p14="http://schemas.microsoft.com/office/powerpoint/2010/main" val="11687694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MSL in 2000</a:t>
            </a:r>
            <a:r>
              <a:rPr lang="en-US" baseline="0" dirty="0"/>
              <a:t> = MSL in 1992 + .092957 </a:t>
            </a:r>
            <a:r>
              <a:rPr lang="en-US" baseline="0" dirty="0" err="1"/>
              <a:t>ft</a:t>
            </a:r>
            <a:r>
              <a:rPr lang="en-US" baseline="0" dirty="0"/>
              <a:t> (based on averages of monthly data)</a:t>
            </a:r>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F58B76F-96BF-47F1-82AC-992433B86224}" type="slidenum">
              <a:rPr kumimoji="0" lang="en-US" sz="1800" b="0" i="0" u="none" strike="noStrike" kern="0" cap="none" spc="0" normalizeH="0" baseline="0" noProof="0" smtClean="0">
                <a:ln>
                  <a:noFill/>
                </a:ln>
                <a:solidFill>
                  <a:sysClr val="windowText" lastClr="000000"/>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800" b="0" i="0" u="none" strike="noStrike" kern="0" cap="none" spc="0" normalizeH="0" baseline="0" noProof="0">
              <a:ln>
                <a:noFill/>
              </a:ln>
              <a:solidFill>
                <a:sysClr val="windowText" lastClr="000000"/>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667414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C52D570A-756D-4C1D-8F02-9364F95ABB3E}" type="datetime1">
              <a:rPr lang="en-US" smtClean="0"/>
              <a:t>9/23/2018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8328EF-C2C8-4861-B0DA-8100FEBAF165}" type="slidenum">
              <a:rPr lang="en-US" smtClean="0"/>
              <a:t>‹#›</a:t>
            </a:fld>
            <a:endParaRPr lang="en-US"/>
          </a:p>
        </p:txBody>
      </p:sp>
    </p:spTree>
    <p:extLst>
      <p:ext uri="{BB962C8B-B14F-4D97-AF65-F5344CB8AC3E}">
        <p14:creationId xmlns:p14="http://schemas.microsoft.com/office/powerpoint/2010/main" val="16086809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5FF41D0-AB04-4A9C-8133-0F8E217012B0}" type="datetime1">
              <a:rPr lang="en-US" smtClean="0"/>
              <a:t>9/23/2018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8328EF-C2C8-4861-B0DA-8100FEBAF165}" type="slidenum">
              <a:rPr lang="en-US" smtClean="0"/>
              <a:t>‹#›</a:t>
            </a:fld>
            <a:endParaRPr lang="en-US"/>
          </a:p>
        </p:txBody>
      </p:sp>
    </p:spTree>
    <p:extLst>
      <p:ext uri="{BB962C8B-B14F-4D97-AF65-F5344CB8AC3E}">
        <p14:creationId xmlns:p14="http://schemas.microsoft.com/office/powerpoint/2010/main" val="2173941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131DD0F-58E0-45F4-9BB3-D5A1E5045F52}" type="datetime1">
              <a:rPr lang="en-US" smtClean="0"/>
              <a:t>9/23/2018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8328EF-C2C8-4861-B0DA-8100FEBAF165}" type="slidenum">
              <a:rPr lang="en-US" smtClean="0"/>
              <a:t>‹#›</a:t>
            </a:fld>
            <a:endParaRPr lang="en-US"/>
          </a:p>
        </p:txBody>
      </p:sp>
    </p:spTree>
    <p:extLst>
      <p:ext uri="{BB962C8B-B14F-4D97-AF65-F5344CB8AC3E}">
        <p14:creationId xmlns:p14="http://schemas.microsoft.com/office/powerpoint/2010/main" val="7342180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14400" y="2125980"/>
            <a:ext cx="10363200" cy="144018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828800" y="3840480"/>
            <a:ext cx="8534400"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9/23/2018</a:t>
            </a:fld>
            <a:endParaRPr lang="en-US"/>
          </a:p>
        </p:txBody>
      </p:sp>
      <p:sp>
        <p:nvSpPr>
          <p:cNvPr id="6" name="Holder 6"/>
          <p:cNvSpPr>
            <a:spLocks noGrp="1"/>
          </p:cNvSpPr>
          <p:nvPr>
            <p:ph type="sldNum" sz="quarter" idx="7"/>
          </p:nvPr>
        </p:nvSpPr>
        <p:spPr/>
        <p:txBody>
          <a:bodyPr lIns="0" tIns="0" rIns="0" bIns="0"/>
          <a:lstStyle>
            <a:lvl1pPr>
              <a:defRPr sz="1200" b="0" i="0">
                <a:solidFill>
                  <a:srgbClr val="888888"/>
                </a:solidFill>
                <a:latin typeface="Calibri"/>
                <a:cs typeface="Calibri"/>
              </a:defRPr>
            </a:lvl1pPr>
          </a:lstStyle>
          <a:p>
            <a:pPr marL="25400">
              <a:lnSpc>
                <a:spcPts val="1240"/>
              </a:lnSpc>
            </a:pPr>
            <a:fld id="{81D60167-4931-47E6-BA6A-407CBD079E47}" type="slidenum">
              <a:rPr dirty="0"/>
              <a:t>‹#›</a:t>
            </a:fld>
            <a:endParaRPr dirty="0"/>
          </a:p>
        </p:txBody>
      </p:sp>
    </p:spTree>
    <p:extLst>
      <p:ext uri="{BB962C8B-B14F-4D97-AF65-F5344CB8AC3E}">
        <p14:creationId xmlns:p14="http://schemas.microsoft.com/office/powerpoint/2010/main" val="19388456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400" b="1" i="0">
                <a:solidFill>
                  <a:schemeClr val="tx1"/>
                </a:solidFill>
                <a:latin typeface="Calibri"/>
                <a:cs typeface="Calibri"/>
              </a:defRPr>
            </a:lvl1pPr>
          </a:lstStyle>
          <a:p>
            <a:endParaRPr/>
          </a:p>
        </p:txBody>
      </p:sp>
      <p:sp>
        <p:nvSpPr>
          <p:cNvPr id="3" name="Holder 3"/>
          <p:cNvSpPr>
            <a:spLocks noGrp="1"/>
          </p:cNvSpPr>
          <p:nvPr>
            <p:ph type="body" idx="1"/>
          </p:nvPr>
        </p:nvSpPr>
        <p:spPr/>
        <p:txBody>
          <a:bodyPr lIns="0" tIns="0" rIns="0" bIns="0"/>
          <a:lstStyle>
            <a:lvl1pPr>
              <a:defRPr sz="3800" b="0" i="0">
                <a:solidFill>
                  <a:schemeClr val="tx1"/>
                </a:solidFill>
                <a:latin typeface="Calibri"/>
                <a:cs typeface="Calibri"/>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9/23/2018</a:t>
            </a:fld>
            <a:endParaRPr lang="en-US"/>
          </a:p>
        </p:txBody>
      </p:sp>
      <p:sp>
        <p:nvSpPr>
          <p:cNvPr id="6" name="Holder 6"/>
          <p:cNvSpPr>
            <a:spLocks noGrp="1"/>
          </p:cNvSpPr>
          <p:nvPr>
            <p:ph type="sldNum" sz="quarter" idx="7"/>
          </p:nvPr>
        </p:nvSpPr>
        <p:spPr/>
        <p:txBody>
          <a:bodyPr lIns="0" tIns="0" rIns="0" bIns="0"/>
          <a:lstStyle>
            <a:lvl1pPr>
              <a:defRPr sz="1200" b="0" i="0">
                <a:solidFill>
                  <a:srgbClr val="888888"/>
                </a:solidFill>
                <a:latin typeface="Calibri"/>
                <a:cs typeface="Calibri"/>
              </a:defRPr>
            </a:lvl1pPr>
          </a:lstStyle>
          <a:p>
            <a:pPr marL="25400">
              <a:lnSpc>
                <a:spcPts val="1240"/>
              </a:lnSpc>
            </a:pPr>
            <a:fld id="{81D60167-4931-47E6-BA6A-407CBD079E47}" type="slidenum">
              <a:rPr dirty="0"/>
              <a:t>‹#›</a:t>
            </a:fld>
            <a:endParaRPr dirty="0"/>
          </a:p>
        </p:txBody>
      </p:sp>
    </p:spTree>
    <p:extLst>
      <p:ext uri="{BB962C8B-B14F-4D97-AF65-F5344CB8AC3E}">
        <p14:creationId xmlns:p14="http://schemas.microsoft.com/office/powerpoint/2010/main" val="404450620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400" b="1" i="0">
                <a:solidFill>
                  <a:schemeClr val="tx1"/>
                </a:solidFill>
                <a:latin typeface="Calibri"/>
                <a:cs typeface="Calibri"/>
              </a:defRPr>
            </a:lvl1pPr>
          </a:lstStyle>
          <a:p>
            <a:endParaRPr/>
          </a:p>
        </p:txBody>
      </p:sp>
      <p:sp>
        <p:nvSpPr>
          <p:cNvPr id="3" name="Holder 3"/>
          <p:cNvSpPr>
            <a:spLocks noGrp="1"/>
          </p:cNvSpPr>
          <p:nvPr>
            <p:ph sz="half" idx="2"/>
          </p:nvPr>
        </p:nvSpPr>
        <p:spPr>
          <a:xfrm>
            <a:off x="609600" y="1577340"/>
            <a:ext cx="530352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9/23/2018</a:t>
            </a:fld>
            <a:endParaRPr lang="en-US"/>
          </a:p>
        </p:txBody>
      </p:sp>
      <p:sp>
        <p:nvSpPr>
          <p:cNvPr id="7" name="Holder 7"/>
          <p:cNvSpPr>
            <a:spLocks noGrp="1"/>
          </p:cNvSpPr>
          <p:nvPr>
            <p:ph type="sldNum" sz="quarter" idx="7"/>
          </p:nvPr>
        </p:nvSpPr>
        <p:spPr/>
        <p:txBody>
          <a:bodyPr lIns="0" tIns="0" rIns="0" bIns="0"/>
          <a:lstStyle>
            <a:lvl1pPr>
              <a:defRPr sz="1200" b="0" i="0">
                <a:solidFill>
                  <a:srgbClr val="888888"/>
                </a:solidFill>
                <a:latin typeface="Calibri"/>
                <a:cs typeface="Calibri"/>
              </a:defRPr>
            </a:lvl1pPr>
          </a:lstStyle>
          <a:p>
            <a:pPr marL="25400">
              <a:lnSpc>
                <a:spcPts val="1240"/>
              </a:lnSpc>
            </a:pPr>
            <a:fld id="{81D60167-4931-47E6-BA6A-407CBD079E47}" type="slidenum">
              <a:rPr dirty="0"/>
              <a:t>‹#›</a:t>
            </a:fld>
            <a:endParaRPr dirty="0"/>
          </a:p>
        </p:txBody>
      </p:sp>
    </p:spTree>
    <p:extLst>
      <p:ext uri="{BB962C8B-B14F-4D97-AF65-F5344CB8AC3E}">
        <p14:creationId xmlns:p14="http://schemas.microsoft.com/office/powerpoint/2010/main" val="420980028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400" b="1" i="0">
                <a:solidFill>
                  <a:schemeClr val="tx1"/>
                </a:solidFill>
                <a:latin typeface="Calibri"/>
                <a:cs typeface="Calibri"/>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9/23/2018</a:t>
            </a:fld>
            <a:endParaRPr lang="en-US"/>
          </a:p>
        </p:txBody>
      </p:sp>
      <p:sp>
        <p:nvSpPr>
          <p:cNvPr id="5" name="Holder 5"/>
          <p:cNvSpPr>
            <a:spLocks noGrp="1"/>
          </p:cNvSpPr>
          <p:nvPr>
            <p:ph type="sldNum" sz="quarter" idx="7"/>
          </p:nvPr>
        </p:nvSpPr>
        <p:spPr/>
        <p:txBody>
          <a:bodyPr lIns="0" tIns="0" rIns="0" bIns="0"/>
          <a:lstStyle>
            <a:lvl1pPr>
              <a:defRPr sz="1200" b="0" i="0">
                <a:solidFill>
                  <a:srgbClr val="888888"/>
                </a:solidFill>
                <a:latin typeface="Calibri"/>
                <a:cs typeface="Calibri"/>
              </a:defRPr>
            </a:lvl1pPr>
          </a:lstStyle>
          <a:p>
            <a:pPr marL="25400">
              <a:lnSpc>
                <a:spcPts val="1240"/>
              </a:lnSpc>
            </a:pPr>
            <a:fld id="{81D60167-4931-47E6-BA6A-407CBD079E47}" type="slidenum">
              <a:rPr dirty="0"/>
              <a:t>‹#›</a:t>
            </a:fld>
            <a:endParaRPr dirty="0"/>
          </a:p>
        </p:txBody>
      </p:sp>
    </p:spTree>
    <p:extLst>
      <p:ext uri="{BB962C8B-B14F-4D97-AF65-F5344CB8AC3E}">
        <p14:creationId xmlns:p14="http://schemas.microsoft.com/office/powerpoint/2010/main" val="677503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9/23/2018</a:t>
            </a:fld>
            <a:endParaRPr lang="en-US"/>
          </a:p>
        </p:txBody>
      </p:sp>
      <p:sp>
        <p:nvSpPr>
          <p:cNvPr id="4" name="Holder 4"/>
          <p:cNvSpPr>
            <a:spLocks noGrp="1"/>
          </p:cNvSpPr>
          <p:nvPr>
            <p:ph type="sldNum" sz="quarter" idx="7"/>
          </p:nvPr>
        </p:nvSpPr>
        <p:spPr/>
        <p:txBody>
          <a:bodyPr lIns="0" tIns="0" rIns="0" bIns="0"/>
          <a:lstStyle>
            <a:lvl1pPr>
              <a:defRPr sz="1200" b="0" i="0">
                <a:solidFill>
                  <a:srgbClr val="888888"/>
                </a:solidFill>
                <a:latin typeface="Calibri"/>
                <a:cs typeface="Calibri"/>
              </a:defRPr>
            </a:lvl1pPr>
          </a:lstStyle>
          <a:p>
            <a:pPr marL="25400">
              <a:lnSpc>
                <a:spcPts val="1240"/>
              </a:lnSpc>
            </a:pPr>
            <a:fld id="{81D60167-4931-47E6-BA6A-407CBD079E47}" type="slidenum">
              <a:rPr dirty="0"/>
              <a:t>‹#›</a:t>
            </a:fld>
            <a:endParaRPr dirty="0"/>
          </a:p>
        </p:txBody>
      </p:sp>
    </p:spTree>
    <p:extLst>
      <p:ext uri="{BB962C8B-B14F-4D97-AF65-F5344CB8AC3E}">
        <p14:creationId xmlns:p14="http://schemas.microsoft.com/office/powerpoint/2010/main" val="18442633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6B07F08-7209-4FB5-A116-1A09199F5F00}" type="datetime1">
              <a:rPr lang="en-US" smtClean="0"/>
              <a:t>9/23/2018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8328EF-C2C8-4861-B0DA-8100FEBAF165}" type="slidenum">
              <a:rPr lang="en-US" smtClean="0"/>
              <a:t>‹#›</a:t>
            </a:fld>
            <a:endParaRPr lang="en-US"/>
          </a:p>
        </p:txBody>
      </p:sp>
    </p:spTree>
    <p:extLst>
      <p:ext uri="{BB962C8B-B14F-4D97-AF65-F5344CB8AC3E}">
        <p14:creationId xmlns:p14="http://schemas.microsoft.com/office/powerpoint/2010/main" val="31982375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5DBB406-FAB4-481F-992D-F1D44896F601}" type="datetime1">
              <a:rPr lang="en-US" smtClean="0"/>
              <a:t>9/23/2018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8328EF-C2C8-4861-B0DA-8100FEBAF165}" type="slidenum">
              <a:rPr lang="en-US" smtClean="0"/>
              <a:t>‹#›</a:t>
            </a:fld>
            <a:endParaRPr lang="en-US"/>
          </a:p>
        </p:txBody>
      </p:sp>
    </p:spTree>
    <p:extLst>
      <p:ext uri="{BB962C8B-B14F-4D97-AF65-F5344CB8AC3E}">
        <p14:creationId xmlns:p14="http://schemas.microsoft.com/office/powerpoint/2010/main" val="2847802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904B1A4-2957-48BA-94E1-90FF7D990177}" type="datetime1">
              <a:rPr lang="en-US" smtClean="0"/>
              <a:t>9/23/2018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8328EF-C2C8-4861-B0DA-8100FEBAF165}" type="slidenum">
              <a:rPr lang="en-US" smtClean="0"/>
              <a:t>‹#›</a:t>
            </a:fld>
            <a:endParaRPr lang="en-US"/>
          </a:p>
        </p:txBody>
      </p:sp>
    </p:spTree>
    <p:extLst>
      <p:ext uri="{BB962C8B-B14F-4D97-AF65-F5344CB8AC3E}">
        <p14:creationId xmlns:p14="http://schemas.microsoft.com/office/powerpoint/2010/main" val="23220197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A83DB6E-FF33-4A86-9AB3-FB46A7B5C569}" type="datetime1">
              <a:rPr lang="en-US" smtClean="0"/>
              <a:t>9/23/2018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A8328EF-C2C8-4861-B0DA-8100FEBAF165}" type="slidenum">
              <a:rPr lang="en-US" smtClean="0"/>
              <a:t>‹#›</a:t>
            </a:fld>
            <a:endParaRPr lang="en-US"/>
          </a:p>
        </p:txBody>
      </p:sp>
    </p:spTree>
    <p:extLst>
      <p:ext uri="{BB962C8B-B14F-4D97-AF65-F5344CB8AC3E}">
        <p14:creationId xmlns:p14="http://schemas.microsoft.com/office/powerpoint/2010/main" val="41450966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AE1F832-10C9-4794-9518-6FBC3EABCBC9}" type="datetime1">
              <a:rPr lang="en-US" smtClean="0"/>
              <a:t>9/23/2018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A8328EF-C2C8-4861-B0DA-8100FEBAF165}" type="slidenum">
              <a:rPr lang="en-US" smtClean="0"/>
              <a:t>‹#›</a:t>
            </a:fld>
            <a:endParaRPr lang="en-US"/>
          </a:p>
        </p:txBody>
      </p:sp>
    </p:spTree>
    <p:extLst>
      <p:ext uri="{BB962C8B-B14F-4D97-AF65-F5344CB8AC3E}">
        <p14:creationId xmlns:p14="http://schemas.microsoft.com/office/powerpoint/2010/main" val="2163141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A1F727C-7053-40DF-A089-C420D604B856}" type="datetime1">
              <a:rPr lang="en-US" smtClean="0"/>
              <a:t>9/23/2018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A8328EF-C2C8-4861-B0DA-8100FEBAF165}" type="slidenum">
              <a:rPr lang="en-US" smtClean="0"/>
              <a:t>‹#›</a:t>
            </a:fld>
            <a:endParaRPr lang="en-US"/>
          </a:p>
        </p:txBody>
      </p:sp>
    </p:spTree>
    <p:extLst>
      <p:ext uri="{BB962C8B-B14F-4D97-AF65-F5344CB8AC3E}">
        <p14:creationId xmlns:p14="http://schemas.microsoft.com/office/powerpoint/2010/main" val="32739395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0FB8D86-1DD6-40D5-8A25-51E2848B14F4}" type="datetime1">
              <a:rPr lang="en-US" smtClean="0"/>
              <a:t>9/23/2018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8328EF-C2C8-4861-B0DA-8100FEBAF165}" type="slidenum">
              <a:rPr lang="en-US" smtClean="0"/>
              <a:t>‹#›</a:t>
            </a:fld>
            <a:endParaRPr lang="en-US"/>
          </a:p>
        </p:txBody>
      </p:sp>
    </p:spTree>
    <p:extLst>
      <p:ext uri="{BB962C8B-B14F-4D97-AF65-F5344CB8AC3E}">
        <p14:creationId xmlns:p14="http://schemas.microsoft.com/office/powerpoint/2010/main" val="12183901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4B19DDE-3874-4C0E-A784-32E60EC341F5}" type="datetime1">
              <a:rPr lang="en-US" smtClean="0"/>
              <a:t>9/23/2018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8328EF-C2C8-4861-B0DA-8100FEBAF165}" type="slidenum">
              <a:rPr lang="en-US" smtClean="0"/>
              <a:t>‹#›</a:t>
            </a:fld>
            <a:endParaRPr lang="en-US"/>
          </a:p>
        </p:txBody>
      </p:sp>
    </p:spTree>
    <p:extLst>
      <p:ext uri="{BB962C8B-B14F-4D97-AF65-F5344CB8AC3E}">
        <p14:creationId xmlns:p14="http://schemas.microsoft.com/office/powerpoint/2010/main" val="25632529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theme" Target="../theme/theme2.xml"/><Relationship Id="rId5" Type="http://schemas.openxmlformats.org/officeDocument/2006/relationships/slideLayout" Target="../slideLayouts/slideLayout16.xml"/><Relationship Id="rId4"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0E93FD4-8313-4571-86D6-469DBEA30731}" type="datetime1">
              <a:rPr lang="en-US" smtClean="0"/>
              <a:t>9/23/2018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A8328EF-C2C8-4861-B0DA-8100FEBAF165}" type="slidenum">
              <a:rPr lang="en-US" smtClean="0"/>
              <a:t>‹#›</a:t>
            </a:fld>
            <a:endParaRPr lang="en-US"/>
          </a:p>
        </p:txBody>
      </p:sp>
    </p:spTree>
    <p:extLst>
      <p:ext uri="{BB962C8B-B14F-4D97-AF65-F5344CB8AC3E}">
        <p14:creationId xmlns:p14="http://schemas.microsoft.com/office/powerpoint/2010/main" val="37373922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0" y="0"/>
            <a:ext cx="12192000" cy="1325880"/>
          </a:xfrm>
          <a:custGeom>
            <a:avLst/>
            <a:gdLst/>
            <a:ahLst/>
            <a:cxnLst/>
            <a:rect l="l" t="t" r="r" b="b"/>
            <a:pathLst>
              <a:path w="12192000" h="1325880">
                <a:moveTo>
                  <a:pt x="0" y="1325626"/>
                </a:moveTo>
                <a:lnTo>
                  <a:pt x="12192000" y="1325626"/>
                </a:lnTo>
                <a:lnTo>
                  <a:pt x="12192000" y="0"/>
                </a:lnTo>
                <a:lnTo>
                  <a:pt x="0" y="0"/>
                </a:lnTo>
                <a:lnTo>
                  <a:pt x="0" y="1325626"/>
                </a:lnTo>
                <a:close/>
              </a:path>
            </a:pathLst>
          </a:custGeom>
          <a:solidFill>
            <a:srgbClr val="F36C20"/>
          </a:solidFill>
        </p:spPr>
        <p:txBody>
          <a:bodyPr wrap="square" lIns="0" tIns="0" rIns="0" bIns="0" rtlCol="0"/>
          <a:lstStyle/>
          <a:p>
            <a:endParaRPr/>
          </a:p>
        </p:txBody>
      </p:sp>
      <p:sp>
        <p:nvSpPr>
          <p:cNvPr id="2" name="Holder 2"/>
          <p:cNvSpPr>
            <a:spLocks noGrp="1"/>
          </p:cNvSpPr>
          <p:nvPr>
            <p:ph type="title"/>
          </p:nvPr>
        </p:nvSpPr>
        <p:spPr>
          <a:xfrm>
            <a:off x="978941" y="244856"/>
            <a:ext cx="10234117" cy="696594"/>
          </a:xfrm>
          <a:prstGeom prst="rect">
            <a:avLst/>
          </a:prstGeom>
        </p:spPr>
        <p:txBody>
          <a:bodyPr wrap="square" lIns="0" tIns="0" rIns="0" bIns="0">
            <a:spAutoFit/>
          </a:bodyPr>
          <a:lstStyle>
            <a:lvl1pPr>
              <a:defRPr sz="4400" b="1" i="0">
                <a:solidFill>
                  <a:schemeClr val="tx1"/>
                </a:solidFill>
                <a:latin typeface="Calibri"/>
                <a:cs typeface="Calibri"/>
              </a:defRPr>
            </a:lvl1pPr>
          </a:lstStyle>
          <a:p>
            <a:endParaRPr/>
          </a:p>
        </p:txBody>
      </p:sp>
      <p:sp>
        <p:nvSpPr>
          <p:cNvPr id="3" name="Holder 3"/>
          <p:cNvSpPr>
            <a:spLocks noGrp="1"/>
          </p:cNvSpPr>
          <p:nvPr>
            <p:ph type="body" idx="1"/>
          </p:nvPr>
        </p:nvSpPr>
        <p:spPr>
          <a:xfrm>
            <a:off x="642873" y="1403350"/>
            <a:ext cx="10906252" cy="3211829"/>
          </a:xfrm>
          <a:prstGeom prst="rect">
            <a:avLst/>
          </a:prstGeom>
        </p:spPr>
        <p:txBody>
          <a:bodyPr wrap="square" lIns="0" tIns="0" rIns="0" bIns="0">
            <a:spAutoFit/>
          </a:bodyPr>
          <a:lstStyle>
            <a:lvl1pPr>
              <a:defRPr sz="3800" b="0" i="0">
                <a:solidFill>
                  <a:schemeClr val="tx1"/>
                </a:solidFill>
                <a:latin typeface="Calibri"/>
                <a:cs typeface="Calibri"/>
              </a:defRPr>
            </a:lvl1pPr>
          </a:lstStyle>
          <a:p>
            <a:endParaRPr/>
          </a:p>
        </p:txBody>
      </p:sp>
      <p:sp>
        <p:nvSpPr>
          <p:cNvPr id="4" name="Holder 4"/>
          <p:cNvSpPr>
            <a:spLocks noGrp="1"/>
          </p:cNvSpPr>
          <p:nvPr>
            <p:ph type="ftr" sz="quarter" idx="5"/>
          </p:nvPr>
        </p:nvSpPr>
        <p:spPr>
          <a:xfrm>
            <a:off x="4145280" y="6377940"/>
            <a:ext cx="3901440"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609600" y="6377940"/>
            <a:ext cx="280416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9/23/2018</a:t>
            </a:fld>
            <a:endParaRPr lang="en-US"/>
          </a:p>
        </p:txBody>
      </p:sp>
      <p:sp>
        <p:nvSpPr>
          <p:cNvPr id="6" name="Holder 6"/>
          <p:cNvSpPr>
            <a:spLocks noGrp="1"/>
          </p:cNvSpPr>
          <p:nvPr>
            <p:ph type="sldNum" sz="quarter" idx="7"/>
          </p:nvPr>
        </p:nvSpPr>
        <p:spPr>
          <a:xfrm>
            <a:off x="11081257" y="6465214"/>
            <a:ext cx="206375" cy="177800"/>
          </a:xfrm>
          <a:prstGeom prst="rect">
            <a:avLst/>
          </a:prstGeom>
        </p:spPr>
        <p:txBody>
          <a:bodyPr wrap="square" lIns="0" tIns="0" rIns="0" bIns="0">
            <a:spAutoFit/>
          </a:bodyPr>
          <a:lstStyle>
            <a:lvl1pPr>
              <a:defRPr sz="1200" b="0" i="0">
                <a:solidFill>
                  <a:srgbClr val="888888"/>
                </a:solidFill>
                <a:latin typeface="Calibri"/>
                <a:cs typeface="Calibri"/>
              </a:defRPr>
            </a:lvl1pPr>
          </a:lstStyle>
          <a:p>
            <a:pPr marL="25400">
              <a:lnSpc>
                <a:spcPts val="1240"/>
              </a:lnSpc>
            </a:pPr>
            <a:fld id="{81D60167-4931-47E6-BA6A-407CBD079E47}" type="slidenum">
              <a:rPr dirty="0"/>
              <a:t>‹#›</a:t>
            </a:fld>
            <a:endParaRPr dirty="0"/>
          </a:p>
        </p:txBody>
      </p:sp>
    </p:spTree>
    <p:extLst>
      <p:ext uri="{BB962C8B-B14F-4D97-AF65-F5344CB8AC3E}">
        <p14:creationId xmlns:p14="http://schemas.microsoft.com/office/powerpoint/2010/main" val="3356085572"/>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91482" y="5155890"/>
            <a:ext cx="11064328" cy="1803872"/>
          </a:xfrm>
        </p:spPr>
        <p:txBody>
          <a:bodyPr>
            <a:normAutofit/>
          </a:bodyPr>
          <a:lstStyle/>
          <a:p>
            <a:pPr lvl="0">
              <a:defRPr/>
            </a:pPr>
            <a:r>
              <a:rPr lang="en-US" b="1" dirty="0">
                <a:solidFill>
                  <a:prstClr val="black"/>
                </a:solidFill>
              </a:rPr>
              <a:t>Mark Bennett, U.S. Geological Survey</a:t>
            </a:r>
          </a:p>
          <a:p>
            <a:pPr lvl="0">
              <a:defRPr/>
            </a:pPr>
            <a:r>
              <a:rPr lang="en-US" b="1" dirty="0">
                <a:solidFill>
                  <a:prstClr val="black"/>
                </a:solidFill>
              </a:rPr>
              <a:t>CBP Climate Resiliency Workgroup Co-Chair</a:t>
            </a:r>
          </a:p>
          <a:p>
            <a:pPr>
              <a:lnSpc>
                <a:spcPct val="100000"/>
              </a:lnSpc>
              <a:spcBef>
                <a:spcPts val="0"/>
              </a:spcBef>
            </a:pPr>
            <a:endParaRPr lang="en-US" b="1" dirty="0"/>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32678"/>
            <a:ext cx="12354451" cy="2075436"/>
          </a:xfrm>
          <a:prstGeom prst="rect">
            <a:avLst/>
          </a:prstGeom>
        </p:spPr>
      </p:pic>
      <p:pic>
        <p:nvPicPr>
          <p:cNvPr id="9" name="Picture 8"/>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0" y="1177304"/>
            <a:ext cx="2224236" cy="2115737"/>
          </a:xfrm>
          <a:prstGeom prst="ellipse">
            <a:avLst/>
          </a:prstGeom>
          <a:ln w="3175" cap="rnd">
            <a:solidFill>
              <a:srgbClr val="0076A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pic>
        <p:nvPicPr>
          <p:cNvPr id="8" name="Picture 9" descr="Cbplogocnotext"/>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002644" y="236920"/>
            <a:ext cx="2351807" cy="14862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3">
            <a:extLst>
              <a:ext uri="{FF2B5EF4-FFF2-40B4-BE49-F238E27FC236}">
                <a16:creationId xmlns:a16="http://schemas.microsoft.com/office/drawing/2014/main" xmlns="" id="{F93EB106-972C-465A-BF7B-C7B33DA04FF9}"/>
              </a:ext>
            </a:extLst>
          </p:cNvPr>
          <p:cNvSpPr/>
          <p:nvPr/>
        </p:nvSpPr>
        <p:spPr>
          <a:xfrm>
            <a:off x="2714512" y="2799491"/>
            <a:ext cx="7018268" cy="1446550"/>
          </a:xfrm>
          <a:prstGeom prst="rect">
            <a:avLst/>
          </a:prstGeom>
        </p:spPr>
        <p:txBody>
          <a:bodyPr wrap="none">
            <a:spAutoFit/>
          </a:bodyPr>
          <a:lstStyle/>
          <a:p>
            <a:pPr algn="ctr"/>
            <a:r>
              <a:rPr lang="en-US" sz="4400" b="1" dirty="0">
                <a:ea typeface="Times New Roman" panose="02020603050405020304" pitchFamily="18" charset="0"/>
              </a:rPr>
              <a:t>Chesapeake Bay Program </a:t>
            </a:r>
          </a:p>
          <a:p>
            <a:pPr algn="ctr"/>
            <a:r>
              <a:rPr lang="en-US" sz="4400" b="1" dirty="0">
                <a:ea typeface="Times New Roman" panose="02020603050405020304" pitchFamily="18" charset="0"/>
              </a:rPr>
              <a:t>Climate Change Modeling 2.0</a:t>
            </a:r>
            <a:endParaRPr lang="en-US" sz="4400" b="1" dirty="0"/>
          </a:p>
        </p:txBody>
      </p:sp>
    </p:spTree>
    <p:extLst>
      <p:ext uri="{BB962C8B-B14F-4D97-AF65-F5344CB8AC3E}">
        <p14:creationId xmlns:p14="http://schemas.microsoft.com/office/powerpoint/2010/main" val="41878358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object 5"/>
          <p:cNvSpPr txBox="1"/>
          <p:nvPr/>
        </p:nvSpPr>
        <p:spPr>
          <a:xfrm>
            <a:off x="1850330" y="259258"/>
            <a:ext cx="8714185" cy="677108"/>
          </a:xfrm>
          <a:prstGeom prst="rect">
            <a:avLst/>
          </a:prstGeom>
        </p:spPr>
        <p:txBody>
          <a:bodyPr vert="horz" wrap="square" lIns="0" tIns="0" rIns="0" bIns="0" rtlCol="0">
            <a:spAutoFit/>
          </a:bodyPr>
          <a:lstStyle/>
          <a:p>
            <a:pPr marL="12700" marR="0" lvl="0" indent="0" algn="ctr"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0" cap="none" spc="0" normalizeH="0" baseline="0" noProof="0" dirty="0">
                <a:ln>
                  <a:noFill/>
                </a:ln>
                <a:solidFill>
                  <a:prstClr val="black"/>
                </a:solidFill>
                <a:effectLst/>
                <a:uLnTx/>
                <a:uFillTx/>
                <a:latin typeface="Calibri"/>
                <a:ea typeface="+mn-ea"/>
                <a:cs typeface="Calibri"/>
              </a:rPr>
              <a:t>Estimated Sea Level Rise Decreased</a:t>
            </a:r>
          </a:p>
        </p:txBody>
      </p:sp>
      <p:sp>
        <p:nvSpPr>
          <p:cNvPr id="31" name="Content Placeholder 30"/>
          <p:cNvSpPr>
            <a:spLocks noGrp="1"/>
          </p:cNvSpPr>
          <p:nvPr>
            <p:ph idx="1"/>
          </p:nvPr>
        </p:nvSpPr>
        <p:spPr>
          <a:xfrm>
            <a:off x="317634" y="1174282"/>
            <a:ext cx="11492564" cy="5683718"/>
          </a:xfrm>
        </p:spPr>
        <p:txBody>
          <a:bodyPr>
            <a:normAutofit lnSpcReduction="10000"/>
          </a:bodyPr>
          <a:lstStyle/>
          <a:p>
            <a:r>
              <a:rPr lang="en-US" dirty="0"/>
              <a:t>Partnership originally used a predicted sea level rise of 30 centimeters (1 foot) between the 1990s and 2025</a:t>
            </a:r>
          </a:p>
          <a:p>
            <a:endParaRPr lang="en-US" dirty="0"/>
          </a:p>
          <a:p>
            <a:r>
              <a:rPr lang="en-US" dirty="0"/>
              <a:t>Better scientific understanding brought forth by Partners</a:t>
            </a:r>
          </a:p>
          <a:p>
            <a:pPr lvl="1"/>
            <a:r>
              <a:rPr lang="en-US" dirty="0"/>
              <a:t>NOAA released new sea level rise projections for the Chesapeake Bay</a:t>
            </a:r>
          </a:p>
          <a:p>
            <a:pPr lvl="1"/>
            <a:r>
              <a:rPr lang="en-US" dirty="0"/>
              <a:t>VIMS also provided updated sea level rise projections</a:t>
            </a:r>
          </a:p>
          <a:p>
            <a:endParaRPr lang="en-US" dirty="0"/>
          </a:p>
          <a:p>
            <a:r>
              <a:rPr lang="en-US" dirty="0"/>
              <a:t>Based on new science, the </a:t>
            </a:r>
            <a:r>
              <a:rPr lang="en-US" kern="0" dirty="0">
                <a:solidFill>
                  <a:sysClr val="windowText" lastClr="000000"/>
                </a:solidFill>
              </a:rPr>
              <a:t>CBP Climate Resiliency Workgroup recommended using a projection of 17 centimeters </a:t>
            </a:r>
          </a:p>
          <a:p>
            <a:pPr lvl="1"/>
            <a:r>
              <a:rPr lang="en-US" kern="0" dirty="0">
                <a:solidFill>
                  <a:sysClr val="windowText" lastClr="000000"/>
                </a:solidFill>
              </a:rPr>
              <a:t>Consistent with long term trends at the Sewells Point, VA tide gauge at Bay mouth </a:t>
            </a:r>
          </a:p>
          <a:p>
            <a:endParaRPr lang="en-US" kern="0" dirty="0">
              <a:solidFill>
                <a:sysClr val="windowText" lastClr="000000"/>
              </a:solidFill>
            </a:endParaRPr>
          </a:p>
          <a:p>
            <a:r>
              <a:rPr lang="en-US" b="1" kern="0" dirty="0">
                <a:solidFill>
                  <a:sysClr val="windowText" lastClr="000000"/>
                </a:solidFill>
              </a:rPr>
              <a:t>Result</a:t>
            </a:r>
            <a:r>
              <a:rPr lang="en-US" kern="0" dirty="0">
                <a:solidFill>
                  <a:sysClr val="windowText" lastClr="000000"/>
                </a:solidFill>
              </a:rPr>
              <a:t>: less influx of colder, oxygen-rich ocean water causing less ventilation of low dissolved oxygen waters in the deepest portions of the Bay</a:t>
            </a:r>
            <a:endParaRPr lang="en-US" dirty="0"/>
          </a:p>
        </p:txBody>
      </p:sp>
      <p:sp>
        <p:nvSpPr>
          <p:cNvPr id="3" name="Slide Number Placeholder 2"/>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A8328EF-C2C8-4861-B0DA-8100FEBAF165}" type="slidenum">
              <a:rPr kumimoji="0" lang="en-US" sz="1800" b="0" i="0" u="none" strike="noStrike" kern="0" cap="none" spc="0" normalizeH="0" baseline="0" noProof="0" smtClean="0">
                <a:ln>
                  <a:noFill/>
                </a:ln>
                <a:solidFill>
                  <a:sysClr val="windowText" lastClr="000000"/>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800" b="0" i="0" u="none" strike="noStrike" kern="0" cap="none" spc="0" normalizeH="0" baseline="0" noProof="0">
              <a:ln>
                <a:noFill/>
              </a:ln>
              <a:solidFill>
                <a:sysClr val="windowText" lastClr="000000"/>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786353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59101" y="89464"/>
            <a:ext cx="12132899" cy="1170980"/>
          </a:xfrm>
        </p:spPr>
        <p:txBody>
          <a:bodyPr>
            <a:normAutofit fontScale="90000"/>
          </a:bodyPr>
          <a:lstStyle/>
          <a:p>
            <a:pPr algn="ctr"/>
            <a:r>
              <a:rPr lang="en-US" b="1" dirty="0">
                <a:latin typeface="+mn-lt"/>
              </a:rPr>
              <a:t>Climate Change Effects on Loading of Different </a:t>
            </a:r>
            <a:br>
              <a:rPr lang="en-US" b="1" dirty="0">
                <a:latin typeface="+mn-lt"/>
              </a:rPr>
            </a:br>
            <a:r>
              <a:rPr lang="en-US" b="1" dirty="0">
                <a:latin typeface="+mn-lt"/>
              </a:rPr>
              <a:t>Types of Nutrients Better Understood</a:t>
            </a:r>
          </a:p>
        </p:txBody>
      </p:sp>
      <p:sp>
        <p:nvSpPr>
          <p:cNvPr id="3" name="Content Placeholder 2"/>
          <p:cNvSpPr>
            <a:spLocks noGrp="1"/>
          </p:cNvSpPr>
          <p:nvPr>
            <p:ph idx="1"/>
          </p:nvPr>
        </p:nvSpPr>
        <p:spPr>
          <a:xfrm>
            <a:off x="128288" y="1419593"/>
            <a:ext cx="11994524" cy="2902538"/>
          </a:xfrm>
        </p:spPr>
        <p:txBody>
          <a:bodyPr/>
          <a:lstStyle/>
          <a:p>
            <a:r>
              <a:rPr lang="en-US" dirty="0"/>
              <a:t>Total nitrogen and phosphorus are expected to stay about the same</a:t>
            </a:r>
          </a:p>
          <a:p>
            <a:r>
              <a:rPr lang="en-US" dirty="0"/>
              <a:t>Dissolved nitrate and phosphate have a strong effect on dissolved oxygen and increase with climate change</a:t>
            </a:r>
          </a:p>
          <a:p>
            <a:r>
              <a:rPr lang="en-US" dirty="0"/>
              <a:t>Ammonia decreased as a percentage, but the absolute amount is small</a:t>
            </a:r>
          </a:p>
          <a:p>
            <a:r>
              <a:rPr lang="en-US" dirty="0"/>
              <a:t>Particulate and organic nutrients decrease, but they have a weak effect on dissolved oxygen</a:t>
            </a:r>
          </a:p>
        </p:txBody>
      </p:sp>
      <p:pic>
        <p:nvPicPr>
          <p:cNvPr id="2" name="Picture 1"/>
          <p:cNvPicPr>
            <a:picLocks noChangeAspect="1"/>
          </p:cNvPicPr>
          <p:nvPr/>
        </p:nvPicPr>
        <p:blipFill rotWithShape="1">
          <a:blip r:embed="rId2"/>
          <a:srcRect r="75425"/>
          <a:stretch/>
        </p:blipFill>
        <p:spPr>
          <a:xfrm>
            <a:off x="4265940" y="4001294"/>
            <a:ext cx="2882893" cy="2747010"/>
          </a:xfrm>
          <a:prstGeom prst="rect">
            <a:avLst/>
          </a:prstGeom>
        </p:spPr>
      </p:pic>
      <p:pic>
        <p:nvPicPr>
          <p:cNvPr id="7" name="Picture 6"/>
          <p:cNvPicPr>
            <a:picLocks noChangeAspect="1"/>
          </p:cNvPicPr>
          <p:nvPr/>
        </p:nvPicPr>
        <p:blipFill rotWithShape="1">
          <a:blip r:embed="rId2"/>
          <a:srcRect l="34584" r="37970"/>
          <a:stretch/>
        </p:blipFill>
        <p:spPr>
          <a:xfrm>
            <a:off x="7723441" y="4001294"/>
            <a:ext cx="3219719" cy="2747010"/>
          </a:xfrm>
          <a:prstGeom prst="rect">
            <a:avLst/>
          </a:prstGeom>
        </p:spPr>
      </p:pic>
      <p:pic>
        <p:nvPicPr>
          <p:cNvPr id="8" name="Picture 7"/>
          <p:cNvPicPr>
            <a:picLocks noChangeAspect="1"/>
          </p:cNvPicPr>
          <p:nvPr/>
        </p:nvPicPr>
        <p:blipFill rotWithShape="1">
          <a:blip r:embed="rId2"/>
          <a:srcRect l="24068" t="13376" r="70699"/>
          <a:stretch/>
        </p:blipFill>
        <p:spPr>
          <a:xfrm>
            <a:off x="831936" y="4185014"/>
            <a:ext cx="613775" cy="2379570"/>
          </a:xfrm>
          <a:prstGeom prst="rect">
            <a:avLst/>
          </a:prstGeom>
        </p:spPr>
      </p:pic>
      <p:pic>
        <p:nvPicPr>
          <p:cNvPr id="9" name="Picture 8"/>
          <p:cNvPicPr>
            <a:picLocks noChangeAspect="1"/>
          </p:cNvPicPr>
          <p:nvPr/>
        </p:nvPicPr>
        <p:blipFill rotWithShape="1">
          <a:blip r:embed="rId2"/>
          <a:srcRect l="61147" t="13480" r="31913"/>
          <a:stretch/>
        </p:blipFill>
        <p:spPr>
          <a:xfrm>
            <a:off x="1775243" y="4481280"/>
            <a:ext cx="814192" cy="2376720"/>
          </a:xfrm>
          <a:prstGeom prst="rect">
            <a:avLst/>
          </a:prstGeom>
        </p:spPr>
      </p:pic>
    </p:spTree>
    <p:extLst>
      <p:ext uri="{BB962C8B-B14F-4D97-AF65-F5344CB8AC3E}">
        <p14:creationId xmlns:p14="http://schemas.microsoft.com/office/powerpoint/2010/main" val="7184755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524000" y="2286000"/>
            <a:ext cx="9144000" cy="4572000"/>
          </a:xfrm>
        </p:spPr>
      </p:pic>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A8328EF-C2C8-4861-B0DA-8100FEBAF165}"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13" name="Down Arrow 12"/>
          <p:cNvSpPr/>
          <p:nvPr/>
        </p:nvSpPr>
        <p:spPr>
          <a:xfrm rot="10800000">
            <a:off x="9626600" y="2507952"/>
            <a:ext cx="355600" cy="606729"/>
          </a:xfrm>
          <a:prstGeom prst="downArrow">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Down Arrow 14"/>
          <p:cNvSpPr/>
          <p:nvPr/>
        </p:nvSpPr>
        <p:spPr>
          <a:xfrm rot="10800000">
            <a:off x="4303540" y="2570483"/>
            <a:ext cx="450918" cy="606729"/>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Down Arrow 15"/>
          <p:cNvSpPr/>
          <p:nvPr/>
        </p:nvSpPr>
        <p:spPr>
          <a:xfrm rot="10800000">
            <a:off x="4416604" y="3416789"/>
            <a:ext cx="231832" cy="606729"/>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9" name="TextBox 18"/>
          <p:cNvSpPr txBox="1"/>
          <p:nvPr/>
        </p:nvSpPr>
        <p:spPr>
          <a:xfrm>
            <a:off x="7623746" y="2433261"/>
            <a:ext cx="1919436" cy="830997"/>
          </a:xfrm>
          <a:prstGeom prst="rect">
            <a:avLst/>
          </a:prstGeom>
          <a:solidFill>
            <a:schemeClr val="bg1"/>
          </a:solid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Sea Level Rise</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prstClr val="black"/>
                </a:solidFill>
                <a:latin typeface="Calibri" panose="020F0502020204030204"/>
              </a:rPr>
              <a:t>Increases</a:t>
            </a:r>
            <a:endPar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0" name="TextBox 19"/>
          <p:cNvSpPr txBox="1"/>
          <p:nvPr/>
        </p:nvSpPr>
        <p:spPr>
          <a:xfrm>
            <a:off x="7623746" y="5418094"/>
            <a:ext cx="2908124" cy="1200329"/>
          </a:xfrm>
          <a:prstGeom prst="rect">
            <a:avLst/>
          </a:prstGeom>
          <a:solidFill>
            <a:schemeClr val="bg1"/>
          </a:solidFill>
        </p:spPr>
        <p:txBody>
          <a:bodyPr wrap="square" rtlCol="0">
            <a:spAutoFit/>
          </a:bodyPr>
          <a:lstStyle/>
          <a:p>
            <a:pPr lvl="0" algn="ctr">
              <a:defRPr/>
            </a:pPr>
            <a:r>
              <a:rPr lang="en-US" sz="2400" b="1" dirty="0">
                <a:solidFill>
                  <a:prstClr val="black"/>
                </a:solidFill>
              </a:rPr>
              <a:t>Increased Oxygen In Deep Waters of the Bay</a:t>
            </a:r>
          </a:p>
        </p:txBody>
      </p:sp>
      <p:sp>
        <p:nvSpPr>
          <p:cNvPr id="21" name="TextBox 20"/>
          <p:cNvSpPr txBox="1"/>
          <p:nvPr/>
        </p:nvSpPr>
        <p:spPr>
          <a:xfrm>
            <a:off x="1719774" y="5418094"/>
            <a:ext cx="2790045" cy="1200329"/>
          </a:xfrm>
          <a:prstGeom prst="rect">
            <a:avLst/>
          </a:prstGeom>
          <a:solidFill>
            <a:schemeClr val="bg1"/>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Calibri" panose="020F0502020204030204"/>
                <a:ea typeface="+mn-ea"/>
                <a:cs typeface="+mn-cs"/>
              </a:rPr>
              <a:t>Decreased Oxygen In Deep Waters of the Bay</a:t>
            </a:r>
          </a:p>
        </p:txBody>
      </p:sp>
      <p:sp>
        <p:nvSpPr>
          <p:cNvPr id="22" name="TextBox 21"/>
          <p:cNvSpPr txBox="1"/>
          <p:nvPr/>
        </p:nvSpPr>
        <p:spPr>
          <a:xfrm>
            <a:off x="1719774" y="3304655"/>
            <a:ext cx="2696829" cy="830997"/>
          </a:xfrm>
          <a:prstGeom prst="rect">
            <a:avLst/>
          </a:prstGeom>
          <a:solidFill>
            <a:schemeClr val="bg1"/>
          </a:solid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Water Temperature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in</a:t>
            </a:r>
            <a:r>
              <a:rPr lang="en-US" sz="2400" dirty="0">
                <a:solidFill>
                  <a:prstClr val="black"/>
                </a:solidFill>
                <a:latin typeface="Calibri" panose="020F0502020204030204"/>
              </a:rPr>
              <a:t> Bay Increases</a:t>
            </a:r>
            <a:endPar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3" name="TextBox 22"/>
          <p:cNvSpPr txBox="1"/>
          <p:nvPr/>
        </p:nvSpPr>
        <p:spPr>
          <a:xfrm>
            <a:off x="1858391" y="2465643"/>
            <a:ext cx="2336217" cy="830997"/>
          </a:xfrm>
          <a:prstGeom prst="rect">
            <a:avLst/>
          </a:prstGeom>
          <a:solidFill>
            <a:schemeClr val="bg1"/>
          </a:solid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Watershed Loads</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prstClr val="black"/>
                </a:solidFill>
                <a:latin typeface="Calibri" panose="020F0502020204030204"/>
              </a:rPr>
              <a:t>Increase</a:t>
            </a:r>
            <a:endPar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4" name="Title 1"/>
          <p:cNvSpPr>
            <a:spLocks noGrp="1"/>
          </p:cNvSpPr>
          <p:nvPr>
            <p:ph type="title"/>
          </p:nvPr>
        </p:nvSpPr>
        <p:spPr>
          <a:xfrm>
            <a:off x="211755" y="276943"/>
            <a:ext cx="11636943" cy="1325563"/>
          </a:xfrm>
        </p:spPr>
        <p:txBody>
          <a:bodyPr>
            <a:normAutofit/>
          </a:bodyPr>
          <a:lstStyle/>
          <a:p>
            <a:pPr algn="ctr"/>
            <a:r>
              <a:rPr lang="en-US" b="1" dirty="0">
                <a:latin typeface="+mn-lt"/>
              </a:rPr>
              <a:t>December 2017 Assessment: </a:t>
            </a:r>
            <a:br>
              <a:rPr lang="en-US" b="1" dirty="0">
                <a:latin typeface="+mn-lt"/>
              </a:rPr>
            </a:br>
            <a:r>
              <a:rPr lang="en-US" b="1" dirty="0">
                <a:latin typeface="+mn-lt"/>
              </a:rPr>
              <a:t>Deep Water Dissolved Oxygen </a:t>
            </a:r>
            <a:r>
              <a:rPr lang="en-US" b="1" u="sng" dirty="0">
                <a:latin typeface="+mn-lt"/>
              </a:rPr>
              <a:t>Not</a:t>
            </a:r>
            <a:r>
              <a:rPr lang="en-US" b="1" dirty="0">
                <a:latin typeface="+mn-lt"/>
              </a:rPr>
              <a:t> in Balance</a:t>
            </a:r>
          </a:p>
        </p:txBody>
      </p:sp>
    </p:spTree>
    <p:extLst>
      <p:ext uri="{BB962C8B-B14F-4D97-AF65-F5344CB8AC3E}">
        <p14:creationId xmlns:p14="http://schemas.microsoft.com/office/powerpoint/2010/main" val="15583363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6837" y="316998"/>
            <a:ext cx="11858325" cy="1325563"/>
          </a:xfrm>
        </p:spPr>
        <p:txBody>
          <a:bodyPr>
            <a:normAutofit/>
          </a:bodyPr>
          <a:lstStyle/>
          <a:p>
            <a:pPr algn="ctr"/>
            <a:r>
              <a:rPr lang="en-US" b="1" dirty="0">
                <a:latin typeface="+mn-lt"/>
              </a:rPr>
              <a:t>Nutrient Load Reductions Needed to Account for Reduced Oxygen Due to Climate Change</a:t>
            </a:r>
          </a:p>
        </p:txBody>
      </p:sp>
      <p:sp>
        <p:nvSpPr>
          <p:cNvPr id="3" name="Content Placeholder 2"/>
          <p:cNvSpPr>
            <a:spLocks noGrp="1"/>
          </p:cNvSpPr>
          <p:nvPr>
            <p:ph idx="1"/>
          </p:nvPr>
        </p:nvSpPr>
        <p:spPr>
          <a:xfrm>
            <a:off x="375385" y="1780539"/>
            <a:ext cx="11649777" cy="5077461"/>
          </a:xfrm>
        </p:spPr>
        <p:txBody>
          <a:bodyPr>
            <a:normAutofit/>
          </a:bodyPr>
          <a:lstStyle/>
          <a:p>
            <a:pPr>
              <a:spcAft>
                <a:spcPts val="1800"/>
              </a:spcAft>
            </a:pPr>
            <a:r>
              <a:rPr lang="en-US" sz="3200" dirty="0"/>
              <a:t>We can choose to reduce nitrogen, phosphorus, or both</a:t>
            </a:r>
          </a:p>
          <a:p>
            <a:pPr>
              <a:spcAft>
                <a:spcPts val="1800"/>
              </a:spcAft>
            </a:pPr>
            <a:r>
              <a:rPr lang="en-US" sz="3200" dirty="0"/>
              <a:t>Since most BMPs apply to both nutrients, a balanced approach is more efficient than just focusing on one or the other</a:t>
            </a:r>
          </a:p>
          <a:p>
            <a:pPr>
              <a:spcAft>
                <a:spcPts val="1800"/>
              </a:spcAft>
            </a:pPr>
            <a:r>
              <a:rPr lang="en-US" sz="3200" dirty="0"/>
              <a:t>Raising the level of effort for all jurisdictions using the approved planning target method results in an estimate of 9.1 million pounds of nitrogen and 490,000 pounds of phosphorus basin-wide</a:t>
            </a:r>
          </a:p>
          <a:p>
            <a:pPr>
              <a:spcAft>
                <a:spcPts val="1800"/>
              </a:spcAft>
            </a:pPr>
            <a:r>
              <a:rPr lang="en-US" sz="3200" dirty="0"/>
              <a:t> Those are the nutrient loads reductions necessary to counteract the projected climate change induced lower oxygen conditions</a:t>
            </a: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A8328EF-C2C8-4861-B0DA-8100FEBAF165}"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163889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4"/>
          <p:cNvGraphicFramePr>
            <a:graphicFrameLocks/>
          </p:cNvGraphicFramePr>
          <p:nvPr>
            <p:extLst/>
          </p:nvPr>
        </p:nvGraphicFramePr>
        <p:xfrm>
          <a:off x="412955" y="1184285"/>
          <a:ext cx="11484076" cy="5410421"/>
        </p:xfrm>
        <a:graphic>
          <a:graphicData uri="http://schemas.openxmlformats.org/drawingml/2006/table">
            <a:tbl>
              <a:tblPr firstRow="1" bandRow="1">
                <a:tableStyleId>{5C22544A-7EE6-4342-B048-85BDC9FD1C3A}</a:tableStyleId>
              </a:tblPr>
              <a:tblGrid>
                <a:gridCol w="2011175">
                  <a:extLst>
                    <a:ext uri="{9D8B030D-6E8A-4147-A177-3AD203B41FA5}">
                      <a16:colId xmlns:a16="http://schemas.microsoft.com/office/drawing/2014/main" xmlns="" val="1415980398"/>
                    </a:ext>
                  </a:extLst>
                </a:gridCol>
                <a:gridCol w="2582456">
                  <a:extLst>
                    <a:ext uri="{9D8B030D-6E8A-4147-A177-3AD203B41FA5}">
                      <a16:colId xmlns:a16="http://schemas.microsoft.com/office/drawing/2014/main" xmlns="" val="4138067887"/>
                    </a:ext>
                  </a:extLst>
                </a:gridCol>
                <a:gridCol w="2296815">
                  <a:extLst>
                    <a:ext uri="{9D8B030D-6E8A-4147-A177-3AD203B41FA5}">
                      <a16:colId xmlns:a16="http://schemas.microsoft.com/office/drawing/2014/main" xmlns="" val="692515093"/>
                    </a:ext>
                  </a:extLst>
                </a:gridCol>
                <a:gridCol w="2296815">
                  <a:extLst>
                    <a:ext uri="{9D8B030D-6E8A-4147-A177-3AD203B41FA5}">
                      <a16:colId xmlns:a16="http://schemas.microsoft.com/office/drawing/2014/main" xmlns="" val="3092938072"/>
                    </a:ext>
                  </a:extLst>
                </a:gridCol>
                <a:gridCol w="2296815">
                  <a:extLst>
                    <a:ext uri="{9D8B030D-6E8A-4147-A177-3AD203B41FA5}">
                      <a16:colId xmlns:a16="http://schemas.microsoft.com/office/drawing/2014/main" xmlns="" val="325020733"/>
                    </a:ext>
                  </a:extLst>
                </a:gridCol>
              </a:tblGrid>
              <a:tr h="1021301">
                <a:tc>
                  <a:txBody>
                    <a:bodyPr/>
                    <a:lstStyle/>
                    <a:p>
                      <a:pPr algn="ctr"/>
                      <a:endParaRPr lang="en-US" sz="2500" dirty="0"/>
                    </a:p>
                    <a:p>
                      <a:pPr algn="ctr"/>
                      <a:r>
                        <a:rPr lang="en-US" sz="2500" dirty="0"/>
                        <a:t>Jurisdiction</a:t>
                      </a:r>
                    </a:p>
                  </a:txBody>
                  <a:tcPr>
                    <a:lnB w="6350" cap="flat" cmpd="sng" algn="ctr">
                      <a:solidFill>
                        <a:schemeClr val="bg2">
                          <a:lumMod val="50000"/>
                        </a:schemeClr>
                      </a:solidFill>
                      <a:prstDash val="solid"/>
                      <a:round/>
                      <a:headEnd type="none" w="med" len="med"/>
                      <a:tailEnd type="none" w="med" len="med"/>
                    </a:lnB>
                  </a:tcPr>
                </a:tc>
                <a:tc>
                  <a:txBody>
                    <a:bodyPr/>
                    <a:lstStyle/>
                    <a:p>
                      <a:pPr algn="ctr"/>
                      <a:r>
                        <a:rPr lang="en-US" sz="2500" dirty="0"/>
                        <a:t>1985 </a:t>
                      </a:r>
                    </a:p>
                    <a:p>
                      <a:pPr algn="ctr"/>
                      <a:r>
                        <a:rPr lang="en-US" sz="2500" dirty="0"/>
                        <a:t>Baseline </a:t>
                      </a:r>
                    </a:p>
                  </a:txBody>
                  <a:tcPr>
                    <a:lnB w="6350" cap="flat" cmpd="sng" algn="ctr">
                      <a:solidFill>
                        <a:schemeClr val="bg2">
                          <a:lumMod val="50000"/>
                        </a:schemeClr>
                      </a:solidFill>
                      <a:prstDash val="solid"/>
                      <a:round/>
                      <a:headEnd type="none" w="med" len="med"/>
                      <a:tailEnd type="none" w="med" len="med"/>
                    </a:lnB>
                  </a:tcPr>
                </a:tc>
                <a:tc>
                  <a:txBody>
                    <a:bodyPr/>
                    <a:lstStyle/>
                    <a:p>
                      <a:pPr algn="ctr"/>
                      <a:r>
                        <a:rPr lang="en-US" sz="2500" dirty="0"/>
                        <a:t>2013 </a:t>
                      </a:r>
                    </a:p>
                    <a:p>
                      <a:pPr algn="ctr"/>
                      <a:r>
                        <a:rPr lang="en-US" sz="2500" dirty="0"/>
                        <a:t>Progress</a:t>
                      </a:r>
                    </a:p>
                  </a:txBody>
                  <a:tcPr>
                    <a:lnB w="6350" cap="flat" cmpd="sng" algn="ctr">
                      <a:solidFill>
                        <a:schemeClr val="bg2">
                          <a:lumMod val="50000"/>
                        </a:schemeClr>
                      </a:solidFill>
                      <a:prstDash val="solid"/>
                      <a:round/>
                      <a:headEnd type="none" w="med" len="med"/>
                      <a:tailEnd type="none" w="med" len="med"/>
                    </a:lnB>
                  </a:tcPr>
                </a:tc>
                <a:tc>
                  <a:txBody>
                    <a:bodyPr/>
                    <a:lstStyle/>
                    <a:p>
                      <a:pPr algn="ctr"/>
                      <a:r>
                        <a:rPr lang="en-US" sz="2500" dirty="0"/>
                        <a:t>Climate Change</a:t>
                      </a:r>
                    </a:p>
                  </a:txBody>
                  <a:tcPr>
                    <a:lnB w="6350" cap="flat" cmpd="sng" algn="ctr">
                      <a:solidFill>
                        <a:schemeClr val="bg2">
                          <a:lumMod val="50000"/>
                        </a:schemeClr>
                      </a:solidFill>
                      <a:prstDash val="solid"/>
                      <a:round/>
                      <a:headEnd type="none" w="med" len="med"/>
                      <a:tailEnd type="none" w="med" len="med"/>
                    </a:lnB>
                  </a:tcPr>
                </a:tc>
                <a:tc>
                  <a:txBody>
                    <a:bodyPr/>
                    <a:lstStyle/>
                    <a:p>
                      <a:pPr algn="ctr"/>
                      <a:r>
                        <a:rPr lang="en-US" sz="2500" dirty="0"/>
                        <a:t>Phase III Planning Target</a:t>
                      </a:r>
                    </a:p>
                  </a:txBody>
                  <a:tcPr>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xmlns="" val="2353306417"/>
                  </a:ext>
                </a:extLst>
              </a:tr>
              <a:tr h="515578">
                <a:tc>
                  <a:txBody>
                    <a:bodyPr/>
                    <a:lstStyle/>
                    <a:p>
                      <a:pPr algn="ctr"/>
                      <a:r>
                        <a:rPr lang="en-US" sz="3000" b="1" dirty="0"/>
                        <a:t>NY</a:t>
                      </a:r>
                    </a:p>
                  </a:txBody>
                  <a:tcP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1"/>
                    </a:solidFill>
                  </a:tcPr>
                </a:tc>
                <a:tc>
                  <a:txBody>
                    <a:bodyPr/>
                    <a:lstStyle/>
                    <a:p>
                      <a:pPr algn="ctr"/>
                      <a:r>
                        <a:rPr lang="en-US" sz="3000" b="1" dirty="0"/>
                        <a:t>18.71</a:t>
                      </a:r>
                    </a:p>
                  </a:txBody>
                  <a:tcP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1"/>
                    </a:solidFill>
                  </a:tcPr>
                </a:tc>
                <a:tc>
                  <a:txBody>
                    <a:bodyPr/>
                    <a:lstStyle/>
                    <a:p>
                      <a:pPr algn="ctr"/>
                      <a:r>
                        <a:rPr lang="en-US" sz="3000" b="1" dirty="0"/>
                        <a:t>15.44</a:t>
                      </a:r>
                    </a:p>
                  </a:txBody>
                  <a:tcP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1"/>
                    </a:solidFill>
                  </a:tcPr>
                </a:tc>
                <a:tc>
                  <a:txBody>
                    <a:bodyPr/>
                    <a:lstStyle/>
                    <a:p>
                      <a:pPr algn="ctr"/>
                      <a:r>
                        <a:rPr lang="en-US" sz="3000" b="1" dirty="0"/>
                        <a:t>0.400 (3.8%)</a:t>
                      </a:r>
                    </a:p>
                  </a:txBody>
                  <a:tcP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1"/>
                    </a:solidFill>
                  </a:tcPr>
                </a:tc>
                <a:tc>
                  <a:txBody>
                    <a:bodyPr/>
                    <a:lstStyle/>
                    <a:p>
                      <a:pPr algn="ctr"/>
                      <a:r>
                        <a:rPr lang="en-US" sz="3000" b="1" dirty="0"/>
                        <a:t>10.62</a:t>
                      </a:r>
                    </a:p>
                  </a:txBody>
                  <a:tcP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xmlns="" val="2707902813"/>
                  </a:ext>
                </a:extLst>
              </a:tr>
              <a:tr h="515578">
                <a:tc>
                  <a:txBody>
                    <a:bodyPr/>
                    <a:lstStyle/>
                    <a:p>
                      <a:pPr algn="ctr"/>
                      <a:r>
                        <a:rPr lang="en-US" sz="3000" b="1" dirty="0"/>
                        <a:t>PA</a:t>
                      </a:r>
                    </a:p>
                  </a:txBody>
                  <a:tcP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1"/>
                    </a:solidFill>
                  </a:tcPr>
                </a:tc>
                <a:tc>
                  <a:txBody>
                    <a:bodyPr/>
                    <a:lstStyle/>
                    <a:p>
                      <a:pPr algn="ctr"/>
                      <a:r>
                        <a:rPr lang="en-US" sz="3000" b="1" dirty="0"/>
                        <a:t>122.41</a:t>
                      </a:r>
                    </a:p>
                  </a:txBody>
                  <a:tcP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1"/>
                    </a:solidFill>
                  </a:tcPr>
                </a:tc>
                <a:tc>
                  <a:txBody>
                    <a:bodyPr/>
                    <a:lstStyle/>
                    <a:p>
                      <a:pPr algn="ctr"/>
                      <a:r>
                        <a:rPr lang="en-US" sz="3000" b="1" dirty="0"/>
                        <a:t>99.28</a:t>
                      </a:r>
                    </a:p>
                  </a:txBody>
                  <a:tcP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1"/>
                    </a:solidFill>
                  </a:tcPr>
                </a:tc>
                <a:tc>
                  <a:txBody>
                    <a:bodyPr/>
                    <a:lstStyle/>
                    <a:p>
                      <a:pPr algn="ctr"/>
                      <a:r>
                        <a:rPr lang="en-US" sz="3000" b="1" dirty="0"/>
                        <a:t>4.135 (5.7%)</a:t>
                      </a:r>
                    </a:p>
                  </a:txBody>
                  <a:tcP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1"/>
                    </a:solidFill>
                  </a:tcPr>
                </a:tc>
                <a:tc>
                  <a:txBody>
                    <a:bodyPr/>
                    <a:lstStyle/>
                    <a:p>
                      <a:pPr algn="ctr"/>
                      <a:r>
                        <a:rPr lang="en-US" sz="3000" b="1" dirty="0"/>
                        <a:t>72.99</a:t>
                      </a:r>
                    </a:p>
                  </a:txBody>
                  <a:tcP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xmlns="" val="583631119"/>
                  </a:ext>
                </a:extLst>
              </a:tr>
              <a:tr h="515578">
                <a:tc>
                  <a:txBody>
                    <a:bodyPr/>
                    <a:lstStyle/>
                    <a:p>
                      <a:pPr algn="ctr"/>
                      <a:r>
                        <a:rPr lang="en-US" sz="3000" b="1" dirty="0"/>
                        <a:t>MD</a:t>
                      </a:r>
                    </a:p>
                  </a:txBody>
                  <a:tcP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1"/>
                    </a:solidFill>
                  </a:tcPr>
                </a:tc>
                <a:tc>
                  <a:txBody>
                    <a:bodyPr/>
                    <a:lstStyle/>
                    <a:p>
                      <a:pPr algn="ctr"/>
                      <a:r>
                        <a:rPr lang="en-US" sz="3000" b="1" dirty="0"/>
                        <a:t>83.56</a:t>
                      </a:r>
                    </a:p>
                  </a:txBody>
                  <a:tcP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1"/>
                    </a:solidFill>
                  </a:tcPr>
                </a:tc>
                <a:tc>
                  <a:txBody>
                    <a:bodyPr/>
                    <a:lstStyle/>
                    <a:p>
                      <a:pPr algn="ctr"/>
                      <a:r>
                        <a:rPr lang="en-US" sz="3000" b="1" dirty="0"/>
                        <a:t>55.89</a:t>
                      </a:r>
                    </a:p>
                  </a:txBody>
                  <a:tcP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1"/>
                    </a:solidFill>
                  </a:tcPr>
                </a:tc>
                <a:tc>
                  <a:txBody>
                    <a:bodyPr/>
                    <a:lstStyle/>
                    <a:p>
                      <a:pPr algn="ctr"/>
                      <a:r>
                        <a:rPr lang="en-US" sz="3000" b="1" dirty="0"/>
                        <a:t>2.194 (4.8%)</a:t>
                      </a:r>
                    </a:p>
                  </a:txBody>
                  <a:tcP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1"/>
                    </a:solidFill>
                  </a:tcPr>
                </a:tc>
                <a:tc>
                  <a:txBody>
                    <a:bodyPr/>
                    <a:lstStyle/>
                    <a:p>
                      <a:pPr algn="ctr"/>
                      <a:r>
                        <a:rPr lang="en-US" sz="3000" b="1" dirty="0"/>
                        <a:t>45.39</a:t>
                      </a:r>
                    </a:p>
                  </a:txBody>
                  <a:tcP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xmlns="" val="2960362617"/>
                  </a:ext>
                </a:extLst>
              </a:tr>
              <a:tr h="515578">
                <a:tc>
                  <a:txBody>
                    <a:bodyPr/>
                    <a:lstStyle/>
                    <a:p>
                      <a:pPr algn="ctr"/>
                      <a:r>
                        <a:rPr lang="en-US" sz="3000" b="1" dirty="0"/>
                        <a:t>WV</a:t>
                      </a:r>
                    </a:p>
                  </a:txBody>
                  <a:tcP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1"/>
                    </a:solidFill>
                  </a:tcPr>
                </a:tc>
                <a:tc>
                  <a:txBody>
                    <a:bodyPr/>
                    <a:lstStyle/>
                    <a:p>
                      <a:pPr algn="ctr"/>
                      <a:r>
                        <a:rPr lang="en-US" sz="3000" b="1" dirty="0"/>
                        <a:t>8.73</a:t>
                      </a:r>
                    </a:p>
                  </a:txBody>
                  <a:tcP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1"/>
                    </a:solidFill>
                  </a:tcPr>
                </a:tc>
                <a:tc>
                  <a:txBody>
                    <a:bodyPr/>
                    <a:lstStyle/>
                    <a:p>
                      <a:pPr algn="ctr"/>
                      <a:r>
                        <a:rPr lang="en-US" sz="3000" b="1" dirty="0"/>
                        <a:t>8.06</a:t>
                      </a:r>
                    </a:p>
                  </a:txBody>
                  <a:tcP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1"/>
                    </a:solidFill>
                  </a:tcPr>
                </a:tc>
                <a:tc>
                  <a:txBody>
                    <a:bodyPr/>
                    <a:lstStyle/>
                    <a:p>
                      <a:pPr algn="ctr"/>
                      <a:r>
                        <a:rPr lang="en-US" sz="3000" b="1" dirty="0"/>
                        <a:t>0.236 (3.7%)</a:t>
                      </a:r>
                    </a:p>
                  </a:txBody>
                  <a:tcP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1"/>
                    </a:solidFill>
                  </a:tcPr>
                </a:tc>
                <a:tc>
                  <a:txBody>
                    <a:bodyPr/>
                    <a:lstStyle/>
                    <a:p>
                      <a:pPr algn="ctr"/>
                      <a:r>
                        <a:rPr lang="en-US" sz="3000" b="1" dirty="0"/>
                        <a:t>6.36</a:t>
                      </a:r>
                    </a:p>
                  </a:txBody>
                  <a:tcP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xmlns="" val="637749976"/>
                  </a:ext>
                </a:extLst>
              </a:tr>
              <a:tr h="515578">
                <a:tc>
                  <a:txBody>
                    <a:bodyPr/>
                    <a:lstStyle/>
                    <a:p>
                      <a:pPr algn="ctr"/>
                      <a:r>
                        <a:rPr lang="en-US" sz="3000" b="1" dirty="0"/>
                        <a:t>DC</a:t>
                      </a:r>
                    </a:p>
                  </a:txBody>
                  <a:tcP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1"/>
                    </a:solidFill>
                  </a:tcPr>
                </a:tc>
                <a:tc>
                  <a:txBody>
                    <a:bodyPr/>
                    <a:lstStyle/>
                    <a:p>
                      <a:pPr algn="ctr"/>
                      <a:r>
                        <a:rPr lang="en-US" sz="3000" b="1" dirty="0"/>
                        <a:t>6.48</a:t>
                      </a:r>
                    </a:p>
                  </a:txBody>
                  <a:tcP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1"/>
                    </a:solidFill>
                  </a:tcPr>
                </a:tc>
                <a:tc>
                  <a:txBody>
                    <a:bodyPr/>
                    <a:lstStyle/>
                    <a:p>
                      <a:pPr algn="ctr"/>
                      <a:r>
                        <a:rPr lang="en-US" sz="3000" b="1" dirty="0"/>
                        <a:t>1.75</a:t>
                      </a:r>
                    </a:p>
                  </a:txBody>
                  <a:tcP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1"/>
                    </a:solidFill>
                  </a:tcPr>
                </a:tc>
                <a:tc>
                  <a:txBody>
                    <a:bodyPr/>
                    <a:lstStyle/>
                    <a:p>
                      <a:pPr algn="ctr"/>
                      <a:r>
                        <a:rPr lang="en-US" sz="3000" b="1" dirty="0"/>
                        <a:t>0.006 (0.3%)</a:t>
                      </a:r>
                    </a:p>
                  </a:txBody>
                  <a:tcP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1"/>
                    </a:solidFill>
                  </a:tcPr>
                </a:tc>
                <a:tc>
                  <a:txBody>
                    <a:bodyPr/>
                    <a:lstStyle/>
                    <a:p>
                      <a:pPr algn="ctr"/>
                      <a:r>
                        <a:rPr lang="en-US" sz="3000" b="1" dirty="0"/>
                        <a:t>2.25</a:t>
                      </a:r>
                    </a:p>
                  </a:txBody>
                  <a:tcP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xmlns="" val="2045082481"/>
                  </a:ext>
                </a:extLst>
              </a:tr>
              <a:tr h="515578">
                <a:tc>
                  <a:txBody>
                    <a:bodyPr/>
                    <a:lstStyle/>
                    <a:p>
                      <a:pPr algn="ctr"/>
                      <a:r>
                        <a:rPr lang="en-US" sz="3000" b="1" dirty="0"/>
                        <a:t>DE</a:t>
                      </a:r>
                    </a:p>
                  </a:txBody>
                  <a:tcP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1"/>
                    </a:solidFill>
                  </a:tcPr>
                </a:tc>
                <a:tc>
                  <a:txBody>
                    <a:bodyPr/>
                    <a:lstStyle/>
                    <a:p>
                      <a:pPr algn="ctr"/>
                      <a:r>
                        <a:rPr lang="en-US" sz="3000" b="1" dirty="0"/>
                        <a:t>6.97</a:t>
                      </a:r>
                    </a:p>
                  </a:txBody>
                  <a:tcP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1"/>
                    </a:solidFill>
                  </a:tcPr>
                </a:tc>
                <a:tc>
                  <a:txBody>
                    <a:bodyPr/>
                    <a:lstStyle/>
                    <a:p>
                      <a:pPr algn="ctr"/>
                      <a:r>
                        <a:rPr lang="en-US" sz="3000" b="1" dirty="0"/>
                        <a:t>6.59</a:t>
                      </a:r>
                    </a:p>
                  </a:txBody>
                  <a:tcP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1"/>
                    </a:solidFill>
                  </a:tcPr>
                </a:tc>
                <a:tc>
                  <a:txBody>
                    <a:bodyPr/>
                    <a:lstStyle/>
                    <a:p>
                      <a:pPr algn="ctr"/>
                      <a:r>
                        <a:rPr lang="en-US" sz="3000" b="1" dirty="0"/>
                        <a:t>0.397 (8.5%)</a:t>
                      </a:r>
                    </a:p>
                  </a:txBody>
                  <a:tcP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1"/>
                    </a:solidFill>
                  </a:tcPr>
                </a:tc>
                <a:tc>
                  <a:txBody>
                    <a:bodyPr/>
                    <a:lstStyle/>
                    <a:p>
                      <a:pPr algn="ctr"/>
                      <a:r>
                        <a:rPr lang="en-US" sz="3000" b="1" dirty="0"/>
                        <a:t>4.66</a:t>
                      </a:r>
                    </a:p>
                  </a:txBody>
                  <a:tcP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xmlns="" val="1824803626"/>
                  </a:ext>
                </a:extLst>
              </a:tr>
              <a:tr h="515578">
                <a:tc>
                  <a:txBody>
                    <a:bodyPr/>
                    <a:lstStyle/>
                    <a:p>
                      <a:pPr algn="ctr"/>
                      <a:r>
                        <a:rPr lang="en-US" sz="3000" b="1" dirty="0"/>
                        <a:t>VA</a:t>
                      </a:r>
                    </a:p>
                  </a:txBody>
                  <a:tcP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1"/>
                    </a:solidFill>
                  </a:tcPr>
                </a:tc>
                <a:tc>
                  <a:txBody>
                    <a:bodyPr/>
                    <a:lstStyle/>
                    <a:p>
                      <a:pPr algn="ctr"/>
                      <a:r>
                        <a:rPr lang="en-US" sz="3000" b="1" dirty="0"/>
                        <a:t>84.29</a:t>
                      </a:r>
                    </a:p>
                  </a:txBody>
                  <a:tcP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1"/>
                    </a:solidFill>
                  </a:tcPr>
                </a:tc>
                <a:tc>
                  <a:txBody>
                    <a:bodyPr/>
                    <a:lstStyle/>
                    <a:p>
                      <a:pPr algn="ctr"/>
                      <a:r>
                        <a:rPr lang="en-US" sz="3000" b="1" dirty="0"/>
                        <a:t>61.53</a:t>
                      </a:r>
                    </a:p>
                  </a:txBody>
                  <a:tcP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1"/>
                    </a:solidFill>
                  </a:tcPr>
                </a:tc>
                <a:tc>
                  <a:txBody>
                    <a:bodyPr/>
                    <a:lstStyle/>
                    <a:p>
                      <a:pPr algn="ctr"/>
                      <a:r>
                        <a:rPr lang="en-US" sz="3000" b="1" dirty="0"/>
                        <a:t>1.722 (3.1%)</a:t>
                      </a:r>
                    </a:p>
                  </a:txBody>
                  <a:tcP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1"/>
                    </a:solidFill>
                  </a:tcPr>
                </a:tc>
                <a:tc>
                  <a:txBody>
                    <a:bodyPr/>
                    <a:lstStyle/>
                    <a:p>
                      <a:pPr algn="ctr"/>
                      <a:r>
                        <a:rPr lang="en-US" sz="3000" b="1" dirty="0"/>
                        <a:t>56.37</a:t>
                      </a:r>
                    </a:p>
                  </a:txBody>
                  <a:tcP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xmlns="" val="63244028"/>
                  </a:ext>
                </a:extLst>
              </a:tr>
              <a:tr h="515578">
                <a:tc>
                  <a:txBody>
                    <a:bodyPr/>
                    <a:lstStyle/>
                    <a:p>
                      <a:pPr algn="ctr"/>
                      <a:r>
                        <a:rPr lang="en-US" sz="3000" b="1" dirty="0" err="1"/>
                        <a:t>Basinwide</a:t>
                      </a:r>
                      <a:r>
                        <a:rPr lang="en-US" sz="3000" b="1" dirty="0"/>
                        <a:t> </a:t>
                      </a:r>
                    </a:p>
                  </a:txBody>
                  <a:tcP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1"/>
                    </a:solidFill>
                  </a:tcPr>
                </a:tc>
                <a:tc>
                  <a:txBody>
                    <a:bodyPr/>
                    <a:lstStyle/>
                    <a:p>
                      <a:pPr algn="ctr"/>
                      <a:r>
                        <a:rPr lang="en-US" sz="3000" b="1" dirty="0"/>
                        <a:t>331.15</a:t>
                      </a:r>
                    </a:p>
                  </a:txBody>
                  <a:tcP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1"/>
                    </a:solidFill>
                  </a:tcPr>
                </a:tc>
                <a:tc>
                  <a:txBody>
                    <a:bodyPr/>
                    <a:lstStyle/>
                    <a:p>
                      <a:pPr algn="ctr"/>
                      <a:r>
                        <a:rPr lang="en-US" sz="3000" b="1" dirty="0"/>
                        <a:t>248.54</a:t>
                      </a:r>
                    </a:p>
                  </a:txBody>
                  <a:tcP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1"/>
                    </a:solidFill>
                  </a:tcPr>
                </a:tc>
                <a:tc>
                  <a:txBody>
                    <a:bodyPr/>
                    <a:lstStyle/>
                    <a:p>
                      <a:pPr algn="ctr"/>
                      <a:r>
                        <a:rPr lang="en-US" sz="3000" b="1" dirty="0"/>
                        <a:t>9.09 (4.6%)</a:t>
                      </a:r>
                    </a:p>
                  </a:txBody>
                  <a:tcP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1"/>
                    </a:solidFill>
                  </a:tcPr>
                </a:tc>
                <a:tc>
                  <a:txBody>
                    <a:bodyPr/>
                    <a:lstStyle/>
                    <a:p>
                      <a:pPr algn="ctr"/>
                      <a:r>
                        <a:rPr lang="en-US" sz="3000" b="1" dirty="0"/>
                        <a:t>198.64</a:t>
                      </a:r>
                    </a:p>
                  </a:txBody>
                  <a:tcP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xmlns="" val="205406289"/>
                  </a:ext>
                </a:extLst>
              </a:tr>
            </a:tbl>
          </a:graphicData>
        </a:graphic>
      </p:graphicFrame>
      <p:sp>
        <p:nvSpPr>
          <p:cNvPr id="6" name="Title 1"/>
          <p:cNvSpPr txBox="1">
            <a:spLocks/>
          </p:cNvSpPr>
          <p:nvPr/>
        </p:nvSpPr>
        <p:spPr>
          <a:xfrm>
            <a:off x="861645" y="0"/>
            <a:ext cx="10515600" cy="1184285"/>
          </a:xfrm>
          <a:prstGeom prst="rect">
            <a:avLst/>
          </a:prstGeom>
        </p:spPr>
        <p:txBody>
          <a:bodyPr vert="horz" lIns="91440" tIns="45720" rIns="91440" bIns="45720" rtlCol="0" anchor="ctr">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Calibri" panose="020F0502020204030204"/>
                <a:ea typeface="+mj-ea"/>
                <a:cs typeface="+mj-cs"/>
              </a:rPr>
              <a:t>Climate Change Loads: Nitrogen</a:t>
            </a:r>
            <a:endParaRPr kumimoji="0" lang="en-US" sz="4400" b="0" i="0" u="none" strike="noStrike" kern="1200" cap="none" spc="0" normalizeH="0" baseline="0" noProof="0" dirty="0">
              <a:ln>
                <a:noFill/>
              </a:ln>
              <a:solidFill>
                <a:prstClr val="black"/>
              </a:solidFill>
              <a:effectLst/>
              <a:uLnTx/>
              <a:uFillTx/>
              <a:latin typeface="Calibri" panose="020F0502020204030204"/>
              <a:ea typeface="+mj-ea"/>
              <a:cs typeface="+mj-cs"/>
            </a:endParaRPr>
          </a:p>
        </p:txBody>
      </p:sp>
      <p:sp>
        <p:nvSpPr>
          <p:cNvPr id="5" name="TextBox 4"/>
          <p:cNvSpPr txBox="1"/>
          <p:nvPr/>
        </p:nvSpPr>
        <p:spPr>
          <a:xfrm>
            <a:off x="162613" y="6519446"/>
            <a:ext cx="2920754"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0" cap="none" spc="0" normalizeH="0" baseline="0" noProof="0" dirty="0">
                <a:ln>
                  <a:noFill/>
                </a:ln>
                <a:solidFill>
                  <a:sysClr val="windowText" lastClr="000000"/>
                </a:solidFill>
                <a:effectLst/>
                <a:uLnTx/>
                <a:uFillTx/>
                <a:latin typeface="Calibri" panose="020F0502020204030204"/>
                <a:ea typeface="+mn-ea"/>
                <a:cs typeface="+mn-cs"/>
              </a:rPr>
              <a:t>*Units: millions of pounds</a:t>
            </a:r>
          </a:p>
        </p:txBody>
      </p:sp>
      <p:sp>
        <p:nvSpPr>
          <p:cNvPr id="7" name="Rectangle 6"/>
          <p:cNvSpPr/>
          <p:nvPr/>
        </p:nvSpPr>
        <p:spPr>
          <a:xfrm>
            <a:off x="7325032" y="1184284"/>
            <a:ext cx="2274791" cy="5410421"/>
          </a:xfrm>
          <a:prstGeom prst="rect">
            <a:avLst/>
          </a:prstGeom>
          <a:noFill/>
          <a:ln w="762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745015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4"/>
          <p:cNvGraphicFramePr>
            <a:graphicFrameLocks/>
          </p:cNvGraphicFramePr>
          <p:nvPr>
            <p:extLst/>
          </p:nvPr>
        </p:nvGraphicFramePr>
        <p:xfrm>
          <a:off x="709244" y="1194139"/>
          <a:ext cx="11109130" cy="5410421"/>
        </p:xfrm>
        <a:graphic>
          <a:graphicData uri="http://schemas.openxmlformats.org/drawingml/2006/table">
            <a:tbl>
              <a:tblPr firstRow="1" bandRow="1">
                <a:tableStyleId>{5C22544A-7EE6-4342-B048-85BDC9FD1C3A}</a:tableStyleId>
              </a:tblPr>
              <a:tblGrid>
                <a:gridCol w="1945512">
                  <a:extLst>
                    <a:ext uri="{9D8B030D-6E8A-4147-A177-3AD203B41FA5}">
                      <a16:colId xmlns:a16="http://schemas.microsoft.com/office/drawing/2014/main" xmlns="" val="1415980398"/>
                    </a:ext>
                  </a:extLst>
                </a:gridCol>
                <a:gridCol w="2498140">
                  <a:extLst>
                    <a:ext uri="{9D8B030D-6E8A-4147-A177-3AD203B41FA5}">
                      <a16:colId xmlns:a16="http://schemas.microsoft.com/office/drawing/2014/main" xmlns="" val="4138067887"/>
                    </a:ext>
                  </a:extLst>
                </a:gridCol>
                <a:gridCol w="2221826">
                  <a:extLst>
                    <a:ext uri="{9D8B030D-6E8A-4147-A177-3AD203B41FA5}">
                      <a16:colId xmlns:a16="http://schemas.microsoft.com/office/drawing/2014/main" xmlns="" val="692515093"/>
                    </a:ext>
                  </a:extLst>
                </a:gridCol>
                <a:gridCol w="2221826">
                  <a:extLst>
                    <a:ext uri="{9D8B030D-6E8A-4147-A177-3AD203B41FA5}">
                      <a16:colId xmlns:a16="http://schemas.microsoft.com/office/drawing/2014/main" xmlns="" val="3092938072"/>
                    </a:ext>
                  </a:extLst>
                </a:gridCol>
                <a:gridCol w="2221826">
                  <a:extLst>
                    <a:ext uri="{9D8B030D-6E8A-4147-A177-3AD203B41FA5}">
                      <a16:colId xmlns:a16="http://schemas.microsoft.com/office/drawing/2014/main" xmlns="" val="325020733"/>
                    </a:ext>
                  </a:extLst>
                </a:gridCol>
              </a:tblGrid>
              <a:tr h="1021301">
                <a:tc>
                  <a:txBody>
                    <a:bodyPr/>
                    <a:lstStyle/>
                    <a:p>
                      <a:pPr algn="ctr"/>
                      <a:r>
                        <a:rPr lang="en-US" sz="2500" dirty="0"/>
                        <a:t>Jurisdiction</a:t>
                      </a:r>
                    </a:p>
                  </a:txBody>
                  <a:tcPr>
                    <a:lnB w="6350" cap="flat" cmpd="sng" algn="ctr">
                      <a:solidFill>
                        <a:schemeClr val="bg2">
                          <a:lumMod val="50000"/>
                        </a:schemeClr>
                      </a:solidFill>
                      <a:prstDash val="solid"/>
                      <a:round/>
                      <a:headEnd type="none" w="med" len="med"/>
                      <a:tailEnd type="none" w="med" len="med"/>
                    </a:lnB>
                  </a:tcPr>
                </a:tc>
                <a:tc>
                  <a:txBody>
                    <a:bodyPr/>
                    <a:lstStyle/>
                    <a:p>
                      <a:pPr algn="ctr"/>
                      <a:r>
                        <a:rPr lang="en-US" sz="2500" dirty="0"/>
                        <a:t>1985 </a:t>
                      </a:r>
                    </a:p>
                    <a:p>
                      <a:pPr algn="ctr"/>
                      <a:r>
                        <a:rPr lang="en-US" sz="2500" dirty="0"/>
                        <a:t>Baseline </a:t>
                      </a:r>
                    </a:p>
                  </a:txBody>
                  <a:tcPr>
                    <a:lnB w="6350" cap="flat" cmpd="sng" algn="ctr">
                      <a:solidFill>
                        <a:schemeClr val="bg2">
                          <a:lumMod val="50000"/>
                        </a:schemeClr>
                      </a:solidFill>
                      <a:prstDash val="solid"/>
                      <a:round/>
                      <a:headEnd type="none" w="med" len="med"/>
                      <a:tailEnd type="none" w="med" len="med"/>
                    </a:lnB>
                  </a:tcPr>
                </a:tc>
                <a:tc>
                  <a:txBody>
                    <a:bodyPr/>
                    <a:lstStyle/>
                    <a:p>
                      <a:pPr algn="ctr"/>
                      <a:r>
                        <a:rPr lang="en-US" sz="2500" dirty="0"/>
                        <a:t>2013 </a:t>
                      </a:r>
                    </a:p>
                    <a:p>
                      <a:pPr algn="ctr"/>
                      <a:r>
                        <a:rPr lang="en-US" sz="2500" dirty="0"/>
                        <a:t>Progress</a:t>
                      </a:r>
                    </a:p>
                  </a:txBody>
                  <a:tcPr>
                    <a:lnB w="6350" cap="flat" cmpd="sng" algn="ctr">
                      <a:solidFill>
                        <a:schemeClr val="bg2">
                          <a:lumMod val="50000"/>
                        </a:schemeClr>
                      </a:solidFill>
                      <a:prstDash val="solid"/>
                      <a:round/>
                      <a:headEnd type="none" w="med" len="med"/>
                      <a:tailEnd type="none" w="med" len="med"/>
                    </a:lnB>
                  </a:tcPr>
                </a:tc>
                <a:tc>
                  <a:txBody>
                    <a:bodyPr/>
                    <a:lstStyle/>
                    <a:p>
                      <a:pPr algn="ctr"/>
                      <a:r>
                        <a:rPr lang="en-US" sz="2500" dirty="0"/>
                        <a:t>Climate Change</a:t>
                      </a:r>
                    </a:p>
                  </a:txBody>
                  <a:tcPr>
                    <a:lnB w="6350" cap="flat" cmpd="sng" algn="ctr">
                      <a:solidFill>
                        <a:schemeClr val="bg2">
                          <a:lumMod val="50000"/>
                        </a:schemeClr>
                      </a:solidFill>
                      <a:prstDash val="solid"/>
                      <a:round/>
                      <a:headEnd type="none" w="med" len="med"/>
                      <a:tailEnd type="none" w="med" len="med"/>
                    </a:lnB>
                  </a:tcPr>
                </a:tc>
                <a:tc>
                  <a:txBody>
                    <a:bodyPr/>
                    <a:lstStyle/>
                    <a:p>
                      <a:pPr algn="ctr"/>
                      <a:r>
                        <a:rPr lang="en-US" sz="2500" dirty="0"/>
                        <a:t>Phase III Planning Target</a:t>
                      </a:r>
                    </a:p>
                  </a:txBody>
                  <a:tcPr>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xmlns="" val="2353306417"/>
                  </a:ext>
                </a:extLst>
              </a:tr>
              <a:tr h="515578">
                <a:tc>
                  <a:txBody>
                    <a:bodyPr/>
                    <a:lstStyle/>
                    <a:p>
                      <a:pPr algn="ctr"/>
                      <a:r>
                        <a:rPr lang="en-US" sz="3000" b="1" dirty="0"/>
                        <a:t>NY</a:t>
                      </a:r>
                    </a:p>
                  </a:txBody>
                  <a:tcP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1"/>
                    </a:solidFill>
                  </a:tcPr>
                </a:tc>
                <a:tc>
                  <a:txBody>
                    <a:bodyPr/>
                    <a:lstStyle/>
                    <a:p>
                      <a:pPr algn="ctr"/>
                      <a:r>
                        <a:rPr lang="en-US" sz="3000" b="1" dirty="0"/>
                        <a:t>1.198</a:t>
                      </a:r>
                    </a:p>
                  </a:txBody>
                  <a:tcP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1"/>
                    </a:solidFill>
                  </a:tcPr>
                </a:tc>
                <a:tc>
                  <a:txBody>
                    <a:bodyPr/>
                    <a:lstStyle/>
                    <a:p>
                      <a:pPr algn="ctr"/>
                      <a:r>
                        <a:rPr lang="en-US" sz="3000" b="1" dirty="0"/>
                        <a:t>0.710</a:t>
                      </a:r>
                    </a:p>
                  </a:txBody>
                  <a:tcP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1"/>
                    </a:solidFill>
                  </a:tcPr>
                </a:tc>
                <a:tc>
                  <a:txBody>
                    <a:bodyPr/>
                    <a:lstStyle/>
                    <a:p>
                      <a:pPr algn="ctr"/>
                      <a:r>
                        <a:rPr lang="en-US" sz="3000" b="1" dirty="0"/>
                        <a:t>0.014 (2.9%)</a:t>
                      </a:r>
                    </a:p>
                  </a:txBody>
                  <a:tcP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1"/>
                    </a:solidFill>
                  </a:tcPr>
                </a:tc>
                <a:tc>
                  <a:txBody>
                    <a:bodyPr/>
                    <a:lstStyle/>
                    <a:p>
                      <a:pPr algn="ctr"/>
                      <a:r>
                        <a:rPr lang="en-US" sz="3000" b="1" dirty="0"/>
                        <a:t>0.491</a:t>
                      </a:r>
                    </a:p>
                  </a:txBody>
                  <a:tcP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xmlns="" val="2707902813"/>
                  </a:ext>
                </a:extLst>
              </a:tr>
              <a:tr h="515578">
                <a:tc>
                  <a:txBody>
                    <a:bodyPr/>
                    <a:lstStyle/>
                    <a:p>
                      <a:pPr algn="ctr"/>
                      <a:r>
                        <a:rPr lang="en-US" sz="3000" b="1" dirty="0"/>
                        <a:t>PA</a:t>
                      </a:r>
                    </a:p>
                  </a:txBody>
                  <a:tcP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1"/>
                    </a:solidFill>
                  </a:tcPr>
                </a:tc>
                <a:tc>
                  <a:txBody>
                    <a:bodyPr/>
                    <a:lstStyle/>
                    <a:p>
                      <a:pPr algn="ctr"/>
                      <a:r>
                        <a:rPr lang="en-US" sz="3000" b="1" dirty="0"/>
                        <a:t>6.282</a:t>
                      </a:r>
                    </a:p>
                  </a:txBody>
                  <a:tcP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1"/>
                    </a:solidFill>
                  </a:tcPr>
                </a:tc>
                <a:tc>
                  <a:txBody>
                    <a:bodyPr/>
                    <a:lstStyle/>
                    <a:p>
                      <a:pPr algn="ctr"/>
                      <a:r>
                        <a:rPr lang="en-US" sz="3000" b="1" dirty="0"/>
                        <a:t>3.749</a:t>
                      </a:r>
                    </a:p>
                  </a:txBody>
                  <a:tcP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1"/>
                    </a:solidFill>
                  </a:tcPr>
                </a:tc>
                <a:tc>
                  <a:txBody>
                    <a:bodyPr/>
                    <a:lstStyle/>
                    <a:p>
                      <a:pPr algn="ctr"/>
                      <a:r>
                        <a:rPr lang="en-US" sz="3000" b="1" dirty="0"/>
                        <a:t>0.141 (4.7%)</a:t>
                      </a:r>
                    </a:p>
                  </a:txBody>
                  <a:tcP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1"/>
                    </a:solidFill>
                  </a:tcPr>
                </a:tc>
                <a:tc>
                  <a:txBody>
                    <a:bodyPr/>
                    <a:lstStyle/>
                    <a:p>
                      <a:pPr algn="ctr"/>
                      <a:r>
                        <a:rPr lang="en-US" sz="3000" b="1" dirty="0"/>
                        <a:t>3.012</a:t>
                      </a:r>
                    </a:p>
                  </a:txBody>
                  <a:tcP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xmlns="" val="583631119"/>
                  </a:ext>
                </a:extLst>
              </a:tr>
              <a:tr h="515578">
                <a:tc>
                  <a:txBody>
                    <a:bodyPr/>
                    <a:lstStyle/>
                    <a:p>
                      <a:pPr algn="ctr"/>
                      <a:r>
                        <a:rPr lang="en-US" sz="3000" b="1" dirty="0"/>
                        <a:t>MD</a:t>
                      </a:r>
                    </a:p>
                  </a:txBody>
                  <a:tcP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1"/>
                    </a:solidFill>
                  </a:tcPr>
                </a:tc>
                <a:tc>
                  <a:txBody>
                    <a:bodyPr/>
                    <a:lstStyle/>
                    <a:p>
                      <a:pPr algn="ctr"/>
                      <a:r>
                        <a:rPr lang="en-US" sz="3000" b="1" dirty="0"/>
                        <a:t>7.495</a:t>
                      </a:r>
                    </a:p>
                  </a:txBody>
                  <a:tcP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1"/>
                    </a:solidFill>
                  </a:tcPr>
                </a:tc>
                <a:tc>
                  <a:txBody>
                    <a:bodyPr/>
                    <a:lstStyle/>
                    <a:p>
                      <a:pPr algn="ctr"/>
                      <a:r>
                        <a:rPr lang="en-US" sz="3000" b="1" dirty="0"/>
                        <a:t>3.942</a:t>
                      </a:r>
                    </a:p>
                  </a:txBody>
                  <a:tcP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1"/>
                    </a:solidFill>
                  </a:tcPr>
                </a:tc>
                <a:tc>
                  <a:txBody>
                    <a:bodyPr/>
                    <a:lstStyle/>
                    <a:p>
                      <a:pPr algn="ctr"/>
                      <a:r>
                        <a:rPr lang="en-US" sz="3000" b="1" dirty="0"/>
                        <a:t>0.114 (3.2%)</a:t>
                      </a:r>
                    </a:p>
                  </a:txBody>
                  <a:tcP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1"/>
                    </a:solidFill>
                  </a:tcPr>
                </a:tc>
                <a:tc>
                  <a:txBody>
                    <a:bodyPr/>
                    <a:lstStyle/>
                    <a:p>
                      <a:pPr algn="ctr"/>
                      <a:r>
                        <a:rPr lang="en-US" sz="3000" b="1" dirty="0"/>
                        <a:t>3.553</a:t>
                      </a:r>
                    </a:p>
                  </a:txBody>
                  <a:tcP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xmlns="" val="2960362617"/>
                  </a:ext>
                </a:extLst>
              </a:tr>
              <a:tr h="515578">
                <a:tc>
                  <a:txBody>
                    <a:bodyPr/>
                    <a:lstStyle/>
                    <a:p>
                      <a:pPr algn="ctr"/>
                      <a:r>
                        <a:rPr lang="en-US" sz="3000" b="1" dirty="0"/>
                        <a:t>WV</a:t>
                      </a:r>
                    </a:p>
                  </a:txBody>
                  <a:tcP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1"/>
                    </a:solidFill>
                  </a:tcPr>
                </a:tc>
                <a:tc>
                  <a:txBody>
                    <a:bodyPr/>
                    <a:lstStyle/>
                    <a:p>
                      <a:pPr algn="ctr"/>
                      <a:r>
                        <a:rPr lang="en-US" sz="3000" b="1" dirty="0"/>
                        <a:t>0.902</a:t>
                      </a:r>
                    </a:p>
                  </a:txBody>
                  <a:tcP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1"/>
                    </a:solidFill>
                  </a:tcPr>
                </a:tc>
                <a:tc>
                  <a:txBody>
                    <a:bodyPr/>
                    <a:lstStyle/>
                    <a:p>
                      <a:pPr algn="ctr"/>
                      <a:r>
                        <a:rPr lang="en-US" sz="3000" b="1" dirty="0"/>
                        <a:t>0.617</a:t>
                      </a:r>
                    </a:p>
                  </a:txBody>
                  <a:tcP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1"/>
                    </a:solidFill>
                  </a:tcPr>
                </a:tc>
                <a:tc>
                  <a:txBody>
                    <a:bodyPr/>
                    <a:lstStyle/>
                    <a:p>
                      <a:pPr algn="ctr"/>
                      <a:r>
                        <a:rPr lang="en-US" sz="3000" b="1" dirty="0"/>
                        <a:t>0.019 (3.9%)</a:t>
                      </a:r>
                    </a:p>
                  </a:txBody>
                  <a:tcP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1"/>
                    </a:solidFill>
                  </a:tcPr>
                </a:tc>
                <a:tc>
                  <a:txBody>
                    <a:bodyPr/>
                    <a:lstStyle/>
                    <a:p>
                      <a:pPr algn="ctr"/>
                      <a:r>
                        <a:rPr lang="en-US" sz="3000" b="1" dirty="0"/>
                        <a:t>0.493</a:t>
                      </a:r>
                    </a:p>
                  </a:txBody>
                  <a:tcP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xmlns="" val="637749976"/>
                  </a:ext>
                </a:extLst>
              </a:tr>
              <a:tr h="515578">
                <a:tc>
                  <a:txBody>
                    <a:bodyPr/>
                    <a:lstStyle/>
                    <a:p>
                      <a:pPr algn="ctr"/>
                      <a:r>
                        <a:rPr lang="en-US" sz="3000" b="1" dirty="0"/>
                        <a:t>DC</a:t>
                      </a:r>
                    </a:p>
                  </a:txBody>
                  <a:tcP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1"/>
                    </a:solidFill>
                  </a:tcPr>
                </a:tc>
                <a:tc>
                  <a:txBody>
                    <a:bodyPr/>
                    <a:lstStyle/>
                    <a:p>
                      <a:pPr algn="ctr"/>
                      <a:r>
                        <a:rPr lang="en-US" sz="3000" b="1" dirty="0"/>
                        <a:t>0.090</a:t>
                      </a:r>
                    </a:p>
                  </a:txBody>
                  <a:tcP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1"/>
                    </a:solidFill>
                  </a:tcPr>
                </a:tc>
                <a:tc>
                  <a:txBody>
                    <a:bodyPr/>
                    <a:lstStyle/>
                    <a:p>
                      <a:pPr algn="ctr"/>
                      <a:r>
                        <a:rPr lang="en-US" sz="3000" b="1" dirty="0"/>
                        <a:t>0.062</a:t>
                      </a:r>
                    </a:p>
                  </a:txBody>
                  <a:tcP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1"/>
                    </a:solidFill>
                  </a:tcPr>
                </a:tc>
                <a:tc>
                  <a:txBody>
                    <a:bodyPr/>
                    <a:lstStyle/>
                    <a:p>
                      <a:pPr algn="ctr"/>
                      <a:r>
                        <a:rPr lang="en-US" sz="3000" b="1" dirty="0"/>
                        <a:t>0.001 (0.8%)</a:t>
                      </a:r>
                    </a:p>
                  </a:txBody>
                  <a:tcP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1"/>
                    </a:solidFill>
                  </a:tcPr>
                </a:tc>
                <a:tc>
                  <a:txBody>
                    <a:bodyPr/>
                    <a:lstStyle/>
                    <a:p>
                      <a:pPr algn="ctr"/>
                      <a:r>
                        <a:rPr lang="en-US" sz="3000" b="1" dirty="0"/>
                        <a:t>0.120</a:t>
                      </a:r>
                    </a:p>
                  </a:txBody>
                  <a:tcP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xmlns="" val="2045082481"/>
                  </a:ext>
                </a:extLst>
              </a:tr>
              <a:tr h="515578">
                <a:tc>
                  <a:txBody>
                    <a:bodyPr/>
                    <a:lstStyle/>
                    <a:p>
                      <a:pPr algn="ctr"/>
                      <a:r>
                        <a:rPr lang="en-US" sz="3000" b="1" dirty="0"/>
                        <a:t>DE</a:t>
                      </a:r>
                    </a:p>
                  </a:txBody>
                  <a:tcP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1"/>
                    </a:solidFill>
                  </a:tcPr>
                </a:tc>
                <a:tc>
                  <a:txBody>
                    <a:bodyPr/>
                    <a:lstStyle/>
                    <a:p>
                      <a:pPr algn="ctr"/>
                      <a:r>
                        <a:rPr lang="en-US" sz="3000" b="1" dirty="0"/>
                        <a:t>0.225</a:t>
                      </a:r>
                    </a:p>
                  </a:txBody>
                  <a:tcP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1"/>
                    </a:solidFill>
                  </a:tcPr>
                </a:tc>
                <a:tc>
                  <a:txBody>
                    <a:bodyPr/>
                    <a:lstStyle/>
                    <a:p>
                      <a:pPr algn="ctr"/>
                      <a:r>
                        <a:rPr lang="en-US" sz="3000" b="1" dirty="0"/>
                        <a:t>0.116</a:t>
                      </a:r>
                    </a:p>
                  </a:txBody>
                  <a:tcP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1"/>
                    </a:solidFill>
                  </a:tcPr>
                </a:tc>
                <a:tc>
                  <a:txBody>
                    <a:bodyPr/>
                    <a:lstStyle/>
                    <a:p>
                      <a:pPr algn="ctr"/>
                      <a:r>
                        <a:rPr lang="en-US" sz="3000" b="1" dirty="0"/>
                        <a:t>0.006 (5.1%)</a:t>
                      </a:r>
                    </a:p>
                  </a:txBody>
                  <a:tcP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1"/>
                    </a:solidFill>
                  </a:tcPr>
                </a:tc>
                <a:tc>
                  <a:txBody>
                    <a:bodyPr/>
                    <a:lstStyle/>
                    <a:p>
                      <a:pPr algn="ctr"/>
                      <a:r>
                        <a:rPr lang="en-US" sz="3000" b="1" dirty="0"/>
                        <a:t>0.116</a:t>
                      </a:r>
                    </a:p>
                  </a:txBody>
                  <a:tcP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xmlns="" val="1824803626"/>
                  </a:ext>
                </a:extLst>
              </a:tr>
              <a:tr h="515578">
                <a:tc>
                  <a:txBody>
                    <a:bodyPr/>
                    <a:lstStyle/>
                    <a:p>
                      <a:pPr algn="ctr"/>
                      <a:r>
                        <a:rPr lang="en-US" sz="3000" b="1" dirty="0"/>
                        <a:t>VA</a:t>
                      </a:r>
                    </a:p>
                  </a:txBody>
                  <a:tcP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1"/>
                    </a:solidFill>
                  </a:tcPr>
                </a:tc>
                <a:tc>
                  <a:txBody>
                    <a:bodyPr/>
                    <a:lstStyle/>
                    <a:p>
                      <a:pPr algn="ctr"/>
                      <a:r>
                        <a:rPr lang="en-US" sz="3000" b="1" dirty="0"/>
                        <a:t>14.244</a:t>
                      </a:r>
                    </a:p>
                  </a:txBody>
                  <a:tcP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1"/>
                    </a:solidFill>
                  </a:tcPr>
                </a:tc>
                <a:tc>
                  <a:txBody>
                    <a:bodyPr/>
                    <a:lstStyle/>
                    <a:p>
                      <a:pPr algn="ctr"/>
                      <a:r>
                        <a:rPr lang="en-US" sz="3000" b="1" dirty="0"/>
                        <a:t>6.751</a:t>
                      </a:r>
                    </a:p>
                  </a:txBody>
                  <a:tcP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1"/>
                    </a:solidFill>
                  </a:tcPr>
                </a:tc>
                <a:tc>
                  <a:txBody>
                    <a:bodyPr/>
                    <a:lstStyle/>
                    <a:p>
                      <a:pPr algn="ctr"/>
                      <a:r>
                        <a:rPr lang="en-US" sz="3000" b="1" dirty="0"/>
                        <a:t>0.193 (3.0%)</a:t>
                      </a:r>
                    </a:p>
                  </a:txBody>
                  <a:tcP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1"/>
                    </a:solidFill>
                  </a:tcPr>
                </a:tc>
                <a:tc>
                  <a:txBody>
                    <a:bodyPr/>
                    <a:lstStyle/>
                    <a:p>
                      <a:pPr algn="ctr"/>
                      <a:r>
                        <a:rPr lang="en-US" sz="3000" b="1" dirty="0"/>
                        <a:t>6.411</a:t>
                      </a:r>
                    </a:p>
                  </a:txBody>
                  <a:tcP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xmlns="" val="63244028"/>
                  </a:ext>
                </a:extLst>
              </a:tr>
              <a:tr h="515578">
                <a:tc>
                  <a:txBody>
                    <a:bodyPr/>
                    <a:lstStyle/>
                    <a:p>
                      <a:pPr algn="ctr"/>
                      <a:r>
                        <a:rPr lang="en-US" sz="3000" b="1" dirty="0" err="1"/>
                        <a:t>Basinwide</a:t>
                      </a:r>
                      <a:r>
                        <a:rPr lang="en-US" sz="3000" b="1" dirty="0"/>
                        <a:t> </a:t>
                      </a:r>
                    </a:p>
                  </a:txBody>
                  <a:tcP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1"/>
                    </a:solidFill>
                  </a:tcPr>
                </a:tc>
                <a:tc>
                  <a:txBody>
                    <a:bodyPr/>
                    <a:lstStyle/>
                    <a:p>
                      <a:pPr algn="ctr"/>
                      <a:r>
                        <a:rPr lang="en-US" sz="3000" b="1" dirty="0"/>
                        <a:t>30.44</a:t>
                      </a:r>
                    </a:p>
                  </a:txBody>
                  <a:tcP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1"/>
                    </a:solidFill>
                  </a:tcPr>
                </a:tc>
                <a:tc>
                  <a:txBody>
                    <a:bodyPr/>
                    <a:lstStyle/>
                    <a:p>
                      <a:pPr algn="ctr"/>
                      <a:r>
                        <a:rPr lang="en-US" sz="3000" b="1" dirty="0"/>
                        <a:t>15.95</a:t>
                      </a:r>
                    </a:p>
                  </a:txBody>
                  <a:tcP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1"/>
                    </a:solidFill>
                  </a:tcPr>
                </a:tc>
                <a:tc>
                  <a:txBody>
                    <a:bodyPr/>
                    <a:lstStyle/>
                    <a:p>
                      <a:pPr algn="ctr"/>
                      <a:r>
                        <a:rPr lang="en-US" sz="3000" b="1" dirty="0"/>
                        <a:t>0.489 (3.4%)</a:t>
                      </a:r>
                    </a:p>
                  </a:txBody>
                  <a:tcP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1"/>
                    </a:solidFill>
                  </a:tcPr>
                </a:tc>
                <a:tc>
                  <a:txBody>
                    <a:bodyPr/>
                    <a:lstStyle/>
                    <a:p>
                      <a:pPr algn="ctr"/>
                      <a:r>
                        <a:rPr lang="en-US" sz="3000" b="1" dirty="0"/>
                        <a:t>14.20</a:t>
                      </a:r>
                    </a:p>
                  </a:txBody>
                  <a:tcP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xmlns="" val="205406289"/>
                  </a:ext>
                </a:extLst>
              </a:tr>
            </a:tbl>
          </a:graphicData>
        </a:graphic>
      </p:graphicFrame>
      <p:sp>
        <p:nvSpPr>
          <p:cNvPr id="6" name="Title 1"/>
          <p:cNvSpPr txBox="1">
            <a:spLocks/>
          </p:cNvSpPr>
          <p:nvPr/>
        </p:nvSpPr>
        <p:spPr>
          <a:xfrm>
            <a:off x="861645" y="0"/>
            <a:ext cx="10515600" cy="1325563"/>
          </a:xfrm>
          <a:prstGeom prst="rect">
            <a:avLst/>
          </a:prstGeom>
        </p:spPr>
        <p:txBody>
          <a:bodyPr vert="horz" lIns="91440" tIns="45720" rIns="91440" bIns="45720" rtlCol="0" anchor="ctr">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Calibri" panose="020F0502020204030204"/>
                <a:ea typeface="+mj-ea"/>
                <a:cs typeface="+mj-cs"/>
              </a:rPr>
              <a:t>Climate Change Loads: Phosphorus</a:t>
            </a:r>
            <a:endParaRPr kumimoji="0" lang="en-US" sz="4400" b="0" i="0" u="none" strike="noStrike" kern="1200" cap="none" spc="0" normalizeH="0" baseline="0" noProof="0" dirty="0">
              <a:ln>
                <a:noFill/>
              </a:ln>
              <a:solidFill>
                <a:prstClr val="black"/>
              </a:solidFill>
              <a:effectLst/>
              <a:uLnTx/>
              <a:uFillTx/>
              <a:latin typeface="Calibri" panose="020F0502020204030204"/>
              <a:ea typeface="+mj-ea"/>
              <a:cs typeface="+mj-cs"/>
            </a:endParaRPr>
          </a:p>
        </p:txBody>
      </p:sp>
      <p:sp>
        <p:nvSpPr>
          <p:cNvPr id="5" name="TextBox 4"/>
          <p:cNvSpPr txBox="1"/>
          <p:nvPr/>
        </p:nvSpPr>
        <p:spPr>
          <a:xfrm>
            <a:off x="142948" y="6519446"/>
            <a:ext cx="2920754"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0" cap="none" spc="0" normalizeH="0" baseline="0" noProof="0" dirty="0">
                <a:ln>
                  <a:noFill/>
                </a:ln>
                <a:solidFill>
                  <a:sysClr val="windowText" lastClr="000000"/>
                </a:solidFill>
                <a:effectLst/>
                <a:uLnTx/>
                <a:uFillTx/>
                <a:latin typeface="Calibri" panose="020F0502020204030204"/>
                <a:ea typeface="+mn-ea"/>
                <a:cs typeface="+mn-cs"/>
              </a:rPr>
              <a:t>*Units: millions of pounds</a:t>
            </a:r>
          </a:p>
        </p:txBody>
      </p:sp>
      <p:sp>
        <p:nvSpPr>
          <p:cNvPr id="7" name="Rectangle 6"/>
          <p:cNvSpPr/>
          <p:nvPr/>
        </p:nvSpPr>
        <p:spPr>
          <a:xfrm>
            <a:off x="7384026" y="1194138"/>
            <a:ext cx="2225630" cy="5410421"/>
          </a:xfrm>
          <a:prstGeom prst="rect">
            <a:avLst/>
          </a:prstGeom>
          <a:noFill/>
          <a:ln w="762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452259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4"/>
          <p:cNvSpPr txBox="1">
            <a:spLocks noGrp="1"/>
          </p:cNvSpPr>
          <p:nvPr>
            <p:ph type="sldNum" sz="quarter" idx="7"/>
          </p:nvPr>
        </p:nvSpPr>
        <p:spPr>
          <a:prstGeom prst="rect">
            <a:avLst/>
          </a:prstGeom>
        </p:spPr>
        <p:txBody>
          <a:bodyPr vert="horz" wrap="square" lIns="0" tIns="0" rIns="0" bIns="0" rtlCol="0">
            <a:spAutoFit/>
          </a:bodyPr>
          <a:lstStyle/>
          <a:p>
            <a:pPr marL="25400" marR="0" lvl="0" indent="0" algn="l" defTabSz="914400" rtl="0" eaLnBrk="1" fontAlgn="auto" latinLnBrk="0" hangingPunct="1">
              <a:lnSpc>
                <a:spcPts val="1240"/>
              </a:lnSpc>
              <a:spcBef>
                <a:spcPts val="0"/>
              </a:spcBef>
              <a:spcAft>
                <a:spcPts val="0"/>
              </a:spcAft>
              <a:buClrTx/>
              <a:buSzTx/>
              <a:buFontTx/>
              <a:buNone/>
              <a:tabLst/>
              <a:defRPr/>
            </a:pPr>
            <a:fld id="{81D60167-4931-47E6-BA6A-407CBD079E47}" type="slidenum">
              <a:rPr kumimoji="0" sz="1200" b="0" i="0" u="none" strike="noStrike" kern="1200" cap="none" spc="0" normalizeH="0" baseline="0" noProof="0" dirty="0">
                <a:ln>
                  <a:noFill/>
                </a:ln>
                <a:solidFill>
                  <a:srgbClr val="888888"/>
                </a:solidFill>
                <a:effectLst/>
                <a:uLnTx/>
                <a:uFillTx/>
                <a:latin typeface="Calibri"/>
                <a:ea typeface="+mn-ea"/>
              </a:rPr>
              <a:pPr marL="25400" marR="0" lvl="0" indent="0" algn="l" defTabSz="914400" rtl="0" eaLnBrk="1" fontAlgn="auto" latinLnBrk="0" hangingPunct="1">
                <a:lnSpc>
                  <a:spcPts val="1240"/>
                </a:lnSpc>
                <a:spcBef>
                  <a:spcPts val="0"/>
                </a:spcBef>
                <a:spcAft>
                  <a:spcPts val="0"/>
                </a:spcAft>
                <a:buClrTx/>
                <a:buSzTx/>
                <a:buFontTx/>
                <a:buNone/>
                <a:tabLst/>
                <a:defRPr/>
              </a:pPr>
              <a:t>16</a:t>
            </a:fld>
            <a:endParaRPr kumimoji="0" sz="1200" b="0" i="0" u="none" strike="noStrike" kern="1200" cap="none" spc="0" normalizeH="0" baseline="0" noProof="0" dirty="0">
              <a:ln>
                <a:noFill/>
              </a:ln>
              <a:solidFill>
                <a:srgbClr val="888888"/>
              </a:solidFill>
              <a:effectLst/>
              <a:uLnTx/>
              <a:uFillTx/>
              <a:latin typeface="Calibri"/>
              <a:ea typeface="+mn-ea"/>
            </a:endParaRPr>
          </a:p>
        </p:txBody>
      </p:sp>
      <p:sp>
        <p:nvSpPr>
          <p:cNvPr id="2" name="object 2"/>
          <p:cNvSpPr txBox="1">
            <a:spLocks noGrp="1"/>
          </p:cNvSpPr>
          <p:nvPr>
            <p:ph type="title" idx="4294967295"/>
          </p:nvPr>
        </p:nvSpPr>
        <p:spPr>
          <a:xfrm>
            <a:off x="1389735" y="475481"/>
            <a:ext cx="9264650" cy="690563"/>
          </a:xfrm>
          <a:prstGeom prst="rect">
            <a:avLst/>
          </a:prstGeom>
        </p:spPr>
        <p:txBody>
          <a:bodyPr vert="horz" wrap="square" lIns="0" tIns="12700" rIns="0" bIns="0" rtlCol="0">
            <a:spAutoFit/>
          </a:bodyPr>
          <a:lstStyle/>
          <a:p>
            <a:pPr marL="12700">
              <a:lnSpc>
                <a:spcPct val="100000"/>
              </a:lnSpc>
              <a:spcBef>
                <a:spcPts val="100"/>
              </a:spcBef>
            </a:pPr>
            <a:r>
              <a:rPr lang="en-US" spc="-5" dirty="0"/>
              <a:t>December 19-20 </a:t>
            </a:r>
            <a:r>
              <a:rPr spc="-5" dirty="0"/>
              <a:t>PSC </a:t>
            </a:r>
            <a:r>
              <a:rPr spc="-15" dirty="0"/>
              <a:t>Policy </a:t>
            </a:r>
            <a:r>
              <a:rPr spc="-5" dirty="0"/>
              <a:t>Decisions</a:t>
            </a:r>
            <a:endParaRPr spc="-15" dirty="0"/>
          </a:p>
        </p:txBody>
      </p:sp>
      <p:sp>
        <p:nvSpPr>
          <p:cNvPr id="3" name="object 3"/>
          <p:cNvSpPr txBox="1"/>
          <p:nvPr/>
        </p:nvSpPr>
        <p:spPr>
          <a:xfrm>
            <a:off x="717905" y="1706328"/>
            <a:ext cx="10608310" cy="460382"/>
          </a:xfrm>
          <a:prstGeom prst="rect">
            <a:avLst/>
          </a:prstGeom>
        </p:spPr>
        <p:txBody>
          <a:bodyPr vert="horz" wrap="square" lIns="0" tIns="90170" rIns="0" bIns="0" rtlCol="0">
            <a:spAutoFit/>
          </a:bodyPr>
          <a:lstStyle/>
          <a:p>
            <a:pPr marL="12700" marR="0" lvl="0" indent="0" algn="l" defTabSz="914400" rtl="0" eaLnBrk="1" fontAlgn="auto" latinLnBrk="0" hangingPunct="1">
              <a:lnSpc>
                <a:spcPct val="100000"/>
              </a:lnSpc>
              <a:spcBef>
                <a:spcPts val="710"/>
              </a:spcBef>
              <a:spcAft>
                <a:spcPts val="0"/>
              </a:spcAft>
              <a:buClrTx/>
              <a:buSzTx/>
              <a:buFontTx/>
              <a:buNone/>
              <a:tabLst>
                <a:tab pos="506095" algn="l"/>
              </a:tabLst>
              <a:defRPr/>
            </a:pPr>
            <a:endParaRPr kumimoji="0" sz="2400" b="0" i="0" u="none" strike="noStrike" kern="1200" cap="none" spc="0" normalizeH="0" baseline="0" noProof="0" dirty="0">
              <a:ln>
                <a:noFill/>
              </a:ln>
              <a:solidFill>
                <a:prstClr val="black"/>
              </a:solidFill>
              <a:effectLst/>
              <a:uLnTx/>
              <a:uFillTx/>
              <a:latin typeface="Calibri"/>
              <a:cs typeface="Calibri"/>
            </a:endParaRPr>
          </a:p>
        </p:txBody>
      </p:sp>
      <p:sp>
        <p:nvSpPr>
          <p:cNvPr id="5" name="Rectangle 4"/>
          <p:cNvSpPr/>
          <p:nvPr/>
        </p:nvSpPr>
        <p:spPr>
          <a:xfrm>
            <a:off x="643467" y="1527876"/>
            <a:ext cx="11049000" cy="4893647"/>
          </a:xfrm>
          <a:prstGeom prst="rect">
            <a:avLst/>
          </a:prstGeom>
        </p:spPr>
        <p:txBody>
          <a:bodyPr wrap="square">
            <a:spAutoFit/>
          </a:bodyPr>
          <a:lstStyle/>
          <a:p>
            <a:pPr marL="8890" marR="0">
              <a:spcBef>
                <a:spcPts val="0"/>
              </a:spcBef>
              <a:spcAft>
                <a:spcPts val="0"/>
              </a:spcAft>
              <a:tabLst>
                <a:tab pos="506095" algn="l"/>
              </a:tabLst>
            </a:pPr>
            <a:r>
              <a:rPr lang="en-US" sz="2400" b="1" dirty="0">
                <a:solidFill>
                  <a:srgbClr val="000000"/>
                </a:solidFill>
                <a:latin typeface="Calibri" panose="020F0502020204030204" pitchFamily="34" charset="0"/>
                <a:ea typeface="Times New Roman" panose="02020603050405020304" pitchFamily="18" charset="0"/>
                <a:cs typeface="Calibri" panose="020F0502020204030204" pitchFamily="34" charset="0"/>
              </a:rPr>
              <a:t>1.	</a:t>
            </a:r>
            <a:r>
              <a:rPr lang="en-US" sz="2400" b="1" spc="-15" dirty="0">
                <a:solidFill>
                  <a:srgbClr val="000000"/>
                </a:solidFill>
                <a:latin typeface="Calibri" panose="020F0502020204030204" pitchFamily="34" charset="0"/>
                <a:ea typeface="Times New Roman" panose="02020603050405020304" pitchFamily="18" charset="0"/>
                <a:cs typeface="Calibri" panose="020F0502020204030204" pitchFamily="34" charset="0"/>
              </a:rPr>
              <a:t>Incorporate </a:t>
            </a:r>
            <a:r>
              <a:rPr lang="en-US" sz="2400" b="1" spc="-10" dirty="0">
                <a:solidFill>
                  <a:srgbClr val="000000"/>
                </a:solidFill>
                <a:latin typeface="Calibri" panose="020F0502020204030204" pitchFamily="34" charset="0"/>
                <a:ea typeface="Times New Roman" panose="02020603050405020304" pitchFamily="18" charset="0"/>
                <a:cs typeface="Calibri" panose="020F0502020204030204" pitchFamily="34" charset="0"/>
              </a:rPr>
              <a:t>Climate Change </a:t>
            </a:r>
            <a:r>
              <a:rPr lang="en-US" sz="2400" b="1" dirty="0">
                <a:solidFill>
                  <a:srgbClr val="000000"/>
                </a:solidFill>
                <a:latin typeface="Calibri" panose="020F0502020204030204" pitchFamily="34" charset="0"/>
                <a:ea typeface="Times New Roman" panose="02020603050405020304" pitchFamily="18" charset="0"/>
                <a:cs typeface="Calibri" panose="020F0502020204030204" pitchFamily="34" charset="0"/>
              </a:rPr>
              <a:t>in the </a:t>
            </a:r>
            <a:r>
              <a:rPr lang="en-US" sz="2400" b="1" spc="-5" dirty="0">
                <a:solidFill>
                  <a:srgbClr val="000000"/>
                </a:solidFill>
                <a:latin typeface="Calibri" panose="020F0502020204030204" pitchFamily="34" charset="0"/>
                <a:ea typeface="Times New Roman" panose="02020603050405020304" pitchFamily="18" charset="0"/>
                <a:cs typeface="Calibri" panose="020F0502020204030204" pitchFamily="34" charset="0"/>
              </a:rPr>
              <a:t>Phase </a:t>
            </a:r>
            <a:r>
              <a:rPr lang="en-US" sz="2400" b="1" dirty="0">
                <a:solidFill>
                  <a:srgbClr val="000000"/>
                </a:solidFill>
                <a:latin typeface="Calibri" panose="020F0502020204030204" pitchFamily="34" charset="0"/>
                <a:ea typeface="Times New Roman" panose="02020603050405020304" pitchFamily="18" charset="0"/>
                <a:cs typeface="Calibri" panose="020F0502020204030204" pitchFamily="34" charset="0"/>
              </a:rPr>
              <a:t>III</a:t>
            </a:r>
            <a:r>
              <a:rPr lang="en-US" sz="2400" b="1" spc="-105" dirty="0">
                <a:solidFill>
                  <a:srgbClr val="000000"/>
                </a:solidFill>
                <a:latin typeface="Calibri" panose="020F0502020204030204" pitchFamily="34" charset="0"/>
                <a:ea typeface="Times New Roman" panose="02020603050405020304" pitchFamily="18" charset="0"/>
                <a:cs typeface="Calibri" panose="020F0502020204030204" pitchFamily="34" charset="0"/>
              </a:rPr>
              <a:t> </a:t>
            </a:r>
            <a:r>
              <a:rPr lang="en-US" sz="2400" b="1" spc="-15" dirty="0">
                <a:solidFill>
                  <a:srgbClr val="000000"/>
                </a:solidFill>
                <a:latin typeface="Calibri" panose="020F0502020204030204" pitchFamily="34" charset="0"/>
                <a:ea typeface="Times New Roman" panose="02020603050405020304" pitchFamily="18" charset="0"/>
                <a:cs typeface="Calibri" panose="020F0502020204030204" pitchFamily="34" charset="0"/>
              </a:rPr>
              <a:t>WIPs</a:t>
            </a:r>
            <a:endParaRPr lang="en-US" sz="1200" dirty="0">
              <a:latin typeface="Times New Roman" panose="02020603050405020304" pitchFamily="18" charset="0"/>
              <a:ea typeface="Times New Roman" panose="02020603050405020304" pitchFamily="18" charset="0"/>
            </a:endParaRPr>
          </a:p>
          <a:p>
            <a:pPr marL="8890" marR="8890">
              <a:spcBef>
                <a:spcPts val="0"/>
              </a:spcBef>
              <a:spcAft>
                <a:spcPts val="0"/>
              </a:spcAft>
              <a:tabLst>
                <a:tab pos="241300" algn="l"/>
              </a:tabLst>
            </a:pPr>
            <a:r>
              <a:rPr lang="en-US" sz="2400" spc="-5" dirty="0">
                <a:solidFill>
                  <a:srgbClr val="000000"/>
                </a:solidFill>
                <a:latin typeface="Calibri" panose="020F0502020204030204" pitchFamily="34" charset="0"/>
                <a:ea typeface="Times New Roman" panose="02020603050405020304" pitchFamily="18" charset="0"/>
                <a:cs typeface="Calibri" panose="020F0502020204030204" pitchFamily="34" charset="0"/>
              </a:rPr>
              <a:t>Include </a:t>
            </a:r>
            <a:r>
              <a:rPr lang="en-US" sz="2400" dirty="0">
                <a:solidFill>
                  <a:srgbClr val="000000"/>
                </a:solidFill>
                <a:latin typeface="Calibri" panose="020F0502020204030204" pitchFamily="34" charset="0"/>
                <a:ea typeface="Times New Roman" panose="02020603050405020304" pitchFamily="18" charset="0"/>
                <a:cs typeface="Calibri" panose="020F0502020204030204" pitchFamily="34" charset="0"/>
              </a:rPr>
              <a:t>a </a:t>
            </a:r>
            <a:r>
              <a:rPr lang="en-US" sz="2400" spc="-15" dirty="0">
                <a:solidFill>
                  <a:srgbClr val="000000"/>
                </a:solidFill>
                <a:latin typeface="Calibri" panose="020F0502020204030204" pitchFamily="34" charset="0"/>
                <a:ea typeface="Times New Roman" panose="02020603050405020304" pitchFamily="18" charset="0"/>
                <a:cs typeface="Calibri" panose="020F0502020204030204" pitchFamily="34" charset="0"/>
              </a:rPr>
              <a:t>narrative </a:t>
            </a:r>
            <a:r>
              <a:rPr lang="en-US" sz="2400" spc="-25" dirty="0">
                <a:solidFill>
                  <a:srgbClr val="000000"/>
                </a:solidFill>
                <a:latin typeface="Calibri" panose="020F0502020204030204" pitchFamily="34" charset="0"/>
                <a:ea typeface="Times New Roman" panose="02020603050405020304" pitchFamily="18" charset="0"/>
                <a:cs typeface="Calibri" panose="020F0502020204030204" pitchFamily="34" charset="0"/>
              </a:rPr>
              <a:t>strategy </a:t>
            </a:r>
            <a:r>
              <a:rPr lang="en-US" sz="2400" dirty="0">
                <a:solidFill>
                  <a:srgbClr val="000000"/>
                </a:solidFill>
                <a:latin typeface="Calibri" panose="020F0502020204030204" pitchFamily="34" charset="0"/>
                <a:ea typeface="Times New Roman" panose="02020603050405020304" pitchFamily="18" charset="0"/>
                <a:cs typeface="Calibri" panose="020F0502020204030204" pitchFamily="34" charset="0"/>
              </a:rPr>
              <a:t>in the Phase </a:t>
            </a:r>
            <a:r>
              <a:rPr lang="en-US" sz="2400" spc="-5" dirty="0">
                <a:solidFill>
                  <a:srgbClr val="000000"/>
                </a:solidFill>
                <a:latin typeface="Calibri" panose="020F0502020204030204" pitchFamily="34" charset="0"/>
                <a:ea typeface="Times New Roman" panose="02020603050405020304" pitchFamily="18" charset="0"/>
                <a:cs typeface="Calibri" panose="020F0502020204030204" pitchFamily="34" charset="0"/>
              </a:rPr>
              <a:t>III </a:t>
            </a:r>
            <a:r>
              <a:rPr lang="en-US" sz="2400" spc="-15" dirty="0">
                <a:solidFill>
                  <a:srgbClr val="000000"/>
                </a:solidFill>
                <a:latin typeface="Calibri" panose="020F0502020204030204" pitchFamily="34" charset="0"/>
                <a:ea typeface="Times New Roman" panose="02020603050405020304" pitchFamily="18" charset="0"/>
                <a:cs typeface="Calibri" panose="020F0502020204030204" pitchFamily="34" charset="0"/>
              </a:rPr>
              <a:t>WIPs </a:t>
            </a:r>
            <a:r>
              <a:rPr lang="en-US" sz="2400" spc="-10" dirty="0">
                <a:solidFill>
                  <a:srgbClr val="000000"/>
                </a:solidFill>
                <a:latin typeface="Calibri" panose="020F0502020204030204" pitchFamily="34" charset="0"/>
                <a:ea typeface="Times New Roman" panose="02020603050405020304" pitchFamily="18" charset="0"/>
                <a:cs typeface="Calibri" panose="020F0502020204030204" pitchFamily="34" charset="0"/>
              </a:rPr>
              <a:t>that </a:t>
            </a:r>
            <a:r>
              <a:rPr lang="en-US" sz="2400" spc="-5" dirty="0">
                <a:solidFill>
                  <a:srgbClr val="000000"/>
                </a:solidFill>
                <a:latin typeface="Calibri" panose="020F0502020204030204" pitchFamily="34" charset="0"/>
                <a:ea typeface="Times New Roman" panose="02020603050405020304" pitchFamily="18" charset="0"/>
                <a:cs typeface="Calibri" panose="020F0502020204030204" pitchFamily="34" charset="0"/>
              </a:rPr>
              <a:t>describes t</a:t>
            </a:r>
            <a:r>
              <a:rPr lang="en-US" sz="2400" dirty="0">
                <a:solidFill>
                  <a:srgbClr val="000000"/>
                </a:solidFill>
                <a:latin typeface="Calibri" panose="020F0502020204030204" pitchFamily="34" charset="0"/>
                <a:ea typeface="Times New Roman" panose="02020603050405020304" pitchFamily="18" charset="0"/>
                <a:cs typeface="Calibri" panose="020F0502020204030204" pitchFamily="34" charset="0"/>
              </a:rPr>
              <a:t>he </a:t>
            </a:r>
            <a:r>
              <a:rPr lang="en-US" sz="2400" spc="-5" dirty="0">
                <a:solidFill>
                  <a:srgbClr val="000000"/>
                </a:solidFill>
                <a:latin typeface="Calibri" panose="020F0502020204030204" pitchFamily="34" charset="0"/>
                <a:ea typeface="Times New Roman" panose="02020603050405020304" pitchFamily="18" charset="0"/>
                <a:cs typeface="Calibri" panose="020F0502020204030204" pitchFamily="34" charset="0"/>
              </a:rPr>
              <a:t>jurisdictions </a:t>
            </a:r>
            <a:r>
              <a:rPr lang="en-US" sz="2400" spc="-10" dirty="0">
                <a:solidFill>
                  <a:srgbClr val="000000"/>
                </a:solidFill>
                <a:latin typeface="Calibri" panose="020F0502020204030204" pitchFamily="34" charset="0"/>
                <a:ea typeface="Times New Roman" panose="02020603050405020304" pitchFamily="18" charset="0"/>
                <a:cs typeface="Calibri" panose="020F0502020204030204" pitchFamily="34" charset="0"/>
              </a:rPr>
              <a:t>current </a:t>
            </a:r>
            <a:r>
              <a:rPr lang="en-US" sz="2400" spc="-5" dirty="0">
                <a:solidFill>
                  <a:srgbClr val="000000"/>
                </a:solidFill>
                <a:latin typeface="Calibri" panose="020F0502020204030204" pitchFamily="34" charset="0"/>
                <a:ea typeface="Times New Roman" panose="02020603050405020304" pitchFamily="18" charset="0"/>
                <a:cs typeface="Calibri" panose="020F0502020204030204" pitchFamily="34" charset="0"/>
              </a:rPr>
              <a:t>action plans and </a:t>
            </a:r>
            <a:r>
              <a:rPr lang="en-US" sz="2400" spc="-20" dirty="0">
                <a:solidFill>
                  <a:srgbClr val="000000"/>
                </a:solidFill>
                <a:latin typeface="Calibri" panose="020F0502020204030204" pitchFamily="34" charset="0"/>
                <a:ea typeface="Times New Roman" panose="02020603050405020304" pitchFamily="18" charset="0"/>
                <a:cs typeface="Calibri" panose="020F0502020204030204" pitchFamily="34" charset="0"/>
              </a:rPr>
              <a:t>strategies </a:t>
            </a:r>
            <a:r>
              <a:rPr lang="en-US" sz="2400" spc="-25" dirty="0">
                <a:solidFill>
                  <a:srgbClr val="000000"/>
                </a:solidFill>
                <a:latin typeface="Calibri" panose="020F0502020204030204" pitchFamily="34" charset="0"/>
                <a:ea typeface="Times New Roman" panose="02020603050405020304" pitchFamily="18" charset="0"/>
                <a:cs typeface="Calibri" panose="020F0502020204030204" pitchFamily="34" charset="0"/>
              </a:rPr>
              <a:t>to </a:t>
            </a:r>
            <a:r>
              <a:rPr lang="en-US" sz="2400" spc="-10" dirty="0">
                <a:solidFill>
                  <a:srgbClr val="000000"/>
                </a:solidFill>
                <a:latin typeface="Calibri" panose="020F0502020204030204" pitchFamily="34" charset="0"/>
                <a:ea typeface="Times New Roman" panose="02020603050405020304" pitchFamily="18" charset="0"/>
                <a:cs typeface="Calibri" panose="020F0502020204030204" pitchFamily="34" charset="0"/>
              </a:rPr>
              <a:t>address </a:t>
            </a:r>
            <a:r>
              <a:rPr lang="en-US" sz="2400" spc="-15" dirty="0">
                <a:solidFill>
                  <a:srgbClr val="000000"/>
                </a:solidFill>
                <a:latin typeface="Calibri" panose="020F0502020204030204" pitchFamily="34" charset="0"/>
                <a:ea typeface="Times New Roman" panose="02020603050405020304" pitchFamily="18" charset="0"/>
                <a:cs typeface="Calibri" panose="020F0502020204030204" pitchFamily="34" charset="0"/>
              </a:rPr>
              <a:t>climate </a:t>
            </a:r>
            <a:r>
              <a:rPr lang="en-US" sz="2400" spc="-5" dirty="0">
                <a:solidFill>
                  <a:srgbClr val="000000"/>
                </a:solidFill>
                <a:latin typeface="Calibri" panose="020F0502020204030204" pitchFamily="34" charset="0"/>
                <a:ea typeface="Times New Roman" panose="02020603050405020304" pitchFamily="18" charset="0"/>
                <a:cs typeface="Calibri" panose="020F0502020204030204" pitchFamily="34" charset="0"/>
              </a:rPr>
              <a:t>change, as well as the jurisdiction-specific </a:t>
            </a:r>
            <a:r>
              <a:rPr lang="en-US" sz="2400" spc="-10" dirty="0">
                <a:solidFill>
                  <a:srgbClr val="000000"/>
                </a:solidFill>
                <a:latin typeface="Calibri" panose="020F0502020204030204" pitchFamily="34" charset="0"/>
                <a:ea typeface="Times New Roman" panose="02020603050405020304" pitchFamily="18" charset="0"/>
                <a:cs typeface="Calibri" panose="020F0502020204030204" pitchFamily="34" charset="0"/>
              </a:rPr>
              <a:t>nutrient </a:t>
            </a:r>
            <a:r>
              <a:rPr lang="en-US" sz="2400" spc="-5" dirty="0">
                <a:solidFill>
                  <a:srgbClr val="000000"/>
                </a:solidFill>
                <a:latin typeface="Calibri" panose="020F0502020204030204" pitchFamily="34" charset="0"/>
                <a:ea typeface="Times New Roman" panose="02020603050405020304" pitchFamily="18" charset="0"/>
                <a:cs typeface="Calibri" panose="020F0502020204030204" pitchFamily="34" charset="0"/>
              </a:rPr>
              <a:t>and  </a:t>
            </a:r>
            <a:r>
              <a:rPr lang="en-US" sz="2400" spc="-10" dirty="0">
                <a:solidFill>
                  <a:srgbClr val="000000"/>
                </a:solidFill>
                <a:latin typeface="Calibri" panose="020F0502020204030204" pitchFamily="34" charset="0"/>
                <a:ea typeface="Times New Roman" panose="02020603050405020304" pitchFamily="18" charset="0"/>
                <a:cs typeface="Calibri" panose="020F0502020204030204" pitchFamily="34" charset="0"/>
              </a:rPr>
              <a:t>sediment </a:t>
            </a:r>
            <a:r>
              <a:rPr lang="en-US" sz="2400" spc="-5" dirty="0">
                <a:solidFill>
                  <a:srgbClr val="000000"/>
                </a:solidFill>
                <a:latin typeface="Calibri" panose="020F0502020204030204" pitchFamily="34" charset="0"/>
                <a:ea typeface="Times New Roman" panose="02020603050405020304" pitchFamily="18" charset="0"/>
                <a:cs typeface="Calibri" panose="020F0502020204030204" pitchFamily="34" charset="0"/>
              </a:rPr>
              <a:t>pollution loadings due </a:t>
            </a:r>
            <a:r>
              <a:rPr lang="en-US" sz="2400" spc="-20" dirty="0">
                <a:solidFill>
                  <a:srgbClr val="000000"/>
                </a:solidFill>
                <a:latin typeface="Calibri" panose="020F0502020204030204" pitchFamily="34" charset="0"/>
                <a:ea typeface="Times New Roman" panose="02020603050405020304" pitchFamily="18" charset="0"/>
                <a:cs typeface="Calibri" panose="020F0502020204030204" pitchFamily="34" charset="0"/>
              </a:rPr>
              <a:t>to </a:t>
            </a:r>
            <a:r>
              <a:rPr lang="en-US" sz="2400" dirty="0">
                <a:solidFill>
                  <a:srgbClr val="000000"/>
                </a:solidFill>
                <a:latin typeface="Calibri" panose="020F0502020204030204" pitchFamily="34" charset="0"/>
                <a:ea typeface="Times New Roman" panose="02020603050405020304" pitchFamily="18" charset="0"/>
                <a:cs typeface="Calibri" panose="020F0502020204030204" pitchFamily="34" charset="0"/>
              </a:rPr>
              <a:t>2025 </a:t>
            </a:r>
            <a:r>
              <a:rPr lang="en-US" sz="2400" spc="-15" dirty="0">
                <a:solidFill>
                  <a:srgbClr val="000000"/>
                </a:solidFill>
                <a:latin typeface="Calibri" panose="020F0502020204030204" pitchFamily="34" charset="0"/>
                <a:ea typeface="Times New Roman" panose="02020603050405020304" pitchFamily="18" charset="0"/>
                <a:cs typeface="Calibri" panose="020F0502020204030204" pitchFamily="34" charset="0"/>
              </a:rPr>
              <a:t>climate </a:t>
            </a:r>
            <a:r>
              <a:rPr lang="en-US" sz="2400" spc="-5" dirty="0">
                <a:solidFill>
                  <a:srgbClr val="000000"/>
                </a:solidFill>
                <a:latin typeface="Calibri" panose="020F0502020204030204" pitchFamily="34" charset="0"/>
                <a:ea typeface="Times New Roman" panose="02020603050405020304" pitchFamily="18" charset="0"/>
                <a:cs typeface="Calibri" panose="020F0502020204030204" pitchFamily="34" charset="0"/>
              </a:rPr>
              <a:t>change conditions, while </a:t>
            </a:r>
            <a:r>
              <a:rPr lang="en-US" sz="2400" spc="-10" dirty="0">
                <a:solidFill>
                  <a:srgbClr val="000000"/>
                </a:solidFill>
                <a:latin typeface="Calibri" panose="020F0502020204030204" pitchFamily="34" charset="0"/>
                <a:ea typeface="Times New Roman" panose="02020603050405020304" pitchFamily="18" charset="0"/>
                <a:cs typeface="Calibri" panose="020F0502020204030204" pitchFamily="34" charset="0"/>
              </a:rPr>
              <a:t>incorporating </a:t>
            </a:r>
            <a:r>
              <a:rPr lang="en-US" sz="2400" spc="-5" dirty="0">
                <a:solidFill>
                  <a:srgbClr val="000000"/>
                </a:solidFill>
                <a:latin typeface="Calibri" panose="020F0502020204030204" pitchFamily="34" charset="0"/>
                <a:ea typeface="Times New Roman" panose="02020603050405020304" pitchFamily="18" charset="0"/>
                <a:cs typeface="Calibri" panose="020F0502020204030204" pitchFamily="34" charset="0"/>
              </a:rPr>
              <a:t>local priorities and actions </a:t>
            </a:r>
            <a:r>
              <a:rPr lang="en-US" sz="2400" spc="-20" dirty="0">
                <a:solidFill>
                  <a:srgbClr val="000000"/>
                </a:solidFill>
                <a:latin typeface="Calibri" panose="020F0502020204030204" pitchFamily="34" charset="0"/>
                <a:ea typeface="Times New Roman" panose="02020603050405020304" pitchFamily="18" charset="0"/>
                <a:cs typeface="Calibri" panose="020F0502020204030204" pitchFamily="34" charset="0"/>
              </a:rPr>
              <a:t>to </a:t>
            </a:r>
            <a:r>
              <a:rPr lang="en-US" sz="2400" spc="-10" dirty="0">
                <a:solidFill>
                  <a:srgbClr val="000000"/>
                </a:solidFill>
                <a:latin typeface="Calibri" panose="020F0502020204030204" pitchFamily="34" charset="0"/>
                <a:ea typeface="Times New Roman" panose="02020603050405020304" pitchFamily="18" charset="0"/>
                <a:cs typeface="Calibri" panose="020F0502020204030204" pitchFamily="34" charset="0"/>
              </a:rPr>
              <a:t>address </a:t>
            </a:r>
            <a:r>
              <a:rPr lang="en-US" sz="2400" spc="-15" dirty="0">
                <a:solidFill>
                  <a:srgbClr val="000000"/>
                </a:solidFill>
                <a:latin typeface="Calibri" panose="020F0502020204030204" pitchFamily="34" charset="0"/>
                <a:ea typeface="Times New Roman" panose="02020603050405020304" pitchFamily="18" charset="0"/>
                <a:cs typeface="Calibri" panose="020F0502020204030204" pitchFamily="34" charset="0"/>
              </a:rPr>
              <a:t>climate </a:t>
            </a:r>
            <a:r>
              <a:rPr lang="en-US" sz="2400" spc="-5" dirty="0">
                <a:solidFill>
                  <a:srgbClr val="000000"/>
                </a:solidFill>
                <a:latin typeface="Calibri" panose="020F0502020204030204" pitchFamily="34" charset="0"/>
                <a:ea typeface="Times New Roman" panose="02020603050405020304" pitchFamily="18" charset="0"/>
                <a:cs typeface="Calibri" panose="020F0502020204030204" pitchFamily="34" charset="0"/>
              </a:rPr>
              <a:t>change</a:t>
            </a:r>
            <a:r>
              <a:rPr lang="en-US" sz="2400" dirty="0">
                <a:solidFill>
                  <a:srgbClr val="000000"/>
                </a:solidFill>
                <a:latin typeface="Calibri" panose="020F0502020204030204" pitchFamily="34" charset="0"/>
                <a:ea typeface="Times New Roman" panose="02020603050405020304" pitchFamily="18" charset="0"/>
                <a:cs typeface="Calibri" panose="020F0502020204030204" pitchFamily="34" charset="0"/>
              </a:rPr>
              <a:t> </a:t>
            </a:r>
            <a:r>
              <a:rPr lang="en-US" sz="2400" spc="-5" dirty="0">
                <a:solidFill>
                  <a:srgbClr val="000000"/>
                </a:solidFill>
                <a:latin typeface="Calibri" panose="020F0502020204030204" pitchFamily="34" charset="0"/>
                <a:ea typeface="Times New Roman" panose="02020603050405020304" pitchFamily="18" charset="0"/>
                <a:cs typeface="Calibri" panose="020F0502020204030204" pitchFamily="34" charset="0"/>
              </a:rPr>
              <a:t>impacts.</a:t>
            </a:r>
            <a:endParaRPr lang="en-US" sz="1200" dirty="0">
              <a:latin typeface="Times New Roman" panose="02020603050405020304" pitchFamily="18" charset="0"/>
              <a:ea typeface="Times New Roman" panose="02020603050405020304" pitchFamily="18" charset="0"/>
            </a:endParaRPr>
          </a:p>
          <a:p>
            <a:pPr marL="8890" marR="0">
              <a:spcBef>
                <a:spcPts val="0"/>
              </a:spcBef>
              <a:spcAft>
                <a:spcPts val="0"/>
              </a:spcAft>
              <a:tabLst>
                <a:tab pos="527685" algn="l"/>
              </a:tabLst>
            </a:pPr>
            <a:r>
              <a:rPr lang="en-US" sz="2400" b="1" spc="-5" dirty="0">
                <a:solidFill>
                  <a:srgbClr val="000000"/>
                </a:solidFill>
                <a:latin typeface="Calibri" panose="020F0502020204030204" pitchFamily="34" charset="0"/>
                <a:ea typeface="Times New Roman" panose="02020603050405020304" pitchFamily="18" charset="0"/>
                <a:cs typeface="Calibri" panose="020F0502020204030204" pitchFamily="34" charset="0"/>
              </a:rPr>
              <a:t> </a:t>
            </a:r>
            <a:endParaRPr lang="en-US" sz="1200" dirty="0">
              <a:latin typeface="Times New Roman" panose="02020603050405020304" pitchFamily="18" charset="0"/>
              <a:ea typeface="Times New Roman" panose="02020603050405020304" pitchFamily="18" charset="0"/>
            </a:endParaRPr>
          </a:p>
          <a:p>
            <a:pPr marL="8890" marR="0">
              <a:spcBef>
                <a:spcPts val="0"/>
              </a:spcBef>
              <a:spcAft>
                <a:spcPts val="0"/>
              </a:spcAft>
              <a:tabLst>
                <a:tab pos="527685" algn="l"/>
              </a:tabLst>
            </a:pPr>
            <a:r>
              <a:rPr lang="en-US" sz="2400" b="1" spc="-5" dirty="0">
                <a:solidFill>
                  <a:srgbClr val="000000"/>
                </a:solidFill>
                <a:latin typeface="Calibri" panose="020F0502020204030204" pitchFamily="34" charset="0"/>
                <a:ea typeface="Times New Roman" panose="02020603050405020304" pitchFamily="18" charset="0"/>
                <a:cs typeface="Calibri" panose="020F0502020204030204" pitchFamily="34" charset="0"/>
              </a:rPr>
              <a:t>2.	</a:t>
            </a:r>
            <a:r>
              <a:rPr lang="en-US" sz="2400" b="1" spc="-10" dirty="0">
                <a:solidFill>
                  <a:srgbClr val="000000"/>
                </a:solidFill>
                <a:latin typeface="Calibri" panose="020F0502020204030204" pitchFamily="34" charset="0"/>
                <a:ea typeface="Times New Roman" panose="02020603050405020304" pitchFamily="18" charset="0"/>
                <a:cs typeface="Calibri" panose="020F0502020204030204" pitchFamily="34" charset="0"/>
              </a:rPr>
              <a:t>Understand </a:t>
            </a:r>
            <a:r>
              <a:rPr lang="en-US" sz="2400" b="1" dirty="0">
                <a:solidFill>
                  <a:srgbClr val="000000"/>
                </a:solidFill>
                <a:latin typeface="Calibri" panose="020F0502020204030204" pitchFamily="34" charset="0"/>
                <a:ea typeface="Times New Roman" panose="02020603050405020304" pitchFamily="18" charset="0"/>
                <a:cs typeface="Calibri" panose="020F0502020204030204" pitchFamily="34" charset="0"/>
              </a:rPr>
              <a:t>the</a:t>
            </a:r>
            <a:r>
              <a:rPr lang="en-US" sz="2400" b="1" spc="10" dirty="0">
                <a:solidFill>
                  <a:srgbClr val="000000"/>
                </a:solidFill>
                <a:latin typeface="Calibri" panose="020F0502020204030204" pitchFamily="34" charset="0"/>
                <a:ea typeface="Times New Roman" panose="02020603050405020304" pitchFamily="18" charset="0"/>
                <a:cs typeface="Calibri" panose="020F0502020204030204" pitchFamily="34" charset="0"/>
              </a:rPr>
              <a:t> </a:t>
            </a:r>
            <a:r>
              <a:rPr lang="en-US" sz="2400" b="1" spc="-5" dirty="0">
                <a:solidFill>
                  <a:srgbClr val="000000"/>
                </a:solidFill>
                <a:latin typeface="Calibri" panose="020F0502020204030204" pitchFamily="34" charset="0"/>
                <a:ea typeface="Times New Roman" panose="02020603050405020304" pitchFamily="18" charset="0"/>
                <a:cs typeface="Calibri" panose="020F0502020204030204" pitchFamily="34" charset="0"/>
              </a:rPr>
              <a:t>Science</a:t>
            </a:r>
            <a:endParaRPr lang="en-US" sz="1200" dirty="0">
              <a:latin typeface="Times New Roman" panose="02020603050405020304" pitchFamily="18" charset="0"/>
              <a:ea typeface="Times New Roman" panose="02020603050405020304" pitchFamily="18" charset="0"/>
            </a:endParaRPr>
          </a:p>
          <a:p>
            <a:pPr marL="8890" marR="0">
              <a:spcBef>
                <a:spcPts val="0"/>
              </a:spcBef>
              <a:spcAft>
                <a:spcPts val="0"/>
              </a:spcAft>
            </a:pPr>
            <a:r>
              <a:rPr lang="en-US" sz="2400" spc="-10" dirty="0">
                <a:solidFill>
                  <a:srgbClr val="000000"/>
                </a:solidFill>
                <a:latin typeface="Calibri" panose="020F0502020204030204" pitchFamily="34" charset="0"/>
                <a:ea typeface="Times New Roman" panose="02020603050405020304" pitchFamily="18" charset="0"/>
                <a:cs typeface="Calibri" panose="020F0502020204030204" pitchFamily="34" charset="0"/>
              </a:rPr>
              <a:t>Address </a:t>
            </a:r>
            <a:r>
              <a:rPr lang="en-US" sz="2400" dirty="0">
                <a:solidFill>
                  <a:srgbClr val="000000"/>
                </a:solidFill>
                <a:latin typeface="Calibri" panose="020F0502020204030204" pitchFamily="34" charset="0"/>
                <a:ea typeface="Times New Roman" panose="02020603050405020304" pitchFamily="18" charset="0"/>
                <a:cs typeface="Calibri" panose="020F0502020204030204" pitchFamily="34" charset="0"/>
              </a:rPr>
              <a:t>the </a:t>
            </a:r>
            <a:r>
              <a:rPr lang="en-US" sz="2400" spc="-10" dirty="0">
                <a:solidFill>
                  <a:srgbClr val="000000"/>
                </a:solidFill>
                <a:latin typeface="Calibri" panose="020F0502020204030204" pitchFamily="34" charset="0"/>
                <a:ea typeface="Times New Roman" panose="02020603050405020304" pitchFamily="18" charset="0"/>
                <a:cs typeface="Calibri" panose="020F0502020204030204" pitchFamily="34" charset="0"/>
              </a:rPr>
              <a:t>uncertainty by </a:t>
            </a:r>
            <a:r>
              <a:rPr lang="en-US" sz="2400" spc="-5" dirty="0">
                <a:solidFill>
                  <a:srgbClr val="000000"/>
                </a:solidFill>
                <a:latin typeface="Calibri" panose="020F0502020204030204" pitchFamily="34" charset="0"/>
                <a:ea typeface="Times New Roman" panose="02020603050405020304" pitchFamily="18" charset="0"/>
                <a:cs typeface="Calibri" panose="020F0502020204030204" pitchFamily="34" charset="0"/>
              </a:rPr>
              <a:t>documenting </a:t>
            </a:r>
            <a:r>
              <a:rPr lang="en-US" sz="2400" dirty="0">
                <a:solidFill>
                  <a:srgbClr val="000000"/>
                </a:solidFill>
                <a:latin typeface="Calibri" panose="020F0502020204030204" pitchFamily="34" charset="0"/>
                <a:ea typeface="Times New Roman" panose="02020603050405020304" pitchFamily="18" charset="0"/>
                <a:cs typeface="Calibri" panose="020F0502020204030204" pitchFamily="34" charset="0"/>
              </a:rPr>
              <a:t>the </a:t>
            </a:r>
            <a:r>
              <a:rPr lang="en-US" sz="2400" spc="-15" dirty="0">
                <a:solidFill>
                  <a:srgbClr val="000000"/>
                </a:solidFill>
                <a:latin typeface="Calibri" panose="020F0502020204030204" pitchFamily="34" charset="0"/>
                <a:ea typeface="Times New Roman" panose="02020603050405020304" pitchFamily="18" charset="0"/>
                <a:cs typeface="Calibri" panose="020F0502020204030204" pitchFamily="34" charset="0"/>
              </a:rPr>
              <a:t>current understanding </a:t>
            </a:r>
            <a:r>
              <a:rPr lang="en-US" sz="2400" spc="-5" dirty="0">
                <a:solidFill>
                  <a:srgbClr val="000000"/>
                </a:solidFill>
                <a:latin typeface="Calibri" panose="020F0502020204030204" pitchFamily="34" charset="0"/>
                <a:ea typeface="Times New Roman" panose="02020603050405020304" pitchFamily="18" charset="0"/>
                <a:cs typeface="Calibri" panose="020F0502020204030204" pitchFamily="34" charset="0"/>
              </a:rPr>
              <a:t>of</a:t>
            </a:r>
            <a:r>
              <a:rPr lang="en-US" sz="2400" spc="-110" dirty="0">
                <a:solidFill>
                  <a:srgbClr val="000000"/>
                </a:solidFill>
                <a:latin typeface="Calibri" panose="020F0502020204030204" pitchFamily="34" charset="0"/>
                <a:ea typeface="Times New Roman" panose="02020603050405020304" pitchFamily="18" charset="0"/>
                <a:cs typeface="Calibri" panose="020F0502020204030204" pitchFamily="34" charset="0"/>
              </a:rPr>
              <a:t> </a:t>
            </a:r>
            <a:r>
              <a:rPr lang="en-US" sz="2400" spc="-10" dirty="0">
                <a:solidFill>
                  <a:srgbClr val="000000"/>
                </a:solidFill>
                <a:latin typeface="Calibri" panose="020F0502020204030204" pitchFamily="34" charset="0"/>
                <a:ea typeface="Times New Roman" panose="02020603050405020304" pitchFamily="18" charset="0"/>
                <a:cs typeface="Calibri" panose="020F0502020204030204" pitchFamily="34" charset="0"/>
              </a:rPr>
              <a:t>the </a:t>
            </a:r>
            <a:r>
              <a:rPr lang="en-US" sz="2400" spc="-5" dirty="0">
                <a:solidFill>
                  <a:srgbClr val="000000"/>
                </a:solidFill>
                <a:latin typeface="Calibri" panose="020F0502020204030204" pitchFamily="34" charset="0"/>
                <a:ea typeface="Times New Roman" panose="02020603050405020304" pitchFamily="18" charset="0"/>
                <a:cs typeface="Calibri" panose="020F0502020204030204" pitchFamily="34" charset="0"/>
              </a:rPr>
              <a:t>science and identifying </a:t>
            </a:r>
            <a:r>
              <a:rPr lang="en-US" sz="2400" spc="-15" dirty="0">
                <a:solidFill>
                  <a:srgbClr val="000000"/>
                </a:solidFill>
                <a:latin typeface="Calibri" panose="020F0502020204030204" pitchFamily="34" charset="0"/>
                <a:ea typeface="Times New Roman" panose="02020603050405020304" pitchFamily="18" charset="0"/>
                <a:cs typeface="Calibri" panose="020F0502020204030204" pitchFamily="34" charset="0"/>
              </a:rPr>
              <a:t>research </a:t>
            </a:r>
            <a:r>
              <a:rPr lang="en-US" sz="2400" spc="-20" dirty="0">
                <a:solidFill>
                  <a:srgbClr val="000000"/>
                </a:solidFill>
                <a:latin typeface="Calibri" panose="020F0502020204030204" pitchFamily="34" charset="0"/>
                <a:ea typeface="Times New Roman" panose="02020603050405020304" pitchFamily="18" charset="0"/>
                <a:cs typeface="Calibri" panose="020F0502020204030204" pitchFamily="34" charset="0"/>
              </a:rPr>
              <a:t>gaps </a:t>
            </a:r>
            <a:r>
              <a:rPr lang="en-US" sz="2400" spc="-5" dirty="0">
                <a:solidFill>
                  <a:srgbClr val="000000"/>
                </a:solidFill>
                <a:latin typeface="Calibri" panose="020F0502020204030204" pitchFamily="34" charset="0"/>
                <a:ea typeface="Times New Roman" panose="02020603050405020304" pitchFamily="18" charset="0"/>
                <a:cs typeface="Calibri" panose="020F0502020204030204" pitchFamily="34" charset="0"/>
              </a:rPr>
              <a:t>and</a:t>
            </a:r>
            <a:r>
              <a:rPr lang="en-US" sz="2400" spc="-80" dirty="0">
                <a:solidFill>
                  <a:srgbClr val="000000"/>
                </a:solidFill>
                <a:latin typeface="Calibri" panose="020F0502020204030204" pitchFamily="34" charset="0"/>
                <a:ea typeface="Times New Roman" panose="02020603050405020304" pitchFamily="18" charset="0"/>
                <a:cs typeface="Calibri" panose="020F0502020204030204" pitchFamily="34" charset="0"/>
              </a:rPr>
              <a:t> </a:t>
            </a:r>
            <a:r>
              <a:rPr lang="en-US" sz="2400" spc="-5" dirty="0">
                <a:solidFill>
                  <a:srgbClr val="000000"/>
                </a:solidFill>
                <a:latin typeface="Calibri" panose="020F0502020204030204" pitchFamily="34" charset="0"/>
                <a:ea typeface="Times New Roman" panose="02020603050405020304" pitchFamily="18" charset="0"/>
                <a:cs typeface="Calibri" panose="020F0502020204030204" pitchFamily="34" charset="0"/>
              </a:rPr>
              <a:t>needs.</a:t>
            </a:r>
            <a:endParaRPr lang="en-US" sz="1200" dirty="0">
              <a:latin typeface="Times New Roman" panose="02020603050405020304" pitchFamily="18" charset="0"/>
              <a:ea typeface="Times New Roman" panose="02020603050405020304" pitchFamily="18" charset="0"/>
            </a:endParaRPr>
          </a:p>
          <a:p>
            <a:pPr marL="8890" marR="0">
              <a:spcBef>
                <a:spcPts val="0"/>
              </a:spcBef>
              <a:spcAft>
                <a:spcPts val="0"/>
              </a:spcAft>
              <a:tabLst>
                <a:tab pos="527685" algn="l"/>
              </a:tabLst>
            </a:pPr>
            <a:r>
              <a:rPr lang="en-US" sz="2400" b="1" spc="-5" dirty="0">
                <a:solidFill>
                  <a:srgbClr val="000000"/>
                </a:solidFill>
                <a:latin typeface="Calibri" panose="020F0502020204030204" pitchFamily="34" charset="0"/>
                <a:ea typeface="Times New Roman" panose="02020603050405020304" pitchFamily="18" charset="0"/>
                <a:cs typeface="Calibri" panose="020F0502020204030204" pitchFamily="34" charset="0"/>
              </a:rPr>
              <a:t> </a:t>
            </a:r>
            <a:endParaRPr lang="en-US" sz="1200" dirty="0">
              <a:latin typeface="Times New Roman" panose="02020603050405020304" pitchFamily="18" charset="0"/>
              <a:ea typeface="Times New Roman" panose="02020603050405020304" pitchFamily="18" charset="0"/>
            </a:endParaRPr>
          </a:p>
          <a:p>
            <a:pPr marL="8890" marR="0">
              <a:spcBef>
                <a:spcPts val="0"/>
              </a:spcBef>
              <a:spcAft>
                <a:spcPts val="0"/>
              </a:spcAft>
              <a:tabLst>
                <a:tab pos="527685" algn="l"/>
              </a:tabLst>
            </a:pPr>
            <a:r>
              <a:rPr lang="en-US" sz="2400" b="1" spc="-5" dirty="0">
                <a:solidFill>
                  <a:srgbClr val="000000"/>
                </a:solidFill>
                <a:latin typeface="Calibri" panose="020F0502020204030204" pitchFamily="34" charset="0"/>
                <a:ea typeface="Times New Roman" panose="02020603050405020304" pitchFamily="18" charset="0"/>
                <a:cs typeface="Calibri" panose="020F0502020204030204" pitchFamily="34" charset="0"/>
              </a:rPr>
              <a:t>3.	</a:t>
            </a:r>
            <a:r>
              <a:rPr lang="en-US" sz="2400" b="1" spc="-15" dirty="0">
                <a:solidFill>
                  <a:srgbClr val="000000"/>
                </a:solidFill>
                <a:latin typeface="Calibri" panose="020F0502020204030204" pitchFamily="34" charset="0"/>
                <a:ea typeface="Times New Roman" panose="02020603050405020304" pitchFamily="18" charset="0"/>
                <a:cs typeface="Calibri" panose="020F0502020204030204" pitchFamily="34" charset="0"/>
              </a:rPr>
              <a:t>Incorporate into</a:t>
            </a:r>
            <a:r>
              <a:rPr lang="en-US" sz="2400" b="1" spc="-35" dirty="0">
                <a:solidFill>
                  <a:srgbClr val="000000"/>
                </a:solidFill>
                <a:latin typeface="Calibri" panose="020F0502020204030204" pitchFamily="34" charset="0"/>
                <a:ea typeface="Times New Roman" panose="02020603050405020304" pitchFamily="18" charset="0"/>
                <a:cs typeface="Calibri" panose="020F0502020204030204" pitchFamily="34" charset="0"/>
              </a:rPr>
              <a:t> </a:t>
            </a:r>
            <a:r>
              <a:rPr lang="en-US" sz="2400" b="1" spc="-10" dirty="0">
                <a:solidFill>
                  <a:srgbClr val="000000"/>
                </a:solidFill>
                <a:latin typeface="Calibri" panose="020F0502020204030204" pitchFamily="34" charset="0"/>
                <a:ea typeface="Times New Roman" panose="02020603050405020304" pitchFamily="18" charset="0"/>
                <a:cs typeface="Calibri" panose="020F0502020204030204" pitchFamily="34" charset="0"/>
              </a:rPr>
              <a:t>Milestones</a:t>
            </a:r>
            <a:endParaRPr lang="en-US" sz="1200" dirty="0">
              <a:latin typeface="Times New Roman" panose="02020603050405020304" pitchFamily="18" charset="0"/>
              <a:ea typeface="Times New Roman" panose="02020603050405020304" pitchFamily="18" charset="0"/>
            </a:endParaRPr>
          </a:p>
          <a:p>
            <a:pPr marL="8890" marR="8890">
              <a:spcBef>
                <a:spcPts val="0"/>
              </a:spcBef>
              <a:spcAft>
                <a:spcPts val="0"/>
              </a:spcAft>
            </a:pPr>
            <a:r>
              <a:rPr lang="en-US" sz="2400" spc="-10" dirty="0">
                <a:solidFill>
                  <a:srgbClr val="000000"/>
                </a:solidFill>
                <a:latin typeface="Calibri" panose="020F0502020204030204" pitchFamily="34" charset="0"/>
                <a:ea typeface="Times New Roman" panose="02020603050405020304" pitchFamily="18" charset="0"/>
                <a:cs typeface="Calibri" panose="020F0502020204030204" pitchFamily="34" charset="0"/>
              </a:rPr>
              <a:t>Starting </a:t>
            </a:r>
            <a:r>
              <a:rPr lang="en-US" sz="2400" spc="-5" dirty="0">
                <a:solidFill>
                  <a:srgbClr val="000000"/>
                </a:solidFill>
                <a:latin typeface="Calibri" panose="020F0502020204030204" pitchFamily="34" charset="0"/>
                <a:ea typeface="Times New Roman" panose="02020603050405020304" pitchFamily="18" charset="0"/>
                <a:cs typeface="Calibri" panose="020F0502020204030204" pitchFamily="34" charset="0"/>
              </a:rPr>
              <a:t>with </a:t>
            </a:r>
            <a:r>
              <a:rPr lang="en-US" sz="2400" dirty="0">
                <a:solidFill>
                  <a:srgbClr val="000000"/>
                </a:solidFill>
                <a:latin typeface="Calibri" panose="020F0502020204030204" pitchFamily="34" charset="0"/>
                <a:ea typeface="Times New Roman" panose="02020603050405020304" pitchFamily="18" charset="0"/>
                <a:cs typeface="Calibri" panose="020F0502020204030204" pitchFamily="34" charset="0"/>
              </a:rPr>
              <a:t>the 2022-2023 </a:t>
            </a:r>
            <a:r>
              <a:rPr lang="en-US" sz="2400" spc="-10" dirty="0">
                <a:solidFill>
                  <a:srgbClr val="000000"/>
                </a:solidFill>
                <a:latin typeface="Calibri" panose="020F0502020204030204" pitchFamily="34" charset="0"/>
                <a:ea typeface="Times New Roman" panose="02020603050405020304" pitchFamily="18" charset="0"/>
                <a:cs typeface="Calibri" panose="020F0502020204030204" pitchFamily="34" charset="0"/>
              </a:rPr>
              <a:t>milestones, determine how </a:t>
            </a:r>
            <a:r>
              <a:rPr lang="en-US" sz="2400" spc="-15" dirty="0">
                <a:solidFill>
                  <a:srgbClr val="000000"/>
                </a:solidFill>
                <a:latin typeface="Calibri" panose="020F0502020204030204" pitchFamily="34" charset="0"/>
                <a:ea typeface="Times New Roman" panose="02020603050405020304" pitchFamily="18" charset="0"/>
                <a:cs typeface="Calibri" panose="020F0502020204030204" pitchFamily="34" charset="0"/>
              </a:rPr>
              <a:t>climate </a:t>
            </a:r>
            <a:r>
              <a:rPr lang="en-US" sz="2400" spc="-5" dirty="0">
                <a:solidFill>
                  <a:srgbClr val="000000"/>
                </a:solidFill>
                <a:latin typeface="Calibri" panose="020F0502020204030204" pitchFamily="34" charset="0"/>
                <a:ea typeface="Times New Roman" panose="02020603050405020304" pitchFamily="18" charset="0"/>
                <a:cs typeface="Calibri" panose="020F0502020204030204" pitchFamily="34" charset="0"/>
              </a:rPr>
              <a:t>change will impact </a:t>
            </a:r>
            <a:r>
              <a:rPr lang="en-US" sz="2400" dirty="0">
                <a:solidFill>
                  <a:srgbClr val="000000"/>
                </a:solidFill>
                <a:latin typeface="Calibri" panose="020F0502020204030204" pitchFamily="34" charset="0"/>
                <a:ea typeface="Times New Roman" panose="02020603050405020304" pitchFamily="18" charset="0"/>
                <a:cs typeface="Calibri" panose="020F0502020204030204" pitchFamily="34" charset="0"/>
              </a:rPr>
              <a:t>the </a:t>
            </a:r>
            <a:r>
              <a:rPr lang="en-US" sz="2400" spc="-15" dirty="0">
                <a:solidFill>
                  <a:srgbClr val="000000"/>
                </a:solidFill>
                <a:latin typeface="Calibri" panose="020F0502020204030204" pitchFamily="34" charset="0"/>
                <a:ea typeface="Times New Roman" panose="02020603050405020304" pitchFamily="18" charset="0"/>
                <a:cs typeface="Calibri" panose="020F0502020204030204" pitchFamily="34" charset="0"/>
              </a:rPr>
              <a:t>BMPs </a:t>
            </a:r>
            <a:r>
              <a:rPr lang="en-US" sz="2400" spc="-5" dirty="0">
                <a:solidFill>
                  <a:srgbClr val="000000"/>
                </a:solidFill>
                <a:latin typeface="Calibri" panose="020F0502020204030204" pitchFamily="34" charset="0"/>
                <a:ea typeface="Times New Roman" panose="02020603050405020304" pitchFamily="18" charset="0"/>
                <a:cs typeface="Calibri" panose="020F0502020204030204" pitchFamily="34" charset="0"/>
              </a:rPr>
              <a:t>included </a:t>
            </a:r>
            <a:r>
              <a:rPr lang="en-US" sz="2400" dirty="0">
                <a:solidFill>
                  <a:srgbClr val="000000"/>
                </a:solidFill>
                <a:latin typeface="Calibri" panose="020F0502020204030204" pitchFamily="34" charset="0"/>
                <a:ea typeface="Times New Roman" panose="02020603050405020304" pitchFamily="18" charset="0"/>
                <a:cs typeface="Calibri" panose="020F0502020204030204" pitchFamily="34" charset="0"/>
              </a:rPr>
              <a:t>in the </a:t>
            </a:r>
            <a:r>
              <a:rPr lang="en-US" sz="2400" spc="-15" dirty="0">
                <a:solidFill>
                  <a:srgbClr val="000000"/>
                </a:solidFill>
                <a:latin typeface="Calibri" panose="020F0502020204030204" pitchFamily="34" charset="0"/>
                <a:ea typeface="Times New Roman" panose="02020603050405020304" pitchFamily="18" charset="0"/>
                <a:cs typeface="Calibri" panose="020F0502020204030204" pitchFamily="34" charset="0"/>
              </a:rPr>
              <a:t>WIPs </a:t>
            </a:r>
            <a:r>
              <a:rPr lang="en-US" sz="2400" spc="-5" dirty="0">
                <a:solidFill>
                  <a:srgbClr val="000000"/>
                </a:solidFill>
                <a:latin typeface="Calibri" panose="020F0502020204030204" pitchFamily="34" charset="0"/>
                <a:ea typeface="Times New Roman" panose="02020603050405020304" pitchFamily="18" charset="0"/>
                <a:cs typeface="Calibri" panose="020F0502020204030204" pitchFamily="34" charset="0"/>
              </a:rPr>
              <a:t>and </a:t>
            </a:r>
            <a:r>
              <a:rPr lang="en-US" sz="2400" spc="-10" dirty="0">
                <a:solidFill>
                  <a:srgbClr val="000000"/>
                </a:solidFill>
                <a:latin typeface="Calibri" panose="020F0502020204030204" pitchFamily="34" charset="0"/>
                <a:ea typeface="Times New Roman" panose="02020603050405020304" pitchFamily="18" charset="0"/>
                <a:cs typeface="Calibri" panose="020F0502020204030204" pitchFamily="34" charset="0"/>
              </a:rPr>
              <a:t>address </a:t>
            </a:r>
            <a:r>
              <a:rPr lang="en-US" sz="2400" spc="-5" dirty="0">
                <a:solidFill>
                  <a:srgbClr val="000000"/>
                </a:solidFill>
                <a:latin typeface="Calibri" panose="020F0502020204030204" pitchFamily="34" charset="0"/>
                <a:ea typeface="Times New Roman" panose="02020603050405020304" pitchFamily="18" charset="0"/>
                <a:cs typeface="Calibri" panose="020F0502020204030204" pitchFamily="34" charset="0"/>
              </a:rPr>
              <a:t>these </a:t>
            </a:r>
            <a:r>
              <a:rPr lang="en-US" sz="2400" spc="-10" dirty="0">
                <a:solidFill>
                  <a:srgbClr val="000000"/>
                </a:solidFill>
                <a:latin typeface="Calibri" panose="020F0502020204030204" pitchFamily="34" charset="0"/>
                <a:ea typeface="Times New Roman" panose="02020603050405020304" pitchFamily="18" charset="0"/>
                <a:cs typeface="Calibri" panose="020F0502020204030204" pitchFamily="34" charset="0"/>
              </a:rPr>
              <a:t>vulnerabilities </a:t>
            </a:r>
            <a:r>
              <a:rPr lang="en-US" sz="2400" dirty="0">
                <a:solidFill>
                  <a:srgbClr val="000000"/>
                </a:solidFill>
                <a:latin typeface="Calibri" panose="020F0502020204030204" pitchFamily="34" charset="0"/>
                <a:ea typeface="Times New Roman" panose="02020603050405020304" pitchFamily="18" charset="0"/>
                <a:cs typeface="Calibri" panose="020F0502020204030204" pitchFamily="34" charset="0"/>
              </a:rPr>
              <a:t>in the </a:t>
            </a:r>
            <a:r>
              <a:rPr lang="en-US" sz="2400" spc="-10" dirty="0">
                <a:solidFill>
                  <a:srgbClr val="000000"/>
                </a:solidFill>
                <a:latin typeface="Calibri" panose="020F0502020204030204" pitchFamily="34" charset="0"/>
                <a:ea typeface="Times New Roman" panose="02020603050405020304" pitchFamily="18" charset="0"/>
                <a:cs typeface="Calibri" panose="020F0502020204030204" pitchFamily="34" charset="0"/>
              </a:rPr>
              <a:t>two-year</a:t>
            </a:r>
            <a:r>
              <a:rPr lang="en-US" sz="2400" spc="25" dirty="0">
                <a:solidFill>
                  <a:srgbClr val="000000"/>
                </a:solidFill>
                <a:latin typeface="Calibri" panose="020F0502020204030204" pitchFamily="34" charset="0"/>
                <a:ea typeface="Times New Roman" panose="02020603050405020304" pitchFamily="18" charset="0"/>
                <a:cs typeface="Calibri" panose="020F0502020204030204" pitchFamily="34" charset="0"/>
              </a:rPr>
              <a:t> </a:t>
            </a:r>
            <a:r>
              <a:rPr lang="en-US" sz="2400" spc="-15" dirty="0">
                <a:solidFill>
                  <a:srgbClr val="000000"/>
                </a:solidFill>
                <a:latin typeface="Calibri" panose="020F0502020204030204" pitchFamily="34" charset="0"/>
                <a:ea typeface="Times New Roman" panose="02020603050405020304" pitchFamily="18" charset="0"/>
                <a:cs typeface="Calibri" panose="020F0502020204030204" pitchFamily="34" charset="0"/>
              </a:rPr>
              <a:t>milestones.</a:t>
            </a:r>
            <a:endParaRPr lang="en-US" sz="1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7411925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4"/>
          <p:cNvSpPr txBox="1">
            <a:spLocks noGrp="1"/>
          </p:cNvSpPr>
          <p:nvPr>
            <p:ph type="sldNum" sz="quarter" idx="7"/>
          </p:nvPr>
        </p:nvSpPr>
        <p:spPr>
          <a:prstGeom prst="rect">
            <a:avLst/>
          </a:prstGeom>
        </p:spPr>
        <p:txBody>
          <a:bodyPr vert="horz" wrap="square" lIns="0" tIns="0" rIns="0" bIns="0" rtlCol="0">
            <a:spAutoFit/>
          </a:bodyPr>
          <a:lstStyle/>
          <a:p>
            <a:pPr marL="25400" marR="0" lvl="0" indent="0" algn="l" defTabSz="914400" rtl="0" eaLnBrk="1" fontAlgn="auto" latinLnBrk="0" hangingPunct="1">
              <a:lnSpc>
                <a:spcPts val="1240"/>
              </a:lnSpc>
              <a:spcBef>
                <a:spcPts val="0"/>
              </a:spcBef>
              <a:spcAft>
                <a:spcPts val="0"/>
              </a:spcAft>
              <a:buClrTx/>
              <a:buSzTx/>
              <a:buFontTx/>
              <a:buNone/>
              <a:tabLst/>
              <a:defRPr/>
            </a:pPr>
            <a:fld id="{81D60167-4931-47E6-BA6A-407CBD079E47}" type="slidenum">
              <a:rPr kumimoji="0" sz="1200" b="0" i="0" u="none" strike="noStrike" kern="1200" cap="none" spc="0" normalizeH="0" baseline="0" noProof="0" dirty="0">
                <a:ln>
                  <a:noFill/>
                </a:ln>
                <a:solidFill>
                  <a:srgbClr val="888888"/>
                </a:solidFill>
                <a:effectLst/>
                <a:uLnTx/>
                <a:uFillTx/>
                <a:latin typeface="Calibri"/>
                <a:ea typeface="+mn-ea"/>
              </a:rPr>
              <a:pPr marL="25400" marR="0" lvl="0" indent="0" algn="l" defTabSz="914400" rtl="0" eaLnBrk="1" fontAlgn="auto" latinLnBrk="0" hangingPunct="1">
                <a:lnSpc>
                  <a:spcPts val="1240"/>
                </a:lnSpc>
                <a:spcBef>
                  <a:spcPts val="0"/>
                </a:spcBef>
                <a:spcAft>
                  <a:spcPts val="0"/>
                </a:spcAft>
                <a:buClrTx/>
                <a:buSzTx/>
                <a:buFontTx/>
                <a:buNone/>
                <a:tabLst/>
                <a:defRPr/>
              </a:pPr>
              <a:t>17</a:t>
            </a:fld>
            <a:endParaRPr kumimoji="0" sz="1200" b="0" i="0" u="none" strike="noStrike" kern="1200" cap="none" spc="0" normalizeH="0" baseline="0" noProof="0" dirty="0">
              <a:ln>
                <a:noFill/>
              </a:ln>
              <a:solidFill>
                <a:srgbClr val="888888"/>
              </a:solidFill>
              <a:effectLst/>
              <a:uLnTx/>
              <a:uFillTx/>
              <a:latin typeface="Calibri"/>
              <a:ea typeface="+mn-ea"/>
            </a:endParaRPr>
          </a:p>
        </p:txBody>
      </p:sp>
      <p:sp>
        <p:nvSpPr>
          <p:cNvPr id="2" name="object 2"/>
          <p:cNvSpPr txBox="1">
            <a:spLocks noGrp="1"/>
          </p:cNvSpPr>
          <p:nvPr>
            <p:ph type="title" idx="4294967295"/>
          </p:nvPr>
        </p:nvSpPr>
        <p:spPr>
          <a:xfrm>
            <a:off x="458364" y="211886"/>
            <a:ext cx="11371263" cy="1367041"/>
          </a:xfrm>
          <a:prstGeom prst="rect">
            <a:avLst/>
          </a:prstGeom>
        </p:spPr>
        <p:txBody>
          <a:bodyPr vert="horz" wrap="square" lIns="0" tIns="12700" rIns="0" bIns="0" rtlCol="0">
            <a:spAutoFit/>
          </a:bodyPr>
          <a:lstStyle/>
          <a:p>
            <a:pPr marL="12700" algn="ctr">
              <a:spcBef>
                <a:spcPts val="100"/>
              </a:spcBef>
            </a:pPr>
            <a:r>
              <a:rPr lang="en-US" spc="-15" dirty="0"/>
              <a:t>Understanding the Science: </a:t>
            </a:r>
            <a:br>
              <a:rPr lang="en-US" spc="-15" dirty="0"/>
            </a:br>
            <a:r>
              <a:rPr lang="en-US" spc="-15" dirty="0"/>
              <a:t>Proposed Next Steps</a:t>
            </a:r>
            <a:endParaRPr spc="-15" dirty="0"/>
          </a:p>
        </p:txBody>
      </p:sp>
      <p:sp>
        <p:nvSpPr>
          <p:cNvPr id="3" name="object 3"/>
          <p:cNvSpPr txBox="1"/>
          <p:nvPr/>
        </p:nvSpPr>
        <p:spPr>
          <a:xfrm>
            <a:off x="661542" y="1392979"/>
            <a:ext cx="10626090" cy="371897"/>
          </a:xfrm>
          <a:prstGeom prst="rect">
            <a:avLst/>
          </a:prstGeom>
        </p:spPr>
        <p:txBody>
          <a:bodyPr vert="horz" wrap="square" lIns="0" tIns="12700" rIns="0" bIns="0" rtlCol="0">
            <a:spAutoFit/>
          </a:bodyPr>
          <a:lstStyle/>
          <a:p>
            <a:pPr marL="469900" marR="0" lvl="0" indent="-457200" algn="l" defTabSz="914400" rtl="0" eaLnBrk="1" fontAlgn="auto" latinLnBrk="0" hangingPunct="1">
              <a:lnSpc>
                <a:spcPts val="2755"/>
              </a:lnSpc>
              <a:spcBef>
                <a:spcPts val="25"/>
              </a:spcBef>
              <a:spcAft>
                <a:spcPts val="0"/>
              </a:spcAft>
              <a:buClrTx/>
              <a:buSzTx/>
              <a:buFont typeface="Arial" panose="020B0604020202020204" pitchFamily="34" charset="0"/>
              <a:buChar char="•"/>
              <a:tabLst/>
              <a:defRPr/>
            </a:pPr>
            <a:endParaRPr kumimoji="0" sz="2400" b="0" i="0" u="none" strike="noStrike" kern="1200" cap="none" spc="0" normalizeH="0" baseline="0" noProof="0" dirty="0">
              <a:ln>
                <a:noFill/>
              </a:ln>
              <a:solidFill>
                <a:prstClr val="black"/>
              </a:solidFill>
              <a:effectLst/>
              <a:uLnTx/>
              <a:uFillTx/>
              <a:latin typeface="Calibri"/>
              <a:cs typeface="Calibri"/>
            </a:endParaRPr>
          </a:p>
        </p:txBody>
      </p:sp>
      <p:sp>
        <p:nvSpPr>
          <p:cNvPr id="5" name="Rectangle 4"/>
          <p:cNvSpPr/>
          <p:nvPr/>
        </p:nvSpPr>
        <p:spPr>
          <a:xfrm>
            <a:off x="457201" y="1878754"/>
            <a:ext cx="11372426" cy="458139"/>
          </a:xfrm>
          <a:prstGeom prst="rect">
            <a:avLst/>
          </a:prstGeom>
        </p:spPr>
        <p:txBody>
          <a:bodyPr wrap="square">
            <a:spAutoFit/>
          </a:bodyPr>
          <a:lstStyle/>
          <a:p>
            <a:pPr marR="0" lvl="0">
              <a:spcBef>
                <a:spcPts val="0"/>
              </a:spcBef>
              <a:spcAft>
                <a:spcPts val="0"/>
              </a:spcAft>
              <a:tabLst>
                <a:tab pos="457200" algn="l"/>
              </a:tabLst>
            </a:pPr>
            <a:endParaRPr lang="en-US" sz="1200" dirty="0">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07000"/>
              </a:lnSpc>
            </a:pPr>
            <a:r>
              <a:rPr lang="en-US" sz="1100" dirty="0">
                <a:latin typeface="Calibri" panose="020F0502020204030204" pitchFamily="34" charset="0"/>
                <a:ea typeface="Calibri" panose="020F0502020204030204" pitchFamily="34"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7" name="Diagram 6"/>
          <p:cNvGraphicFramePr/>
          <p:nvPr>
            <p:extLst>
              <p:ext uri="{D42A27DB-BD31-4B8C-83A1-F6EECF244321}">
                <p14:modId xmlns:p14="http://schemas.microsoft.com/office/powerpoint/2010/main" val="1632687839"/>
              </p:ext>
            </p:extLst>
          </p:nvPr>
        </p:nvGraphicFramePr>
        <p:xfrm>
          <a:off x="785003" y="1439333"/>
          <a:ext cx="10502629"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24529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18047"/>
            <a:ext cx="10515600" cy="787814"/>
          </a:xfrm>
        </p:spPr>
        <p:txBody>
          <a:bodyPr/>
          <a:lstStyle/>
          <a:p>
            <a:pPr algn="ctr"/>
            <a:r>
              <a:rPr lang="en-US" b="1" dirty="0">
                <a:latin typeface="+mn-lt"/>
              </a:rPr>
              <a:t>Today’s Requested Policy Decisions</a:t>
            </a:r>
          </a:p>
        </p:txBody>
      </p:sp>
      <p:sp>
        <p:nvSpPr>
          <p:cNvPr id="4" name="Slide Number Placeholder 3"/>
          <p:cNvSpPr>
            <a:spLocks noGrp="1"/>
          </p:cNvSpPr>
          <p:nvPr>
            <p:ph type="sldNum" sz="quarter" idx="12"/>
          </p:nvPr>
        </p:nvSpPr>
        <p:spPr/>
        <p:txBody>
          <a:bodyPr/>
          <a:lstStyle/>
          <a:p>
            <a:fld id="{5A8328EF-C2C8-4861-B0DA-8100FEBAF165}" type="slidenum">
              <a:rPr lang="en-US" smtClean="0"/>
              <a:t>18</a:t>
            </a:fld>
            <a:endParaRPr lang="en-US"/>
          </a:p>
        </p:txBody>
      </p:sp>
      <p:sp>
        <p:nvSpPr>
          <p:cNvPr id="6" name="TextBox 5"/>
          <p:cNvSpPr txBox="1"/>
          <p:nvPr/>
        </p:nvSpPr>
        <p:spPr>
          <a:xfrm>
            <a:off x="336884" y="1770540"/>
            <a:ext cx="11165305" cy="2062103"/>
          </a:xfrm>
          <a:prstGeom prst="rect">
            <a:avLst/>
          </a:prstGeom>
          <a:noFill/>
        </p:spPr>
        <p:txBody>
          <a:bodyPr wrap="square" rtlCol="0">
            <a:spAutoFit/>
          </a:bodyPr>
          <a:lstStyle/>
          <a:p>
            <a:pPr marL="514350" indent="-514350">
              <a:buFont typeface="+mj-lt"/>
              <a:buAutoNum type="arabicParenR"/>
            </a:pPr>
            <a:r>
              <a:rPr lang="en-US" sz="3200" dirty="0"/>
              <a:t>Approve the proposed next steps and overall schedule for a</a:t>
            </a:r>
            <a:r>
              <a:rPr lang="en-US" sz="3200" spc="-10" dirty="0">
                <a:solidFill>
                  <a:srgbClr val="000000"/>
                </a:solidFill>
                <a:latin typeface="Calibri" panose="020F0502020204030204" pitchFamily="34" charset="0"/>
                <a:ea typeface="Times New Roman" panose="02020603050405020304" pitchFamily="18" charset="0"/>
                <a:cs typeface="Calibri" panose="020F0502020204030204" pitchFamily="34" charset="0"/>
              </a:rPr>
              <a:t>ddressing uncertainty by </a:t>
            </a:r>
            <a:r>
              <a:rPr lang="en-US" sz="3200" spc="-5" dirty="0">
                <a:solidFill>
                  <a:srgbClr val="000000"/>
                </a:solidFill>
                <a:latin typeface="Calibri" panose="020F0502020204030204" pitchFamily="34" charset="0"/>
                <a:ea typeface="Times New Roman" panose="02020603050405020304" pitchFamily="18" charset="0"/>
                <a:cs typeface="Calibri" panose="020F0502020204030204" pitchFamily="34" charset="0"/>
              </a:rPr>
              <a:t>documenting </a:t>
            </a:r>
            <a:r>
              <a:rPr lang="en-US" sz="3200" dirty="0">
                <a:solidFill>
                  <a:srgbClr val="000000"/>
                </a:solidFill>
                <a:latin typeface="Calibri" panose="020F0502020204030204" pitchFamily="34" charset="0"/>
                <a:ea typeface="Times New Roman" panose="02020603050405020304" pitchFamily="18" charset="0"/>
                <a:cs typeface="Calibri" panose="020F0502020204030204" pitchFamily="34" charset="0"/>
              </a:rPr>
              <a:t>the </a:t>
            </a:r>
            <a:r>
              <a:rPr lang="en-US" sz="3200" spc="-15" dirty="0">
                <a:solidFill>
                  <a:srgbClr val="000000"/>
                </a:solidFill>
                <a:latin typeface="Calibri" panose="020F0502020204030204" pitchFamily="34" charset="0"/>
                <a:ea typeface="Times New Roman" panose="02020603050405020304" pitchFamily="18" charset="0"/>
                <a:cs typeface="Calibri" panose="020F0502020204030204" pitchFamily="34" charset="0"/>
              </a:rPr>
              <a:t>current understanding </a:t>
            </a:r>
            <a:r>
              <a:rPr lang="en-US" sz="3200" spc="-5" dirty="0">
                <a:solidFill>
                  <a:srgbClr val="000000"/>
                </a:solidFill>
                <a:latin typeface="Calibri" panose="020F0502020204030204" pitchFamily="34" charset="0"/>
                <a:ea typeface="Times New Roman" panose="02020603050405020304" pitchFamily="18" charset="0"/>
                <a:cs typeface="Calibri" panose="020F0502020204030204" pitchFamily="34" charset="0"/>
              </a:rPr>
              <a:t>of</a:t>
            </a:r>
            <a:r>
              <a:rPr lang="en-US" sz="3200" spc="-110" dirty="0">
                <a:solidFill>
                  <a:srgbClr val="000000"/>
                </a:solidFill>
                <a:latin typeface="Calibri" panose="020F0502020204030204" pitchFamily="34" charset="0"/>
                <a:ea typeface="Times New Roman" panose="02020603050405020304" pitchFamily="18" charset="0"/>
                <a:cs typeface="Calibri" panose="020F0502020204030204" pitchFamily="34" charset="0"/>
              </a:rPr>
              <a:t> </a:t>
            </a:r>
            <a:r>
              <a:rPr lang="en-US" sz="3200" spc="-10" dirty="0">
                <a:solidFill>
                  <a:srgbClr val="000000"/>
                </a:solidFill>
                <a:latin typeface="Calibri" panose="020F0502020204030204" pitchFamily="34" charset="0"/>
                <a:ea typeface="Times New Roman" panose="02020603050405020304" pitchFamily="18" charset="0"/>
                <a:cs typeface="Calibri" panose="020F0502020204030204" pitchFamily="34" charset="0"/>
              </a:rPr>
              <a:t>the </a:t>
            </a:r>
            <a:r>
              <a:rPr lang="en-US" sz="3200" spc="-5" dirty="0">
                <a:solidFill>
                  <a:srgbClr val="000000"/>
                </a:solidFill>
                <a:latin typeface="Calibri" panose="020F0502020204030204" pitchFamily="34" charset="0"/>
                <a:ea typeface="Times New Roman" panose="02020603050405020304" pitchFamily="18" charset="0"/>
                <a:cs typeface="Calibri" panose="020F0502020204030204" pitchFamily="34" charset="0"/>
              </a:rPr>
              <a:t>science and identifying </a:t>
            </a:r>
            <a:r>
              <a:rPr lang="en-US" sz="3200" spc="-15" dirty="0">
                <a:solidFill>
                  <a:srgbClr val="000000"/>
                </a:solidFill>
                <a:latin typeface="Calibri" panose="020F0502020204030204" pitchFamily="34" charset="0"/>
                <a:ea typeface="Times New Roman" panose="02020603050405020304" pitchFamily="18" charset="0"/>
                <a:cs typeface="Calibri" panose="020F0502020204030204" pitchFamily="34" charset="0"/>
              </a:rPr>
              <a:t>research </a:t>
            </a:r>
            <a:r>
              <a:rPr lang="en-US" sz="3200" spc="-20" dirty="0">
                <a:solidFill>
                  <a:srgbClr val="000000"/>
                </a:solidFill>
                <a:latin typeface="Calibri" panose="020F0502020204030204" pitchFamily="34" charset="0"/>
                <a:ea typeface="Times New Roman" panose="02020603050405020304" pitchFamily="18" charset="0"/>
                <a:cs typeface="Calibri" panose="020F0502020204030204" pitchFamily="34" charset="0"/>
              </a:rPr>
              <a:t>gaps </a:t>
            </a:r>
            <a:r>
              <a:rPr lang="en-US" sz="3200" spc="-5" dirty="0">
                <a:solidFill>
                  <a:srgbClr val="000000"/>
                </a:solidFill>
                <a:latin typeface="Calibri" panose="020F0502020204030204" pitchFamily="34" charset="0"/>
                <a:ea typeface="Times New Roman" panose="02020603050405020304" pitchFamily="18" charset="0"/>
                <a:cs typeface="Calibri" panose="020F0502020204030204" pitchFamily="34" charset="0"/>
              </a:rPr>
              <a:t>and</a:t>
            </a:r>
            <a:r>
              <a:rPr lang="en-US" sz="3200" spc="-80" dirty="0">
                <a:solidFill>
                  <a:srgbClr val="000000"/>
                </a:solidFill>
                <a:latin typeface="Calibri" panose="020F0502020204030204" pitchFamily="34" charset="0"/>
                <a:ea typeface="Times New Roman" panose="02020603050405020304" pitchFamily="18" charset="0"/>
                <a:cs typeface="Calibri" panose="020F0502020204030204" pitchFamily="34" charset="0"/>
              </a:rPr>
              <a:t> </a:t>
            </a:r>
            <a:r>
              <a:rPr lang="en-US" sz="3200" spc="-5" dirty="0">
                <a:solidFill>
                  <a:srgbClr val="000000"/>
                </a:solidFill>
                <a:latin typeface="Calibri" panose="020F0502020204030204" pitchFamily="34" charset="0"/>
                <a:ea typeface="Times New Roman" panose="02020603050405020304" pitchFamily="18" charset="0"/>
                <a:cs typeface="Calibri" panose="020F0502020204030204" pitchFamily="34" charset="0"/>
              </a:rPr>
              <a:t>nee</a:t>
            </a:r>
            <a:r>
              <a:rPr lang="en-US" sz="3200" dirty="0"/>
              <a:t>ds</a:t>
            </a:r>
          </a:p>
        </p:txBody>
      </p:sp>
    </p:spTree>
    <p:extLst>
      <p:ext uri="{BB962C8B-B14F-4D97-AF65-F5344CB8AC3E}">
        <p14:creationId xmlns:p14="http://schemas.microsoft.com/office/powerpoint/2010/main" val="139876302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18047"/>
            <a:ext cx="10515600" cy="787814"/>
          </a:xfrm>
        </p:spPr>
        <p:txBody>
          <a:bodyPr/>
          <a:lstStyle/>
          <a:p>
            <a:pPr algn="ctr"/>
            <a:r>
              <a:rPr lang="en-US" b="1" dirty="0">
                <a:latin typeface="+mn-lt"/>
              </a:rPr>
              <a:t>Today’s Requested Policy Decisions</a:t>
            </a:r>
          </a:p>
        </p:txBody>
      </p:sp>
      <p:sp>
        <p:nvSpPr>
          <p:cNvPr id="4" name="Slide Number Placeholder 3"/>
          <p:cNvSpPr>
            <a:spLocks noGrp="1"/>
          </p:cNvSpPr>
          <p:nvPr>
            <p:ph type="sldNum" sz="quarter" idx="12"/>
          </p:nvPr>
        </p:nvSpPr>
        <p:spPr/>
        <p:txBody>
          <a:bodyPr/>
          <a:lstStyle/>
          <a:p>
            <a:fld id="{5A8328EF-C2C8-4861-B0DA-8100FEBAF165}" type="slidenum">
              <a:rPr lang="en-US" smtClean="0"/>
              <a:t>19</a:t>
            </a:fld>
            <a:endParaRPr lang="en-US"/>
          </a:p>
        </p:txBody>
      </p:sp>
      <p:sp>
        <p:nvSpPr>
          <p:cNvPr id="6" name="TextBox 5"/>
          <p:cNvSpPr txBox="1"/>
          <p:nvPr/>
        </p:nvSpPr>
        <p:spPr>
          <a:xfrm>
            <a:off x="336884" y="1760915"/>
            <a:ext cx="11165305" cy="3046988"/>
          </a:xfrm>
          <a:prstGeom prst="rect">
            <a:avLst/>
          </a:prstGeom>
          <a:noFill/>
        </p:spPr>
        <p:txBody>
          <a:bodyPr wrap="square" rtlCol="0">
            <a:spAutoFit/>
          </a:bodyPr>
          <a:lstStyle/>
          <a:p>
            <a:pPr marL="514350" indent="-514350">
              <a:buFont typeface="+mj-lt"/>
              <a:buAutoNum type="arabicParenR" startAt="2"/>
            </a:pPr>
            <a:r>
              <a:rPr lang="en-US" sz="3200" dirty="0"/>
              <a:t>Agree to use our current estimated nutrient and sediment load reductions needed to address projected climate change impacts on Bay water quality by 2025 as the starting point for proceeding forward the Partnership multi-year schedule for  factoring changing climate conditions into the jurisdictions’ Phase III Watershed Implementation Plans</a:t>
            </a:r>
          </a:p>
        </p:txBody>
      </p:sp>
    </p:spTree>
    <p:extLst>
      <p:ext uri="{BB962C8B-B14F-4D97-AF65-F5344CB8AC3E}">
        <p14:creationId xmlns:p14="http://schemas.microsoft.com/office/powerpoint/2010/main" val="12722580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26586"/>
            <a:ext cx="10515600" cy="1325563"/>
          </a:xfrm>
        </p:spPr>
        <p:txBody>
          <a:bodyPr>
            <a:normAutofit/>
          </a:bodyPr>
          <a:lstStyle/>
          <a:p>
            <a:pPr algn="ctr"/>
            <a:r>
              <a:rPr lang="en-US" b="1" dirty="0">
                <a:latin typeface="+mn-lt"/>
              </a:rPr>
              <a:t>Outcomes of December 2017 PSC Meeting</a:t>
            </a:r>
          </a:p>
        </p:txBody>
      </p:sp>
      <p:sp>
        <p:nvSpPr>
          <p:cNvPr id="3" name="Content Placeholder 2"/>
          <p:cNvSpPr>
            <a:spLocks noGrp="1"/>
          </p:cNvSpPr>
          <p:nvPr>
            <p:ph idx="1"/>
          </p:nvPr>
        </p:nvSpPr>
        <p:spPr>
          <a:xfrm>
            <a:off x="548640" y="1728580"/>
            <a:ext cx="10805160" cy="4627770"/>
          </a:xfrm>
        </p:spPr>
        <p:txBody>
          <a:bodyPr>
            <a:normAutofit/>
          </a:bodyPr>
          <a:lstStyle/>
          <a:p>
            <a:pPr lvl="1"/>
            <a:endParaRPr lang="en-US" sz="2900" dirty="0"/>
          </a:p>
          <a:p>
            <a:r>
              <a:rPr lang="en-US" dirty="0"/>
              <a:t>Directed the CBP to update the methods, techniques, and studies and revisit existing estimated loads due to climate change to determine if any updates to those load estimates are needed</a:t>
            </a:r>
          </a:p>
          <a:p>
            <a:endParaRPr lang="en-US" dirty="0"/>
          </a:p>
          <a:p>
            <a:r>
              <a:rPr lang="en-US" dirty="0"/>
              <a:t>Expected that jurisdictions will account for additional nutrient and sediment pollutant loads due to 2025 climate change conditions in a Phase III WIP addendum and/or 2-year milestones beginning in 2022</a:t>
            </a:r>
          </a:p>
          <a:p>
            <a:endParaRPr lang="en-US" sz="2900" dirty="0"/>
          </a:p>
          <a:p>
            <a:endParaRPr lang="en-US" sz="2900" dirty="0"/>
          </a:p>
        </p:txBody>
      </p:sp>
      <p:sp>
        <p:nvSpPr>
          <p:cNvPr id="5" name="Slide Number Placeholder 4"/>
          <p:cNvSpPr>
            <a:spLocks noGrp="1"/>
          </p:cNvSpPr>
          <p:nvPr>
            <p:ph type="sldNum" sz="quarter" idx="12"/>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5A8328EF-C2C8-4861-B0DA-8100FEBAF165}" type="slidenum">
              <a:rPr kumimoji="0" lang="en-US"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2</a:t>
            </a:fld>
            <a:endParaRPr kumimoji="0" 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9276068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26586"/>
            <a:ext cx="10515600" cy="1325563"/>
          </a:xfrm>
        </p:spPr>
        <p:txBody>
          <a:bodyPr>
            <a:normAutofit/>
          </a:bodyPr>
          <a:lstStyle/>
          <a:p>
            <a:pPr algn="ctr"/>
            <a:r>
              <a:rPr lang="en-US" b="1" dirty="0">
                <a:latin typeface="+mn-lt"/>
              </a:rPr>
              <a:t>Initial Questions</a:t>
            </a:r>
          </a:p>
        </p:txBody>
      </p:sp>
      <p:sp>
        <p:nvSpPr>
          <p:cNvPr id="3" name="Content Placeholder 2"/>
          <p:cNvSpPr>
            <a:spLocks noGrp="1"/>
          </p:cNvSpPr>
          <p:nvPr>
            <p:ph idx="1"/>
          </p:nvPr>
        </p:nvSpPr>
        <p:spPr>
          <a:xfrm>
            <a:off x="548640" y="1728580"/>
            <a:ext cx="10805160" cy="4627770"/>
          </a:xfrm>
        </p:spPr>
        <p:txBody>
          <a:bodyPr>
            <a:normAutofit fontScale="70000" lnSpcReduction="20000"/>
          </a:bodyPr>
          <a:lstStyle/>
          <a:p>
            <a:pPr lvl="0"/>
            <a:r>
              <a:rPr lang="en-US" dirty="0"/>
              <a:t>How does the CBP Watershed Model (WSM) and Water Quality Sediment Transport Model (WQSTM) response to future climate forcing compare to other comparable modeling efforts and frameworks?</a:t>
            </a:r>
            <a:endParaRPr lang="en-US" sz="2400" dirty="0"/>
          </a:p>
          <a:p>
            <a:pPr lvl="0"/>
            <a:r>
              <a:rPr lang="en-US" dirty="0"/>
              <a:t>What additional or different climate change approaches and methods should be incorporated into the WSM and WQSTM?</a:t>
            </a:r>
            <a:endParaRPr lang="en-US" sz="2400" dirty="0"/>
          </a:p>
          <a:p>
            <a:pPr lvl="0"/>
            <a:r>
              <a:rPr lang="en-US" dirty="0"/>
              <a:t>How can CBP modeling efforts account for potential impacts of larger landscape-level changes (e.g., changes in land use or agricultural systems) on nutrients and sediments loads?</a:t>
            </a:r>
            <a:endParaRPr lang="en-US" sz="2400" dirty="0"/>
          </a:p>
          <a:p>
            <a:pPr lvl="0"/>
            <a:r>
              <a:rPr lang="en-US" dirty="0"/>
              <a:t>What ranges of inputs should be used for the WQSTM for water column temperature and ocean boundary changes?</a:t>
            </a:r>
            <a:endParaRPr lang="en-US" sz="2400" dirty="0"/>
          </a:p>
          <a:p>
            <a:pPr lvl="0"/>
            <a:r>
              <a:rPr lang="en-US" dirty="0"/>
              <a:t>How does the relative rate of increasing precipitation, temperature, and sea level rise influence Chesapeake water quality in 2030, 2035, 2040, and other future years? In other words, are trends in the impacts of climate change increasing or changing going forward beyond 2025?  </a:t>
            </a:r>
          </a:p>
          <a:p>
            <a:pPr lvl="0"/>
            <a:r>
              <a:rPr lang="en-US" dirty="0"/>
              <a:t>What new and/or refined methods and modeling techniques could be used to better assess projected impacts on watershed loads and estuarine impacts for a range of future scenarios?</a:t>
            </a:r>
          </a:p>
          <a:p>
            <a:pPr lvl="0"/>
            <a:r>
              <a:rPr lang="en-US" dirty="0"/>
              <a:t>What improvements could be made to the methodology used to develop jurisdiction-specific nutrient pollutant loads due to 2025 climate change conditions and beyond?</a:t>
            </a:r>
          </a:p>
          <a:p>
            <a:pPr lvl="0"/>
            <a:r>
              <a:rPr lang="en-US" dirty="0"/>
              <a:t>What are the remaining research gaps and highest priority information needs (e.g., data, research, modeling methods and techniques, programmatic efforts)?  </a:t>
            </a:r>
          </a:p>
          <a:p>
            <a:pPr lvl="1"/>
            <a:endParaRPr lang="en-US" sz="2900" dirty="0"/>
          </a:p>
          <a:p>
            <a:endParaRPr lang="en-US" sz="2900" dirty="0"/>
          </a:p>
        </p:txBody>
      </p:sp>
      <p:sp>
        <p:nvSpPr>
          <p:cNvPr id="5" name="Slide Number Placeholder 4"/>
          <p:cNvSpPr>
            <a:spLocks noGrp="1"/>
          </p:cNvSpPr>
          <p:nvPr>
            <p:ph type="sldNum" sz="quarter" idx="12"/>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5A8328EF-C2C8-4861-B0DA-8100FEBAF165}" type="slidenum">
              <a:rPr kumimoji="0" lang="en-US"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3</a:t>
            </a:fld>
            <a:endParaRPr kumimoji="0" 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24594046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26586"/>
            <a:ext cx="10515600" cy="1325563"/>
          </a:xfrm>
        </p:spPr>
        <p:txBody>
          <a:bodyPr>
            <a:normAutofit/>
          </a:bodyPr>
          <a:lstStyle/>
          <a:p>
            <a:pPr algn="ctr"/>
            <a:r>
              <a:rPr lang="en-US" b="1" dirty="0">
                <a:latin typeface="+mn-lt"/>
              </a:rPr>
              <a:t>Breakout Groups</a:t>
            </a:r>
          </a:p>
        </p:txBody>
      </p:sp>
      <p:sp>
        <p:nvSpPr>
          <p:cNvPr id="3" name="Content Placeholder 2"/>
          <p:cNvSpPr>
            <a:spLocks noGrp="1"/>
          </p:cNvSpPr>
          <p:nvPr>
            <p:ph idx="1"/>
          </p:nvPr>
        </p:nvSpPr>
        <p:spPr>
          <a:xfrm>
            <a:off x="548640" y="1728580"/>
            <a:ext cx="10805160" cy="4627770"/>
          </a:xfrm>
        </p:spPr>
        <p:txBody>
          <a:bodyPr>
            <a:normAutofit/>
          </a:bodyPr>
          <a:lstStyle/>
          <a:p>
            <a:pPr>
              <a:spcAft>
                <a:spcPts val="1800"/>
              </a:spcAft>
            </a:pPr>
            <a:r>
              <a:rPr lang="en-US" sz="3200" dirty="0"/>
              <a:t>Group 1: Simulation of Climate Change Processes and land management in the Phase 6 Watershed Model Influencing Chesapeake Water Quality </a:t>
            </a:r>
          </a:p>
          <a:p>
            <a:pPr>
              <a:spcAft>
                <a:spcPts val="1800"/>
              </a:spcAft>
            </a:pPr>
            <a:r>
              <a:rPr lang="en-US" sz="3200" dirty="0"/>
              <a:t>Group 2: Simulation of Climate Change Processes in the WQSTM Influencing Chesapeake Water Quality </a:t>
            </a:r>
          </a:p>
          <a:p>
            <a:pPr>
              <a:spcAft>
                <a:spcPts val="1800"/>
              </a:spcAft>
            </a:pPr>
            <a:r>
              <a:rPr lang="en-US" sz="3200" dirty="0"/>
              <a:t>Group 3: Assessment of the overall CBP framework of climate change analysis</a:t>
            </a:r>
            <a:endParaRPr lang="en-US" sz="2900" dirty="0"/>
          </a:p>
        </p:txBody>
      </p:sp>
      <p:sp>
        <p:nvSpPr>
          <p:cNvPr id="5" name="Slide Number Placeholder 4"/>
          <p:cNvSpPr>
            <a:spLocks noGrp="1"/>
          </p:cNvSpPr>
          <p:nvPr>
            <p:ph type="sldNum" sz="quarter" idx="12"/>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5A8328EF-C2C8-4861-B0DA-8100FEBAF165}" type="slidenum">
              <a:rPr kumimoji="0" lang="en-US"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4</a:t>
            </a:fld>
            <a:endParaRPr kumimoji="0" 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42327713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idx="4294967295"/>
          </p:nvPr>
        </p:nvSpPr>
        <p:spPr>
          <a:xfrm>
            <a:off x="745067" y="177577"/>
            <a:ext cx="10363200" cy="1143000"/>
          </a:xfrm>
        </p:spPr>
        <p:txBody>
          <a:bodyPr>
            <a:noAutofit/>
          </a:bodyPr>
          <a:lstStyle/>
          <a:p>
            <a:pPr algn="ctr"/>
            <a:r>
              <a:rPr lang="en-US" b="1" dirty="0">
                <a:latin typeface="+mn-lt"/>
              </a:rPr>
              <a:t>Major Climate Variables: 2025 Projections</a:t>
            </a:r>
          </a:p>
        </p:txBody>
      </p:sp>
      <p:grpSp>
        <p:nvGrpSpPr>
          <p:cNvPr id="2" name="Group 1"/>
          <p:cNvGrpSpPr/>
          <p:nvPr/>
        </p:nvGrpSpPr>
        <p:grpSpPr>
          <a:xfrm>
            <a:off x="2012885" y="3437150"/>
            <a:ext cx="2362202" cy="3036851"/>
            <a:chOff x="3314695" y="1667500"/>
            <a:chExt cx="2362202" cy="3036851"/>
          </a:xfrm>
        </p:grpSpPr>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861811" y="3448628"/>
              <a:ext cx="1267971" cy="786386"/>
            </a:xfrm>
            <a:prstGeom prst="rect">
              <a:avLst/>
            </a:prstGeom>
          </p:spPr>
        </p:pic>
        <p:pic>
          <p:nvPicPr>
            <p:cNvPr id="11" name="Picture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286666" y="1667500"/>
              <a:ext cx="362117" cy="964868"/>
            </a:xfrm>
            <a:prstGeom prst="rect">
              <a:avLst/>
            </a:prstGeom>
          </p:spPr>
        </p:pic>
        <p:sp>
          <p:nvSpPr>
            <p:cNvPr id="18" name="TextBox 17"/>
            <p:cNvSpPr txBox="1"/>
            <p:nvPr/>
          </p:nvSpPr>
          <p:spPr>
            <a:xfrm>
              <a:off x="3314697" y="2794625"/>
              <a:ext cx="2362200" cy="369332"/>
            </a:xfrm>
            <a:prstGeom prst="rect">
              <a:avLst/>
            </a:prstGeom>
            <a:noFill/>
          </p:spPr>
          <p:txBody>
            <a:bodyPr wrap="square" rtlCol="0">
              <a:spAutoFit/>
            </a:bodyPr>
            <a:lstStyle/>
            <a:p>
              <a:pPr>
                <a:defRPr/>
              </a:pPr>
              <a:r>
                <a:rPr lang="en-US" dirty="0">
                  <a:solidFill>
                    <a:prstClr val="black"/>
                  </a:solidFill>
                  <a:latin typeface="Constantia"/>
                </a:rPr>
                <a:t>Temperature Increase</a:t>
              </a:r>
            </a:p>
          </p:txBody>
        </p:sp>
        <p:sp>
          <p:nvSpPr>
            <p:cNvPr id="20" name="TextBox 19"/>
            <p:cNvSpPr txBox="1"/>
            <p:nvPr/>
          </p:nvSpPr>
          <p:spPr>
            <a:xfrm>
              <a:off x="3314695" y="4335019"/>
              <a:ext cx="2362200" cy="369332"/>
            </a:xfrm>
            <a:prstGeom prst="rect">
              <a:avLst/>
            </a:prstGeom>
            <a:noFill/>
          </p:spPr>
          <p:txBody>
            <a:bodyPr wrap="square" rtlCol="0">
              <a:spAutoFit/>
            </a:bodyPr>
            <a:lstStyle/>
            <a:p>
              <a:pPr algn="ctr">
                <a:defRPr/>
              </a:pPr>
              <a:r>
                <a:rPr lang="en-US" dirty="0">
                  <a:solidFill>
                    <a:prstClr val="black"/>
                  </a:solidFill>
                  <a:latin typeface="Constantia"/>
                </a:rPr>
                <a:t>Precipitation Change</a:t>
              </a:r>
            </a:p>
          </p:txBody>
        </p:sp>
      </p:grpSp>
      <p:grpSp>
        <p:nvGrpSpPr>
          <p:cNvPr id="3" name="Group 2"/>
          <p:cNvGrpSpPr/>
          <p:nvPr/>
        </p:nvGrpSpPr>
        <p:grpSpPr>
          <a:xfrm>
            <a:off x="1904999" y="1721895"/>
            <a:ext cx="2561169" cy="1408996"/>
            <a:chOff x="4830231" y="1692531"/>
            <a:chExt cx="2561169" cy="1408996"/>
          </a:xfrm>
        </p:grpSpPr>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663447" y="1692531"/>
              <a:ext cx="911543" cy="913734"/>
            </a:xfrm>
            <a:prstGeom prst="rect">
              <a:avLst/>
            </a:prstGeom>
          </p:spPr>
        </p:pic>
        <p:sp>
          <p:nvSpPr>
            <p:cNvPr id="21" name="TextBox 20"/>
            <p:cNvSpPr txBox="1"/>
            <p:nvPr/>
          </p:nvSpPr>
          <p:spPr>
            <a:xfrm>
              <a:off x="4830231" y="2732195"/>
              <a:ext cx="2561169" cy="369332"/>
            </a:xfrm>
            <a:prstGeom prst="rect">
              <a:avLst/>
            </a:prstGeom>
            <a:noFill/>
          </p:spPr>
          <p:txBody>
            <a:bodyPr wrap="square" rtlCol="0">
              <a:spAutoFit/>
            </a:bodyPr>
            <a:lstStyle/>
            <a:p>
              <a:pPr algn="ctr">
                <a:defRPr/>
              </a:pPr>
              <a:r>
                <a:rPr lang="en-US" dirty="0">
                  <a:solidFill>
                    <a:prstClr val="black"/>
                  </a:solidFill>
                  <a:latin typeface="Constantia"/>
                </a:rPr>
                <a:t>Relative Sea Level Rise</a:t>
              </a:r>
            </a:p>
          </p:txBody>
        </p:sp>
      </p:grpSp>
      <p:sp>
        <p:nvSpPr>
          <p:cNvPr id="22" name="Rectangle 21"/>
          <p:cNvSpPr/>
          <p:nvPr/>
        </p:nvSpPr>
        <p:spPr>
          <a:xfrm>
            <a:off x="1905000" y="1380067"/>
            <a:ext cx="8001000" cy="5240866"/>
          </a:xfrm>
          <a:prstGeom prst="rect">
            <a:avLst/>
          </a:prstGeom>
          <a:no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4" name="Straight Connector 23"/>
          <p:cNvCxnSpPr/>
          <p:nvPr/>
        </p:nvCxnSpPr>
        <p:spPr>
          <a:xfrm flipV="1">
            <a:off x="1905000" y="3262854"/>
            <a:ext cx="8001000" cy="5608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flipV="1">
            <a:off x="1905000" y="4971342"/>
            <a:ext cx="8001000" cy="5459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a:off x="4466168" y="1380067"/>
            <a:ext cx="0" cy="524086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a:off x="7128933" y="1380067"/>
            <a:ext cx="59267" cy="524086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2" name="TextBox 31"/>
          <p:cNvSpPr txBox="1"/>
          <p:nvPr/>
        </p:nvSpPr>
        <p:spPr>
          <a:xfrm>
            <a:off x="5104365" y="2145198"/>
            <a:ext cx="2142067" cy="369332"/>
          </a:xfrm>
          <a:prstGeom prst="rect">
            <a:avLst/>
          </a:prstGeom>
          <a:noFill/>
        </p:spPr>
        <p:txBody>
          <a:bodyPr wrap="square" rtlCol="0">
            <a:spAutoFit/>
          </a:bodyPr>
          <a:lstStyle/>
          <a:p>
            <a:r>
              <a:rPr lang="en-US" dirty="0"/>
              <a:t>17 centimeters</a:t>
            </a:r>
          </a:p>
        </p:txBody>
      </p:sp>
      <p:sp>
        <p:nvSpPr>
          <p:cNvPr id="34" name="TextBox 33"/>
          <p:cNvSpPr txBox="1"/>
          <p:nvPr/>
        </p:nvSpPr>
        <p:spPr>
          <a:xfrm>
            <a:off x="4638987" y="3842364"/>
            <a:ext cx="2219013" cy="646331"/>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b="0" i="0" u="none" strike="noStrike" kern="0" cap="none" spc="0" normalizeH="0" baseline="0" noProof="0" dirty="0">
                <a:ln>
                  <a:noFill/>
                </a:ln>
                <a:solidFill>
                  <a:sysClr val="windowText" lastClr="000000"/>
                </a:solidFill>
                <a:effectLst/>
                <a:uLnTx/>
                <a:uFillTx/>
              </a:rPr>
              <a:t>1.98° F / 1.1° C Increase </a:t>
            </a:r>
          </a:p>
        </p:txBody>
      </p:sp>
      <p:sp>
        <p:nvSpPr>
          <p:cNvPr id="35" name="TextBox 34"/>
          <p:cNvSpPr txBox="1"/>
          <p:nvPr/>
        </p:nvSpPr>
        <p:spPr>
          <a:xfrm>
            <a:off x="7493000" y="5309518"/>
            <a:ext cx="2286000" cy="923330"/>
          </a:xfrm>
          <a:prstGeom prst="rect">
            <a:avLst/>
          </a:prstGeom>
          <a:noFill/>
        </p:spPr>
        <p:txBody>
          <a:bodyPr wrap="square" rtlCol="0">
            <a:spAutoFit/>
          </a:bodyPr>
          <a:lstStyle/>
          <a:p>
            <a:r>
              <a:rPr lang="en-US" kern="0" dirty="0">
                <a:solidFill>
                  <a:prstClr val="black"/>
                </a:solidFill>
                <a:cs typeface="Calibri"/>
              </a:rPr>
              <a:t>Observed t</a:t>
            </a:r>
            <a:r>
              <a:rPr lang="en-US" kern="0" spc="-25" dirty="0">
                <a:solidFill>
                  <a:prstClr val="black"/>
                </a:solidFill>
                <a:cs typeface="Calibri"/>
              </a:rPr>
              <a:t>r</a:t>
            </a:r>
            <a:r>
              <a:rPr lang="en-US" kern="0" spc="-5" dirty="0">
                <a:solidFill>
                  <a:prstClr val="black"/>
                </a:solidFill>
                <a:cs typeface="Calibri"/>
              </a:rPr>
              <a:t>end</a:t>
            </a:r>
            <a:r>
              <a:rPr lang="en-US" kern="0" dirty="0">
                <a:solidFill>
                  <a:prstClr val="black"/>
                </a:solidFill>
                <a:cs typeface="Calibri"/>
              </a:rPr>
              <a:t>s</a:t>
            </a:r>
            <a:r>
              <a:rPr lang="en-US" kern="0" spc="-5" dirty="0">
                <a:solidFill>
                  <a:prstClr val="black"/>
                </a:solidFill>
                <a:cs typeface="Calibri"/>
              </a:rPr>
              <a:t> </a:t>
            </a:r>
            <a:r>
              <a:rPr lang="en-US" kern="0" dirty="0">
                <a:solidFill>
                  <a:prstClr val="black"/>
                </a:solidFill>
                <a:cs typeface="Calibri"/>
              </a:rPr>
              <a:t>in 8</a:t>
            </a:r>
            <a:r>
              <a:rPr lang="en-US" kern="0" spc="10" dirty="0">
                <a:solidFill>
                  <a:prstClr val="black"/>
                </a:solidFill>
                <a:cs typeface="Calibri"/>
              </a:rPr>
              <a:t>8</a:t>
            </a:r>
            <a:r>
              <a:rPr lang="en-US" kern="0" dirty="0">
                <a:solidFill>
                  <a:prstClr val="black"/>
                </a:solidFill>
                <a:cs typeface="Calibri"/>
              </a:rPr>
              <a:t>-</a:t>
            </a:r>
            <a:r>
              <a:rPr lang="en-US" kern="0" spc="-25" dirty="0">
                <a:solidFill>
                  <a:prstClr val="black"/>
                </a:solidFill>
                <a:cs typeface="Calibri"/>
              </a:rPr>
              <a:t>y</a:t>
            </a:r>
            <a:r>
              <a:rPr lang="en-US" kern="0" spc="-5" dirty="0">
                <a:solidFill>
                  <a:prstClr val="black"/>
                </a:solidFill>
                <a:cs typeface="Calibri"/>
              </a:rPr>
              <a:t>e</a:t>
            </a:r>
            <a:r>
              <a:rPr lang="en-US" kern="0" spc="-10" dirty="0">
                <a:solidFill>
                  <a:prstClr val="black"/>
                </a:solidFill>
                <a:cs typeface="Calibri"/>
              </a:rPr>
              <a:t>a</a:t>
            </a:r>
            <a:r>
              <a:rPr lang="en-US" kern="0" spc="-30" dirty="0">
                <a:solidFill>
                  <a:prstClr val="black"/>
                </a:solidFill>
                <a:cs typeface="Calibri"/>
              </a:rPr>
              <a:t>r</a:t>
            </a:r>
            <a:r>
              <a:rPr lang="en-US" kern="0" dirty="0">
                <a:solidFill>
                  <a:prstClr val="black"/>
                </a:solidFill>
                <a:cs typeface="Calibri"/>
              </a:rPr>
              <a:t>s</a:t>
            </a:r>
            <a:r>
              <a:rPr lang="en-US" kern="0" spc="-5" dirty="0">
                <a:solidFill>
                  <a:prstClr val="black"/>
                </a:solidFill>
                <a:cs typeface="Calibri"/>
              </a:rPr>
              <a:t> </a:t>
            </a:r>
            <a:r>
              <a:rPr lang="en-US" kern="0" dirty="0">
                <a:solidFill>
                  <a:prstClr val="black"/>
                </a:solidFill>
                <a:cs typeface="Calibri"/>
              </a:rPr>
              <a:t>of</a:t>
            </a:r>
            <a:r>
              <a:rPr lang="en-US" kern="0" spc="-15" dirty="0">
                <a:solidFill>
                  <a:prstClr val="black"/>
                </a:solidFill>
                <a:cs typeface="Calibri"/>
              </a:rPr>
              <a:t> </a:t>
            </a:r>
            <a:r>
              <a:rPr lang="en-US" kern="0" spc="-10" dirty="0">
                <a:solidFill>
                  <a:prstClr val="black"/>
                </a:solidFill>
                <a:cs typeface="Calibri"/>
              </a:rPr>
              <a:t>a</a:t>
            </a:r>
            <a:r>
              <a:rPr lang="en-US" kern="0" dirty="0">
                <a:solidFill>
                  <a:prstClr val="black"/>
                </a:solidFill>
                <a:cs typeface="Calibri"/>
              </a:rPr>
              <a:t>nnu</a:t>
            </a:r>
            <a:r>
              <a:rPr lang="en-US" kern="0" spc="-10" dirty="0">
                <a:solidFill>
                  <a:prstClr val="black"/>
                </a:solidFill>
                <a:cs typeface="Calibri"/>
              </a:rPr>
              <a:t>al</a:t>
            </a:r>
            <a:r>
              <a:rPr lang="en-US" kern="0" spc="5" dirty="0">
                <a:solidFill>
                  <a:prstClr val="black"/>
                </a:solidFill>
                <a:cs typeface="Calibri"/>
              </a:rPr>
              <a:t> </a:t>
            </a:r>
            <a:r>
              <a:rPr lang="en-US" kern="0" spc="-5" dirty="0">
                <a:solidFill>
                  <a:prstClr val="black"/>
                </a:solidFill>
                <a:cs typeface="Calibri"/>
              </a:rPr>
              <a:t>PRIS</a:t>
            </a:r>
            <a:r>
              <a:rPr lang="en-US" kern="0" spc="5" dirty="0">
                <a:solidFill>
                  <a:prstClr val="black"/>
                </a:solidFill>
                <a:cs typeface="Calibri"/>
              </a:rPr>
              <a:t>M</a:t>
            </a:r>
            <a:r>
              <a:rPr lang="en-US" kern="0" baseline="25793" dirty="0">
                <a:solidFill>
                  <a:prstClr val="black"/>
                </a:solidFill>
                <a:cs typeface="Calibri"/>
              </a:rPr>
              <a:t>[1]</a:t>
            </a:r>
            <a:r>
              <a:rPr lang="en-US" kern="0" spc="202" baseline="25793" dirty="0">
                <a:solidFill>
                  <a:prstClr val="black"/>
                </a:solidFill>
                <a:cs typeface="Calibri"/>
              </a:rPr>
              <a:t> </a:t>
            </a:r>
            <a:r>
              <a:rPr lang="en-US" kern="0" dirty="0">
                <a:solidFill>
                  <a:prstClr val="black"/>
                </a:solidFill>
                <a:cs typeface="Calibri"/>
              </a:rPr>
              <a:t>d</a:t>
            </a:r>
            <a:r>
              <a:rPr lang="en-US" kern="0" spc="-35" dirty="0">
                <a:solidFill>
                  <a:prstClr val="black"/>
                </a:solidFill>
                <a:cs typeface="Calibri"/>
              </a:rPr>
              <a:t>a</a:t>
            </a:r>
            <a:r>
              <a:rPr lang="en-US" kern="0" spc="-25" dirty="0">
                <a:solidFill>
                  <a:prstClr val="black"/>
                </a:solidFill>
                <a:cs typeface="Calibri"/>
              </a:rPr>
              <a:t>t</a:t>
            </a:r>
            <a:r>
              <a:rPr lang="en-US" kern="0" dirty="0">
                <a:solidFill>
                  <a:prstClr val="black"/>
                </a:solidFill>
                <a:cs typeface="Calibri"/>
              </a:rPr>
              <a:t>a</a:t>
            </a:r>
            <a:endParaRPr lang="en-US" dirty="0"/>
          </a:p>
        </p:txBody>
      </p:sp>
      <p:sp>
        <p:nvSpPr>
          <p:cNvPr id="36" name="TextBox 35"/>
          <p:cNvSpPr txBox="1"/>
          <p:nvPr/>
        </p:nvSpPr>
        <p:spPr>
          <a:xfrm>
            <a:off x="7514167" y="3627073"/>
            <a:ext cx="2065866" cy="923330"/>
          </a:xfrm>
          <a:prstGeom prst="rect">
            <a:avLst/>
          </a:prstGeom>
          <a:noFill/>
        </p:spPr>
        <p:txBody>
          <a:bodyPr wrap="square" rtlCol="0">
            <a:spAutoFit/>
          </a:bodyPr>
          <a:lstStyle/>
          <a:p>
            <a:r>
              <a:rPr lang="en-US" dirty="0"/>
              <a:t>Downscaled climate projections (RCP 4.5) </a:t>
            </a:r>
          </a:p>
        </p:txBody>
      </p:sp>
      <p:sp>
        <p:nvSpPr>
          <p:cNvPr id="37" name="TextBox 36"/>
          <p:cNvSpPr txBox="1"/>
          <p:nvPr/>
        </p:nvSpPr>
        <p:spPr>
          <a:xfrm>
            <a:off x="7514167" y="1745896"/>
            <a:ext cx="1849966" cy="1200329"/>
          </a:xfrm>
          <a:prstGeom prst="rect">
            <a:avLst/>
          </a:prstGeom>
          <a:noFill/>
        </p:spPr>
        <p:txBody>
          <a:bodyPr wrap="square" rtlCol="0">
            <a:spAutoFit/>
          </a:bodyPr>
          <a:lstStyle/>
          <a:p>
            <a:r>
              <a:rPr lang="en-US" dirty="0"/>
              <a:t>Extrapolation of NOAA observed sea level trends (Swells Point, VA)</a:t>
            </a:r>
          </a:p>
        </p:txBody>
      </p:sp>
      <p:sp>
        <p:nvSpPr>
          <p:cNvPr id="38" name="TextBox 37"/>
          <p:cNvSpPr txBox="1"/>
          <p:nvPr/>
        </p:nvSpPr>
        <p:spPr>
          <a:xfrm>
            <a:off x="5104365" y="5635332"/>
            <a:ext cx="1507067" cy="369332"/>
          </a:xfrm>
          <a:prstGeom prst="rect">
            <a:avLst/>
          </a:prstGeom>
          <a:noFill/>
        </p:spPr>
        <p:txBody>
          <a:bodyPr wrap="square" rtlCol="0">
            <a:spAutoFit/>
          </a:bodyPr>
          <a:lstStyle/>
          <a:p>
            <a:r>
              <a:rPr lang="en-US" dirty="0"/>
              <a:t>3.1% Increase</a:t>
            </a:r>
          </a:p>
        </p:txBody>
      </p:sp>
    </p:spTree>
    <p:extLst>
      <p:ext uri="{BB962C8B-B14F-4D97-AF65-F5344CB8AC3E}">
        <p14:creationId xmlns:p14="http://schemas.microsoft.com/office/powerpoint/2010/main" val="24458444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89924"/>
            <a:ext cx="10515600" cy="1325563"/>
          </a:xfrm>
        </p:spPr>
        <p:txBody>
          <a:bodyPr>
            <a:normAutofit/>
          </a:bodyPr>
          <a:lstStyle/>
          <a:p>
            <a:pPr algn="ctr"/>
            <a:r>
              <a:rPr lang="en-US" b="1" dirty="0">
                <a:latin typeface="+mn-lt"/>
              </a:rPr>
              <a:t>Accounting for Changing Conditions</a:t>
            </a:r>
            <a:br>
              <a:rPr lang="en-US" b="1" dirty="0">
                <a:latin typeface="+mn-lt"/>
              </a:rPr>
            </a:br>
            <a:r>
              <a:rPr lang="en-US" sz="2800" dirty="0">
                <a:latin typeface="+mn-lt"/>
              </a:rPr>
              <a:t>Cumulative Assessment of Bay Low Dissolved Oxygen Impacts</a:t>
            </a:r>
            <a:endParaRPr lang="en-US" sz="3600" dirty="0">
              <a:latin typeface="+mn-lt"/>
            </a:endParaRPr>
          </a:p>
        </p:txBody>
      </p:sp>
      <p:sp>
        <p:nvSpPr>
          <p:cNvPr id="3" name="Slide Number Placeholder 2"/>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A8328EF-C2C8-4861-B0DA-8100FEBAF165}" type="slidenum">
              <a:rPr kumimoji="0" lang="en-US" sz="1800" b="0" i="0" u="none" strike="noStrike" kern="0" cap="none" spc="0" normalizeH="0" baseline="0" noProof="0" smtClean="0">
                <a:ln>
                  <a:noFill/>
                </a:ln>
                <a:solidFill>
                  <a:sysClr val="windowText" lastClr="000000"/>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800" b="0" i="0" u="none" strike="noStrike" kern="0" cap="none" spc="0" normalizeH="0" baseline="0" noProof="0">
              <a:ln>
                <a:noFill/>
              </a:ln>
              <a:solidFill>
                <a:sysClr val="windowText" lastClr="000000"/>
              </a:solidFill>
              <a:effectLst/>
              <a:uLnTx/>
              <a:uFillTx/>
              <a:latin typeface="Calibri" panose="020F0502020204030204"/>
              <a:ea typeface="+mn-ea"/>
              <a:cs typeface="+mn-cs"/>
            </a:endParaRPr>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65801" y="1580621"/>
            <a:ext cx="8295649" cy="5205988"/>
          </a:xfrm>
          <a:prstGeom prst="rect">
            <a:avLst/>
          </a:prstGeom>
        </p:spPr>
      </p:pic>
    </p:spTree>
    <p:extLst>
      <p:ext uri="{BB962C8B-B14F-4D97-AF65-F5344CB8AC3E}">
        <p14:creationId xmlns:p14="http://schemas.microsoft.com/office/powerpoint/2010/main" val="27377397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491917" y="1578543"/>
            <a:ext cx="8932244" cy="3477875"/>
          </a:xfrm>
          <a:prstGeom prst="rect">
            <a:avLst/>
          </a:prstGeom>
          <a:noFill/>
        </p:spPr>
        <p:txBody>
          <a:bodyPr wrap="square" rtlCol="0">
            <a:spAutoFit/>
          </a:bodyPr>
          <a:lstStyle/>
          <a:p>
            <a:pPr algn="ctr"/>
            <a:r>
              <a:rPr lang="en-US" sz="4400" b="1" dirty="0"/>
              <a:t>In the Summer of 2017 Our Message was Climate Change Effects by 2025 were Projected to be Minimal as the Different Effects were Largely Counteracting Each Other</a:t>
            </a:r>
          </a:p>
        </p:txBody>
      </p:sp>
    </p:spTree>
    <p:extLst>
      <p:ext uri="{BB962C8B-B14F-4D97-AF65-F5344CB8AC3E}">
        <p14:creationId xmlns:p14="http://schemas.microsoft.com/office/powerpoint/2010/main" val="1330769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p:cNvPicPr>
            <a:picLocks noChangeAspect="1"/>
          </p:cNvPicPr>
          <p:nvPr/>
        </p:nvPicPr>
        <p:blipFill>
          <a:blip r:embed="rId2"/>
          <a:stretch>
            <a:fillRect/>
          </a:stretch>
        </p:blipFill>
        <p:spPr>
          <a:xfrm>
            <a:off x="1567132" y="2286000"/>
            <a:ext cx="9144000" cy="4572000"/>
          </a:xfrm>
          <a:prstGeom prst="rect">
            <a:avLst/>
          </a:prstGeom>
        </p:spPr>
      </p:pic>
      <p:sp>
        <p:nvSpPr>
          <p:cNvPr id="2" name="Title 1"/>
          <p:cNvSpPr>
            <a:spLocks noGrp="1"/>
          </p:cNvSpPr>
          <p:nvPr>
            <p:ph type="title"/>
          </p:nvPr>
        </p:nvSpPr>
        <p:spPr>
          <a:xfrm>
            <a:off x="211755" y="276943"/>
            <a:ext cx="11636943" cy="1325563"/>
          </a:xfrm>
        </p:spPr>
        <p:txBody>
          <a:bodyPr>
            <a:normAutofit/>
          </a:bodyPr>
          <a:lstStyle/>
          <a:p>
            <a:pPr algn="ctr"/>
            <a:r>
              <a:rPr lang="en-US" b="1" dirty="0">
                <a:latin typeface="+mn-lt"/>
              </a:rPr>
              <a:t>Summer 2017 Assessment: </a:t>
            </a:r>
            <a:br>
              <a:rPr lang="en-US" b="1" dirty="0">
                <a:latin typeface="+mn-lt"/>
              </a:rPr>
            </a:br>
            <a:r>
              <a:rPr lang="en-US" b="1" dirty="0">
                <a:latin typeface="+mn-lt"/>
              </a:rPr>
              <a:t>Deep Water Dissolved Oxygen in Balance</a:t>
            </a: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A8328EF-C2C8-4861-B0DA-8100FEBAF165}"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8" name="TextBox 7"/>
          <p:cNvSpPr txBox="1"/>
          <p:nvPr/>
        </p:nvSpPr>
        <p:spPr>
          <a:xfrm>
            <a:off x="1877273" y="2190053"/>
            <a:ext cx="2336217" cy="830997"/>
          </a:xfrm>
          <a:prstGeom prst="rect">
            <a:avLst/>
          </a:prstGeom>
          <a:solidFill>
            <a:schemeClr val="bg1"/>
          </a:solid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Watershed Loads</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prstClr val="black"/>
                </a:solidFill>
                <a:latin typeface="Calibri" panose="020F0502020204030204"/>
              </a:rPr>
              <a:t>Increase</a:t>
            </a:r>
            <a:endPar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0" name="TextBox 9"/>
          <p:cNvSpPr txBox="1"/>
          <p:nvPr/>
        </p:nvSpPr>
        <p:spPr>
          <a:xfrm>
            <a:off x="1822586" y="3021050"/>
            <a:ext cx="2696829" cy="830997"/>
          </a:xfrm>
          <a:prstGeom prst="rect">
            <a:avLst/>
          </a:prstGeom>
          <a:solidFill>
            <a:schemeClr val="bg1"/>
          </a:solid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Water Temperature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in</a:t>
            </a:r>
            <a:r>
              <a:rPr lang="en-US" sz="2400" dirty="0">
                <a:solidFill>
                  <a:prstClr val="black"/>
                </a:solidFill>
                <a:latin typeface="Calibri" panose="020F0502020204030204"/>
              </a:rPr>
              <a:t> Bay Increases</a:t>
            </a:r>
            <a:endPar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1" name="TextBox 10"/>
          <p:cNvSpPr txBox="1"/>
          <p:nvPr/>
        </p:nvSpPr>
        <p:spPr>
          <a:xfrm>
            <a:off x="7717936" y="2864277"/>
            <a:ext cx="1919436" cy="830997"/>
          </a:xfrm>
          <a:prstGeom prst="rect">
            <a:avLst/>
          </a:prstGeom>
          <a:solidFill>
            <a:schemeClr val="bg1"/>
          </a:solid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Sea Level Rise</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prstClr val="black"/>
                </a:solidFill>
                <a:latin typeface="Calibri" panose="020F0502020204030204"/>
              </a:rPr>
              <a:t>Increases</a:t>
            </a:r>
            <a:endPar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2" name="TextBox 11"/>
          <p:cNvSpPr txBox="1"/>
          <p:nvPr/>
        </p:nvSpPr>
        <p:spPr>
          <a:xfrm>
            <a:off x="7471698" y="3271654"/>
            <a:ext cx="184731" cy="461665"/>
          </a:xfrm>
          <a:prstGeom prst="rect">
            <a:avLst/>
          </a:prstGeom>
          <a:solidFill>
            <a:schemeClr val="bg1"/>
          </a:solid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3" name="TextBox 12"/>
          <p:cNvSpPr txBox="1"/>
          <p:nvPr/>
        </p:nvSpPr>
        <p:spPr>
          <a:xfrm>
            <a:off x="1821735" y="5418094"/>
            <a:ext cx="2790045" cy="1200329"/>
          </a:xfrm>
          <a:prstGeom prst="rect">
            <a:avLst/>
          </a:prstGeom>
          <a:solidFill>
            <a:schemeClr val="bg1"/>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Calibri" panose="020F0502020204030204"/>
                <a:ea typeface="+mn-ea"/>
                <a:cs typeface="+mn-cs"/>
              </a:rPr>
              <a:t>Decreased Oxygen In Deep Waters of the Bay</a:t>
            </a:r>
          </a:p>
        </p:txBody>
      </p:sp>
      <p:sp>
        <p:nvSpPr>
          <p:cNvPr id="14" name="TextBox 13"/>
          <p:cNvSpPr txBox="1"/>
          <p:nvPr/>
        </p:nvSpPr>
        <p:spPr>
          <a:xfrm>
            <a:off x="7656429" y="5418094"/>
            <a:ext cx="2908124" cy="1200329"/>
          </a:xfrm>
          <a:prstGeom prst="rect">
            <a:avLst/>
          </a:prstGeom>
          <a:solidFill>
            <a:schemeClr val="bg1"/>
          </a:solidFill>
        </p:spPr>
        <p:txBody>
          <a:bodyPr wrap="square" rtlCol="0">
            <a:spAutoFit/>
          </a:bodyPr>
          <a:lstStyle/>
          <a:p>
            <a:pPr lvl="0" algn="ctr">
              <a:defRPr/>
            </a:pPr>
            <a:r>
              <a:rPr lang="en-US" sz="2400" b="1" dirty="0">
                <a:solidFill>
                  <a:prstClr val="black"/>
                </a:solidFill>
              </a:rPr>
              <a:t>Increased Oxygen In Deep Waters of the Bay</a:t>
            </a:r>
          </a:p>
        </p:txBody>
      </p:sp>
      <p:sp>
        <p:nvSpPr>
          <p:cNvPr id="3" name="Down Arrow 2"/>
          <p:cNvSpPr/>
          <p:nvPr/>
        </p:nvSpPr>
        <p:spPr>
          <a:xfrm rot="10800000">
            <a:off x="9785373" y="2908053"/>
            <a:ext cx="484632" cy="691794"/>
          </a:xfrm>
          <a:prstGeom prst="downArrow">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Down Arrow 15"/>
          <p:cNvSpPr/>
          <p:nvPr/>
        </p:nvSpPr>
        <p:spPr>
          <a:xfrm rot="10800000">
            <a:off x="4475300" y="2310707"/>
            <a:ext cx="308032" cy="606729"/>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Down Arrow 16"/>
          <p:cNvSpPr/>
          <p:nvPr/>
        </p:nvSpPr>
        <p:spPr>
          <a:xfrm rot="10800000">
            <a:off x="4522950" y="3126590"/>
            <a:ext cx="231832" cy="606729"/>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757313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03671" y="1520792"/>
            <a:ext cx="8585735" cy="3477875"/>
          </a:xfrm>
          <a:prstGeom prst="rect">
            <a:avLst/>
          </a:prstGeom>
          <a:noFill/>
        </p:spPr>
        <p:txBody>
          <a:bodyPr wrap="square" rtlCol="0">
            <a:spAutoFit/>
          </a:bodyPr>
          <a:lstStyle/>
          <a:p>
            <a:pPr algn="ctr"/>
            <a:r>
              <a:rPr lang="en-US" sz="4400" b="1" dirty="0"/>
              <a:t>So What Changed Between the Summer 2017 Assessment of Projected Climate Change Impacts and what was Presented to the PSC at the December 19-20 Meeting?</a:t>
            </a:r>
          </a:p>
        </p:txBody>
      </p:sp>
    </p:spTree>
    <p:extLst>
      <p:ext uri="{BB962C8B-B14F-4D97-AF65-F5344CB8AC3E}">
        <p14:creationId xmlns:p14="http://schemas.microsoft.com/office/powerpoint/2010/main" val="3502319387"/>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EsriMapsInfo xmlns="ESRI.ArcGIS.Mapping.OfficeIntegration.PowerPointInfo">
  <Version>Version1</Version>
  <RequiresSignIn>False</RequiresSignIn>
</EsriMapsInfo>
</file>

<file path=customXml/item2.xml><?xml version="1.0" encoding="utf-8"?>
<EsriMapsInfo xmlns="ESRI.ArcGIS.Mapping.OfficeIntegration.PowerPointInfo">
  <Version>Version1</Version>
  <RequiresSignIn>False</RequiresSignIn>
</EsriMapsInfo>
</file>

<file path=customXml/item3.xml><?xml version="1.0" encoding="utf-8"?>
<EsriMapsInfo xmlns="ESRI.ArcGIS.Mapping.OfficeIntegration.PowerPointInfo">
  <Version>Version1</Version>
  <RequiresSignIn>False</RequiresSignIn>
</EsriMapsInfo>
</file>

<file path=customXml/itemProps1.xml><?xml version="1.0" encoding="utf-8"?>
<ds:datastoreItem xmlns:ds="http://schemas.openxmlformats.org/officeDocument/2006/customXml" ds:itemID="{8AF7E178-8AC9-4CBF-ABA7-AF7FB99E0994}">
  <ds:schemaRefs>
    <ds:schemaRef ds:uri="ESRI.ArcGIS.Mapping.OfficeIntegration.PowerPointInfo"/>
  </ds:schemaRefs>
</ds:datastoreItem>
</file>

<file path=customXml/itemProps2.xml><?xml version="1.0" encoding="utf-8"?>
<ds:datastoreItem xmlns:ds="http://schemas.openxmlformats.org/officeDocument/2006/customXml" ds:itemID="{B2C4B984-4CF3-435C-A0D0-FD7AE07D62AA}">
  <ds:schemaRefs>
    <ds:schemaRef ds:uri="ESRI.ArcGIS.Mapping.OfficeIntegration.PowerPointInfo"/>
  </ds:schemaRefs>
</ds:datastoreItem>
</file>

<file path=customXml/itemProps3.xml><?xml version="1.0" encoding="utf-8"?>
<ds:datastoreItem xmlns:ds="http://schemas.openxmlformats.org/officeDocument/2006/customXml" ds:itemID="{9BCCAA2B-4B3E-4512-A797-BEE7628E7D66}">
  <ds:schemaRefs>
    <ds:schemaRef ds:uri="ESRI.ArcGIS.Mapping.OfficeIntegration.PowerPointInfo"/>
  </ds:schemaRefs>
</ds:datastoreItem>
</file>

<file path=docProps/app.xml><?xml version="1.0" encoding="utf-8"?>
<Properties xmlns="http://schemas.openxmlformats.org/officeDocument/2006/extended-properties" xmlns:vt="http://schemas.openxmlformats.org/officeDocument/2006/docPropsVTypes">
  <TotalTime>437</TotalTime>
  <Words>1284</Words>
  <Application>Microsoft Office PowerPoint</Application>
  <PresentationFormat>Widescreen</PresentationFormat>
  <Paragraphs>213</Paragraphs>
  <Slides>19</Slides>
  <Notes>1</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19</vt:i4>
      </vt:variant>
    </vt:vector>
  </HeadingPairs>
  <TitlesOfParts>
    <vt:vector size="26" baseType="lpstr">
      <vt:lpstr>Arial</vt:lpstr>
      <vt:lpstr>Calibri</vt:lpstr>
      <vt:lpstr>Calibri Light</vt:lpstr>
      <vt:lpstr>Constantia</vt:lpstr>
      <vt:lpstr>Times New Roman</vt:lpstr>
      <vt:lpstr>1_Office Theme</vt:lpstr>
      <vt:lpstr>Office Theme</vt:lpstr>
      <vt:lpstr>PowerPoint Presentation</vt:lpstr>
      <vt:lpstr>Outcomes of December 2017 PSC Meeting</vt:lpstr>
      <vt:lpstr>Initial Questions</vt:lpstr>
      <vt:lpstr>Breakout Groups</vt:lpstr>
      <vt:lpstr>Major Climate Variables: 2025 Projections</vt:lpstr>
      <vt:lpstr>Accounting for Changing Conditions Cumulative Assessment of Bay Low Dissolved Oxygen Impacts</vt:lpstr>
      <vt:lpstr>PowerPoint Presentation</vt:lpstr>
      <vt:lpstr>Summer 2017 Assessment:  Deep Water Dissolved Oxygen in Balance</vt:lpstr>
      <vt:lpstr>PowerPoint Presentation</vt:lpstr>
      <vt:lpstr>PowerPoint Presentation</vt:lpstr>
      <vt:lpstr>Climate Change Effects on Loading of Different  Types of Nutrients Better Understood</vt:lpstr>
      <vt:lpstr>December 2017 Assessment:  Deep Water Dissolved Oxygen Not in Balance</vt:lpstr>
      <vt:lpstr>Nutrient Load Reductions Needed to Account for Reduced Oxygen Due to Climate Change</vt:lpstr>
      <vt:lpstr>PowerPoint Presentation</vt:lpstr>
      <vt:lpstr>PowerPoint Presentation</vt:lpstr>
      <vt:lpstr>December 19-20 PSC Policy Decisions</vt:lpstr>
      <vt:lpstr>Understanding the Science:  Proposed Next Steps</vt:lpstr>
      <vt:lpstr>Today’s Requested Policy Decisions</vt:lpstr>
      <vt:lpstr>Today’s Requested Policy Decisions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Abowd, Laurel</dc:creator>
  <cp:lastModifiedBy>Dixon, Rachel</cp:lastModifiedBy>
  <cp:revision>34</cp:revision>
  <dcterms:created xsi:type="dcterms:W3CDTF">2017-12-07T22:44:03Z</dcterms:created>
  <dcterms:modified xsi:type="dcterms:W3CDTF">2018-09-23T23:13:57Z</dcterms:modified>
</cp:coreProperties>
</file>