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7010400" cy="9296400"/>
  <p:embeddedFontLst>
    <p:embeddedFont>
      <p:font typeface="Rockwell" panose="02060603020205020403" pitchFamily="18" charset="0"/>
      <p:regular r:id="rId23"/>
      <p:bold r:id="rId24"/>
      <p:italic r:id="rId25"/>
      <p:boldItalic r:id="rId26"/>
    </p:embeddedFont>
    <p:embeddedFont>
      <p:font typeface="Impact" panose="020B0806030902050204" pitchFamily="34" charset="0"/>
      <p:regular r:id="rId27"/>
    </p:embeddedFont>
    <p:embeddedFont>
      <p:font typeface="Roboto Slab" panose="020B0604020202020204" charset="0"/>
      <p:regular r:id="rId28"/>
      <p:bold r:id="rId29"/>
    </p:embeddedFont>
    <p:embeddedFont>
      <p:font typeface="Nixie On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E9E2A3-F750-4FAF-ABE7-580DB2D701AF}">
  <a:tblStyle styleId="{0BE9E2A3-F750-4FAF-ABE7-580DB2D701A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158750" marR="0" lvl="0" indent="0" algn="l" rtl="0">
              <a:lnSpc>
                <a:spcPct val="100000"/>
              </a:lnSpc>
              <a:spcBef>
                <a:spcPts val="0"/>
              </a:spcBef>
              <a:spcAft>
                <a:spcPts val="0"/>
              </a:spcAft>
              <a:buClr>
                <a:schemeClr val="dk1"/>
              </a:buClr>
              <a:buSzPts val="1100"/>
              <a:buFont typeface="Rockwell"/>
              <a:buNone/>
            </a:pPr>
            <a:endParaRPr sz="1100" b="0" i="0" u="none" strike="noStrike" cap="none">
              <a:solidFill>
                <a:schemeClr val="dk1"/>
              </a:solidFill>
              <a:latin typeface="Rockwell"/>
              <a:ea typeface="Rockwell"/>
              <a:cs typeface="Rockwell"/>
              <a:sym typeface="Rockwe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chemeClr val="dk1"/>
                </a:solidFill>
                <a:latin typeface="Arial"/>
                <a:ea typeface="Arial"/>
                <a:cs typeface="Arial"/>
                <a:sym typeface="Arial"/>
              </a:rPr>
              <a:t>The last two bullets require awareness. This is a challenge in measuring progress. This will require more narrow focus in efforts going forward.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8: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15875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chemeClr val="dk1"/>
                </a:solidFill>
                <a:latin typeface="Arial"/>
                <a:ea typeface="Arial"/>
                <a:cs typeface="Arial"/>
                <a:sym typeface="Arial"/>
              </a:rPr>
              <a:t>Reiteration of cross-outcome connections. Can be tied to previous slide by continuing to work with other workgroups on the topics listed </a:t>
            </a:r>
            <a:endParaRPr/>
          </a:p>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685801" y="4343401"/>
            <a:ext cx="5486399" cy="4114800"/>
          </a:xfrm>
          <a:prstGeom prst="rect">
            <a:avLst/>
          </a:prstGeom>
          <a:noFill/>
          <a:ln>
            <a:noFill/>
          </a:ln>
        </p:spPr>
        <p:txBody>
          <a:bodyPr spcFirstLastPara="1" wrap="square" lIns="91400" tIns="91400" rIns="91400" bIns="91400" anchor="t" anchorCtr="0">
            <a:noAutofit/>
          </a:bodyPr>
          <a:lstStyle/>
          <a:p>
            <a:pPr marL="457200" marR="0" lvl="0" indent="-292100" algn="l" rtl="0">
              <a:lnSpc>
                <a:spcPct val="100000"/>
              </a:lnSpc>
              <a:spcBef>
                <a:spcPts val="0"/>
              </a:spcBef>
              <a:spcAft>
                <a:spcPts val="0"/>
              </a:spcAft>
              <a:buClr>
                <a:schemeClr val="dk1"/>
              </a:buClr>
              <a:buSzPts val="1000"/>
              <a:buFont typeface="Rockwell"/>
              <a:buChar char="●"/>
            </a:pPr>
            <a:r>
              <a:rPr lang="en-US" sz="1000" b="0" i="0" u="none" strike="noStrike" cap="none">
                <a:solidFill>
                  <a:schemeClr val="dk1"/>
                </a:solidFill>
                <a:highlight>
                  <a:srgbClr val="FFFFFF"/>
                </a:highlight>
                <a:latin typeface="Rockwell"/>
                <a:ea typeface="Rockwell"/>
                <a:cs typeface="Rockwell"/>
                <a:sym typeface="Rockwell"/>
              </a:rPr>
              <a:t>The Management Board is expected to approve a Citizen Science and Nontraditional Partner Memorandum of Understanding in July. It might be worth explaining whether and how that agreement—which will support the use of citizen science and nontraditional partner data in monitoring water quality—is is or could be related to this ask. (2) Management Board does not need to approve these indicators. Financial support of *future* indicators would seem to more directly address an existing gap. (3) What does “adopting climate considerations” mean? Would this further our Climate Monitoring and Assessment Outcome, our Climate Adaptation Outcome, or both? Should *all* outcomes adopt climate considerations? Are there some that are a higher priority than others? Is the Climate Resiliency Workgroup willing to help GITs refine their strategies and work plans?</a:t>
            </a:r>
            <a:endParaRPr sz="10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chemeClr val="dk1"/>
              </a:solidFill>
              <a:latin typeface="Rockwell"/>
              <a:ea typeface="Rockwell"/>
              <a:cs typeface="Rockwell"/>
              <a:sym typeface="Rockwe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chemeClr val="dk1"/>
                </a:solidFill>
                <a:latin typeface="Arial"/>
                <a:ea typeface="Arial"/>
                <a:cs typeface="Arial"/>
                <a:sym typeface="Arial"/>
              </a:rPr>
              <a:t>This presentation (with two outcomes) will have two presentations’ worth of discussion time.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1" y="4343401"/>
            <a:ext cx="5486399" cy="4114800"/>
          </a:xfrm>
          <a:prstGeom prst="rect">
            <a:avLst/>
          </a:prstGeom>
          <a:noFill/>
          <a:ln>
            <a:noFill/>
          </a:ln>
        </p:spPr>
        <p:txBody>
          <a:bodyPr spcFirstLastPara="1" wrap="square" lIns="91400" tIns="91400" rIns="91400" bIns="91400" anchor="t" anchorCtr="0">
            <a:noAutofit/>
          </a:bodyPr>
          <a:lstStyle/>
          <a:p>
            <a:pPr marL="342900" marR="0" lvl="0" indent="-279400" algn="l" rtl="0">
              <a:lnSpc>
                <a:spcPct val="100000"/>
              </a:lnSpc>
              <a:spcBef>
                <a:spcPts val="0"/>
              </a:spcBef>
              <a:spcAft>
                <a:spcPts val="0"/>
              </a:spcAft>
              <a:buClr>
                <a:schemeClr val="dk1"/>
              </a:buClr>
              <a:buSzPts val="1000"/>
              <a:buFont typeface="Rockwell"/>
              <a:buChar char="▪"/>
            </a:pPr>
            <a:r>
              <a:rPr lang="en-US" sz="800" b="0" i="0" u="none" strike="noStrike" cap="none">
                <a:solidFill>
                  <a:schemeClr val="dk1"/>
                </a:solidFill>
                <a:latin typeface="Rockwell"/>
                <a:ea typeface="Rockwell"/>
                <a:cs typeface="Rockwell"/>
                <a:sym typeface="Rockwell"/>
              </a:rPr>
              <a:t>Addressing recommendations for data/research needs associated with the results of the “Monitoring and Assessing Impacts of Changes in Weather Patterns and Extreme Events on BMP Siting and Design”</a:t>
            </a:r>
            <a:r>
              <a:rPr lang="en-US" sz="800" b="1" i="0" u="none" strike="noStrike" cap="none">
                <a:solidFill>
                  <a:schemeClr val="dk1"/>
                </a:solidFill>
                <a:latin typeface="Rockwell"/>
                <a:ea typeface="Rockwell"/>
                <a:cs typeface="Rockwell"/>
                <a:sym typeface="Rockwell"/>
              </a:rPr>
              <a:t> </a:t>
            </a:r>
            <a:r>
              <a:rPr lang="en-US" sz="800" b="0" i="0" u="none" strike="noStrike" cap="none">
                <a:solidFill>
                  <a:schemeClr val="dk1"/>
                </a:solidFill>
                <a:latin typeface="Rockwell"/>
                <a:ea typeface="Rockwell"/>
                <a:cs typeface="Rockwell"/>
                <a:sym typeface="Rockwell"/>
              </a:rPr>
              <a:t>STAC Workshop: </a:t>
            </a:r>
            <a:endParaRPr/>
          </a:p>
          <a:p>
            <a:pPr marL="800100" marR="0" lvl="1" indent="-279400" algn="l" rtl="0">
              <a:lnSpc>
                <a:spcPct val="100000"/>
              </a:lnSpc>
              <a:spcBef>
                <a:spcPts val="0"/>
              </a:spcBef>
              <a:spcAft>
                <a:spcPts val="0"/>
              </a:spcAft>
              <a:buClr>
                <a:schemeClr val="dk1"/>
              </a:buClr>
              <a:buSzPts val="1000"/>
              <a:buFont typeface="Rockwell"/>
              <a:buChar char="▪"/>
            </a:pPr>
            <a:r>
              <a:rPr lang="en-US" sz="800" b="0" i="0" u="none" strike="noStrike" cap="none">
                <a:solidFill>
                  <a:schemeClr val="dk1"/>
                </a:solidFill>
                <a:latin typeface="Rockwell"/>
                <a:ea typeface="Rockwell"/>
                <a:cs typeface="Rockwell"/>
                <a:sym typeface="Rockwell"/>
              </a:rPr>
              <a:t>“Starting with the 2022-2023 milestones, determine how climate change will impact the BMPs included in the WIPs and address these vulnerabilities in the two-year milestones”</a:t>
            </a:r>
            <a:endParaRPr/>
          </a:p>
          <a:p>
            <a:pPr marL="520700" marR="0" lvl="1" indent="0"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Rockwell"/>
              <a:ea typeface="Rockwell"/>
              <a:cs typeface="Rockwell"/>
              <a:sym typeface="Rockwell"/>
            </a:endParaRPr>
          </a:p>
          <a:p>
            <a:pPr marL="342900" marR="0" lvl="0" indent="-285750" algn="l" rtl="0">
              <a:lnSpc>
                <a:spcPct val="100000"/>
              </a:lnSpc>
              <a:spcBef>
                <a:spcPts val="0"/>
              </a:spcBef>
              <a:spcAft>
                <a:spcPts val="0"/>
              </a:spcAft>
              <a:buClr>
                <a:srgbClr val="000000"/>
              </a:buClr>
              <a:buSzPts val="1100"/>
              <a:buFont typeface="Rockwell"/>
              <a:buChar char="▪"/>
            </a:pPr>
            <a:r>
              <a:rPr lang="en-US" sz="800" b="0" i="0" u="none" strike="noStrike" cap="none">
                <a:solidFill>
                  <a:schemeClr val="dk1"/>
                </a:solidFill>
                <a:latin typeface="Rockwell"/>
                <a:ea typeface="Rockwell"/>
                <a:cs typeface="Rockwell"/>
                <a:sym typeface="Rockwell"/>
              </a:rPr>
              <a:t>Communicating monitoring priorities to nontraditional partners and Citizen Science programs. </a:t>
            </a:r>
            <a:endParaRPr/>
          </a:p>
          <a:p>
            <a:pPr marL="800100" marR="0" lvl="1" indent="-285750" algn="l" rtl="0">
              <a:lnSpc>
                <a:spcPct val="100000"/>
              </a:lnSpc>
              <a:spcBef>
                <a:spcPts val="0"/>
              </a:spcBef>
              <a:spcAft>
                <a:spcPts val="0"/>
              </a:spcAft>
              <a:buClr>
                <a:srgbClr val="000000"/>
              </a:buClr>
              <a:buSzPts val="1100"/>
              <a:buFont typeface="Rockwell"/>
              <a:buChar char="▪"/>
            </a:pPr>
            <a:r>
              <a:rPr lang="en-US" sz="800" b="0" i="0" u="none" strike="noStrike" cap="none">
                <a:solidFill>
                  <a:schemeClr val="dk1"/>
                </a:solidFill>
                <a:latin typeface="Rockwell"/>
                <a:ea typeface="Rockwell"/>
                <a:cs typeface="Rockwell"/>
                <a:sym typeface="Rockwell"/>
              </a:rPr>
              <a:t>These priorities should include climate-related monitoring needs. MB (with input from CRWG and GITs) will develop a priority list of specific (space &amp; time) data needs for this purpose.</a:t>
            </a:r>
            <a:endParaRPr/>
          </a:p>
          <a:p>
            <a:pPr marL="514350" marR="0" lvl="1" indent="0" algn="l" rtl="0">
              <a:lnSpc>
                <a:spcPct val="100000"/>
              </a:lnSpc>
              <a:spcBef>
                <a:spcPts val="0"/>
              </a:spcBef>
              <a:spcAft>
                <a:spcPts val="0"/>
              </a:spcAft>
              <a:buClr>
                <a:srgbClr val="000000"/>
              </a:buClr>
              <a:buSzPts val="1100"/>
              <a:buFont typeface="Arial"/>
              <a:buNone/>
            </a:pPr>
            <a:endParaRPr sz="800" b="0" i="0" u="none" strike="noStrike" cap="none">
              <a:solidFill>
                <a:schemeClr val="dk1"/>
              </a:solidFill>
              <a:latin typeface="Rockwell"/>
              <a:ea typeface="Rockwell"/>
              <a:cs typeface="Rockwell"/>
              <a:sym typeface="Rockwell"/>
            </a:endParaRPr>
          </a:p>
          <a:p>
            <a:pPr marL="342900" marR="0" lvl="0" indent="-279400" algn="l" rtl="0">
              <a:lnSpc>
                <a:spcPct val="100000"/>
              </a:lnSpc>
              <a:spcBef>
                <a:spcPts val="0"/>
              </a:spcBef>
              <a:spcAft>
                <a:spcPts val="0"/>
              </a:spcAft>
              <a:buClr>
                <a:schemeClr val="dk1"/>
              </a:buClr>
              <a:buSzPts val="1000"/>
              <a:buFont typeface="Rockwell"/>
              <a:buChar char="▪"/>
            </a:pPr>
            <a:r>
              <a:rPr lang="en-US" sz="800" b="0" i="0" u="none" strike="noStrike" cap="none">
                <a:solidFill>
                  <a:schemeClr val="dk1"/>
                </a:solidFill>
                <a:latin typeface="Rockwell"/>
                <a:ea typeface="Rockwell"/>
                <a:cs typeface="Rockwell"/>
                <a:sym typeface="Rockwell"/>
              </a:rPr>
              <a:t>Promoting utilization of the Chesapeake Bay Program Climate Smart Framework &amp; Decision-Support Tool – </a:t>
            </a:r>
            <a:endParaRPr/>
          </a:p>
          <a:p>
            <a:pPr marL="800100" marR="0" lvl="1" indent="-279400" algn="l" rtl="0">
              <a:lnSpc>
                <a:spcPct val="100000"/>
              </a:lnSpc>
              <a:spcBef>
                <a:spcPts val="0"/>
              </a:spcBef>
              <a:spcAft>
                <a:spcPts val="0"/>
              </a:spcAft>
              <a:buClr>
                <a:schemeClr val="dk1"/>
              </a:buClr>
              <a:buSzPts val="1000"/>
              <a:buFont typeface="Rockwell"/>
              <a:buChar char="▪"/>
            </a:pPr>
            <a:r>
              <a:rPr lang="en-US" sz="800" b="0" i="0" u="none" strike="noStrike" cap="none">
                <a:solidFill>
                  <a:schemeClr val="dk1"/>
                </a:solidFill>
                <a:latin typeface="Rockwell"/>
                <a:ea typeface="Rockwell"/>
                <a:cs typeface="Rockwell"/>
                <a:sym typeface="Rockwell"/>
              </a:rPr>
              <a:t>Encourage GIT chairs and coordinators to utilize this decision making tool in their workgroup decisions. </a:t>
            </a:r>
            <a:endParaRPr sz="8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100"/>
              <a:buFont typeface="Arial"/>
              <a:buNone/>
            </a:pPr>
            <a:endParaRPr sz="800" b="0" i="0" u="none" strike="noStrike" cap="none">
              <a:solidFill>
                <a:schemeClr val="dk1"/>
              </a:solidFill>
              <a:latin typeface="Rockwell"/>
              <a:ea typeface="Rockwell"/>
              <a:cs typeface="Rockwell"/>
              <a:sym typeface="Rockwell"/>
            </a:endParaRPr>
          </a:p>
          <a:p>
            <a:pPr marL="342900" marR="0" lvl="0" indent="-285750" algn="l" rtl="0">
              <a:lnSpc>
                <a:spcPct val="100000"/>
              </a:lnSpc>
              <a:spcBef>
                <a:spcPts val="0"/>
              </a:spcBef>
              <a:spcAft>
                <a:spcPts val="0"/>
              </a:spcAft>
              <a:buClr>
                <a:schemeClr val="dk1"/>
              </a:buClr>
              <a:buSzPts val="1100"/>
              <a:buFont typeface="Rockwell"/>
              <a:buChar char="▪"/>
            </a:pPr>
            <a:r>
              <a:rPr lang="en-US" sz="800" b="0" i="0" u="none" strike="noStrike" cap="none">
                <a:solidFill>
                  <a:schemeClr val="dk1"/>
                </a:solidFill>
                <a:latin typeface="Rockwell"/>
                <a:ea typeface="Rockwell"/>
                <a:cs typeface="Rockwell"/>
                <a:sym typeface="Rockwell"/>
              </a:rPr>
              <a:t>Jurisdiction, WQGIT input and support re: WIP narrative guidance- a qualitative approach for incorporating climate change into the phase III WIPs</a:t>
            </a:r>
            <a:endParaRPr sz="800" b="0" i="0" u="none" strike="noStrike" cap="none">
              <a:solidFill>
                <a:schemeClr val="dk1"/>
              </a:solidFill>
              <a:latin typeface="Rockwell"/>
              <a:ea typeface="Rockwell"/>
              <a:cs typeface="Rockwell"/>
              <a:sym typeface="Rockwell"/>
            </a:endParaRPr>
          </a:p>
          <a:p>
            <a:pPr marL="139700" marR="0" lvl="0" indent="0" algn="l" rtl="0">
              <a:lnSpc>
                <a:spcPct val="100000"/>
              </a:lnSpc>
              <a:spcBef>
                <a:spcPts val="0"/>
              </a:spcBef>
              <a:spcAft>
                <a:spcPts val="0"/>
              </a:spcAft>
              <a:buClr>
                <a:srgbClr val="000000"/>
              </a:buClr>
              <a:buSzPts val="1400"/>
              <a:buFont typeface="Arial"/>
              <a:buNone/>
            </a:pPr>
            <a:endParaRPr sz="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0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endParaRPr sz="10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chemeClr val="dk1"/>
              </a:solidFill>
              <a:latin typeface="Rockwell"/>
              <a:ea typeface="Rockwell"/>
              <a:cs typeface="Rockwell"/>
              <a:sym typeface="Rockwe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701042" y="4415790"/>
            <a:ext cx="5608200" cy="418350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chemeClr val="dk1"/>
                </a:solidFill>
                <a:latin typeface="Arial"/>
                <a:ea typeface="Arial"/>
                <a:cs typeface="Arial"/>
                <a:sym typeface="Arial"/>
              </a:rPr>
              <a:t>climate impacts many outcomes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336550" marR="0" lvl="0" indent="-171450" algn="l" rtl="0">
              <a:lnSpc>
                <a:spcPct val="115000"/>
              </a:lnSpc>
              <a:spcBef>
                <a:spcPts val="0"/>
              </a:spcBef>
              <a:spcAft>
                <a:spcPts val="0"/>
              </a:spcAft>
              <a:buClr>
                <a:srgbClr val="222222"/>
              </a:buClr>
              <a:buSzPts val="1000"/>
              <a:buFont typeface="Arial"/>
              <a:buChar char="•"/>
            </a:pPr>
            <a:r>
              <a:rPr lang="en-US" sz="1000" b="0" i="0" u="none" strike="noStrike" cap="none">
                <a:solidFill>
                  <a:srgbClr val="222222"/>
                </a:solidFill>
                <a:latin typeface="Rockwell"/>
                <a:ea typeface="Rockwell"/>
                <a:cs typeface="Rockwell"/>
                <a:sym typeface="Rockwell"/>
              </a:rPr>
              <a:t>Fostering Stewardship Goal/Diversity Outcome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a:pPr>
            <a:r>
              <a:rPr lang="en-US" sz="1000" b="0" i="0" u="none" strike="noStrike" cap="none">
                <a:solidFill>
                  <a:srgbClr val="222222"/>
                </a:solidFill>
                <a:latin typeface="Rockwell"/>
                <a:ea typeface="Rockwell"/>
                <a:cs typeface="Rockwell"/>
                <a:sym typeface="Rockwell"/>
              </a:rPr>
              <a:t>Cross outcome considerations – could always use more data relating to environmental justice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a:pPr>
            <a:r>
              <a:rPr lang="en-US" sz="1000" b="0" i="0" u="none" strike="noStrike" cap="none">
                <a:solidFill>
                  <a:srgbClr val="222222"/>
                </a:solidFill>
                <a:latin typeface="Rockwell"/>
                <a:ea typeface="Rockwell"/>
                <a:cs typeface="Rockwell"/>
                <a:sym typeface="Rockwell"/>
              </a:rPr>
              <a:t>used climate information to determine mapping layers to use (?)</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Healthy Watersheds Goal/Outcome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How they plan to adapt/planned action – develop a clear path forward related to climate change</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Public Access Goal</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chemeClr val="dk1"/>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List Addressing Sea Level Rise and Climate Change Issues as “Factors Influencing” </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Sustainable Fisheries Goal/Forage Fish Populations Outcome </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support efforts to minimize climate change impacts(Chesapeake Atlantis Model demonstrated a negative correlation between increasing temperatures and forage)</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Sustainable Fisheries and Vital Habitats Goals/Fish Habitat Conservation and Restoration Outcome </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Lessons Learned: We will need to include climate changes if we are building resiliency into our management efforts and project where investments will be most effective according to risk of climate change impacts. </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work with climate change experts to analyze climate change impacts on fish habitat</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Toxic Contaminants Goal</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Pilot for climate resiliency method (CRWG)</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Vital Habitats Goal/SAV Outcome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held workshops with Climate Resiliency Workgroup</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Vital Habitats Goal/Brook Trout Outcome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Are we doing what we said we would be doing/Current effort – consider climate change and emerging stressors in determining restoration priorities</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Water Quality Goal/WIPS outcomes:</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chemeClr val="dk1"/>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better understanding of climate resilient BMPs</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chemeClr val="dk1"/>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Challenges – developing an approach to account for changed conditions due to climate change</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latin typeface="Rockwell"/>
                <a:ea typeface="Rockwell"/>
                <a:cs typeface="Rockwell"/>
                <a:sym typeface="Rockwell"/>
              </a:rPr>
              <a:t>Water Quality Goal/Monitoring Outcome:</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Management approach – better predict future pop growth and climate change impacts</a:t>
            </a:r>
            <a:endParaRPr sz="1000" b="0" i="0" u="none" strike="noStrike" cap="none">
              <a:solidFill>
                <a:srgbClr val="222222"/>
              </a:solidFill>
              <a:latin typeface="Rockwell"/>
              <a:ea typeface="Rockwell"/>
              <a:cs typeface="Rockwell"/>
              <a:sym typeface="Rockwell"/>
            </a:endParaRPr>
          </a:p>
          <a:p>
            <a:pPr marL="914400" marR="0" lvl="1" indent="-292100" algn="l" rtl="0">
              <a:lnSpc>
                <a:spcPct val="115000"/>
              </a:lnSpc>
              <a:spcBef>
                <a:spcPts val="0"/>
              </a:spcBef>
              <a:spcAft>
                <a:spcPts val="0"/>
              </a:spcAft>
              <a:buClr>
                <a:srgbClr val="222222"/>
              </a:buClr>
              <a:buSzPts val="1000"/>
              <a:buFont typeface="Rockwell"/>
              <a:buAutoNum type="alphaLcPeriod" startAt="2"/>
            </a:pPr>
            <a:r>
              <a:rPr lang="en-US" sz="1000" b="0" i="0" u="none" strike="noStrike" cap="none">
                <a:solidFill>
                  <a:srgbClr val="222222"/>
                </a:solidFill>
                <a:latin typeface="Rockwell"/>
                <a:ea typeface="Rockwell"/>
                <a:cs typeface="Rockwell"/>
                <a:sym typeface="Rockwell"/>
              </a:rPr>
              <a:t>Cross outcome considerations – maintaining the networks supports ‘factors’ data supporting proposed priority climate impacts and resiliency indicators</a:t>
            </a:r>
            <a:endParaRPr sz="1000" b="0" i="0" u="none" strike="noStrike" cap="none">
              <a:solidFill>
                <a:srgbClr val="222222"/>
              </a:solidFill>
              <a:latin typeface="Rockwell"/>
              <a:ea typeface="Rockwell"/>
              <a:cs typeface="Rockwell"/>
              <a:sym typeface="Rockwell"/>
            </a:endParaRPr>
          </a:p>
          <a:p>
            <a:pPr marL="457200" marR="0" lvl="0" indent="-292100" algn="l" rtl="0">
              <a:lnSpc>
                <a:spcPct val="115000"/>
              </a:lnSpc>
              <a:spcBef>
                <a:spcPts val="0"/>
              </a:spcBef>
              <a:spcAft>
                <a:spcPts val="0"/>
              </a:spcAft>
              <a:buClr>
                <a:srgbClr val="222222"/>
              </a:buClr>
              <a:buSzPts val="1000"/>
              <a:buFont typeface="Rockwell"/>
              <a:buChar char="●"/>
            </a:pPr>
            <a:r>
              <a:rPr lang="en-US" sz="1000" b="0" i="0" u="none" strike="noStrike" cap="none">
                <a:solidFill>
                  <a:srgbClr val="222222"/>
                </a:solidFill>
                <a:highlight>
                  <a:srgbClr val="FFFFFF"/>
                </a:highlight>
                <a:latin typeface="Rockwell"/>
                <a:ea typeface="Rockwell"/>
                <a:cs typeface="Rockwell"/>
                <a:sym typeface="Rockwell"/>
              </a:rPr>
              <a:t>Diversity, Public Access and Brook Trout highlight climate actions in their work plans</a:t>
            </a:r>
            <a:endParaRPr sz="1000" b="0" i="0" u="none" strike="noStrike" cap="none">
              <a:solidFill>
                <a:srgbClr val="222222"/>
              </a:solidFill>
              <a:latin typeface="Rockwell"/>
              <a:ea typeface="Rockwell"/>
              <a:cs typeface="Rockwell"/>
              <a:sym typeface="Rockwell"/>
            </a:endParaRPr>
          </a:p>
          <a:p>
            <a:pPr marL="0" marR="0" lvl="0" indent="0" algn="l" rtl="0">
              <a:lnSpc>
                <a:spcPct val="115000"/>
              </a:lnSpc>
              <a:spcBef>
                <a:spcPts val="0"/>
              </a:spcBef>
              <a:spcAft>
                <a:spcPts val="0"/>
              </a:spcAft>
              <a:buClr>
                <a:schemeClr val="dk1"/>
              </a:buClr>
              <a:buSzPts val="1100"/>
              <a:buFont typeface="Arial"/>
              <a:buNone/>
            </a:pPr>
            <a:endParaRPr sz="1000" b="0" i="0" u="none" strike="noStrike" cap="none">
              <a:solidFill>
                <a:srgbClr val="222222"/>
              </a:solidFill>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1400"/>
              <a:buFont typeface="Arial"/>
              <a:buNone/>
            </a:pPr>
            <a:endParaRPr sz="1000" b="1" i="1" u="sng" strike="noStrike" cap="none">
              <a:solidFill>
                <a:srgbClr val="FF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Rockwell"/>
              <a:ea typeface="Rockwell"/>
              <a:cs typeface="Rockwell"/>
              <a:sym typeface="Rockwell"/>
            </a:endParaRPr>
          </a:p>
        </p:txBody>
      </p:sp>
      <p:sp>
        <p:nvSpPr>
          <p:cNvPr id="133" name="Google Shape;13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701042" y="4415790"/>
            <a:ext cx="5608319" cy="4183380"/>
          </a:xfrm>
          <a:prstGeom prst="rect">
            <a:avLst/>
          </a:prstGeom>
          <a:noFill/>
          <a:ln>
            <a:noFill/>
          </a:ln>
        </p:spPr>
        <p:txBody>
          <a:bodyPr spcFirstLastPara="1" wrap="square" lIns="93125" tIns="93125" rIns="93125" bIns="93125"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a:solidFill>
                  <a:schemeClr val="dk1"/>
                </a:solidFill>
                <a:latin typeface="Arial"/>
                <a:ea typeface="Arial"/>
                <a:cs typeface="Arial"/>
                <a:sym typeface="Arial"/>
              </a:rPr>
              <a:t>Monitoring data, research. Across the partners, there’s a wide range of efforts of climate incorporation into their programs. But there is a need for consistency across these efforts. </a:t>
            </a:r>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a:solidFill>
                  <a:srgbClr val="FF0000"/>
                </a:solidFill>
                <a:latin typeface="Arial"/>
                <a:ea typeface="Arial"/>
                <a:cs typeface="Arial"/>
                <a:sym typeface="Arial"/>
              </a:rPr>
              <a:t>The CRWG spent 2 year gathering insights from the partnership on possible indicators to inform decision-making. The Original list of needs was 210 topics, 122 metrics. We are publishing 6 this year. Efforts for the top 21 (and maybe the 150+)Have been captured. The remaining 200ish items of interest is one set of gaps we might reference here.  </a:t>
            </a:r>
            <a:endParaRPr/>
          </a:p>
          <a:p>
            <a:pPr marL="171450" marR="0" lvl="0" indent="-171450" algn="l" rtl="0">
              <a:lnSpc>
                <a:spcPct val="100000"/>
              </a:lnSpc>
              <a:spcBef>
                <a:spcPts val="0"/>
              </a:spcBef>
              <a:spcAft>
                <a:spcPts val="0"/>
              </a:spcAft>
              <a:buClr>
                <a:srgbClr val="000000"/>
              </a:buClr>
              <a:buSzPts val="1400"/>
              <a:buFont typeface="Arial"/>
              <a:buChar char="•"/>
            </a:pPr>
            <a:r>
              <a:rPr lang="en-US" sz="1100" b="0" i="0" u="none" strike="noStrike" cap="none">
                <a:solidFill>
                  <a:schemeClr val="dk1"/>
                </a:solidFill>
                <a:latin typeface="Arial"/>
                <a:ea typeface="Arial"/>
                <a:cs typeface="Arial"/>
                <a:sym typeface="Arial"/>
              </a:rPr>
              <a:t>our workplan was too broad, including all partners’ efforts. Going forward, CRWG will narrow focus that the workgroup can impact. Sets the stage for revisions. </a:t>
            </a:r>
            <a:endParaRPr/>
          </a:p>
          <a:p>
            <a:pPr marL="457200" marR="0" lvl="0" indent="-22860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p:nvPr/>
        </p:nvSpPr>
        <p:spPr>
          <a:xfrm>
            <a:off x="0" y="0"/>
            <a:ext cx="91440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1" name="Google Shape;11;p2"/>
          <p:cNvSpPr/>
          <p:nvPr/>
        </p:nvSpPr>
        <p:spPr>
          <a:xfrm>
            <a:off x="0" y="500625"/>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0" y="4493604"/>
            <a:ext cx="9144000" cy="118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0" y="4584075"/>
            <a:ext cx="9144000" cy="5594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ctrTitle"/>
          </p:nvPr>
        </p:nvSpPr>
        <p:spPr>
          <a:xfrm>
            <a:off x="685800" y="2601425"/>
            <a:ext cx="5810400" cy="11597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FFFFF"/>
              </a:buClr>
              <a:buSzPts val="4800"/>
              <a:buFont typeface="Roboto Slab"/>
              <a:buNone/>
              <a:defRPr sz="4800" b="1" i="0" u="none" strike="noStrike" cap="none">
                <a:solidFill>
                  <a:srgbClr val="FFFFFF"/>
                </a:solidFill>
                <a:latin typeface="Roboto Slab"/>
                <a:ea typeface="Roboto Slab"/>
                <a:cs typeface="Roboto Slab"/>
                <a:sym typeface="Roboto Slab"/>
              </a:defRPr>
            </a:lvl1pPr>
            <a:lvl2pPr marR="0" lvl="1"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2pPr>
            <a:lvl3pPr marR="0" lvl="2"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3pPr>
            <a:lvl4pPr marR="0" lvl="3"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4pPr>
            <a:lvl5pPr marR="0" lvl="4"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5pPr>
            <a:lvl6pPr marR="0" lvl="5"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6pPr>
            <a:lvl7pPr marR="0" lvl="6"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7pPr>
            <a:lvl8pPr marR="0" lvl="7"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8pPr>
            <a:lvl9pPr marR="0" lvl="8" algn="ctr" rtl="0">
              <a:lnSpc>
                <a:spcPct val="100000"/>
              </a:lnSpc>
              <a:spcBef>
                <a:spcPts val="0"/>
              </a:spcBef>
              <a:spcAft>
                <a:spcPts val="0"/>
              </a:spcAft>
              <a:buClr>
                <a:srgbClr val="FFFFFF"/>
              </a:buClr>
              <a:buSzPts val="6000"/>
              <a:buFont typeface="Roboto Slab"/>
              <a:buNone/>
              <a:defRPr sz="6000" b="1" i="0" u="none" strike="noStrike" cap="none">
                <a:solidFill>
                  <a:srgbClr val="FFFFFF"/>
                </a:solidFill>
                <a:latin typeface="Roboto Slab"/>
                <a:ea typeface="Roboto Slab"/>
                <a:cs typeface="Roboto Slab"/>
                <a:sym typeface="Roboto Slab"/>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
        <p:cNvGrpSpPr/>
        <p:nvPr/>
      </p:nvGrpSpPr>
      <p:grpSpPr>
        <a:xfrm>
          <a:off x="0" y="0"/>
          <a:ext cx="0" cy="0"/>
          <a:chOff x="0" y="0"/>
          <a:chExt cx="0" cy="0"/>
        </a:xfrm>
      </p:grpSpPr>
      <p:sp>
        <p:nvSpPr>
          <p:cNvPr id="16" name="Google Shape;16;p3"/>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000"/>
                  </a:srgbClr>
                </a:solidFill>
                <a:latin typeface="Impact"/>
              </a:rPr>
              <a:t>“</a:t>
            </a:r>
          </a:p>
        </p:txBody>
      </p:sp>
      <p:sp>
        <p:nvSpPr>
          <p:cNvPr id="18" name="Google Shape;18;p3"/>
          <p:cNvSpPr/>
          <p:nvPr/>
        </p:nvSpPr>
        <p:spPr>
          <a:xfrm>
            <a:off x="0" y="0"/>
            <a:ext cx="91440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19" name="Google Shape;19;p3"/>
          <p:cNvSpPr/>
          <p:nvPr/>
        </p:nvSpPr>
        <p:spPr>
          <a:xfrm>
            <a:off x="0" y="500624"/>
            <a:ext cx="9144000" cy="7320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a:off x="0" y="4333125"/>
            <a:ext cx="9144000" cy="8102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txBox="1">
            <a:spLocks noGrp="1"/>
          </p:cNvSpPr>
          <p:nvPr>
            <p:ph type="body" idx="1"/>
          </p:nvPr>
        </p:nvSpPr>
        <p:spPr>
          <a:xfrm>
            <a:off x="1556175" y="2300275"/>
            <a:ext cx="6031800" cy="605100"/>
          </a:xfrm>
          <a:prstGeom prst="rect">
            <a:avLst/>
          </a:prstGeom>
          <a:noFill/>
          <a:ln>
            <a:noFill/>
          </a:ln>
        </p:spPr>
        <p:txBody>
          <a:bodyPr spcFirstLastPara="1" wrap="square" lIns="91425" tIns="91425" rIns="91425" bIns="91425" anchor="ctr" anchorCtr="0"/>
          <a:lstStyle>
            <a:lvl1pPr marL="457200" marR="0" lvl="0" indent="-355600" algn="ctr" rtl="0">
              <a:lnSpc>
                <a:spcPct val="100000"/>
              </a:lnSpc>
              <a:spcBef>
                <a:spcPts val="0"/>
              </a:spcBef>
              <a:spcAft>
                <a:spcPts val="0"/>
              </a:spcAft>
              <a:buClr>
                <a:srgbClr val="FFFFFF"/>
              </a:buClr>
              <a:buSzPts val="2000"/>
              <a:buFont typeface="Nixie One"/>
              <a:buChar char="▪"/>
              <a:defRPr sz="2000" b="0" i="0" u="none" strike="noStrike" cap="none">
                <a:solidFill>
                  <a:srgbClr val="FFFFFF"/>
                </a:solidFill>
                <a:latin typeface="Nixie One"/>
                <a:ea typeface="Nixie One"/>
                <a:cs typeface="Nixie One"/>
                <a:sym typeface="Nixie One"/>
              </a:defRPr>
            </a:lvl1pPr>
            <a:lvl2pPr marL="914400" marR="0" lvl="1" indent="-355600" algn="ctr" rtl="0">
              <a:lnSpc>
                <a:spcPct val="100000"/>
              </a:lnSpc>
              <a:spcBef>
                <a:spcPts val="0"/>
              </a:spcBef>
              <a:spcAft>
                <a:spcPts val="0"/>
              </a:spcAft>
              <a:buClr>
                <a:srgbClr val="FFFFFF"/>
              </a:buClr>
              <a:buSzPts val="2000"/>
              <a:buFont typeface="Nixie One"/>
              <a:buChar char="▫"/>
              <a:defRPr sz="2000" b="0" i="0" u="none" strike="noStrike" cap="none">
                <a:solidFill>
                  <a:srgbClr val="FFFFFF"/>
                </a:solidFill>
                <a:latin typeface="Nixie One"/>
                <a:ea typeface="Nixie One"/>
                <a:cs typeface="Nixie One"/>
                <a:sym typeface="Nixie One"/>
              </a:defRPr>
            </a:lvl2pPr>
            <a:lvl3pPr marL="1371600" marR="0" lvl="2"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3pPr>
            <a:lvl4pPr marL="1828800" marR="0" lvl="3"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4pPr>
            <a:lvl5pPr marL="2286000" marR="0" lvl="4"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5pPr>
            <a:lvl6pPr marL="2743200" marR="0" lvl="5"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6pPr>
            <a:lvl7pPr marL="3200400" marR="0" lvl="6"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7pPr>
            <a:lvl8pPr marL="3657600" marR="0" lvl="7"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8pPr>
            <a:lvl9pPr marL="4114800" marR="0" lvl="8" indent="-228600" algn="ctr" rtl="0">
              <a:lnSpc>
                <a:spcPct val="100000"/>
              </a:lnSpc>
              <a:spcBef>
                <a:spcPts val="0"/>
              </a:spcBef>
              <a:spcAft>
                <a:spcPts val="0"/>
              </a:spcAft>
              <a:buClr>
                <a:srgbClr val="FFFFFF"/>
              </a:buClr>
              <a:buSzPts val="2000"/>
              <a:buFont typeface="Nixie One"/>
              <a:buNone/>
              <a:defRPr sz="2000" b="0" i="0" u="none" strike="noStrike" cap="none">
                <a:solidFill>
                  <a:srgbClr val="FFFFFF"/>
                </a:solidFill>
                <a:latin typeface="Nixie One"/>
                <a:ea typeface="Nixie One"/>
                <a:cs typeface="Nixie One"/>
                <a:sym typeface="Nixie 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2472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25" name="Google Shape;25;p4"/>
          <p:cNvSpPr/>
          <p:nvPr/>
        </p:nvSpPr>
        <p:spPr>
          <a:xfrm>
            <a:off x="0" y="500625"/>
            <a:ext cx="4572000" cy="10586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a:off x="0" y="3691500"/>
            <a:ext cx="247200" cy="1451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 name="Google Shape;29;p4"/>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30" name="Google Shape;30;p4"/>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
        <p:nvSpPr>
          <p:cNvPr id="31" name="Google Shape;31;p4"/>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1pPr>
            <a:lvl2pPr marL="914400" marR="0" lvl="1"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0"/>
              </a:spcBef>
              <a:spcAft>
                <a:spcPts val="0"/>
              </a:spcAft>
              <a:buClr>
                <a:srgbClr val="114454"/>
              </a:buClr>
              <a:buSzPts val="2800"/>
              <a:buFont typeface="Nixie One"/>
              <a:buNone/>
              <a:defRPr sz="2800" b="0" i="0" u="none" strike="noStrike" cap="none">
                <a:solidFill>
                  <a:srgbClr val="114454"/>
                </a:solidFill>
                <a:latin typeface="Nixie One"/>
                <a:ea typeface="Nixie One"/>
                <a:cs typeface="Nixie One"/>
                <a:sym typeface="Nixie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4113600" y="2878750"/>
            <a:ext cx="4505699" cy="115979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1pPr>
            <a:lvl2pPr marR="0" lvl="1"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2pPr>
            <a:lvl3pPr marR="0" lvl="2"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3pPr>
            <a:lvl4pPr marR="0" lvl="3"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4pPr>
            <a:lvl5pPr marR="0" lvl="4"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5pPr>
            <a:lvl6pPr marR="0" lvl="5"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6pPr>
            <a:lvl7pPr marR="0" lvl="6"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7pPr>
            <a:lvl8pPr marR="0" lvl="7"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8pPr>
            <a:lvl9pPr marR="0" lvl="8" algn="l" rtl="0">
              <a:lnSpc>
                <a:spcPct val="100000"/>
              </a:lnSpc>
              <a:spcBef>
                <a:spcPts val="0"/>
              </a:spcBef>
              <a:spcAft>
                <a:spcPts val="0"/>
              </a:spcAft>
              <a:buClr>
                <a:srgbClr val="114454"/>
              </a:buClr>
              <a:buSzPts val="4800"/>
              <a:buFont typeface="Roboto Slab"/>
              <a:buNone/>
              <a:defRPr sz="4800" b="1" i="0" u="none" strike="noStrike" cap="none">
                <a:solidFill>
                  <a:srgbClr val="114454"/>
                </a:solidFill>
                <a:latin typeface="Roboto Slab"/>
                <a:ea typeface="Roboto Slab"/>
                <a:cs typeface="Roboto Slab"/>
                <a:sym typeface="Roboto Slab"/>
              </a:defRPr>
            </a:lvl9pPr>
          </a:lstStyle>
          <a:p>
            <a:endParaRPr/>
          </a:p>
        </p:txBody>
      </p:sp>
      <p:sp>
        <p:nvSpPr>
          <p:cNvPr id="34" name="Google Shape;34;p5"/>
          <p:cNvSpPr txBox="1">
            <a:spLocks noGrp="1"/>
          </p:cNvSpPr>
          <p:nvPr>
            <p:ph type="subTitle" idx="1"/>
          </p:nvPr>
        </p:nvSpPr>
        <p:spPr>
          <a:xfrm>
            <a:off x="4113600" y="3983050"/>
            <a:ext cx="4505699" cy="784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1pPr>
            <a:lvl2pPr marR="0" lvl="1"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2pPr>
            <a:lvl3pPr marR="0" lvl="2"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3pPr>
            <a:lvl4pPr marR="0" lvl="3"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4pPr>
            <a:lvl5pPr marR="0" lvl="4"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5pPr>
            <a:lvl6pPr marR="0" lvl="5"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6pPr>
            <a:lvl7pPr marR="0" lvl="6"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7pPr>
            <a:lvl8pPr marR="0" lvl="7"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8pPr>
            <a:lvl9pPr marR="0" lvl="8" algn="l" rtl="0">
              <a:lnSpc>
                <a:spcPct val="100000"/>
              </a:lnSpc>
              <a:spcBef>
                <a:spcPts val="0"/>
              </a:spcBef>
              <a:spcAft>
                <a:spcPts val="0"/>
              </a:spcAft>
              <a:buClr>
                <a:srgbClr val="94BF6E"/>
              </a:buClr>
              <a:buSzPts val="1800"/>
              <a:buFont typeface="Nixie One"/>
              <a:buNone/>
              <a:defRPr sz="1800" b="1" i="0" u="none" strike="noStrike" cap="none">
                <a:solidFill>
                  <a:srgbClr val="94BF6E"/>
                </a:solidFill>
                <a:latin typeface="Nixie One"/>
                <a:ea typeface="Nixie One"/>
                <a:cs typeface="Nixie One"/>
                <a:sym typeface="Nixie One"/>
              </a:defRPr>
            </a:lvl9pPr>
          </a:lstStyle>
          <a:p>
            <a:endParaRPr/>
          </a:p>
        </p:txBody>
      </p:sp>
      <p:sp>
        <p:nvSpPr>
          <p:cNvPr id="35" name="Google Shape;35;p5"/>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0" y="0"/>
            <a:ext cx="34743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37" name="Google Shape;37;p5"/>
          <p:cNvSpPr/>
          <p:nvPr/>
        </p:nvSpPr>
        <p:spPr>
          <a:xfrm>
            <a:off x="0" y="500625"/>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
          <p:cNvSpPr/>
          <p:nvPr/>
        </p:nvSpPr>
        <p:spPr>
          <a:xfrm>
            <a:off x="0" y="4584075"/>
            <a:ext cx="3474300" cy="5594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
        <p:nvSpPr>
          <p:cNvPr id="42" name="Google Shape;42;p6"/>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48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480"/>
              </a:spcBef>
              <a:spcAft>
                <a:spcPts val="0"/>
              </a:spcAft>
              <a:buClr>
                <a:srgbClr val="114454"/>
              </a:buClr>
              <a:buSzPts val="2400"/>
              <a:buFont typeface="Nixie One"/>
              <a:buNone/>
              <a:defRPr sz="24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9pPr>
          </a:lstStyle>
          <a:p>
            <a:endParaRPr/>
          </a:p>
        </p:txBody>
      </p:sp>
      <p:sp>
        <p:nvSpPr>
          <p:cNvPr id="43" name="Google Shape;43;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p:nvPr/>
        </p:nvSpPr>
        <p:spPr>
          <a:xfrm>
            <a:off x="0" y="0"/>
            <a:ext cx="2472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48" name="Google Shape;48;p7"/>
          <p:cNvSpPr/>
          <p:nvPr/>
        </p:nvSpPr>
        <p:spPr>
          <a:xfrm>
            <a:off x="0" y="500625"/>
            <a:ext cx="4572000" cy="10586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a:off x="0" y="3691500"/>
            <a:ext cx="247200" cy="1451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2" name="Google Shape;52;p7"/>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53" name="Google Shape;53;p7"/>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4"/>
        <p:cNvGrpSpPr/>
        <p:nvPr/>
      </p:nvGrpSpPr>
      <p:grpSpPr>
        <a:xfrm>
          <a:off x="0" y="0"/>
          <a:ext cx="0" cy="0"/>
          <a:chOff x="0" y="0"/>
          <a:chExt cx="0" cy="0"/>
        </a:xfrm>
      </p:grpSpPr>
      <p:sp>
        <p:nvSpPr>
          <p:cNvPr id="55" name="Google Shape;55;p8"/>
          <p:cNvSpPr/>
          <p:nvPr/>
        </p:nvSpPr>
        <p:spPr>
          <a:xfrm>
            <a:off x="0" y="0"/>
            <a:ext cx="2472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56" name="Google Shape;56;p8"/>
          <p:cNvSpPr/>
          <p:nvPr/>
        </p:nvSpPr>
        <p:spPr>
          <a:xfrm>
            <a:off x="0" y="500625"/>
            <a:ext cx="4572000" cy="1058699"/>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p:nvPr/>
        </p:nvSpPr>
        <p:spPr>
          <a:xfrm>
            <a:off x="0" y="3691500"/>
            <a:ext cx="247200" cy="14519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0" name="Google Shape;60;p8"/>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61" name="Google Shape;61;p8"/>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
        <p:nvSpPr>
          <p:cNvPr id="62" name="Google Shape;62;p8"/>
          <p:cNvSpPr txBox="1">
            <a:spLocks noGrp="1"/>
          </p:cNvSpPr>
          <p:nvPr>
            <p:ph type="body" idx="1"/>
          </p:nvPr>
        </p:nvSpPr>
        <p:spPr>
          <a:xfrm>
            <a:off x="1146025" y="1767275"/>
            <a:ext cx="3660300" cy="3158699"/>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114454"/>
              </a:buClr>
              <a:buSzPts val="2000"/>
              <a:buFont typeface="Nixie One"/>
              <a:buChar char="▪"/>
              <a:defRPr sz="2000" b="0" i="0" u="none" strike="noStrike" cap="none">
                <a:solidFill>
                  <a:srgbClr val="114454"/>
                </a:solidFill>
                <a:latin typeface="Nixie One"/>
                <a:ea typeface="Nixie One"/>
                <a:cs typeface="Nixie One"/>
                <a:sym typeface="Nixie One"/>
              </a:defRPr>
            </a:lvl1pPr>
            <a:lvl2pPr marL="914400" marR="0" lvl="1" indent="-355600" algn="l" rtl="0">
              <a:lnSpc>
                <a:spcPct val="100000"/>
              </a:lnSpc>
              <a:spcBef>
                <a:spcPts val="0"/>
              </a:spcBef>
              <a:spcAft>
                <a:spcPts val="0"/>
              </a:spcAft>
              <a:buClr>
                <a:srgbClr val="114454"/>
              </a:buClr>
              <a:buSzPts val="2000"/>
              <a:buFont typeface="Nixie One"/>
              <a:buChar char="▫"/>
              <a:defRPr sz="20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9pPr>
          </a:lstStyle>
          <a:p>
            <a:endParaRPr/>
          </a:p>
        </p:txBody>
      </p:sp>
      <p:sp>
        <p:nvSpPr>
          <p:cNvPr id="63" name="Google Shape;63;p8"/>
          <p:cNvSpPr txBox="1">
            <a:spLocks noGrp="1"/>
          </p:cNvSpPr>
          <p:nvPr>
            <p:ph type="body" idx="2"/>
          </p:nvPr>
        </p:nvSpPr>
        <p:spPr>
          <a:xfrm>
            <a:off x="5026623" y="1767275"/>
            <a:ext cx="3660300" cy="3158699"/>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rgbClr val="114454"/>
              </a:buClr>
              <a:buSzPts val="2000"/>
              <a:buFont typeface="Nixie One"/>
              <a:buChar char="▪"/>
              <a:defRPr sz="2000" b="0" i="0" u="none" strike="noStrike" cap="none">
                <a:solidFill>
                  <a:srgbClr val="114454"/>
                </a:solidFill>
                <a:latin typeface="Nixie One"/>
                <a:ea typeface="Nixie One"/>
                <a:cs typeface="Nixie One"/>
                <a:sym typeface="Nixie One"/>
              </a:defRPr>
            </a:lvl1pPr>
            <a:lvl2pPr marL="914400" marR="0" lvl="1" indent="-355600" algn="l" rtl="0">
              <a:lnSpc>
                <a:spcPct val="100000"/>
              </a:lnSpc>
              <a:spcBef>
                <a:spcPts val="0"/>
              </a:spcBef>
              <a:spcAft>
                <a:spcPts val="0"/>
              </a:spcAft>
              <a:buClr>
                <a:srgbClr val="114454"/>
              </a:buClr>
              <a:buSzPts val="2000"/>
              <a:buFont typeface="Nixie One"/>
              <a:buChar char="▫"/>
              <a:defRPr sz="20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0"/>
              </a:spcBef>
              <a:spcAft>
                <a:spcPts val="0"/>
              </a:spcAft>
              <a:buClr>
                <a:srgbClr val="114454"/>
              </a:buClr>
              <a:buSzPts val="2000"/>
              <a:buFont typeface="Nixie One"/>
              <a:buNone/>
              <a:defRPr sz="2000" b="0" i="0" u="none" strike="noStrike" cap="none">
                <a:solidFill>
                  <a:srgbClr val="114454"/>
                </a:solidFill>
                <a:latin typeface="Nixie One"/>
                <a:ea typeface="Nixie One"/>
                <a:cs typeface="Nixie One"/>
                <a:sym typeface="Nixie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64"/>
        <p:cNvGrpSpPr/>
        <p:nvPr/>
      </p:nvGrpSpPr>
      <p:grpSpPr>
        <a:xfrm>
          <a:off x="0" y="0"/>
          <a:ext cx="0" cy="0"/>
          <a:chOff x="0" y="0"/>
          <a:chExt cx="0" cy="0"/>
        </a:xfrm>
      </p:grpSpPr>
      <p:sp>
        <p:nvSpPr>
          <p:cNvPr id="65" name="Google Shape;65;p9"/>
          <p:cNvSpPr/>
          <p:nvPr/>
        </p:nvSpPr>
        <p:spPr>
          <a:xfrm>
            <a:off x="0" y="4294550"/>
            <a:ext cx="9144000" cy="241199"/>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9"/>
          <p:cNvSpPr/>
          <p:nvPr/>
        </p:nvSpPr>
        <p:spPr>
          <a:xfrm>
            <a:off x="0" y="0"/>
            <a:ext cx="9144000" cy="530699"/>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4454"/>
              </a:solidFill>
              <a:latin typeface="Arial"/>
              <a:ea typeface="Arial"/>
              <a:cs typeface="Arial"/>
              <a:sym typeface="Arial"/>
            </a:endParaRPr>
          </a:p>
        </p:txBody>
      </p:sp>
      <p:sp>
        <p:nvSpPr>
          <p:cNvPr id="67" name="Google Shape;67;p9"/>
          <p:cNvSpPr/>
          <p:nvPr/>
        </p:nvSpPr>
        <p:spPr>
          <a:xfrm>
            <a:off x="0" y="500625"/>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9"/>
          <p:cNvSpPr/>
          <p:nvPr/>
        </p:nvSpPr>
        <p:spPr>
          <a:xfrm>
            <a:off x="0" y="4493604"/>
            <a:ext cx="9144000" cy="118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a:off x="0" y="4584075"/>
            <a:ext cx="9144000" cy="559499"/>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699"/>
          </a:xfrm>
          <a:prstGeom prst="rect">
            <a:avLst/>
          </a:prstGeom>
          <a:noFill/>
          <a:ln>
            <a:noFill/>
          </a:ln>
        </p:spPr>
        <p:txBody>
          <a:bodyPr spcFirstLastPara="1" wrap="square" lIns="91425" tIns="91425" rIns="91425" bIns="91425" anchor="t" anchorCtr="0"/>
          <a:lstStyle>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48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228600" algn="l" rtl="0">
              <a:lnSpc>
                <a:spcPct val="100000"/>
              </a:lnSpc>
              <a:spcBef>
                <a:spcPts val="480"/>
              </a:spcBef>
              <a:spcAft>
                <a:spcPts val="0"/>
              </a:spcAft>
              <a:buClr>
                <a:srgbClr val="114454"/>
              </a:buClr>
              <a:buSzPts val="2400"/>
              <a:buFont typeface="Nixie One"/>
              <a:buNone/>
              <a:defRPr sz="2400" b="0" i="0" u="none" strike="noStrike" cap="none">
                <a:solidFill>
                  <a:srgbClr val="114454"/>
                </a:solidFill>
                <a:latin typeface="Nixie One"/>
                <a:ea typeface="Nixie One"/>
                <a:cs typeface="Nixie One"/>
                <a:sym typeface="Nixie One"/>
              </a:defRPr>
            </a:lvl3pPr>
            <a:lvl4pPr marL="1828800" marR="0" lvl="3"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4pPr>
            <a:lvl5pPr marL="2286000" marR="0" lvl="4"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5pPr>
            <a:lvl6pPr marL="2743200" marR="0" lvl="5"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6pPr>
            <a:lvl7pPr marL="3200400" marR="0" lvl="6"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7pPr>
            <a:lvl8pPr marL="3657600" marR="0" lvl="7"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8pPr>
            <a:lvl9pPr marL="4114800" marR="0" lvl="8" indent="-228600" algn="l" rtl="0">
              <a:lnSpc>
                <a:spcPct val="100000"/>
              </a:lnSpc>
              <a:spcBef>
                <a:spcPts val="36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esapeakebay.net/channel_files/24204/cb_climate_change_research_and_adaptation_efforts_july_2016.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chesapeake.org/stac/workshop.php?activity_id=275" TargetMode="External"/><Relationship Id="rId5" Type="http://schemas.openxmlformats.org/officeDocument/2006/relationships/hyperlink" Target="http://www.chesapeake.org/stac/workshop.php?activity_id=258" TargetMode="External"/><Relationship Id="rId4" Type="http://schemas.openxmlformats.org/officeDocument/2006/relationships/hyperlink" Target="https://www.chesapeakebay.net/channel_files/24216/crwg_mid_point_assessment_climate_data_recommendations_final_080516.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chesapeake.org/pubs/392_Johnson2018.pdf"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www.chesapeakebay.net/channel_files/23844/attach_g.1_climate_options_for_phase_iii_wips_crwg_briefing_document.pdf" TargetMode="External"/><Relationship Id="rId4" Type="http://schemas.openxmlformats.org/officeDocument/2006/relationships/hyperlink" Target="https://www.chesapeakebay.net/channel_files/25931/cbp_climate_smart_framework_and_decision_tool_-_final_report_2018.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ctrTitle"/>
          </p:nvPr>
        </p:nvSpPr>
        <p:spPr>
          <a:xfrm>
            <a:off x="1000800" y="1922800"/>
            <a:ext cx="8385000" cy="14115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FFFFFF"/>
              </a:buClr>
              <a:buSzPts val="4000"/>
              <a:buFont typeface="Roboto Slab"/>
              <a:buNone/>
            </a:pPr>
            <a:r>
              <a:rPr lang="en-US" sz="4000" b="1" i="0" u="none" strike="noStrike" cap="none">
                <a:solidFill>
                  <a:srgbClr val="FFFFFF"/>
                </a:solidFill>
                <a:latin typeface="Rockwell"/>
                <a:ea typeface="Rockwell"/>
                <a:cs typeface="Rockwell"/>
                <a:sym typeface="Rockwell"/>
              </a:rPr>
              <a:t>Monitoring &amp; Assessment, Adaptation Outcomes  </a:t>
            </a:r>
            <a:endParaRPr sz="4000" b="1" i="0" u="none" strike="noStrike" cap="none">
              <a:solidFill>
                <a:srgbClr val="FFFFFF"/>
              </a:solidFill>
              <a:latin typeface="Rockwell"/>
              <a:ea typeface="Rockwell"/>
              <a:cs typeface="Rockwell"/>
              <a:sym typeface="Rockwell"/>
            </a:endParaRPr>
          </a:p>
        </p:txBody>
      </p:sp>
      <p:pic>
        <p:nvPicPr>
          <p:cNvPr id="75" name="Google Shape;75;p10"/>
          <p:cNvPicPr preferRelativeResize="0"/>
          <p:nvPr/>
        </p:nvPicPr>
        <p:blipFill rotWithShape="1">
          <a:blip r:embed="rId3">
            <a:alphaModFix/>
          </a:blip>
          <a:srcRect/>
          <a:stretch/>
        </p:blipFill>
        <p:spPr>
          <a:xfrm>
            <a:off x="274511" y="536448"/>
            <a:ext cx="1743075" cy="1341437"/>
          </a:xfrm>
          <a:prstGeom prst="rect">
            <a:avLst/>
          </a:prstGeom>
          <a:noFill/>
          <a:ln>
            <a:noFill/>
          </a:ln>
        </p:spPr>
      </p:pic>
      <p:sp>
        <p:nvSpPr>
          <p:cNvPr id="76" name="Google Shape;76;p10"/>
          <p:cNvSpPr/>
          <p:nvPr/>
        </p:nvSpPr>
        <p:spPr>
          <a:xfrm>
            <a:off x="5205662" y="3791452"/>
            <a:ext cx="4498307" cy="10245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Rockwell"/>
              <a:buNone/>
            </a:pPr>
            <a:r>
              <a:rPr lang="en-US" sz="1800" b="0" i="1" u="none" strike="noStrike" cap="none">
                <a:solidFill>
                  <a:schemeClr val="lt1"/>
                </a:solidFill>
                <a:latin typeface="Rockwell"/>
                <a:ea typeface="Rockwell"/>
                <a:cs typeface="Rockwell"/>
                <a:sym typeface="Rockwell"/>
              </a:rPr>
              <a:t>Climate Resiliency Working Group</a:t>
            </a:r>
            <a:endParaRPr/>
          </a:p>
          <a:p>
            <a:pPr marL="0" marR="0" lvl="0" indent="0" algn="l" rtl="0">
              <a:lnSpc>
                <a:spcPct val="100000"/>
              </a:lnSpc>
              <a:spcBef>
                <a:spcPts val="0"/>
              </a:spcBef>
              <a:spcAft>
                <a:spcPts val="0"/>
              </a:spcAft>
              <a:buClr>
                <a:schemeClr val="lt1"/>
              </a:buClr>
              <a:buSzPts val="1800"/>
              <a:buFont typeface="Rockwell"/>
              <a:buNone/>
            </a:pPr>
            <a:r>
              <a:rPr lang="en-US" sz="1800" b="0" i="1" u="none" strike="noStrike" cap="none">
                <a:solidFill>
                  <a:schemeClr val="lt1"/>
                </a:solidFill>
                <a:latin typeface="Rockwell"/>
                <a:ea typeface="Rockwell"/>
                <a:cs typeface="Rockwell"/>
                <a:sym typeface="Rockwell"/>
              </a:rPr>
              <a:t>Mark Bennett, USGS</a:t>
            </a:r>
            <a:endParaRPr/>
          </a:p>
          <a:p>
            <a:pPr marL="0" marR="0" lvl="0" indent="0" algn="l" rtl="0">
              <a:lnSpc>
                <a:spcPct val="100000"/>
              </a:lnSpc>
              <a:spcBef>
                <a:spcPts val="0"/>
              </a:spcBef>
              <a:spcAft>
                <a:spcPts val="0"/>
              </a:spcAft>
              <a:buClr>
                <a:schemeClr val="lt1"/>
              </a:buClr>
              <a:buSzPts val="1800"/>
              <a:buFont typeface="Rockwell"/>
              <a:buNone/>
            </a:pPr>
            <a:r>
              <a:rPr lang="en-US" sz="1800" b="0" i="1" u="none" strike="noStrike" cap="none">
                <a:solidFill>
                  <a:schemeClr val="lt1"/>
                </a:solidFill>
                <a:latin typeface="Rockwell"/>
                <a:ea typeface="Rockwell"/>
                <a:cs typeface="Rockwell"/>
                <a:sym typeface="Rockwell"/>
              </a:rPr>
              <a:t>Co-Chair </a:t>
            </a:r>
            <a:endParaRPr/>
          </a:p>
          <a:p>
            <a:pPr marL="0" marR="0" lvl="0" indent="0" algn="l" rtl="0">
              <a:lnSpc>
                <a:spcPct val="100000"/>
              </a:lnSpc>
              <a:spcBef>
                <a:spcPts val="0"/>
              </a:spcBef>
              <a:spcAft>
                <a:spcPts val="0"/>
              </a:spcAft>
              <a:buClr>
                <a:schemeClr val="lt1"/>
              </a:buClr>
              <a:buSzPts val="1800"/>
              <a:buFont typeface="Rockwell"/>
              <a:buNone/>
            </a:pPr>
            <a:endParaRPr sz="1400" b="0" i="0" u="none" strike="noStrike" cap="none">
              <a:solidFill>
                <a:schemeClr val="lt1"/>
              </a:solidFill>
              <a:latin typeface="Rockwell"/>
              <a:ea typeface="Rockwell"/>
              <a:cs typeface="Rockwell"/>
              <a:sym typeface="Rockwell"/>
            </a:endParaRPr>
          </a:p>
        </p:txBody>
      </p:sp>
      <p:sp>
        <p:nvSpPr>
          <p:cNvPr id="77" name="Google Shape;77;p10"/>
          <p:cNvSpPr/>
          <p:nvPr/>
        </p:nvSpPr>
        <p:spPr>
          <a:xfrm>
            <a:off x="0" y="71755"/>
            <a:ext cx="914399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Rockwell"/>
              <a:buNone/>
            </a:pPr>
            <a:r>
              <a:rPr lang="en-US" sz="1800">
                <a:solidFill>
                  <a:schemeClr val="lt1"/>
                </a:solidFill>
                <a:latin typeface="Rockwell"/>
                <a:ea typeface="Rockwell"/>
                <a:cs typeface="Rockwell"/>
                <a:sym typeface="Rockwell"/>
              </a:rPr>
              <a:t>STAC </a:t>
            </a:r>
            <a:r>
              <a:rPr lang="en-US" sz="1800" b="0" i="0" u="none" strike="noStrike" cap="none">
                <a:solidFill>
                  <a:schemeClr val="lt1"/>
                </a:solidFill>
                <a:latin typeface="Rockwell"/>
                <a:ea typeface="Rockwell"/>
                <a:cs typeface="Rockwell"/>
                <a:sym typeface="Rockwell"/>
              </a:rPr>
              <a:t>Meeting - </a:t>
            </a:r>
            <a:r>
              <a:rPr lang="en-US" sz="1800">
                <a:solidFill>
                  <a:schemeClr val="lt1"/>
                </a:solidFill>
                <a:latin typeface="Rockwell"/>
                <a:ea typeface="Rockwell"/>
                <a:cs typeface="Rockwell"/>
                <a:sym typeface="Rockwell"/>
              </a:rPr>
              <a:t>September</a:t>
            </a:r>
            <a:r>
              <a:rPr lang="en-US" sz="1800" b="0" i="0" u="none" strike="noStrike" cap="none">
                <a:solidFill>
                  <a:schemeClr val="lt1"/>
                </a:solidFill>
                <a:latin typeface="Rockwell"/>
                <a:ea typeface="Rockwell"/>
                <a:cs typeface="Rockwell"/>
                <a:sym typeface="Rockwell"/>
              </a:rPr>
              <a:t> 2018</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txBox="1">
            <a:spLocks noGrp="1"/>
          </p:cNvSpPr>
          <p:nvPr>
            <p:ph type="ctrTitle"/>
          </p:nvPr>
        </p:nvSpPr>
        <p:spPr>
          <a:xfrm>
            <a:off x="3474720" y="1609344"/>
            <a:ext cx="5669280" cy="148132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14454"/>
              </a:buClr>
              <a:buSzPts val="4800"/>
              <a:buFont typeface="Roboto Slab"/>
              <a:buNone/>
            </a:pPr>
            <a:r>
              <a:rPr lang="en-US" sz="4800" b="1" i="0" u="none" strike="noStrike" cap="none">
                <a:solidFill>
                  <a:srgbClr val="114454"/>
                </a:solidFill>
                <a:latin typeface="Rockwell"/>
                <a:ea typeface="Rockwell"/>
                <a:cs typeface="Rockwell"/>
                <a:sym typeface="Rockwell"/>
              </a:rPr>
              <a:t>Progress:</a:t>
            </a:r>
            <a:br>
              <a:rPr lang="en-US" sz="4800" b="1" i="0" u="none" strike="noStrike" cap="none">
                <a:solidFill>
                  <a:srgbClr val="114454"/>
                </a:solidFill>
                <a:latin typeface="Rockwell"/>
                <a:ea typeface="Rockwell"/>
                <a:cs typeface="Rockwell"/>
                <a:sym typeface="Rockwell"/>
              </a:rPr>
            </a:br>
            <a:r>
              <a:rPr lang="en-US" sz="2200" b="1" i="1" u="none" strike="noStrike" cap="none">
                <a:solidFill>
                  <a:srgbClr val="114454"/>
                </a:solidFill>
                <a:latin typeface="Rockwell"/>
                <a:ea typeface="Rockwell"/>
                <a:cs typeface="Rockwell"/>
                <a:sym typeface="Rockwell"/>
              </a:rPr>
              <a:t>Are we doing what we said we would do?</a:t>
            </a:r>
            <a:endParaRPr sz="2200" b="0" i="0" u="none" strike="noStrike" cap="none">
              <a:solidFill>
                <a:srgbClr val="114454"/>
              </a:solidFill>
              <a:latin typeface="Rockwell"/>
              <a:ea typeface="Rockwell"/>
              <a:cs typeface="Rockwell"/>
              <a:sym typeface="Rockwell"/>
            </a:endParaRPr>
          </a:p>
        </p:txBody>
      </p:sp>
      <p:sp>
        <p:nvSpPr>
          <p:cNvPr id="205" name="Google Shape;205;p19"/>
          <p:cNvSpPr txBox="1"/>
          <p:nvPr/>
        </p:nvSpPr>
        <p:spPr>
          <a:xfrm>
            <a:off x="0" y="503350"/>
            <a:ext cx="3471299" cy="3818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ckwell"/>
              <a:buNone/>
            </a:pPr>
            <a:r>
              <a:rPr lang="en-US" sz="20000" b="0" i="0" u="none" strike="noStrike" cap="none">
                <a:solidFill>
                  <a:srgbClr val="18637B"/>
                </a:solidFill>
                <a:latin typeface="Rockwell"/>
                <a:ea typeface="Rockwell"/>
                <a:cs typeface="Rockwell"/>
                <a:sym typeface="Rockwell"/>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What is our progress?</a:t>
            </a:r>
            <a:endParaRPr sz="1800" b="1" i="0" u="none" strike="noStrike" cap="none">
              <a:solidFill>
                <a:srgbClr val="FFFFFF"/>
              </a:solidFill>
              <a:latin typeface="Rockwell"/>
              <a:ea typeface="Rockwell"/>
              <a:cs typeface="Rockwell"/>
              <a:sym typeface="Rockwell"/>
            </a:endParaRPr>
          </a:p>
        </p:txBody>
      </p:sp>
      <p:grpSp>
        <p:nvGrpSpPr>
          <p:cNvPr id="211" name="Google Shape;211;p20"/>
          <p:cNvGrpSpPr/>
          <p:nvPr/>
        </p:nvGrpSpPr>
        <p:grpSpPr>
          <a:xfrm>
            <a:off x="427797" y="931171"/>
            <a:ext cx="313892" cy="227820"/>
            <a:chOff x="4604550" y="3714775"/>
            <a:chExt cx="439625" cy="319075"/>
          </a:xfrm>
        </p:grpSpPr>
        <p:sp>
          <p:nvSpPr>
            <p:cNvPr id="212" name="Google Shape;212;p20"/>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0"/>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20"/>
          <p:cNvSpPr txBox="1"/>
          <p:nvPr/>
        </p:nvSpPr>
        <p:spPr>
          <a:xfrm>
            <a:off x="311900" y="1531525"/>
            <a:ext cx="7932300" cy="3481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500"/>
              </a:spcBef>
              <a:spcAft>
                <a:spcPts val="0"/>
              </a:spcAft>
              <a:buNone/>
            </a:pPr>
            <a:endParaRPr sz="1200" b="0" i="0" u="none" strike="noStrike" cap="none">
              <a:solidFill>
                <a:srgbClr val="FF0000"/>
              </a:solidFill>
              <a:latin typeface="Rockwell"/>
              <a:ea typeface="Rockwell"/>
              <a:cs typeface="Rockwell"/>
              <a:sym typeface="Rockwell"/>
            </a:endParaRPr>
          </a:p>
          <a:p>
            <a:pPr marL="285750" marR="0" lvl="0" indent="-273050" algn="l" rtl="0">
              <a:lnSpc>
                <a:spcPct val="100000"/>
              </a:lnSpc>
              <a:spcBef>
                <a:spcPts val="1200"/>
              </a:spcBef>
              <a:spcAft>
                <a:spcPts val="0"/>
              </a:spcAft>
              <a:buClr>
                <a:schemeClr val="dk1"/>
              </a:buClr>
              <a:buSzPts val="1200"/>
              <a:buFont typeface="Rockwell"/>
              <a:buChar char="•"/>
            </a:pPr>
            <a:r>
              <a:rPr lang="en-US" sz="1200" b="0" i="0" u="sng" strike="noStrike" cap="none">
                <a:solidFill>
                  <a:schemeClr val="hlink"/>
                </a:solidFill>
                <a:latin typeface="Rockwell"/>
                <a:ea typeface="Rockwell"/>
                <a:cs typeface="Rockwell"/>
                <a:sym typeface="Rockwell"/>
                <a:hlinkClick r:id="rId3"/>
              </a:rPr>
              <a:t>Compendium of Climate Change Research and Adaptation Efforts (2016)</a:t>
            </a:r>
            <a:endParaRPr sz="1200" b="0" i="0" u="none" strike="noStrike" cap="none">
              <a:solidFill>
                <a:schemeClr val="dk1"/>
              </a:solidFill>
              <a:latin typeface="Rockwell"/>
              <a:ea typeface="Rockwell"/>
              <a:cs typeface="Rockwell"/>
              <a:sym typeface="Rockwell"/>
            </a:endParaRPr>
          </a:p>
          <a:p>
            <a:pPr marL="285750" marR="0" lvl="0" indent="-273050" algn="l" rtl="0">
              <a:lnSpc>
                <a:spcPct val="100000"/>
              </a:lnSpc>
              <a:spcBef>
                <a:spcPts val="1200"/>
              </a:spcBef>
              <a:spcAft>
                <a:spcPts val="0"/>
              </a:spcAft>
              <a:buClr>
                <a:srgbClr val="000000"/>
              </a:buClr>
              <a:buSzPts val="1200"/>
              <a:buFont typeface="Rockwell"/>
              <a:buChar char="•"/>
            </a:pPr>
            <a:r>
              <a:rPr lang="en-US" sz="1200" b="0" i="0" u="none" strike="noStrike" cap="none">
                <a:solidFill>
                  <a:srgbClr val="000000"/>
                </a:solidFill>
                <a:latin typeface="Rockwell"/>
                <a:ea typeface="Rockwell"/>
                <a:cs typeface="Rockwell"/>
                <a:sym typeface="Rockwell"/>
              </a:rPr>
              <a:t>Technical Recommendations to Modeling Workgroup: Guidance on climate projections &amp; scenarios - sea level rise, temperature, precipitation “</a:t>
            </a:r>
            <a:r>
              <a:rPr lang="en-US" sz="1200" b="0" i="0" u="sng" strike="noStrike" cap="none">
                <a:solidFill>
                  <a:schemeClr val="hlink"/>
                </a:solidFill>
                <a:latin typeface="Rockwell"/>
                <a:ea typeface="Rockwell"/>
                <a:cs typeface="Rockwell"/>
                <a:sym typeface="Rockwell"/>
                <a:hlinkClick r:id="rId4"/>
              </a:rPr>
              <a:t>Recommendations on Incorporating Climate-Related Data Inputs and Assessments: Selection of Sea Level Rise Scenarios and Tidal Marsh Change Models”</a:t>
            </a:r>
            <a:endParaRPr sz="1200" b="0" i="0" u="none" strike="noStrike" cap="none">
              <a:solidFill>
                <a:srgbClr val="000000"/>
              </a:solidFill>
              <a:latin typeface="Rockwell"/>
              <a:ea typeface="Rockwell"/>
              <a:cs typeface="Rockwell"/>
              <a:sym typeface="Rockwell"/>
            </a:endParaRPr>
          </a:p>
          <a:p>
            <a:pPr marL="285750" marR="0" lvl="0" indent="-273050" algn="l" rtl="0">
              <a:lnSpc>
                <a:spcPct val="100000"/>
              </a:lnSpc>
              <a:spcBef>
                <a:spcPts val="1200"/>
              </a:spcBef>
              <a:spcAft>
                <a:spcPts val="0"/>
              </a:spcAft>
              <a:buClr>
                <a:schemeClr val="dk1"/>
              </a:buClr>
              <a:buSzPts val="1200"/>
              <a:buFont typeface="Rockwell"/>
              <a:buChar char="•"/>
            </a:pPr>
            <a:r>
              <a:rPr lang="en-US" sz="1200" b="0" i="0" u="none" strike="noStrike" cap="none">
                <a:solidFill>
                  <a:schemeClr val="dk1"/>
                </a:solidFill>
                <a:latin typeface="Rockwell"/>
                <a:ea typeface="Rockwell"/>
                <a:cs typeface="Rockwell"/>
                <a:sym typeface="Rockwell"/>
              </a:rPr>
              <a:t>STAC Workshops: </a:t>
            </a:r>
            <a:r>
              <a:rPr lang="en-US" sz="1200" b="0" i="0" u="sng" strike="noStrike" cap="none">
                <a:solidFill>
                  <a:schemeClr val="hlink"/>
                </a:solidFill>
                <a:latin typeface="Rockwell"/>
                <a:ea typeface="Rockwell"/>
                <a:cs typeface="Rockwell"/>
                <a:sym typeface="Rockwell"/>
                <a:hlinkClick r:id="rId5"/>
              </a:rPr>
              <a:t>BMP and  The Development of Climate Projections for Use in the Chesapeake Bay Program Assessments</a:t>
            </a:r>
            <a:endParaRPr sz="1200" b="0" i="0" u="none" strike="noStrike" cap="none">
              <a:solidFill>
                <a:schemeClr val="dk1"/>
              </a:solidFill>
              <a:latin typeface="Rockwell"/>
              <a:ea typeface="Rockwell"/>
              <a:cs typeface="Rockwell"/>
              <a:sym typeface="Rockwell"/>
            </a:endParaRPr>
          </a:p>
          <a:p>
            <a:pPr marL="285750" marR="0" lvl="0" indent="-273050" algn="l" rtl="0">
              <a:lnSpc>
                <a:spcPct val="100000"/>
              </a:lnSpc>
              <a:spcBef>
                <a:spcPts val="1200"/>
              </a:spcBef>
              <a:spcAft>
                <a:spcPts val="0"/>
              </a:spcAft>
              <a:buClr>
                <a:schemeClr val="dk1"/>
              </a:buClr>
              <a:buSzPts val="1200"/>
              <a:buFont typeface="Rockwell"/>
              <a:buChar char="•"/>
            </a:pPr>
            <a:r>
              <a:rPr lang="en-US" sz="1200" b="0" i="0" u="none" strike="noStrike" cap="none">
                <a:solidFill>
                  <a:schemeClr val="dk1"/>
                </a:solidFill>
                <a:latin typeface="Rockwell"/>
                <a:ea typeface="Rockwell"/>
                <a:cs typeface="Rockwell"/>
                <a:sym typeface="Rockwell"/>
              </a:rPr>
              <a:t>Development of Climate Change Indicators and Progress Measures for the Chesapeake Bay Program </a:t>
            </a:r>
            <a:endParaRPr sz="1200" b="0" i="0" u="none" strike="noStrike" cap="none">
              <a:solidFill>
                <a:schemeClr val="dk1"/>
              </a:solidFill>
              <a:latin typeface="Rockwell"/>
              <a:ea typeface="Rockwell"/>
              <a:cs typeface="Rockwell"/>
              <a:sym typeface="Rockwell"/>
            </a:endParaRPr>
          </a:p>
          <a:p>
            <a:pPr marL="285750" marR="0" lvl="0" indent="-273050" algn="l" rtl="0">
              <a:lnSpc>
                <a:spcPct val="100000"/>
              </a:lnSpc>
              <a:spcBef>
                <a:spcPts val="1200"/>
              </a:spcBef>
              <a:spcAft>
                <a:spcPts val="0"/>
              </a:spcAft>
              <a:buClr>
                <a:srgbClr val="000000"/>
              </a:buClr>
              <a:buSzPts val="1200"/>
              <a:buFont typeface="Rockwell"/>
              <a:buChar char="•"/>
            </a:pPr>
            <a:r>
              <a:rPr lang="en-US" sz="1200" b="0" i="0" u="none" strike="noStrike" cap="none">
                <a:solidFill>
                  <a:srgbClr val="000000"/>
                </a:solidFill>
                <a:latin typeface="Rockwell"/>
                <a:ea typeface="Rockwell"/>
                <a:cs typeface="Rockwell"/>
                <a:sym typeface="Rockwell"/>
              </a:rPr>
              <a:t>Three, One-Day Workshops for SAV, Blue Crabs, and Oysters: “</a:t>
            </a:r>
            <a:r>
              <a:rPr lang="en-US" sz="1200" b="0" i="0" u="sng" strike="noStrike" cap="none">
                <a:solidFill>
                  <a:schemeClr val="hlink"/>
                </a:solidFill>
                <a:latin typeface="Rockwell"/>
                <a:ea typeface="Rockwell"/>
                <a:cs typeface="Rockwell"/>
                <a:sym typeface="Rockwell"/>
                <a:hlinkClick r:id="rId6"/>
              </a:rPr>
              <a:t>An Analytical Framework for Aligning Chesapeake Bay Program Monitoring Efforts to Support Climate Change Impact and Trend Analyses and Adaptive Management”</a:t>
            </a:r>
            <a:endParaRPr sz="1200" b="0" i="0" u="none" strike="noStrike" cap="none">
              <a:solidFill>
                <a:srgbClr val="000000"/>
              </a:solidFill>
              <a:latin typeface="Rockwell"/>
              <a:ea typeface="Rockwell"/>
              <a:cs typeface="Rockwell"/>
              <a:sym typeface="Rockwel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Rockwell"/>
              <a:ea typeface="Rockwell"/>
              <a:cs typeface="Rockwell"/>
              <a:sym typeface="Rockwell"/>
            </a:endParaRPr>
          </a:p>
          <a:p>
            <a:pPr marL="285750" marR="0" lvl="0" indent="-19685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What is our progress?</a:t>
            </a:r>
            <a:endParaRPr sz="1800" b="1" i="0" u="none" strike="noStrike" cap="none">
              <a:solidFill>
                <a:srgbClr val="FFFFFF"/>
              </a:solidFill>
              <a:latin typeface="Rockwell"/>
              <a:ea typeface="Rockwell"/>
              <a:cs typeface="Rockwell"/>
              <a:sym typeface="Rockwell"/>
            </a:endParaRPr>
          </a:p>
        </p:txBody>
      </p:sp>
      <p:grpSp>
        <p:nvGrpSpPr>
          <p:cNvPr id="220" name="Google Shape;220;p21"/>
          <p:cNvGrpSpPr/>
          <p:nvPr/>
        </p:nvGrpSpPr>
        <p:grpSpPr>
          <a:xfrm>
            <a:off x="427797" y="931171"/>
            <a:ext cx="313892" cy="227820"/>
            <a:chOff x="4604550" y="3714775"/>
            <a:chExt cx="439625" cy="319075"/>
          </a:xfrm>
        </p:grpSpPr>
        <p:sp>
          <p:nvSpPr>
            <p:cNvPr id="221" name="Google Shape;221;p21"/>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1"/>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3" name="Google Shape;223;p21"/>
          <p:cNvSpPr txBox="1"/>
          <p:nvPr/>
        </p:nvSpPr>
        <p:spPr>
          <a:xfrm>
            <a:off x="574977" y="1744909"/>
            <a:ext cx="3352800" cy="310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ckwell"/>
              <a:ea typeface="Rockwell"/>
              <a:cs typeface="Rockwell"/>
              <a:sym typeface="Rockwell"/>
            </a:endParaRPr>
          </a:p>
          <a:p>
            <a:pPr marL="285750" marR="0" lvl="0" indent="-273050" algn="l" rtl="0">
              <a:lnSpc>
                <a:spcPct val="100000"/>
              </a:lnSpc>
              <a:spcBef>
                <a:spcPts val="0"/>
              </a:spcBef>
              <a:spcAft>
                <a:spcPts val="0"/>
              </a:spcAft>
              <a:buClr>
                <a:srgbClr val="000000"/>
              </a:buClr>
              <a:buSzPts val="1200"/>
              <a:buFont typeface="Rockwell"/>
              <a:buChar char="•"/>
            </a:pPr>
            <a:r>
              <a:rPr lang="en-US" sz="1200" b="0" i="0" u="none" strike="noStrike" cap="none">
                <a:solidFill>
                  <a:srgbClr val="000000"/>
                </a:solidFill>
                <a:latin typeface="Rockwell"/>
                <a:ea typeface="Rockwell"/>
                <a:cs typeface="Rockwell"/>
                <a:sym typeface="Rockwell"/>
              </a:rPr>
              <a:t>Implementation of STAC Workshop “</a:t>
            </a:r>
            <a:r>
              <a:rPr lang="en-US" sz="1200" b="0" i="0" u="sng" strike="noStrike" cap="none">
                <a:solidFill>
                  <a:schemeClr val="hlink"/>
                </a:solidFill>
                <a:latin typeface="Rockwell"/>
                <a:ea typeface="Rockwell"/>
                <a:cs typeface="Rockwell"/>
                <a:sym typeface="Rockwell"/>
                <a:hlinkClick r:id="rId3"/>
              </a:rPr>
              <a:t>Monitoring and Assessing Impacts of Changes in Weather Patterns and Extreme Events on BMP Siting and Design”(September 2017)</a:t>
            </a:r>
            <a:endParaRPr sz="12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ckwell"/>
              <a:ea typeface="Rockwell"/>
              <a:cs typeface="Rockwell"/>
              <a:sym typeface="Rockwell"/>
            </a:endParaRPr>
          </a:p>
          <a:p>
            <a:pPr marL="285750" marR="0" lvl="0" indent="-273050" algn="l" rtl="0">
              <a:lnSpc>
                <a:spcPct val="100000"/>
              </a:lnSpc>
              <a:spcBef>
                <a:spcPts val="0"/>
              </a:spcBef>
              <a:spcAft>
                <a:spcPts val="0"/>
              </a:spcAft>
              <a:buClr>
                <a:srgbClr val="000000"/>
              </a:buClr>
              <a:buSzPts val="1200"/>
              <a:buFont typeface="Rockwell"/>
              <a:buChar char="•"/>
            </a:pPr>
            <a:r>
              <a:rPr lang="en-US" sz="1200" b="0" i="0" u="sng" strike="noStrike" cap="none">
                <a:solidFill>
                  <a:schemeClr val="hlink"/>
                </a:solidFill>
                <a:latin typeface="Rockwell"/>
                <a:ea typeface="Rockwell"/>
                <a:cs typeface="Rockwell"/>
                <a:sym typeface="Rockwell"/>
                <a:hlinkClick r:id="rId4"/>
              </a:rPr>
              <a:t>Climate Smart Framework &amp; Decision-Support Tool</a:t>
            </a:r>
            <a:r>
              <a:rPr lang="en-US" sz="1200" b="0" i="0" u="none" strike="noStrike" cap="none">
                <a:solidFill>
                  <a:schemeClr val="dk1"/>
                </a:solidFill>
                <a:latin typeface="Rockwell"/>
                <a:ea typeface="Rockwell"/>
                <a:cs typeface="Rockwell"/>
                <a:sym typeface="Rockwell"/>
              </a:rPr>
              <a:t> </a:t>
            </a:r>
            <a:r>
              <a:rPr lang="en-US" sz="1200" b="0" i="0" u="none" strike="noStrike" cap="none">
                <a:solidFill>
                  <a:srgbClr val="000000"/>
                </a:solidFill>
                <a:latin typeface="Rockwell"/>
                <a:ea typeface="Rockwell"/>
                <a:cs typeface="Rockwell"/>
                <a:sym typeface="Rockwell"/>
              </a:rPr>
              <a:t>Workshops with Toxic Contaminant, SAV, Tidal Wetlands workgroups</a:t>
            </a:r>
            <a:endParaRPr sz="1200" b="0" i="0" u="none" strike="noStrike" cap="none">
              <a:solidFill>
                <a:srgbClr val="000000"/>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ckwell"/>
              <a:ea typeface="Rockwell"/>
              <a:cs typeface="Rockwell"/>
              <a:sym typeface="Rockwell"/>
            </a:endParaRPr>
          </a:p>
          <a:p>
            <a:pPr marL="285750" marR="0" lvl="0" indent="-273050" algn="l" rtl="0">
              <a:lnSpc>
                <a:spcPct val="100000"/>
              </a:lnSpc>
              <a:spcBef>
                <a:spcPts val="0"/>
              </a:spcBef>
              <a:spcAft>
                <a:spcPts val="0"/>
              </a:spcAft>
              <a:buClr>
                <a:srgbClr val="000000"/>
              </a:buClr>
              <a:buSzPts val="1200"/>
              <a:buFont typeface="Rockwell"/>
              <a:buChar char="•"/>
            </a:pPr>
            <a:r>
              <a:rPr lang="en-US" sz="1200" b="0" i="0" u="none" strike="noStrike" cap="none">
                <a:solidFill>
                  <a:schemeClr val="dk1"/>
                </a:solidFill>
                <a:latin typeface="Rockwell"/>
                <a:ea typeface="Rockwell"/>
                <a:cs typeface="Rockwell"/>
                <a:sym typeface="Rockwell"/>
              </a:rPr>
              <a:t>Inform policy implementation of the </a:t>
            </a:r>
            <a:r>
              <a:rPr lang="en-US" sz="1200" b="0" i="0" u="sng" strike="noStrike" cap="none">
                <a:solidFill>
                  <a:schemeClr val="hlink"/>
                </a:solidFill>
                <a:latin typeface="Rockwell"/>
                <a:ea typeface="Rockwell"/>
                <a:cs typeface="Rockwell"/>
                <a:sym typeface="Rockwell"/>
                <a:hlinkClick r:id="rId5"/>
              </a:rPr>
              <a:t>Phase III Watershed Implementation Plans (WIPs) – 2017 mid-point assessment</a:t>
            </a:r>
            <a:endParaRPr sz="12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ckwell"/>
              <a:ea typeface="Rockwell"/>
              <a:cs typeface="Rockwell"/>
              <a:sym typeface="Rockwell"/>
            </a:endParaRPr>
          </a:p>
          <a:p>
            <a:pPr marL="285750" marR="0" lvl="0" indent="-19685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ckwell"/>
              <a:ea typeface="Rockwell"/>
              <a:cs typeface="Rockwell"/>
              <a:sym typeface="Rockwell"/>
            </a:endParaRPr>
          </a:p>
          <a:p>
            <a:pPr marL="285750" marR="0" lvl="0" indent="-19685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ckwell"/>
              <a:ea typeface="Rockwell"/>
              <a:cs typeface="Rockwell"/>
              <a:sym typeface="Rockwell"/>
            </a:endParaRPr>
          </a:p>
          <a:p>
            <a:pPr marL="285750" marR="0" lvl="0" indent="-19685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Rockwell"/>
              <a:ea typeface="Rockwell"/>
              <a:cs typeface="Rockwell"/>
              <a:sym typeface="Rockwell"/>
            </a:endParaRPr>
          </a:p>
        </p:txBody>
      </p:sp>
      <p:pic>
        <p:nvPicPr>
          <p:cNvPr id="224" name="Google Shape;224;p21"/>
          <p:cNvPicPr preferRelativeResize="0"/>
          <p:nvPr/>
        </p:nvPicPr>
        <p:blipFill rotWithShape="1">
          <a:blip r:embed="rId6">
            <a:alphaModFix/>
          </a:blip>
          <a:srcRect l="11343" t="1699" r="13535" b="27747"/>
          <a:stretch/>
        </p:blipFill>
        <p:spPr>
          <a:xfrm>
            <a:off x="5392237" y="392227"/>
            <a:ext cx="3352807" cy="2334396"/>
          </a:xfrm>
          <a:prstGeom prst="rect">
            <a:avLst/>
          </a:prstGeom>
          <a:noFill/>
          <a:ln w="9525" cap="flat" cmpd="sng">
            <a:solidFill>
              <a:srgbClr val="999999"/>
            </a:solidFill>
            <a:prstDash val="solid"/>
            <a:round/>
            <a:headEnd type="none" w="sm" len="sm"/>
            <a:tailEnd type="none" w="sm" len="sm"/>
          </a:ln>
          <a:effectLst>
            <a:outerShdw blurRad="50800" dist="38100" algn="l" rotWithShape="0">
              <a:srgbClr val="000000">
                <a:alpha val="40000"/>
              </a:srgbClr>
            </a:outerShdw>
          </a:effectLst>
        </p:spPr>
      </p:pic>
      <p:pic>
        <p:nvPicPr>
          <p:cNvPr id="225" name="Google Shape;225;p21"/>
          <p:cNvPicPr preferRelativeResize="0"/>
          <p:nvPr/>
        </p:nvPicPr>
        <p:blipFill rotWithShape="1">
          <a:blip r:embed="rId7">
            <a:alphaModFix/>
          </a:blip>
          <a:srcRect/>
          <a:stretch/>
        </p:blipFill>
        <p:spPr>
          <a:xfrm>
            <a:off x="4927600" y="1383935"/>
            <a:ext cx="3352806" cy="2685374"/>
          </a:xfrm>
          <a:prstGeom prst="rect">
            <a:avLst/>
          </a:prstGeom>
          <a:noFill/>
          <a:ln w="9525" cap="flat" cmpd="sng">
            <a:solidFill>
              <a:srgbClr val="A3A3A3"/>
            </a:solidFill>
            <a:prstDash val="solid"/>
            <a:round/>
            <a:headEnd type="none" w="sm" len="sm"/>
            <a:tailEnd type="none" w="sm" len="sm"/>
          </a:ln>
          <a:effectLst>
            <a:outerShdw blurRad="50800" dist="38100" dir="18900000" algn="bl" rotWithShape="0">
              <a:srgbClr val="000000">
                <a:alpha val="40000"/>
              </a:srgbClr>
            </a:outerShdw>
          </a:effectLst>
        </p:spPr>
      </p:pic>
      <p:pic>
        <p:nvPicPr>
          <p:cNvPr id="226" name="Google Shape;226;p21"/>
          <p:cNvPicPr preferRelativeResize="0"/>
          <p:nvPr/>
        </p:nvPicPr>
        <p:blipFill rotWithShape="1">
          <a:blip r:embed="rId8">
            <a:alphaModFix/>
          </a:blip>
          <a:srcRect/>
          <a:stretch/>
        </p:blipFill>
        <p:spPr>
          <a:xfrm>
            <a:off x="4216401" y="2314692"/>
            <a:ext cx="3686690" cy="2538767"/>
          </a:xfrm>
          <a:prstGeom prst="rect">
            <a:avLst/>
          </a:prstGeom>
          <a:noFill/>
          <a:ln>
            <a:noFill/>
          </a:ln>
          <a:effectLst>
            <a:outerShdw blurRad="50800" dist="38100" dir="1890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Analysis</a:t>
            </a:r>
            <a:endParaRPr sz="1800" b="1" i="0" u="none" strike="noStrike" cap="none">
              <a:solidFill>
                <a:srgbClr val="FFFFFF"/>
              </a:solidFill>
              <a:latin typeface="Rockwell"/>
              <a:ea typeface="Rockwell"/>
              <a:cs typeface="Rockwell"/>
              <a:sym typeface="Rockwell"/>
            </a:endParaRPr>
          </a:p>
        </p:txBody>
      </p:sp>
      <p:sp>
        <p:nvSpPr>
          <p:cNvPr id="232" name="Google Shape;232;p22"/>
          <p:cNvSpPr txBox="1">
            <a:spLocks noGrp="1"/>
          </p:cNvSpPr>
          <p:nvPr>
            <p:ph type="body" idx="1"/>
          </p:nvPr>
        </p:nvSpPr>
        <p:spPr>
          <a:xfrm>
            <a:off x="1146025" y="1475874"/>
            <a:ext cx="7540800" cy="3320627"/>
          </a:xfrm>
          <a:prstGeom prst="rect">
            <a:avLst/>
          </a:prstGeom>
          <a:noFill/>
          <a:ln>
            <a:noFill/>
          </a:ln>
        </p:spPr>
        <p:txBody>
          <a:bodyPr spcFirstLastPara="1" wrap="square" lIns="91425" tIns="91425" rIns="91425" bIns="91425" anchor="t" anchorCtr="0">
            <a:noAutofit/>
          </a:bodyPr>
          <a:lstStyle/>
          <a:p>
            <a:pPr marL="0" marR="0" lvl="2" indent="0" algn="l" rtl="0">
              <a:lnSpc>
                <a:spcPct val="100000"/>
              </a:lnSpc>
              <a:spcBef>
                <a:spcPts val="0"/>
              </a:spcBef>
              <a:spcAft>
                <a:spcPts val="0"/>
              </a:spcAft>
              <a:buClr>
                <a:srgbClr val="114454"/>
              </a:buClr>
              <a:buSzPts val="1800"/>
              <a:buFont typeface="Nixie One"/>
              <a:buNone/>
            </a:pPr>
            <a:r>
              <a:rPr lang="en-US" sz="1800" b="0" i="0" u="none" strike="noStrike" cap="none">
                <a:solidFill>
                  <a:srgbClr val="114454"/>
                </a:solidFill>
                <a:latin typeface="Rockwell"/>
                <a:ea typeface="Rockwell"/>
                <a:cs typeface="Rockwell"/>
                <a:sym typeface="Rockwell"/>
              </a:rPr>
              <a:t> </a:t>
            </a:r>
            <a:r>
              <a:rPr lang="en-US" sz="1800" b="0" i="0" u="none" strike="noStrike" cap="none">
                <a:solidFill>
                  <a:schemeClr val="dk1"/>
                </a:solidFill>
                <a:latin typeface="Rockwell"/>
                <a:ea typeface="Rockwell"/>
                <a:cs typeface="Rockwell"/>
                <a:sym typeface="Rockwell"/>
              </a:rPr>
              <a:t>Which management actions will be the most critical to your progress in the future? </a:t>
            </a:r>
            <a:endParaRPr/>
          </a:p>
          <a:p>
            <a:pPr marL="0" marR="0" lvl="2" indent="0" algn="l" rtl="0">
              <a:lnSpc>
                <a:spcPct val="100000"/>
              </a:lnSpc>
              <a:spcBef>
                <a:spcPts val="0"/>
              </a:spcBef>
              <a:spcAft>
                <a:spcPts val="0"/>
              </a:spcAft>
              <a:buClr>
                <a:srgbClr val="114454"/>
              </a:buClr>
              <a:buSzPts val="1800"/>
              <a:buFont typeface="Nixie One"/>
              <a:buNone/>
            </a:pPr>
            <a:endParaRPr sz="1800" b="0" i="0" u="none" strike="noStrike" cap="none">
              <a:solidFill>
                <a:schemeClr val="dk1"/>
              </a:solidFill>
              <a:latin typeface="Rockwell"/>
              <a:ea typeface="Rockwell"/>
              <a:cs typeface="Rockwell"/>
              <a:sym typeface="Rockwell"/>
            </a:endParaRPr>
          </a:p>
          <a:p>
            <a:pPr marL="342900" marR="0" lvl="3" indent="-342900" algn="l" rtl="0">
              <a:lnSpc>
                <a:spcPct val="100000"/>
              </a:lnSpc>
              <a:spcBef>
                <a:spcPts val="0"/>
              </a:spcBef>
              <a:spcAft>
                <a:spcPts val="0"/>
              </a:spcAft>
              <a:buClr>
                <a:srgbClr val="114454"/>
              </a:buClr>
              <a:buSzPts val="1800"/>
              <a:buFont typeface="Noto Sans Symbols"/>
              <a:buChar char="▪"/>
            </a:pPr>
            <a:r>
              <a:rPr lang="en-US" sz="1800" b="0" i="0" u="none" strike="noStrike" cap="none">
                <a:solidFill>
                  <a:schemeClr val="dk1"/>
                </a:solidFill>
                <a:latin typeface="Rockwell"/>
                <a:ea typeface="Rockwell"/>
                <a:cs typeface="Rockwell"/>
                <a:sym typeface="Rockwell"/>
              </a:rPr>
              <a:t>STAC Workshop in September 2018: Chesapeake Bay Program Climate Change Modeling 2.0: Developing recommendations for new/refined methods for modeling techniques to assess future impacts of projected climate change on watershed loads and estuarine processes</a:t>
            </a:r>
            <a:endParaRPr/>
          </a:p>
          <a:p>
            <a:pPr marL="0" marR="0" lvl="3" indent="0" algn="l" rtl="0">
              <a:lnSpc>
                <a:spcPct val="100000"/>
              </a:lnSpc>
              <a:spcBef>
                <a:spcPts val="0"/>
              </a:spcBef>
              <a:spcAft>
                <a:spcPts val="0"/>
              </a:spcAft>
              <a:buClr>
                <a:srgbClr val="114454"/>
              </a:buClr>
              <a:buSzPts val="1800"/>
              <a:buFont typeface="Nixie One"/>
              <a:buNone/>
            </a:pPr>
            <a:endParaRPr sz="1800" b="0" i="0" u="none" strike="noStrike" cap="none">
              <a:solidFill>
                <a:schemeClr val="dk1"/>
              </a:solidFill>
              <a:latin typeface="Rockwell"/>
              <a:ea typeface="Rockwell"/>
              <a:cs typeface="Rockwell"/>
              <a:sym typeface="Rockwell"/>
            </a:endParaRPr>
          </a:p>
          <a:p>
            <a:pPr marL="342900" marR="0" lvl="3" indent="-342900" algn="l" rtl="0">
              <a:lnSpc>
                <a:spcPct val="100000"/>
              </a:lnSpc>
              <a:spcBef>
                <a:spcPts val="0"/>
              </a:spcBef>
              <a:spcAft>
                <a:spcPts val="0"/>
              </a:spcAft>
              <a:buClr>
                <a:srgbClr val="114454"/>
              </a:buClr>
              <a:buSzPts val="1800"/>
              <a:buFont typeface="Noto Sans Symbols"/>
              <a:buChar char="▪"/>
            </a:pPr>
            <a:r>
              <a:rPr lang="en-US" sz="1800" b="0" i="0" u="none" strike="noStrike" cap="none">
                <a:solidFill>
                  <a:schemeClr val="dk1"/>
                </a:solidFill>
                <a:latin typeface="Rockwell"/>
                <a:ea typeface="Rockwell"/>
                <a:cs typeface="Rockwell"/>
                <a:sym typeface="Rockwell"/>
              </a:rPr>
              <a:t>Research related to the impact of climate change on BMPs – “Starting with the 2022-2023 milestones, determine how climate change will impact the BMPs included in the WIPs and address these vulnerabilities in the two-year milestones”</a:t>
            </a:r>
            <a:endParaRPr sz="1800" b="0" i="0" u="none" strike="noStrike" cap="none">
              <a:solidFill>
                <a:schemeClr val="dk1"/>
              </a:solidFill>
              <a:latin typeface="Rockwell"/>
              <a:ea typeface="Rockwell"/>
              <a:cs typeface="Rockwell"/>
              <a:sym typeface="Rockwell"/>
            </a:endParaRPr>
          </a:p>
          <a:p>
            <a:pPr marL="342900" marR="0" lvl="3" indent="-228600" algn="l" rtl="0">
              <a:lnSpc>
                <a:spcPct val="100000"/>
              </a:lnSpc>
              <a:spcBef>
                <a:spcPts val="0"/>
              </a:spcBef>
              <a:spcAft>
                <a:spcPts val="0"/>
              </a:spcAft>
              <a:buClr>
                <a:srgbClr val="114454"/>
              </a:buClr>
              <a:buSzPts val="1800"/>
              <a:buFont typeface="Noto Sans Symbols"/>
              <a:buNone/>
            </a:pPr>
            <a:endParaRPr sz="2800" b="0" i="0" u="none" strike="noStrike" cap="none">
              <a:solidFill>
                <a:schemeClr val="dk1"/>
              </a:solidFill>
              <a:latin typeface="Nixie One"/>
              <a:ea typeface="Nixie One"/>
              <a:cs typeface="Nixie One"/>
              <a:sym typeface="Nixie One"/>
            </a:endParaRPr>
          </a:p>
        </p:txBody>
      </p:sp>
      <p:grpSp>
        <p:nvGrpSpPr>
          <p:cNvPr id="233" name="Google Shape;233;p22"/>
          <p:cNvGrpSpPr/>
          <p:nvPr/>
        </p:nvGrpSpPr>
        <p:grpSpPr>
          <a:xfrm>
            <a:off x="333039" y="806801"/>
            <a:ext cx="495313" cy="480379"/>
            <a:chOff x="5292575" y="3681900"/>
            <a:chExt cx="420150" cy="373275"/>
          </a:xfrm>
        </p:grpSpPr>
        <p:sp>
          <p:nvSpPr>
            <p:cNvPr id="234" name="Google Shape;234;p2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ctrTitle"/>
          </p:nvPr>
        </p:nvSpPr>
        <p:spPr>
          <a:xfrm>
            <a:off x="3474720" y="1609344"/>
            <a:ext cx="5669280" cy="148019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14454"/>
              </a:buClr>
              <a:buSzPts val="4800"/>
              <a:buFont typeface="Roboto Slab"/>
              <a:buNone/>
            </a:pPr>
            <a:r>
              <a:rPr lang="en-US" sz="4800" b="1" i="0" u="none" strike="noStrike" cap="none">
                <a:solidFill>
                  <a:srgbClr val="114454"/>
                </a:solidFill>
                <a:latin typeface="Rockwell"/>
                <a:ea typeface="Rockwell"/>
                <a:cs typeface="Rockwell"/>
                <a:sym typeface="Rockwell"/>
              </a:rPr>
              <a:t>Challenges:</a:t>
            </a:r>
            <a:br>
              <a:rPr lang="en-US" sz="4800" b="1" i="0" u="none" strike="noStrike" cap="none">
                <a:solidFill>
                  <a:srgbClr val="114454"/>
                </a:solidFill>
                <a:latin typeface="Rockwell"/>
                <a:ea typeface="Rockwell"/>
                <a:cs typeface="Rockwell"/>
                <a:sym typeface="Rockwell"/>
              </a:rPr>
            </a:br>
            <a:r>
              <a:rPr lang="en-US" sz="2200" b="1" i="1" u="none" strike="noStrike" cap="none">
                <a:solidFill>
                  <a:srgbClr val="114454"/>
                </a:solidFill>
                <a:latin typeface="Rockwell"/>
                <a:ea typeface="Rockwell"/>
                <a:cs typeface="Rockwell"/>
                <a:sym typeface="Rockwell"/>
              </a:rPr>
              <a:t>Are our actions having the expected effect?</a:t>
            </a:r>
            <a:endParaRPr sz="2200" b="1" i="0" u="none" strike="noStrike" cap="none">
              <a:solidFill>
                <a:srgbClr val="114454"/>
              </a:solidFill>
              <a:latin typeface="Rockwell"/>
              <a:ea typeface="Rockwell"/>
              <a:cs typeface="Rockwell"/>
              <a:sym typeface="Rockwell"/>
            </a:endParaRPr>
          </a:p>
        </p:txBody>
      </p:sp>
      <p:sp>
        <p:nvSpPr>
          <p:cNvPr id="246" name="Google Shape;246;p23"/>
          <p:cNvSpPr txBox="1"/>
          <p:nvPr/>
        </p:nvSpPr>
        <p:spPr>
          <a:xfrm>
            <a:off x="0" y="503350"/>
            <a:ext cx="3471299" cy="3818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ckwell"/>
              <a:buNone/>
            </a:pPr>
            <a:r>
              <a:rPr lang="en-US" sz="20000" b="0" i="0" u="none" strike="noStrike" cap="none">
                <a:solidFill>
                  <a:srgbClr val="18637B"/>
                </a:solidFill>
                <a:latin typeface="Rockwell"/>
                <a:ea typeface="Rockwell"/>
                <a:cs typeface="Rockwell"/>
                <a:sym typeface="Rockwell"/>
              </a:rPr>
              <a:t>3</a:t>
            </a:r>
            <a:endParaRPr sz="20000" b="0" i="0" u="none" strike="noStrike" cap="none">
              <a:solidFill>
                <a:srgbClr val="18637B"/>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Challenges</a:t>
            </a:r>
            <a:endParaRPr sz="1800" b="1" i="0" u="none" strike="noStrike" cap="none">
              <a:solidFill>
                <a:srgbClr val="FFFFFF"/>
              </a:solidFill>
              <a:latin typeface="Rockwell"/>
              <a:ea typeface="Rockwell"/>
              <a:cs typeface="Rockwell"/>
              <a:sym typeface="Rockwell"/>
            </a:endParaRPr>
          </a:p>
        </p:txBody>
      </p:sp>
      <p:sp>
        <p:nvSpPr>
          <p:cNvPr id="252" name="Google Shape;252;p24"/>
          <p:cNvSpPr txBox="1">
            <a:spLocks noGrp="1"/>
          </p:cNvSpPr>
          <p:nvPr>
            <p:ph type="body" idx="1"/>
          </p:nvPr>
        </p:nvSpPr>
        <p:spPr>
          <a:xfrm>
            <a:off x="1146025" y="1559425"/>
            <a:ext cx="7540800" cy="327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000"/>
              <a:buFont typeface="Nixie One"/>
              <a:buNone/>
            </a:pPr>
            <a:r>
              <a:rPr lang="en-US" sz="2000" b="0" i="0" u="none" strike="noStrike" cap="none">
                <a:solidFill>
                  <a:srgbClr val="114454"/>
                </a:solidFill>
                <a:latin typeface="Rockwell"/>
                <a:ea typeface="Rockwell"/>
                <a:cs typeface="Rockwell"/>
                <a:sym typeface="Rockwell"/>
              </a:rPr>
              <a:t>What scientific, fiscal or policy-related developments or lessons learned (if any) have changed your logic or assumptions about your Outcome?</a:t>
            </a:r>
            <a:endParaRPr sz="2000" b="0"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000"/>
              <a:buFont typeface="Nixie One"/>
              <a:buNone/>
            </a:pPr>
            <a:endParaRPr sz="2000" b="0" i="0" u="none" strike="noStrike" cap="none">
              <a:solidFill>
                <a:srgbClr val="114454"/>
              </a:solidFill>
              <a:latin typeface="Rockwell"/>
              <a:ea typeface="Rockwell"/>
              <a:cs typeface="Rockwell"/>
              <a:sym typeface="Rockwell"/>
            </a:endParaRPr>
          </a:p>
          <a:p>
            <a:pPr marL="342900" marR="0" lvl="0" indent="-342900" algn="l" rtl="0">
              <a:lnSpc>
                <a:spcPct val="100000"/>
              </a:lnSpc>
              <a:spcBef>
                <a:spcPts val="0"/>
              </a:spcBef>
              <a:spcAft>
                <a:spcPts val="0"/>
              </a:spcAft>
              <a:buClr>
                <a:srgbClr val="114454"/>
              </a:buClr>
              <a:buSzPts val="2000"/>
              <a:buFont typeface="Nixie One"/>
              <a:buChar char="▪"/>
            </a:pPr>
            <a:r>
              <a:rPr lang="en-US" sz="2000" b="0" i="0" u="none" strike="noStrike" cap="none">
                <a:solidFill>
                  <a:srgbClr val="114454"/>
                </a:solidFill>
                <a:latin typeface="Rockwell"/>
                <a:ea typeface="Rockwell"/>
                <a:cs typeface="Rockwell"/>
                <a:sym typeface="Rockwell"/>
              </a:rPr>
              <a:t>Fiscal challenges associated with monitoring recommendations </a:t>
            </a:r>
            <a:endParaRPr/>
          </a:p>
          <a:p>
            <a:pPr marL="342900" marR="0" lvl="0" indent="-215900" algn="l" rtl="0">
              <a:lnSpc>
                <a:spcPct val="100000"/>
              </a:lnSpc>
              <a:spcBef>
                <a:spcPts val="0"/>
              </a:spcBef>
              <a:spcAft>
                <a:spcPts val="0"/>
              </a:spcAft>
              <a:buClr>
                <a:srgbClr val="114454"/>
              </a:buClr>
              <a:buSzPts val="2000"/>
              <a:buFont typeface="Nixie One"/>
              <a:buNone/>
            </a:pPr>
            <a:endParaRPr sz="2000" b="0" i="0" u="none" strike="noStrike" cap="none">
              <a:solidFill>
                <a:srgbClr val="114454"/>
              </a:solidFill>
              <a:latin typeface="Rockwell"/>
              <a:ea typeface="Rockwell"/>
              <a:cs typeface="Rockwell"/>
              <a:sym typeface="Rockwell"/>
            </a:endParaRPr>
          </a:p>
          <a:p>
            <a:pPr marL="342900" marR="0" lvl="0" indent="-342900" algn="l" rtl="0">
              <a:lnSpc>
                <a:spcPct val="100000"/>
              </a:lnSpc>
              <a:spcBef>
                <a:spcPts val="0"/>
              </a:spcBef>
              <a:spcAft>
                <a:spcPts val="0"/>
              </a:spcAft>
              <a:buClr>
                <a:srgbClr val="114454"/>
              </a:buClr>
              <a:buSzPts val="2000"/>
              <a:buFont typeface="Nixie One"/>
              <a:buChar char="▪"/>
            </a:pPr>
            <a:r>
              <a:rPr lang="en-US" sz="2000" b="0" i="0" u="none" strike="noStrike" cap="none">
                <a:solidFill>
                  <a:srgbClr val="114454"/>
                </a:solidFill>
                <a:latin typeface="Rockwell"/>
                <a:ea typeface="Rockwell"/>
                <a:cs typeface="Rockwell"/>
                <a:sym typeface="Rockwell"/>
              </a:rPr>
              <a:t>Uncertainty of climate science</a:t>
            </a:r>
            <a:endParaRPr sz="2000" b="0" i="0" u="none" strike="noStrike" cap="none">
              <a:solidFill>
                <a:srgbClr val="114454"/>
              </a:solidFill>
              <a:latin typeface="Rockwell"/>
              <a:ea typeface="Rockwell"/>
              <a:cs typeface="Rockwell"/>
              <a:sym typeface="Rockwell"/>
            </a:endParaRPr>
          </a:p>
          <a:p>
            <a:pPr marL="342900" marR="0" lvl="0" indent="-215900" algn="l" rtl="0">
              <a:lnSpc>
                <a:spcPct val="100000"/>
              </a:lnSpc>
              <a:spcBef>
                <a:spcPts val="0"/>
              </a:spcBef>
              <a:spcAft>
                <a:spcPts val="0"/>
              </a:spcAft>
              <a:buClr>
                <a:srgbClr val="114454"/>
              </a:buClr>
              <a:buSzPts val="2000"/>
              <a:buFont typeface="Nixie One"/>
              <a:buNone/>
            </a:pPr>
            <a:endParaRPr sz="2000" b="0" i="0" u="none" strike="noStrike" cap="none">
              <a:solidFill>
                <a:srgbClr val="114454"/>
              </a:solidFill>
              <a:latin typeface="Rockwell"/>
              <a:ea typeface="Rockwell"/>
              <a:cs typeface="Rockwell"/>
              <a:sym typeface="Rockwell"/>
            </a:endParaRPr>
          </a:p>
          <a:p>
            <a:pPr marL="342900" marR="0" lvl="0" indent="-342900" algn="l" rtl="0">
              <a:lnSpc>
                <a:spcPct val="100000"/>
              </a:lnSpc>
              <a:spcBef>
                <a:spcPts val="0"/>
              </a:spcBef>
              <a:spcAft>
                <a:spcPts val="0"/>
              </a:spcAft>
              <a:buClr>
                <a:srgbClr val="114454"/>
              </a:buClr>
              <a:buSzPts val="2000"/>
              <a:buFont typeface="Nixie One"/>
              <a:buChar char="▪"/>
            </a:pPr>
            <a:r>
              <a:rPr lang="en-US" sz="2000" b="0" i="0" u="none" strike="noStrike" cap="none">
                <a:solidFill>
                  <a:srgbClr val="114454"/>
                </a:solidFill>
                <a:latin typeface="Rockwell"/>
                <a:ea typeface="Rockwell"/>
                <a:cs typeface="Rockwell"/>
                <a:sym typeface="Rockwell"/>
              </a:rPr>
              <a:t>Lack of quantitative endpoints</a:t>
            </a:r>
            <a:endParaRPr sz="2000" b="0"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800"/>
              <a:buFont typeface="Nixie One"/>
              <a:buNone/>
            </a:pPr>
            <a:endParaRPr sz="2000" b="0"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1600"/>
              <a:buFont typeface="Nixie One"/>
              <a:buNone/>
            </a:pPr>
            <a:endParaRPr sz="1600" b="0"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1600"/>
              <a:buFont typeface="Nixie One"/>
              <a:buNone/>
            </a:pPr>
            <a:endParaRPr sz="1600" b="0" i="0" u="none" strike="noStrike" cap="none">
              <a:solidFill>
                <a:srgbClr val="114454"/>
              </a:solidFill>
              <a:latin typeface="Rockwell"/>
              <a:ea typeface="Rockwell"/>
              <a:cs typeface="Rockwell"/>
              <a:sym typeface="Rockwell"/>
            </a:endParaRPr>
          </a:p>
        </p:txBody>
      </p:sp>
      <p:grpSp>
        <p:nvGrpSpPr>
          <p:cNvPr id="253" name="Google Shape;253;p24"/>
          <p:cNvGrpSpPr/>
          <p:nvPr/>
        </p:nvGrpSpPr>
        <p:grpSpPr>
          <a:xfrm>
            <a:off x="491557" y="864656"/>
            <a:ext cx="254773" cy="360837"/>
            <a:chOff x="3979850" y="1598950"/>
            <a:chExt cx="356825" cy="505375"/>
          </a:xfrm>
        </p:grpSpPr>
        <p:sp>
          <p:nvSpPr>
            <p:cNvPr id="254" name="Google Shape;254;p24"/>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4"/>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ctrTitle"/>
          </p:nvPr>
        </p:nvSpPr>
        <p:spPr>
          <a:xfrm>
            <a:off x="3474720" y="1609344"/>
            <a:ext cx="5669280" cy="148132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14454"/>
              </a:buClr>
              <a:buSzPts val="4800"/>
              <a:buFont typeface="Roboto Slab"/>
              <a:buNone/>
            </a:pPr>
            <a:r>
              <a:rPr lang="en-US" sz="4800" b="1" i="0" u="none" strike="noStrike" cap="none">
                <a:solidFill>
                  <a:srgbClr val="114454"/>
                </a:solidFill>
                <a:latin typeface="Rockwell"/>
                <a:ea typeface="Rockwell"/>
                <a:cs typeface="Rockwell"/>
                <a:sym typeface="Rockwell"/>
              </a:rPr>
              <a:t>Adaptations:</a:t>
            </a:r>
            <a:br>
              <a:rPr lang="en-US" sz="4800" b="1" i="0" u="none" strike="noStrike" cap="none">
                <a:solidFill>
                  <a:srgbClr val="114454"/>
                </a:solidFill>
                <a:latin typeface="Rockwell"/>
                <a:ea typeface="Rockwell"/>
                <a:cs typeface="Rockwell"/>
                <a:sym typeface="Rockwell"/>
              </a:rPr>
            </a:br>
            <a:r>
              <a:rPr lang="en-US" sz="2200" b="1" i="1" u="none" strike="noStrike" cap="none">
                <a:solidFill>
                  <a:srgbClr val="114454"/>
                </a:solidFill>
                <a:latin typeface="Rockwell"/>
                <a:ea typeface="Rockwell"/>
                <a:cs typeface="Rockwell"/>
                <a:sym typeface="Rockwell"/>
              </a:rPr>
              <a:t>How should we adapt?</a:t>
            </a:r>
            <a:endParaRPr sz="4800" b="1" i="0" u="none" strike="noStrike" cap="none">
              <a:solidFill>
                <a:srgbClr val="114454"/>
              </a:solidFill>
              <a:latin typeface="Rockwell"/>
              <a:ea typeface="Rockwell"/>
              <a:cs typeface="Rockwell"/>
              <a:sym typeface="Rockwell"/>
            </a:endParaRPr>
          </a:p>
        </p:txBody>
      </p:sp>
      <p:sp>
        <p:nvSpPr>
          <p:cNvPr id="261" name="Google Shape;261;p25"/>
          <p:cNvSpPr txBox="1"/>
          <p:nvPr/>
        </p:nvSpPr>
        <p:spPr>
          <a:xfrm>
            <a:off x="0" y="503350"/>
            <a:ext cx="3471299" cy="3818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ckwell"/>
              <a:buNone/>
            </a:pPr>
            <a:r>
              <a:rPr lang="en-US" sz="20000" b="0" i="0" u="none" strike="noStrike" cap="none">
                <a:solidFill>
                  <a:srgbClr val="18637B"/>
                </a:solidFill>
                <a:latin typeface="Rockwell"/>
                <a:ea typeface="Rockwell"/>
                <a:cs typeface="Rockwell"/>
                <a:sym typeface="Rockwell"/>
              </a:rPr>
              <a:t>4</a:t>
            </a:r>
            <a:endParaRPr sz="20000" b="0" i="0" u="none" strike="noStrike" cap="none">
              <a:solidFill>
                <a:srgbClr val="18637B"/>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1076495" y="530725"/>
            <a:ext cx="3487414"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Based on what we’ve learned, we plan to…</a:t>
            </a:r>
            <a:endParaRPr sz="1800" b="1" i="0" u="none" strike="noStrike" cap="none">
              <a:solidFill>
                <a:srgbClr val="FFFFFF"/>
              </a:solidFill>
              <a:latin typeface="Rockwell"/>
              <a:ea typeface="Rockwell"/>
              <a:cs typeface="Rockwell"/>
              <a:sym typeface="Rockwell"/>
            </a:endParaRPr>
          </a:p>
        </p:txBody>
      </p:sp>
      <p:sp>
        <p:nvSpPr>
          <p:cNvPr id="267" name="Google Shape;267;p26"/>
          <p:cNvSpPr txBox="1">
            <a:spLocks noGrp="1"/>
          </p:cNvSpPr>
          <p:nvPr>
            <p:ph type="body" idx="1"/>
          </p:nvPr>
        </p:nvSpPr>
        <p:spPr>
          <a:xfrm>
            <a:off x="971850" y="1559425"/>
            <a:ext cx="7540800" cy="35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000"/>
              <a:buFont typeface="Nixie One"/>
              <a:buNone/>
            </a:pPr>
            <a:r>
              <a:rPr lang="en-US" sz="1600" b="0" i="0" u="none" strike="noStrike" cap="none">
                <a:solidFill>
                  <a:srgbClr val="114454"/>
                </a:solidFill>
                <a:latin typeface="Rockwell"/>
                <a:ea typeface="Rockwell"/>
                <a:cs typeface="Rockwell"/>
                <a:sym typeface="Rockwell"/>
              </a:rPr>
              <a:t>What (if anything) would you recommend changing about your management approach at this time? Will these changes lead you to add, edit or remove content in your work plan?</a:t>
            </a:r>
            <a:endParaRPr/>
          </a:p>
          <a:p>
            <a:pPr marL="0" marR="0" lvl="0" indent="0" algn="l" rtl="0">
              <a:lnSpc>
                <a:spcPct val="100000"/>
              </a:lnSpc>
              <a:spcBef>
                <a:spcPts val="0"/>
              </a:spcBef>
              <a:spcAft>
                <a:spcPts val="0"/>
              </a:spcAft>
              <a:buClr>
                <a:srgbClr val="114454"/>
              </a:buClr>
              <a:buSzPts val="2000"/>
              <a:buFont typeface="Nixie One"/>
              <a:buNone/>
            </a:pPr>
            <a:endParaRPr sz="2000" b="0" i="0" u="none" strike="noStrike" cap="none">
              <a:solidFill>
                <a:srgbClr val="114454"/>
              </a:solidFill>
              <a:latin typeface="Rockwell"/>
              <a:ea typeface="Rockwell"/>
              <a:cs typeface="Rockwell"/>
              <a:sym typeface="Rockwell"/>
            </a:endParaRPr>
          </a:p>
          <a:p>
            <a:pPr marL="457200" marR="0" lvl="0" indent="-304800" algn="l" rtl="0">
              <a:lnSpc>
                <a:spcPct val="100000"/>
              </a:lnSpc>
              <a:spcBef>
                <a:spcPts val="0"/>
              </a:spcBef>
              <a:spcAft>
                <a:spcPts val="0"/>
              </a:spcAft>
              <a:buClr>
                <a:srgbClr val="114454"/>
              </a:buClr>
              <a:buSzPts val="1200"/>
              <a:buFont typeface="Rockwell"/>
              <a:buChar char="▪"/>
            </a:pPr>
            <a:r>
              <a:rPr lang="en-US" sz="1600" b="1" i="0" u="none" strike="noStrike" cap="none">
                <a:solidFill>
                  <a:srgbClr val="114454"/>
                </a:solidFill>
                <a:latin typeface="Rockwell"/>
                <a:ea typeface="Rockwell"/>
                <a:cs typeface="Rockwell"/>
                <a:sym typeface="Rockwell"/>
              </a:rPr>
              <a:t>Modify work plan format and narrow the work plan focus into four main areas:</a:t>
            </a:r>
            <a:endParaRPr sz="1600" b="1" i="0" u="none" strike="noStrike" cap="none">
              <a:solidFill>
                <a:srgbClr val="114454"/>
              </a:solidFill>
              <a:latin typeface="Rockwell"/>
              <a:ea typeface="Rockwell"/>
              <a:cs typeface="Rockwell"/>
              <a:sym typeface="Rockwell"/>
            </a:endParaRPr>
          </a:p>
          <a:p>
            <a:pPr marL="914400" marR="0" lvl="1" indent="-304800" algn="l" rtl="0">
              <a:lnSpc>
                <a:spcPct val="100000"/>
              </a:lnSpc>
              <a:spcBef>
                <a:spcPts val="0"/>
              </a:spcBef>
              <a:spcAft>
                <a:spcPts val="0"/>
              </a:spcAft>
              <a:buClr>
                <a:srgbClr val="114454"/>
              </a:buClr>
              <a:buSzPts val="1200"/>
              <a:buFont typeface="Rockwell"/>
              <a:buChar char="▫"/>
            </a:pPr>
            <a:r>
              <a:rPr lang="en-US" sz="1600" b="0" i="0" u="none" strike="noStrike" cap="none">
                <a:solidFill>
                  <a:srgbClr val="114454"/>
                </a:solidFill>
                <a:latin typeface="Rockwell"/>
                <a:ea typeface="Rockwell"/>
                <a:cs typeface="Rockwell"/>
                <a:sym typeface="Rockwell"/>
              </a:rPr>
              <a:t>Shoreline condition and response; </a:t>
            </a:r>
            <a:endParaRPr sz="1600" b="0" i="0" u="none" strike="noStrike" cap="none">
              <a:solidFill>
                <a:srgbClr val="114454"/>
              </a:solidFill>
              <a:latin typeface="Rockwell"/>
              <a:ea typeface="Rockwell"/>
              <a:cs typeface="Rockwell"/>
              <a:sym typeface="Rockwell"/>
            </a:endParaRPr>
          </a:p>
          <a:p>
            <a:pPr marL="914400" marR="0" lvl="1" indent="-304800" algn="l" rtl="0">
              <a:lnSpc>
                <a:spcPct val="100000"/>
              </a:lnSpc>
              <a:spcBef>
                <a:spcPts val="0"/>
              </a:spcBef>
              <a:spcAft>
                <a:spcPts val="0"/>
              </a:spcAft>
              <a:buClr>
                <a:srgbClr val="114454"/>
              </a:buClr>
              <a:buSzPts val="1200"/>
              <a:buFont typeface="Rockwell"/>
              <a:buChar char="▫"/>
            </a:pPr>
            <a:r>
              <a:rPr lang="en-US" sz="1600" b="0" i="0" u="none" strike="noStrike" cap="none">
                <a:solidFill>
                  <a:srgbClr val="114454"/>
                </a:solidFill>
                <a:latin typeface="Rockwell"/>
                <a:ea typeface="Rockwell"/>
                <a:cs typeface="Rockwell"/>
                <a:sym typeface="Rockwell"/>
              </a:rPr>
              <a:t>Climate change on BMPs; </a:t>
            </a:r>
            <a:endParaRPr sz="1600" b="0" i="0" u="none" strike="noStrike" cap="none">
              <a:solidFill>
                <a:srgbClr val="114454"/>
              </a:solidFill>
              <a:latin typeface="Rockwell"/>
              <a:ea typeface="Rockwell"/>
              <a:cs typeface="Rockwell"/>
              <a:sym typeface="Rockwell"/>
            </a:endParaRPr>
          </a:p>
          <a:p>
            <a:pPr marL="914400" marR="0" lvl="1" indent="-304800" algn="l" rtl="0">
              <a:lnSpc>
                <a:spcPct val="100000"/>
              </a:lnSpc>
              <a:spcBef>
                <a:spcPts val="0"/>
              </a:spcBef>
              <a:spcAft>
                <a:spcPts val="0"/>
              </a:spcAft>
              <a:buClr>
                <a:srgbClr val="114454"/>
              </a:buClr>
              <a:buSzPts val="1200"/>
              <a:buFont typeface="Rockwell"/>
              <a:buChar char="▫"/>
            </a:pPr>
            <a:r>
              <a:rPr lang="en-US" sz="1600" b="0" i="0" u="none" strike="noStrike" cap="none">
                <a:solidFill>
                  <a:srgbClr val="114454"/>
                </a:solidFill>
                <a:latin typeface="Rockwell"/>
                <a:ea typeface="Rockwell"/>
                <a:cs typeface="Rockwell"/>
                <a:sym typeface="Rockwell"/>
              </a:rPr>
              <a:t>Inland and urban flooding; </a:t>
            </a:r>
            <a:endParaRPr sz="1600" b="0" i="0" u="none" strike="noStrike" cap="none">
              <a:solidFill>
                <a:srgbClr val="114454"/>
              </a:solidFill>
              <a:latin typeface="Rockwell"/>
              <a:ea typeface="Rockwell"/>
              <a:cs typeface="Rockwell"/>
              <a:sym typeface="Rockwell"/>
            </a:endParaRPr>
          </a:p>
          <a:p>
            <a:pPr marL="914400" marR="0" lvl="1" indent="-304800" algn="l" rtl="0">
              <a:lnSpc>
                <a:spcPct val="100000"/>
              </a:lnSpc>
              <a:spcBef>
                <a:spcPts val="0"/>
              </a:spcBef>
              <a:spcAft>
                <a:spcPts val="0"/>
              </a:spcAft>
              <a:buClr>
                <a:srgbClr val="114454"/>
              </a:buClr>
              <a:buSzPts val="1200"/>
              <a:buFont typeface="Rockwell"/>
              <a:buChar char="▫"/>
            </a:pPr>
            <a:r>
              <a:rPr lang="en-US" sz="1600" b="0" i="0" u="none" strike="noStrike" cap="none">
                <a:solidFill>
                  <a:srgbClr val="114454"/>
                </a:solidFill>
                <a:latin typeface="Rockwell"/>
                <a:ea typeface="Rockwell"/>
                <a:cs typeface="Rockwell"/>
                <a:sym typeface="Rockwell"/>
              </a:rPr>
              <a:t>Stream health condition</a:t>
            </a:r>
            <a:endParaRPr sz="1600" b="0" i="0" u="none" strike="noStrike" cap="none">
              <a:solidFill>
                <a:srgbClr val="114454"/>
              </a:solidFill>
              <a:latin typeface="Rockwell"/>
              <a:ea typeface="Rockwell"/>
              <a:cs typeface="Rockwell"/>
              <a:sym typeface="Rockwell"/>
            </a:endParaRPr>
          </a:p>
          <a:p>
            <a:pPr marL="457200" marR="0" lvl="0" indent="0" algn="l" rtl="0">
              <a:lnSpc>
                <a:spcPct val="100000"/>
              </a:lnSpc>
              <a:spcBef>
                <a:spcPts val="0"/>
              </a:spcBef>
              <a:spcAft>
                <a:spcPts val="0"/>
              </a:spcAft>
              <a:buClr>
                <a:srgbClr val="114454"/>
              </a:buClr>
              <a:buSzPts val="2800"/>
              <a:buFont typeface="Nixie One"/>
              <a:buNone/>
            </a:pPr>
            <a:endParaRPr sz="1600" b="0" i="0" u="none" strike="noStrike" cap="none">
              <a:solidFill>
                <a:srgbClr val="114454"/>
              </a:solidFill>
              <a:latin typeface="Rockwell"/>
              <a:ea typeface="Rockwell"/>
              <a:cs typeface="Rockwell"/>
              <a:sym typeface="Rockwell"/>
            </a:endParaRPr>
          </a:p>
          <a:p>
            <a:pPr marL="457200" marR="0" lvl="0" indent="-304800" algn="l" rtl="0">
              <a:lnSpc>
                <a:spcPct val="100000"/>
              </a:lnSpc>
              <a:spcBef>
                <a:spcPts val="0"/>
              </a:spcBef>
              <a:spcAft>
                <a:spcPts val="0"/>
              </a:spcAft>
              <a:buClr>
                <a:srgbClr val="114454"/>
              </a:buClr>
              <a:buSzPts val="1200"/>
              <a:buFont typeface="Rockwell"/>
              <a:buChar char="▪"/>
            </a:pPr>
            <a:r>
              <a:rPr lang="en-US" sz="1600" b="1" i="0" u="none" strike="noStrike" cap="none">
                <a:solidFill>
                  <a:srgbClr val="114454"/>
                </a:solidFill>
                <a:latin typeface="Rockwell"/>
                <a:ea typeface="Rockwell"/>
                <a:cs typeface="Rockwell"/>
                <a:sym typeface="Rockwell"/>
              </a:rPr>
              <a:t>Potentially narrow the focus of the work plan to report on those activities that the Climate Resiliency Working Group directly impact</a:t>
            </a:r>
            <a:endParaRPr sz="1600" b="1"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800"/>
              <a:buFont typeface="Nixie One"/>
              <a:buNone/>
            </a:pPr>
            <a:endParaRPr sz="1200" b="1"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800"/>
              <a:buFont typeface="Nixie One"/>
              <a:buNone/>
            </a:pPr>
            <a:endParaRPr sz="1200" b="1"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800"/>
              <a:buFont typeface="Nixie One"/>
              <a:buNone/>
            </a:pPr>
            <a:endParaRPr sz="1200" b="1" i="0" u="none" strike="noStrike" cap="none">
              <a:solidFill>
                <a:srgbClr val="114454"/>
              </a:solidFill>
              <a:latin typeface="Rockwell"/>
              <a:ea typeface="Rockwell"/>
              <a:cs typeface="Rockwell"/>
              <a:sym typeface="Rockwell"/>
            </a:endParaRPr>
          </a:p>
        </p:txBody>
      </p:sp>
      <p:grpSp>
        <p:nvGrpSpPr>
          <p:cNvPr id="268" name="Google Shape;268;p26"/>
          <p:cNvGrpSpPr/>
          <p:nvPr/>
        </p:nvGrpSpPr>
        <p:grpSpPr>
          <a:xfrm>
            <a:off x="256214" y="773236"/>
            <a:ext cx="567570" cy="586007"/>
            <a:chOff x="4630125" y="278900"/>
            <a:chExt cx="400675" cy="456675"/>
          </a:xfrm>
        </p:grpSpPr>
        <p:sp>
          <p:nvSpPr>
            <p:cNvPr id="269" name="Google Shape;269;p26"/>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6"/>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6"/>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6"/>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Cross-Outcome </a:t>
            </a:r>
            <a:br>
              <a:rPr lang="en-US" sz="1800" b="1" i="0" u="none" strike="noStrike" cap="none">
                <a:solidFill>
                  <a:srgbClr val="FFFFFF"/>
                </a:solidFill>
                <a:latin typeface="Rockwell"/>
                <a:ea typeface="Rockwell"/>
                <a:cs typeface="Rockwell"/>
                <a:sym typeface="Rockwell"/>
              </a:rPr>
            </a:br>
            <a:r>
              <a:rPr lang="en-US" sz="1800" b="1" i="0" u="none" strike="noStrike" cap="none">
                <a:solidFill>
                  <a:srgbClr val="FFFFFF"/>
                </a:solidFill>
                <a:latin typeface="Rockwell"/>
                <a:ea typeface="Rockwell"/>
                <a:cs typeface="Rockwell"/>
                <a:sym typeface="Rockwell"/>
              </a:rPr>
              <a:t>Considerations</a:t>
            </a:r>
            <a:endParaRPr sz="1800" b="1" i="0" u="none" strike="noStrike" cap="none">
              <a:solidFill>
                <a:srgbClr val="FFFFFF"/>
              </a:solidFill>
              <a:latin typeface="Roboto Slab"/>
              <a:ea typeface="Roboto Slab"/>
              <a:cs typeface="Roboto Slab"/>
              <a:sym typeface="Roboto Slab"/>
            </a:endParaRPr>
          </a:p>
        </p:txBody>
      </p:sp>
      <p:sp>
        <p:nvSpPr>
          <p:cNvPr id="278" name="Google Shape;278;p27"/>
          <p:cNvSpPr txBox="1">
            <a:spLocks noGrp="1"/>
          </p:cNvSpPr>
          <p:nvPr>
            <p:ph type="body" idx="1"/>
          </p:nvPr>
        </p:nvSpPr>
        <p:spPr>
          <a:xfrm>
            <a:off x="506550" y="2032675"/>
            <a:ext cx="4681500" cy="2988504"/>
          </a:xfrm>
          <a:prstGeom prst="rect">
            <a:avLst/>
          </a:prstGeom>
          <a:noFill/>
          <a:ln>
            <a:noFill/>
          </a:ln>
        </p:spPr>
        <p:txBody>
          <a:bodyPr spcFirstLastPara="1" wrap="square" lIns="91425" tIns="91425" rIns="91425" bIns="91425" anchor="t" anchorCtr="0">
            <a:noAutofit/>
          </a:bodyPr>
          <a:lstStyle/>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Black Duck </a:t>
            </a:r>
            <a:endParaRPr sz="1800" b="0" i="0" u="none" strike="noStrike" cap="none">
              <a:solidFill>
                <a:srgbClr val="114454"/>
              </a:solidFill>
              <a:latin typeface="Rockwell"/>
              <a:ea typeface="Rockwell"/>
              <a:cs typeface="Rockwell"/>
              <a:sym typeface="Rockwell"/>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Wetlands</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SAV</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Brook Trout</a:t>
            </a:r>
            <a:endParaRPr sz="1800" b="0" i="0" u="none" strike="noStrike" cap="none">
              <a:solidFill>
                <a:srgbClr val="114454"/>
              </a:solidFill>
              <a:latin typeface="Rockwell"/>
              <a:ea typeface="Rockwell"/>
              <a:cs typeface="Rockwell"/>
              <a:sym typeface="Rockwell"/>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Water Quality</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Fish Habitat</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Forest Buffer</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Healthy Watersheds</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Stream Health</a:t>
            </a:r>
            <a:endParaRPr/>
          </a:p>
          <a:p>
            <a:pPr marL="342900" marR="0" lvl="0" indent="-330200" algn="l" rtl="0">
              <a:lnSpc>
                <a:spcPct val="100000"/>
              </a:lnSpc>
              <a:spcBef>
                <a:spcPts val="0"/>
              </a:spcBef>
              <a:spcAft>
                <a:spcPts val="0"/>
              </a:spcAft>
              <a:buClr>
                <a:srgbClr val="114454"/>
              </a:buClr>
              <a:buSzPts val="1800"/>
              <a:buFont typeface="Rockwell"/>
              <a:buChar char="-"/>
            </a:pPr>
            <a:r>
              <a:rPr lang="en-US" sz="1800" b="0" i="0" u="none" strike="noStrike" cap="none">
                <a:solidFill>
                  <a:srgbClr val="114454"/>
                </a:solidFill>
                <a:latin typeface="Rockwell"/>
                <a:ea typeface="Rockwell"/>
                <a:cs typeface="Rockwell"/>
                <a:sym typeface="Rockwell"/>
              </a:rPr>
              <a:t>Diversity</a:t>
            </a:r>
            <a:endParaRPr sz="1800" b="0" i="0" u="none" strike="noStrike" cap="none">
              <a:solidFill>
                <a:srgbClr val="114454"/>
              </a:solidFill>
              <a:latin typeface="Rockwell"/>
              <a:ea typeface="Rockwell"/>
              <a:cs typeface="Rockwell"/>
              <a:sym typeface="Rockwell"/>
            </a:endParaRPr>
          </a:p>
          <a:p>
            <a:pPr marL="0" marR="0" lvl="0" indent="0" algn="l" rtl="0">
              <a:lnSpc>
                <a:spcPct val="100000"/>
              </a:lnSpc>
              <a:spcBef>
                <a:spcPts val="0"/>
              </a:spcBef>
              <a:spcAft>
                <a:spcPts val="0"/>
              </a:spcAft>
              <a:buClr>
                <a:srgbClr val="114454"/>
              </a:buClr>
              <a:buSzPts val="2800"/>
              <a:buFont typeface="Nixie One"/>
              <a:buNone/>
            </a:pPr>
            <a:endParaRPr sz="1400" b="0" i="0" u="none" strike="noStrike" cap="none">
              <a:solidFill>
                <a:srgbClr val="114454"/>
              </a:solidFill>
              <a:latin typeface="Rockwell"/>
              <a:ea typeface="Rockwell"/>
              <a:cs typeface="Rockwell"/>
              <a:sym typeface="Rockwell"/>
            </a:endParaRPr>
          </a:p>
        </p:txBody>
      </p:sp>
      <p:grpSp>
        <p:nvGrpSpPr>
          <p:cNvPr id="279" name="Google Shape;279;p27"/>
          <p:cNvGrpSpPr/>
          <p:nvPr/>
        </p:nvGrpSpPr>
        <p:grpSpPr>
          <a:xfrm>
            <a:off x="506555" y="867976"/>
            <a:ext cx="313892" cy="313892"/>
            <a:chOff x="2594050" y="1631825"/>
            <a:chExt cx="439625" cy="439625"/>
          </a:xfrm>
        </p:grpSpPr>
        <p:sp>
          <p:nvSpPr>
            <p:cNvPr id="280" name="Google Shape;280;p2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7"/>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4" name="Google Shape;284;p27"/>
          <p:cNvSpPr/>
          <p:nvPr/>
        </p:nvSpPr>
        <p:spPr>
          <a:xfrm>
            <a:off x="173025" y="1648107"/>
            <a:ext cx="5293200" cy="61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4454"/>
              </a:buClr>
              <a:buSzPts val="2000"/>
              <a:buFont typeface="Rockwell"/>
              <a:buNone/>
            </a:pPr>
            <a:r>
              <a:rPr lang="en-US" sz="1800" b="0" i="0" u="none" strike="noStrike" cap="none">
                <a:solidFill>
                  <a:srgbClr val="114454"/>
                </a:solidFill>
                <a:latin typeface="Rockwell"/>
                <a:ea typeface="Rockwell"/>
                <a:cs typeface="Rockwell"/>
                <a:sym typeface="Rockwell"/>
              </a:rPr>
              <a:t>Continue to focus on climate change impacts to:</a:t>
            </a:r>
            <a:endParaRPr sz="1800" b="0" i="0" u="none" strike="noStrike" cap="none">
              <a:solidFill>
                <a:srgbClr val="000000"/>
              </a:solidFill>
              <a:latin typeface="Arial"/>
              <a:ea typeface="Arial"/>
              <a:cs typeface="Arial"/>
              <a:sym typeface="Arial"/>
            </a:endParaRPr>
          </a:p>
        </p:txBody>
      </p:sp>
      <p:pic>
        <p:nvPicPr>
          <p:cNvPr id="285" name="Google Shape;285;p27" descr="Screen Clipping"/>
          <p:cNvPicPr preferRelativeResize="0"/>
          <p:nvPr/>
        </p:nvPicPr>
        <p:blipFill rotWithShape="1">
          <a:blip r:embed="rId3">
            <a:alphaModFix/>
          </a:blip>
          <a:srcRect l="6012" t="4091" r="6361" b="4620"/>
          <a:stretch/>
        </p:blipFill>
        <p:spPr>
          <a:xfrm>
            <a:off x="5720350" y="574725"/>
            <a:ext cx="2675125" cy="3590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What We Want</a:t>
            </a:r>
            <a:endParaRPr sz="1800" b="1" i="0" u="none" strike="noStrike" cap="none">
              <a:solidFill>
                <a:srgbClr val="FFFFFF"/>
              </a:solidFill>
              <a:latin typeface="Roboto Slab"/>
              <a:ea typeface="Roboto Slab"/>
              <a:cs typeface="Roboto Slab"/>
              <a:sym typeface="Roboto Slab"/>
            </a:endParaRPr>
          </a:p>
        </p:txBody>
      </p:sp>
      <p:sp>
        <p:nvSpPr>
          <p:cNvPr id="291" name="Google Shape;291;p28"/>
          <p:cNvSpPr txBox="1">
            <a:spLocks noGrp="1"/>
          </p:cNvSpPr>
          <p:nvPr>
            <p:ph type="body" idx="1"/>
          </p:nvPr>
        </p:nvSpPr>
        <p:spPr>
          <a:xfrm>
            <a:off x="4752050" y="64175"/>
            <a:ext cx="4181400" cy="460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000"/>
              <a:buFont typeface="Nixie One"/>
              <a:buNone/>
            </a:pPr>
            <a:r>
              <a:rPr lang="en-US" sz="1800" b="0" i="0" u="none" strike="noStrike" cap="none">
                <a:solidFill>
                  <a:srgbClr val="000000"/>
                </a:solidFill>
                <a:latin typeface="Rockwell"/>
                <a:ea typeface="Rockwell"/>
                <a:cs typeface="Rockwell"/>
                <a:sym typeface="Rockwell"/>
              </a:rPr>
              <a:t>To have the Management Board support our efforts in:</a:t>
            </a:r>
            <a:endParaRPr/>
          </a:p>
          <a:p>
            <a:pPr marL="0" marR="0" lvl="0" indent="0" algn="l" rtl="0">
              <a:lnSpc>
                <a:spcPct val="100000"/>
              </a:lnSpc>
              <a:spcBef>
                <a:spcPts val="0"/>
              </a:spcBef>
              <a:spcAft>
                <a:spcPts val="0"/>
              </a:spcAft>
              <a:buClr>
                <a:srgbClr val="114454"/>
              </a:buClr>
              <a:buSzPts val="2000"/>
              <a:buFont typeface="Nixie One"/>
              <a:buNone/>
            </a:pPr>
            <a:endParaRPr sz="1200" b="0" i="0" u="none" strike="noStrike" cap="none">
              <a:solidFill>
                <a:srgbClr val="000000"/>
              </a:solidFill>
              <a:latin typeface="Rockwell"/>
              <a:ea typeface="Rockwell"/>
              <a:cs typeface="Rockwell"/>
              <a:sym typeface="Rockwell"/>
            </a:endParaRPr>
          </a:p>
          <a:p>
            <a:pPr marL="342900" marR="0" lvl="0" indent="-304800" algn="l" rtl="0">
              <a:lnSpc>
                <a:spcPct val="100000"/>
              </a:lnSpc>
              <a:spcBef>
                <a:spcPts val="0"/>
              </a:spcBef>
              <a:spcAft>
                <a:spcPts val="0"/>
              </a:spcAft>
              <a:buClr>
                <a:schemeClr val="dk1"/>
              </a:buClr>
              <a:buSzPts val="1400"/>
              <a:buFont typeface="Rockwell"/>
              <a:buChar char="▪"/>
            </a:pPr>
            <a:r>
              <a:rPr lang="en-US" sz="1400" b="0" i="0" u="none" strike="noStrike" cap="none">
                <a:solidFill>
                  <a:schemeClr val="dk1"/>
                </a:solidFill>
                <a:latin typeface="Rockwell"/>
                <a:ea typeface="Rockwell"/>
                <a:cs typeface="Rockwell"/>
                <a:sym typeface="Rockwell"/>
              </a:rPr>
              <a:t>Addressing recommendations for BMP Siting and Design data/research needs -currently working to address this</a:t>
            </a:r>
            <a:endParaRPr sz="1400"/>
          </a:p>
          <a:p>
            <a:pPr marL="63500" marR="0" lvl="0" indent="0" algn="l" rtl="0">
              <a:lnSpc>
                <a:spcPct val="100000"/>
              </a:lnSpc>
              <a:spcBef>
                <a:spcPts val="0"/>
              </a:spcBef>
              <a:spcAft>
                <a:spcPts val="0"/>
              </a:spcAft>
              <a:buClr>
                <a:schemeClr val="dk1"/>
              </a:buClr>
              <a:buSzPts val="1000"/>
              <a:buFont typeface="Nixie One"/>
              <a:buNone/>
            </a:pPr>
            <a:endParaRPr sz="1400" b="0" i="0" u="none" strike="noStrike" cap="none">
              <a:solidFill>
                <a:schemeClr val="dk1"/>
              </a:solidFill>
              <a:latin typeface="Rockwell"/>
              <a:ea typeface="Rockwell"/>
              <a:cs typeface="Rockwell"/>
              <a:sym typeface="Rockwell"/>
            </a:endParaRPr>
          </a:p>
          <a:p>
            <a:pPr marL="342900" marR="0" lvl="0" indent="-304800" algn="l" rtl="0">
              <a:lnSpc>
                <a:spcPct val="100000"/>
              </a:lnSpc>
              <a:spcBef>
                <a:spcPts val="0"/>
              </a:spcBef>
              <a:spcAft>
                <a:spcPts val="0"/>
              </a:spcAft>
              <a:buClr>
                <a:srgbClr val="000000"/>
              </a:buClr>
              <a:buSzPts val="1400"/>
              <a:buFont typeface="Rockwell"/>
              <a:buChar char="▪"/>
            </a:pPr>
            <a:r>
              <a:rPr lang="en-US" sz="1400" b="0" i="0" u="none" strike="noStrike" cap="none">
                <a:solidFill>
                  <a:schemeClr val="dk1"/>
                </a:solidFill>
                <a:latin typeface="Rockwell"/>
                <a:ea typeface="Rockwell"/>
                <a:cs typeface="Rockwell"/>
                <a:sym typeface="Rockwell"/>
              </a:rPr>
              <a:t>Developing a prioritized list of specific data needs for use by  Citizen Science Programs - Management Board to address this March 2019</a:t>
            </a:r>
            <a:endParaRPr sz="1400"/>
          </a:p>
          <a:p>
            <a:pPr marL="57150" marR="0" lvl="0" indent="0" algn="l" rtl="0">
              <a:lnSpc>
                <a:spcPct val="100000"/>
              </a:lnSpc>
              <a:spcBef>
                <a:spcPts val="0"/>
              </a:spcBef>
              <a:spcAft>
                <a:spcPts val="0"/>
              </a:spcAft>
              <a:buClr>
                <a:srgbClr val="000000"/>
              </a:buClr>
              <a:buSzPts val="1100"/>
              <a:buFont typeface="Nixie One"/>
              <a:buNone/>
            </a:pPr>
            <a:endParaRPr sz="1400" b="0" i="0" u="none" strike="noStrike" cap="none">
              <a:solidFill>
                <a:schemeClr val="dk1"/>
              </a:solidFill>
              <a:latin typeface="Rockwell"/>
              <a:ea typeface="Rockwell"/>
              <a:cs typeface="Rockwell"/>
              <a:sym typeface="Rockwell"/>
            </a:endParaRPr>
          </a:p>
          <a:p>
            <a:pPr marL="342900" marR="0" lvl="0" indent="-304800" algn="l" rtl="0">
              <a:lnSpc>
                <a:spcPct val="100000"/>
              </a:lnSpc>
              <a:spcBef>
                <a:spcPts val="0"/>
              </a:spcBef>
              <a:spcAft>
                <a:spcPts val="0"/>
              </a:spcAft>
              <a:buClr>
                <a:schemeClr val="dk1"/>
              </a:buClr>
              <a:buSzPts val="1400"/>
              <a:buFont typeface="Rockwell"/>
              <a:buChar char="▪"/>
            </a:pPr>
            <a:r>
              <a:rPr lang="en-US" sz="1400" b="0" i="0" u="none" strike="noStrike" cap="none">
                <a:solidFill>
                  <a:schemeClr val="dk1"/>
                </a:solidFill>
                <a:latin typeface="Rockwell"/>
                <a:ea typeface="Rockwell"/>
                <a:cs typeface="Rockwell"/>
                <a:sym typeface="Rockwell"/>
              </a:rPr>
              <a:t>Promoting utilization of the Chesapeake Bay Program Climate Smart Framework &amp; Decision-Support Tool </a:t>
            </a:r>
            <a:r>
              <a:rPr lang="en-US" sz="1400">
                <a:solidFill>
                  <a:schemeClr val="dk1"/>
                </a:solidFill>
                <a:latin typeface="Rockwell"/>
                <a:ea typeface="Rockwell"/>
                <a:cs typeface="Rockwell"/>
                <a:sym typeface="Rockwell"/>
              </a:rPr>
              <a:t>Management Board to address this March 2019</a:t>
            </a:r>
            <a:endParaRPr sz="1400">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rgbClr val="000000"/>
              </a:buClr>
              <a:buSzPts val="1100"/>
              <a:buFont typeface="Nixie One"/>
              <a:buNone/>
            </a:pPr>
            <a:endParaRPr sz="1400" b="0" i="0" u="none" strike="noStrike" cap="none">
              <a:solidFill>
                <a:schemeClr val="dk1"/>
              </a:solidFill>
              <a:latin typeface="Rockwell"/>
              <a:ea typeface="Rockwell"/>
              <a:cs typeface="Rockwell"/>
              <a:sym typeface="Rockwell"/>
            </a:endParaRPr>
          </a:p>
          <a:p>
            <a:pPr marL="342900" marR="0" lvl="0" indent="-304800" algn="l" rtl="0">
              <a:lnSpc>
                <a:spcPct val="100000"/>
              </a:lnSpc>
              <a:spcBef>
                <a:spcPts val="0"/>
              </a:spcBef>
              <a:spcAft>
                <a:spcPts val="0"/>
              </a:spcAft>
              <a:buClr>
                <a:schemeClr val="dk1"/>
              </a:buClr>
              <a:buSzPts val="1400"/>
              <a:buFont typeface="Rockwell"/>
              <a:buChar char="▪"/>
            </a:pPr>
            <a:r>
              <a:rPr lang="en-US" sz="1400" b="0" i="0" u="none" strike="noStrike" cap="none">
                <a:solidFill>
                  <a:schemeClr val="dk1"/>
                </a:solidFill>
                <a:latin typeface="Rockwell"/>
                <a:ea typeface="Rockwell"/>
                <a:cs typeface="Rockwell"/>
                <a:sym typeface="Rockwell"/>
              </a:rPr>
              <a:t>Incorporating climate change into the Phase III WIPs  - </a:t>
            </a:r>
            <a:r>
              <a:rPr lang="en-US" sz="1400">
                <a:solidFill>
                  <a:schemeClr val="dk1"/>
                </a:solidFill>
                <a:latin typeface="Rockwell"/>
                <a:ea typeface="Rockwell"/>
                <a:cs typeface="Rockwell"/>
                <a:sym typeface="Rockwell"/>
              </a:rPr>
              <a:t>currently working to address this</a:t>
            </a:r>
            <a:endParaRPr sz="1400"/>
          </a:p>
          <a:p>
            <a:pPr marL="342900" marR="0" lvl="0" indent="0" algn="l" rtl="0">
              <a:lnSpc>
                <a:spcPct val="100000"/>
              </a:lnSpc>
              <a:spcBef>
                <a:spcPts val="0"/>
              </a:spcBef>
              <a:spcAft>
                <a:spcPts val="0"/>
              </a:spcAft>
              <a:buNone/>
            </a:pPr>
            <a:endParaRPr sz="1600">
              <a:solidFill>
                <a:schemeClr val="dk1"/>
              </a:solidFill>
              <a:latin typeface="Rockwell"/>
              <a:ea typeface="Rockwell"/>
              <a:cs typeface="Rockwell"/>
              <a:sym typeface="Rockwell"/>
            </a:endParaRPr>
          </a:p>
          <a:p>
            <a:pPr marL="342900" marR="0" lvl="0" indent="-190500" algn="l" rtl="0">
              <a:lnSpc>
                <a:spcPct val="100000"/>
              </a:lnSpc>
              <a:spcBef>
                <a:spcPts val="0"/>
              </a:spcBef>
              <a:spcAft>
                <a:spcPts val="0"/>
              </a:spcAft>
              <a:buClr>
                <a:srgbClr val="114454"/>
              </a:buClr>
              <a:buSzPts val="2400"/>
              <a:buFont typeface="Nixie One"/>
              <a:buNone/>
            </a:pPr>
            <a:endParaRPr sz="1600" b="0" i="0" u="none" strike="noStrike" cap="none">
              <a:solidFill>
                <a:schemeClr val="dk1"/>
              </a:solidFill>
              <a:latin typeface="Rockwell"/>
              <a:ea typeface="Rockwell"/>
              <a:cs typeface="Rockwell"/>
              <a:sym typeface="Rockwell"/>
            </a:endParaRPr>
          </a:p>
        </p:txBody>
      </p:sp>
      <p:grpSp>
        <p:nvGrpSpPr>
          <p:cNvPr id="292" name="Google Shape;292;p28"/>
          <p:cNvGrpSpPr/>
          <p:nvPr/>
        </p:nvGrpSpPr>
        <p:grpSpPr>
          <a:xfrm>
            <a:off x="422732" y="890735"/>
            <a:ext cx="326065" cy="308680"/>
            <a:chOff x="6618700" y="1635475"/>
            <a:chExt cx="456675" cy="432325"/>
          </a:xfrm>
        </p:grpSpPr>
        <p:sp>
          <p:nvSpPr>
            <p:cNvPr id="293" name="Google Shape;293;p2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98" name="Google Shape;298;p28"/>
          <p:cNvPicPr preferRelativeResize="0"/>
          <p:nvPr/>
        </p:nvPicPr>
        <p:blipFill rotWithShape="1">
          <a:blip r:embed="rId3">
            <a:alphaModFix/>
          </a:blip>
          <a:srcRect/>
          <a:stretch/>
        </p:blipFill>
        <p:spPr>
          <a:xfrm>
            <a:off x="247025" y="1592774"/>
            <a:ext cx="4324974" cy="2884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body" idx="1"/>
          </p:nvPr>
        </p:nvSpPr>
        <p:spPr>
          <a:xfrm>
            <a:off x="3531650" y="1364853"/>
            <a:ext cx="5263800" cy="349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Nixie One"/>
              <a:buNone/>
            </a:pPr>
            <a:r>
              <a:rPr lang="en-US" sz="1800" b="0" i="0" u="none" strike="noStrike" cap="none">
                <a:solidFill>
                  <a:srgbClr val="FFFFFF"/>
                </a:solidFill>
                <a:latin typeface="Rockwell"/>
                <a:ea typeface="Rockwell"/>
                <a:cs typeface="Rockwell"/>
                <a:sym typeface="Rockwell"/>
              </a:rPr>
              <a:t>Goal: </a:t>
            </a:r>
            <a:endParaRPr sz="2000" b="0" i="0"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200"/>
              <a:buFont typeface="Nixie One"/>
              <a:buNone/>
            </a:pPr>
            <a:r>
              <a:rPr lang="en-US" sz="1200" b="0" i="0" u="none" strike="noStrike" cap="none">
                <a:solidFill>
                  <a:srgbClr val="FFFFFF"/>
                </a:solidFill>
                <a:latin typeface="Rockwell"/>
                <a:ea typeface="Rockwell"/>
                <a:cs typeface="Rockwell"/>
                <a:sym typeface="Rockwell"/>
              </a:rPr>
              <a:t>Increase the resiliency of the Chesapeake Bay watershed, including its living resources, habitats, public infrastructure and communities, to withstand adverse impacts from changing environmental and climate conditions. </a:t>
            </a:r>
            <a:endParaRPr sz="1200" b="0" i="0"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100"/>
              <a:buFont typeface="Nixie One"/>
              <a:buNone/>
            </a:pPr>
            <a:endParaRPr sz="1100" b="0" i="1"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800"/>
              <a:buFont typeface="Nixie One"/>
              <a:buNone/>
            </a:pPr>
            <a:r>
              <a:rPr lang="en-US" sz="1800" b="0" i="0" u="none" strike="noStrike" cap="none">
                <a:solidFill>
                  <a:srgbClr val="FFFFFF"/>
                </a:solidFill>
                <a:latin typeface="Rockwell"/>
                <a:ea typeface="Rockwell"/>
                <a:cs typeface="Rockwell"/>
                <a:sym typeface="Rockwell"/>
              </a:rPr>
              <a:t>Monitoring &amp; Assessment Outcome</a:t>
            </a:r>
            <a:r>
              <a:rPr lang="en-US" sz="1800" b="0" i="1" u="none" strike="noStrike" cap="none">
                <a:solidFill>
                  <a:srgbClr val="FFFFFF"/>
                </a:solidFill>
                <a:latin typeface="Rockwell"/>
                <a:ea typeface="Rockwell"/>
                <a:cs typeface="Rockwell"/>
                <a:sym typeface="Rockwell"/>
              </a:rPr>
              <a:t>: </a:t>
            </a:r>
            <a:endParaRPr sz="2000" b="0" i="0"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200"/>
              <a:buFont typeface="Nixie One"/>
              <a:buNone/>
            </a:pPr>
            <a:r>
              <a:rPr lang="en-US" sz="1200" b="0" i="0" u="none" strike="noStrike" cap="none">
                <a:solidFill>
                  <a:srgbClr val="FFFFFF"/>
                </a:solidFill>
                <a:latin typeface="Rockwell"/>
                <a:ea typeface="Rockwell"/>
                <a:cs typeface="Rockwell"/>
                <a:sym typeface="Rockwell"/>
              </a:rPr>
              <a:t>Continually monitor and assess the trends and likely impacts of changing climatic and sea level conditions on the Chesapeake Bay ecosystem, including the effectiveness of restoration and protection policies, programs and projects.</a:t>
            </a:r>
            <a:endParaRPr sz="1200" b="0" i="0"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200"/>
              <a:buFont typeface="Nixie One"/>
              <a:buNone/>
            </a:pPr>
            <a:endParaRPr sz="1200" b="0" i="0" u="none" strike="noStrike" cap="none">
              <a:solidFill>
                <a:srgbClr val="FFFFFF"/>
              </a:solidFill>
              <a:latin typeface="Rockwell"/>
              <a:ea typeface="Rockwell"/>
              <a:cs typeface="Rockwell"/>
              <a:sym typeface="Rockwell"/>
            </a:endParaRPr>
          </a:p>
          <a:p>
            <a:pPr marL="0" marR="0" lvl="0" indent="0" algn="l" rtl="0">
              <a:lnSpc>
                <a:spcPct val="100000"/>
              </a:lnSpc>
              <a:spcBef>
                <a:spcPts val="0"/>
              </a:spcBef>
              <a:spcAft>
                <a:spcPts val="0"/>
              </a:spcAft>
              <a:buClr>
                <a:schemeClr val="lt1"/>
              </a:buClr>
              <a:buSzPts val="3600"/>
              <a:buFont typeface="Nixie One"/>
              <a:buNone/>
            </a:pPr>
            <a:r>
              <a:rPr lang="en-US" sz="1800" b="0" i="0" u="none" strike="noStrike" cap="none">
                <a:solidFill>
                  <a:schemeClr val="lt1"/>
                </a:solidFill>
                <a:latin typeface="Rockwell"/>
                <a:ea typeface="Rockwell"/>
                <a:cs typeface="Rockwell"/>
                <a:sym typeface="Rockwell"/>
              </a:rPr>
              <a:t>Adaptation Outcome</a:t>
            </a:r>
            <a:r>
              <a:rPr lang="en-US" sz="1800" b="0" i="1" u="none" strike="noStrike" cap="none">
                <a:solidFill>
                  <a:schemeClr val="lt1"/>
                </a:solidFill>
                <a:latin typeface="Rockwell"/>
                <a:ea typeface="Rockwell"/>
                <a:cs typeface="Rockwell"/>
                <a:sym typeface="Rockwell"/>
              </a:rPr>
              <a:t>: </a:t>
            </a:r>
            <a:endParaRPr sz="1800" b="0" i="1" u="none" strike="noStrike" cap="none">
              <a:solidFill>
                <a:schemeClr val="lt1"/>
              </a:solidFill>
              <a:latin typeface="Rockwell"/>
              <a:ea typeface="Rockwell"/>
              <a:cs typeface="Rockwell"/>
              <a:sym typeface="Rockwell"/>
            </a:endParaRPr>
          </a:p>
          <a:p>
            <a:pPr marL="0" marR="0" lvl="0" indent="0" algn="l" rtl="0">
              <a:lnSpc>
                <a:spcPct val="100000"/>
              </a:lnSpc>
              <a:spcBef>
                <a:spcPts val="0"/>
              </a:spcBef>
              <a:spcAft>
                <a:spcPts val="0"/>
              </a:spcAft>
              <a:buClr>
                <a:schemeClr val="lt1"/>
              </a:buClr>
              <a:buSzPts val="1800"/>
              <a:buFont typeface="Nixie One"/>
              <a:buNone/>
            </a:pPr>
            <a:r>
              <a:rPr lang="en-US" sz="1200" b="0" i="1" u="none" strike="noStrike" cap="none">
                <a:solidFill>
                  <a:schemeClr val="lt1"/>
                </a:solidFill>
                <a:latin typeface="Rockwell"/>
                <a:ea typeface="Rockwell"/>
                <a:cs typeface="Rockwell"/>
                <a:sym typeface="Rockwell"/>
              </a:rPr>
              <a:t>Continually  pursue, design and construct restoration and protection projects to enhance the resiliency of Bay and aquatic ecosystems from the impacts of coastal erosion, coastal flooding, more intense and more frequent storms and sea level rise. </a:t>
            </a:r>
            <a:endParaRPr sz="1200" b="0" i="1" u="none" strike="noStrike" cap="none">
              <a:solidFill>
                <a:schemeClr val="lt1"/>
              </a:solidFill>
              <a:latin typeface="Rockwell"/>
              <a:ea typeface="Rockwell"/>
              <a:cs typeface="Rockwell"/>
              <a:sym typeface="Rockwell"/>
            </a:endParaRPr>
          </a:p>
          <a:p>
            <a:pPr marL="0" marR="0" lvl="0" indent="0" algn="l" rtl="0">
              <a:lnSpc>
                <a:spcPct val="100000"/>
              </a:lnSpc>
              <a:spcBef>
                <a:spcPts val="0"/>
              </a:spcBef>
              <a:spcAft>
                <a:spcPts val="0"/>
              </a:spcAft>
              <a:buClr>
                <a:srgbClr val="FFFFFF"/>
              </a:buClr>
              <a:buSzPts val="1200"/>
              <a:buFont typeface="Nixie One"/>
              <a:buNone/>
            </a:pPr>
            <a:endParaRPr sz="1200" b="0" i="0" u="none" strike="noStrike" cap="none">
              <a:solidFill>
                <a:srgbClr val="FFFFFF"/>
              </a:solidFill>
              <a:latin typeface="Rockwell"/>
              <a:ea typeface="Rockwell"/>
              <a:cs typeface="Rockwell"/>
              <a:sym typeface="Rockwell"/>
            </a:endParaRPr>
          </a:p>
        </p:txBody>
      </p:sp>
      <p:sp>
        <p:nvSpPr>
          <p:cNvPr id="83" name="Google Shape;83;p11"/>
          <p:cNvSpPr txBox="1"/>
          <p:nvPr/>
        </p:nvSpPr>
        <p:spPr>
          <a:xfrm>
            <a:off x="0" y="657606"/>
            <a:ext cx="914400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Rockwell"/>
              <a:buNone/>
            </a:pPr>
            <a:r>
              <a:rPr lang="en-US" sz="1400" b="0" i="1" u="none" strike="noStrike" cap="none">
                <a:solidFill>
                  <a:schemeClr val="lt1"/>
                </a:solidFill>
                <a:latin typeface="Rockwell"/>
                <a:ea typeface="Rockwell"/>
                <a:cs typeface="Rockwell"/>
                <a:sym typeface="Rockwell"/>
              </a:rPr>
              <a:t>Through the </a:t>
            </a:r>
            <a:r>
              <a:rPr lang="en-US" sz="1400" b="0" i="0" u="none" strike="noStrike" cap="none">
                <a:solidFill>
                  <a:schemeClr val="lt1"/>
                </a:solidFill>
                <a:latin typeface="Rockwell"/>
                <a:ea typeface="Rockwell"/>
                <a:cs typeface="Rockwell"/>
                <a:sym typeface="Rockwell"/>
              </a:rPr>
              <a:t>Chesapeake Bay Watershed Agreement</a:t>
            </a:r>
            <a:r>
              <a:rPr lang="en-US" sz="1400" b="0" i="1" u="none" strike="noStrike" cap="none">
                <a:solidFill>
                  <a:schemeClr val="lt1"/>
                </a:solidFill>
                <a:latin typeface="Rockwell"/>
                <a:ea typeface="Rockwell"/>
                <a:cs typeface="Rockwell"/>
                <a:sym typeface="Rockwell"/>
              </a:rPr>
              <a:t>, the Chesapeake Bay Program has committed to…</a:t>
            </a:r>
            <a:endParaRPr sz="1400" b="0" i="1" u="none" strike="noStrike" cap="none">
              <a:solidFill>
                <a:schemeClr val="lt1"/>
              </a:solidFill>
              <a:latin typeface="Rockwell"/>
              <a:ea typeface="Rockwell"/>
              <a:cs typeface="Rockwell"/>
              <a:sym typeface="Rockwell"/>
            </a:endParaRPr>
          </a:p>
        </p:txBody>
      </p:sp>
      <p:sp>
        <p:nvSpPr>
          <p:cNvPr id="84" name="Google Shape;84;p11"/>
          <p:cNvSpPr/>
          <p:nvPr/>
        </p:nvSpPr>
        <p:spPr>
          <a:xfrm>
            <a:off x="463296" y="1614678"/>
            <a:ext cx="2450592" cy="1914144"/>
          </a:xfrm>
          <a:prstGeom prst="rect">
            <a:avLst/>
          </a:prstGeom>
          <a:solidFill>
            <a:schemeClr val="accent1"/>
          </a:solid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1"/>
          <p:cNvSpPr/>
          <p:nvPr/>
        </p:nvSpPr>
        <p:spPr>
          <a:xfrm>
            <a:off x="983110" y="2417862"/>
            <a:ext cx="1410964"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Rockwell"/>
              <a:buNone/>
            </a:pPr>
            <a:r>
              <a:rPr lang="en-US" sz="1400" b="0" i="0" u="none" strike="noStrike" cap="none">
                <a:solidFill>
                  <a:schemeClr val="lt1"/>
                </a:solidFill>
                <a:latin typeface="Rockwell"/>
                <a:ea typeface="Rockwell"/>
                <a:cs typeface="Rockwell"/>
                <a:sym typeface="Rockwell"/>
              </a:rPr>
              <a:t>Relevant Photo</a:t>
            </a:r>
            <a:endParaRPr sz="1400" b="0" i="0" u="none" strike="noStrike" cap="none">
              <a:solidFill>
                <a:srgbClr val="000000"/>
              </a:solidFill>
              <a:latin typeface="Arial"/>
              <a:ea typeface="Arial"/>
              <a:cs typeface="Arial"/>
              <a:sym typeface="Arial"/>
            </a:endParaRPr>
          </a:p>
        </p:txBody>
      </p:sp>
      <p:pic>
        <p:nvPicPr>
          <p:cNvPr id="86" name="Google Shape;86;p11" descr="Screen Clipping"/>
          <p:cNvPicPr preferRelativeResize="0"/>
          <p:nvPr/>
        </p:nvPicPr>
        <p:blipFill rotWithShape="1">
          <a:blip r:embed="rId3">
            <a:alphaModFix/>
          </a:blip>
          <a:srcRect/>
          <a:stretch/>
        </p:blipFill>
        <p:spPr>
          <a:xfrm>
            <a:off x="237601" y="1128051"/>
            <a:ext cx="3068362" cy="38906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p:nvPr/>
        </p:nvSpPr>
        <p:spPr>
          <a:xfrm>
            <a:off x="685800" y="4866501"/>
            <a:ext cx="423511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Rockwell"/>
              <a:buNone/>
            </a:pPr>
            <a:r>
              <a:rPr lang="en-US" sz="1200" b="0" i="0" u="none" strike="noStrike" cap="none">
                <a:solidFill>
                  <a:srgbClr val="FFFFFF"/>
                </a:solidFill>
                <a:latin typeface="Rockwell"/>
                <a:ea typeface="Rockwell"/>
                <a:cs typeface="Rockwell"/>
                <a:sym typeface="Rockwell"/>
              </a:rPr>
              <a:t>Presentation template by SlidesCarnival.</a:t>
            </a:r>
            <a:endParaRPr sz="1200" b="0" i="0" u="none" strike="noStrike" cap="none">
              <a:solidFill>
                <a:srgbClr val="000000"/>
              </a:solidFill>
              <a:latin typeface="Arial"/>
              <a:ea typeface="Arial"/>
              <a:cs typeface="Arial"/>
              <a:sym typeface="Arial"/>
            </a:endParaRPr>
          </a:p>
        </p:txBody>
      </p:sp>
      <p:sp>
        <p:nvSpPr>
          <p:cNvPr id="304" name="Google Shape;304;p29"/>
          <p:cNvSpPr txBox="1">
            <a:spLocks noGrp="1"/>
          </p:cNvSpPr>
          <p:nvPr>
            <p:ph type="ctrTitle"/>
          </p:nvPr>
        </p:nvSpPr>
        <p:spPr>
          <a:xfrm>
            <a:off x="685800" y="2601425"/>
            <a:ext cx="5810400" cy="115979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FFFFF"/>
              </a:buClr>
              <a:buSzPts val="4800"/>
              <a:buFont typeface="Roboto Slab"/>
              <a:buNone/>
            </a:pPr>
            <a:r>
              <a:rPr lang="en-US" sz="4800" b="1" i="0" u="none" strike="noStrike" cap="none">
                <a:solidFill>
                  <a:srgbClr val="FFFFFF"/>
                </a:solidFill>
                <a:latin typeface="Rockwell"/>
                <a:ea typeface="Rockwell"/>
                <a:cs typeface="Rockwell"/>
                <a:sym typeface="Rockwell"/>
              </a:rPr>
              <a:t>Discussion</a:t>
            </a:r>
            <a:endParaRPr sz="4800" b="1" i="0" u="none" strike="noStrike" cap="none">
              <a:solidFill>
                <a:srgbClr val="FFFFFF"/>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What We Want</a:t>
            </a:r>
            <a:endParaRPr sz="1800" b="1" i="0" u="none" strike="noStrike" cap="none">
              <a:solidFill>
                <a:srgbClr val="FFFFFF"/>
              </a:solidFill>
              <a:latin typeface="Rockwell"/>
              <a:ea typeface="Rockwell"/>
              <a:cs typeface="Rockwell"/>
              <a:sym typeface="Rockwell"/>
            </a:endParaRPr>
          </a:p>
        </p:txBody>
      </p:sp>
      <p:sp>
        <p:nvSpPr>
          <p:cNvPr id="92" name="Google Shape;92;p12"/>
          <p:cNvSpPr txBox="1">
            <a:spLocks noGrp="1"/>
          </p:cNvSpPr>
          <p:nvPr>
            <p:ph type="body" idx="1"/>
          </p:nvPr>
        </p:nvSpPr>
        <p:spPr>
          <a:xfrm>
            <a:off x="4606539" y="205048"/>
            <a:ext cx="4117800" cy="53054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14454"/>
              </a:buClr>
              <a:buSzPts val="2000"/>
              <a:buFont typeface="Nixie One"/>
              <a:buNone/>
            </a:pPr>
            <a:r>
              <a:rPr lang="en-US" sz="1800" b="0" i="0" u="none" strike="noStrike" cap="none">
                <a:solidFill>
                  <a:srgbClr val="000000"/>
                </a:solidFill>
                <a:latin typeface="Rockwell"/>
                <a:ea typeface="Rockwell"/>
                <a:cs typeface="Rockwell"/>
                <a:sym typeface="Rockwell"/>
              </a:rPr>
              <a:t>To have the Management Board support our efforts in:</a:t>
            </a:r>
            <a:endParaRPr/>
          </a:p>
          <a:p>
            <a:pPr marL="0" marR="0" lvl="0" indent="0" algn="l" rtl="0">
              <a:lnSpc>
                <a:spcPct val="100000"/>
              </a:lnSpc>
              <a:spcBef>
                <a:spcPts val="0"/>
              </a:spcBef>
              <a:spcAft>
                <a:spcPts val="0"/>
              </a:spcAft>
              <a:buClr>
                <a:srgbClr val="114454"/>
              </a:buClr>
              <a:buSzPts val="2000"/>
              <a:buFont typeface="Nixie One"/>
              <a:buNone/>
            </a:pPr>
            <a:endParaRPr sz="1400" b="0" i="0" u="none" strike="noStrike" cap="none">
              <a:solidFill>
                <a:srgbClr val="000000"/>
              </a:solidFill>
              <a:latin typeface="Rockwell"/>
              <a:ea typeface="Rockwell"/>
              <a:cs typeface="Rockwell"/>
              <a:sym typeface="Rockwell"/>
            </a:endParaRPr>
          </a:p>
          <a:p>
            <a:pPr marL="342900" marR="0" lvl="0" indent="-279400" algn="l" rtl="0">
              <a:lnSpc>
                <a:spcPct val="100000"/>
              </a:lnSpc>
              <a:spcBef>
                <a:spcPts val="0"/>
              </a:spcBef>
              <a:spcAft>
                <a:spcPts val="0"/>
              </a:spcAft>
              <a:buClr>
                <a:schemeClr val="dk1"/>
              </a:buClr>
              <a:buSzPts val="1000"/>
              <a:buFont typeface="Rockwell"/>
              <a:buChar char="▪"/>
            </a:pPr>
            <a:r>
              <a:rPr lang="en-US" sz="1600" b="0" i="0" u="none" strike="noStrike" cap="none">
                <a:solidFill>
                  <a:schemeClr val="dk1"/>
                </a:solidFill>
                <a:latin typeface="Rockwell"/>
                <a:ea typeface="Rockwell"/>
                <a:cs typeface="Rockwell"/>
                <a:sym typeface="Rockwell"/>
              </a:rPr>
              <a:t>Addressing recommendations for BMP Siting and Design data/research needs</a:t>
            </a:r>
            <a:endParaRPr/>
          </a:p>
          <a:p>
            <a:pPr marL="63500" marR="0" lvl="0" indent="0" algn="l" rtl="0">
              <a:lnSpc>
                <a:spcPct val="100000"/>
              </a:lnSpc>
              <a:spcBef>
                <a:spcPts val="0"/>
              </a:spcBef>
              <a:spcAft>
                <a:spcPts val="0"/>
              </a:spcAft>
              <a:buClr>
                <a:schemeClr val="dk1"/>
              </a:buClr>
              <a:buSzPts val="1000"/>
              <a:buFont typeface="Nixie One"/>
              <a:buNone/>
            </a:pPr>
            <a:endParaRPr sz="1600" b="0" i="0" u="none" strike="noStrike" cap="none">
              <a:solidFill>
                <a:schemeClr val="dk1"/>
              </a:solidFill>
              <a:latin typeface="Rockwell"/>
              <a:ea typeface="Rockwell"/>
              <a:cs typeface="Rockwell"/>
              <a:sym typeface="Rockwell"/>
            </a:endParaRPr>
          </a:p>
          <a:p>
            <a:pPr marL="342900" marR="0" lvl="0" indent="-285750" algn="l" rtl="0">
              <a:lnSpc>
                <a:spcPct val="100000"/>
              </a:lnSpc>
              <a:spcBef>
                <a:spcPts val="0"/>
              </a:spcBef>
              <a:spcAft>
                <a:spcPts val="0"/>
              </a:spcAft>
              <a:buClr>
                <a:srgbClr val="000000"/>
              </a:buClr>
              <a:buSzPts val="1100"/>
              <a:buFont typeface="Rockwell"/>
              <a:buChar char="▪"/>
            </a:pPr>
            <a:r>
              <a:rPr lang="en-US" sz="1600" b="0" i="0" u="none" strike="noStrike" cap="none">
                <a:solidFill>
                  <a:schemeClr val="dk1"/>
                </a:solidFill>
                <a:latin typeface="Rockwell"/>
                <a:ea typeface="Rockwell"/>
                <a:cs typeface="Rockwell"/>
                <a:sym typeface="Rockwell"/>
              </a:rPr>
              <a:t>Developing a prioritized list of specific data needs for use by    Citizen Science Programs </a:t>
            </a:r>
            <a:endParaRPr/>
          </a:p>
          <a:p>
            <a:pPr marL="57150" marR="0" lvl="0" indent="0" algn="l" rtl="0">
              <a:lnSpc>
                <a:spcPct val="100000"/>
              </a:lnSpc>
              <a:spcBef>
                <a:spcPts val="0"/>
              </a:spcBef>
              <a:spcAft>
                <a:spcPts val="0"/>
              </a:spcAft>
              <a:buClr>
                <a:srgbClr val="000000"/>
              </a:buClr>
              <a:buSzPts val="1100"/>
              <a:buFont typeface="Nixie One"/>
              <a:buNone/>
            </a:pPr>
            <a:endParaRPr sz="1600" b="0" i="0" u="none" strike="noStrike" cap="none">
              <a:solidFill>
                <a:schemeClr val="dk1"/>
              </a:solidFill>
              <a:latin typeface="Rockwell"/>
              <a:ea typeface="Rockwell"/>
              <a:cs typeface="Rockwell"/>
              <a:sym typeface="Rockwell"/>
            </a:endParaRPr>
          </a:p>
          <a:p>
            <a:pPr marL="342900" marR="0" lvl="0" indent="-279400" algn="l" rtl="0">
              <a:lnSpc>
                <a:spcPct val="100000"/>
              </a:lnSpc>
              <a:spcBef>
                <a:spcPts val="0"/>
              </a:spcBef>
              <a:spcAft>
                <a:spcPts val="0"/>
              </a:spcAft>
              <a:buClr>
                <a:schemeClr val="dk1"/>
              </a:buClr>
              <a:buSzPts val="1000"/>
              <a:buFont typeface="Rockwell"/>
              <a:buChar char="▪"/>
            </a:pPr>
            <a:r>
              <a:rPr lang="en-US" sz="1600" b="0" i="0" u="none" strike="noStrike" cap="none">
                <a:solidFill>
                  <a:schemeClr val="dk1"/>
                </a:solidFill>
                <a:latin typeface="Rockwell"/>
                <a:ea typeface="Rockwell"/>
                <a:cs typeface="Rockwell"/>
                <a:sym typeface="Rockwell"/>
              </a:rPr>
              <a:t>Promoting utilization of the Chesapeake Bay Program Climate Smart Framework &amp; Decision-Support Tool</a:t>
            </a:r>
            <a:endParaRPr/>
          </a:p>
          <a:p>
            <a:pPr marL="0" marR="0" lvl="0" indent="0" algn="l" rtl="0">
              <a:lnSpc>
                <a:spcPct val="100000"/>
              </a:lnSpc>
              <a:spcBef>
                <a:spcPts val="0"/>
              </a:spcBef>
              <a:spcAft>
                <a:spcPts val="0"/>
              </a:spcAft>
              <a:buClr>
                <a:srgbClr val="000000"/>
              </a:buClr>
              <a:buSzPts val="1100"/>
              <a:buFont typeface="Nixie One"/>
              <a:buNone/>
            </a:pPr>
            <a:endParaRPr sz="1600" b="0" i="0" u="none" strike="noStrike" cap="none">
              <a:solidFill>
                <a:schemeClr val="dk1"/>
              </a:solidFill>
              <a:latin typeface="Rockwell"/>
              <a:ea typeface="Rockwell"/>
              <a:cs typeface="Rockwell"/>
              <a:sym typeface="Rockwell"/>
            </a:endParaRPr>
          </a:p>
          <a:p>
            <a:pPr marL="342900" marR="0" lvl="0" indent="-285750" algn="l" rtl="0">
              <a:lnSpc>
                <a:spcPct val="100000"/>
              </a:lnSpc>
              <a:spcBef>
                <a:spcPts val="0"/>
              </a:spcBef>
              <a:spcAft>
                <a:spcPts val="0"/>
              </a:spcAft>
              <a:buClr>
                <a:schemeClr val="dk1"/>
              </a:buClr>
              <a:buSzPts val="1100"/>
              <a:buFont typeface="Rockwell"/>
              <a:buChar char="▪"/>
            </a:pPr>
            <a:r>
              <a:rPr lang="en-US" sz="1600" b="0" i="0" u="none" strike="noStrike" cap="none">
                <a:solidFill>
                  <a:schemeClr val="dk1"/>
                </a:solidFill>
                <a:latin typeface="Rockwell"/>
                <a:ea typeface="Rockwell"/>
                <a:cs typeface="Rockwell"/>
                <a:sym typeface="Rockwell"/>
              </a:rPr>
              <a:t>Incorporating climate change into the Phase III WIPs</a:t>
            </a:r>
            <a:endParaRPr sz="1600" b="0" i="0" u="none" strike="noStrike" cap="none">
              <a:solidFill>
                <a:schemeClr val="dk1"/>
              </a:solidFill>
              <a:latin typeface="Rockwell"/>
              <a:ea typeface="Rockwell"/>
              <a:cs typeface="Rockwell"/>
              <a:sym typeface="Rockwell"/>
            </a:endParaRPr>
          </a:p>
          <a:p>
            <a:pPr marL="342900" marR="0" lvl="0" indent="-190500" algn="l" rtl="0">
              <a:lnSpc>
                <a:spcPct val="100000"/>
              </a:lnSpc>
              <a:spcBef>
                <a:spcPts val="0"/>
              </a:spcBef>
              <a:spcAft>
                <a:spcPts val="0"/>
              </a:spcAft>
              <a:buClr>
                <a:srgbClr val="114454"/>
              </a:buClr>
              <a:buSzPts val="2400"/>
              <a:buFont typeface="Nixie One"/>
              <a:buNone/>
            </a:pPr>
            <a:endParaRPr sz="1800" b="0" i="0" u="none" strike="noStrike" cap="none">
              <a:solidFill>
                <a:schemeClr val="dk1"/>
              </a:solidFill>
              <a:latin typeface="Rockwell"/>
              <a:ea typeface="Rockwell"/>
              <a:cs typeface="Rockwell"/>
              <a:sym typeface="Rockwell"/>
            </a:endParaRPr>
          </a:p>
        </p:txBody>
      </p:sp>
      <p:pic>
        <p:nvPicPr>
          <p:cNvPr id="93" name="Google Shape;93;p12"/>
          <p:cNvPicPr preferRelativeResize="0"/>
          <p:nvPr/>
        </p:nvPicPr>
        <p:blipFill rotWithShape="1">
          <a:blip r:embed="rId3">
            <a:alphaModFix/>
          </a:blip>
          <a:srcRect/>
          <a:stretch/>
        </p:blipFill>
        <p:spPr>
          <a:xfrm>
            <a:off x="1209340" y="1559425"/>
            <a:ext cx="2392370" cy="3584075"/>
          </a:xfrm>
          <a:prstGeom prst="rect">
            <a:avLst/>
          </a:prstGeom>
          <a:noFill/>
          <a:ln>
            <a:noFill/>
          </a:ln>
        </p:spPr>
      </p:pic>
      <p:grpSp>
        <p:nvGrpSpPr>
          <p:cNvPr id="94" name="Google Shape;94;p12"/>
          <p:cNvGrpSpPr/>
          <p:nvPr/>
        </p:nvGrpSpPr>
        <p:grpSpPr>
          <a:xfrm>
            <a:off x="422732" y="890735"/>
            <a:ext cx="326065" cy="308680"/>
            <a:chOff x="6618700" y="1635475"/>
            <a:chExt cx="456675" cy="432325"/>
          </a:xfrm>
        </p:grpSpPr>
        <p:sp>
          <p:nvSpPr>
            <p:cNvPr id="95" name="Google Shape;95;p12"/>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2"/>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2"/>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2"/>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2"/>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ctrTitle"/>
          </p:nvPr>
        </p:nvSpPr>
        <p:spPr>
          <a:xfrm>
            <a:off x="3471299" y="1612900"/>
            <a:ext cx="5672701" cy="1481328"/>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14454"/>
              </a:buClr>
              <a:buSzPts val="4800"/>
              <a:buFont typeface="Roboto Slab"/>
              <a:buNone/>
            </a:pPr>
            <a:r>
              <a:rPr lang="en-US" sz="4800" b="1" i="0" u="none" strike="noStrike" cap="none">
                <a:solidFill>
                  <a:srgbClr val="114454"/>
                </a:solidFill>
                <a:latin typeface="Rockwell"/>
                <a:ea typeface="Rockwell"/>
                <a:cs typeface="Rockwell"/>
                <a:sym typeface="Rockwell"/>
              </a:rPr>
              <a:t>Setting the Stage:</a:t>
            </a:r>
            <a:r>
              <a:rPr lang="en-US" sz="3600" b="1" i="0" u="none" strike="noStrike" cap="none">
                <a:solidFill>
                  <a:srgbClr val="114454"/>
                </a:solidFill>
                <a:latin typeface="Rockwell"/>
                <a:ea typeface="Rockwell"/>
                <a:cs typeface="Rockwell"/>
                <a:sym typeface="Rockwell"/>
              </a:rPr>
              <a:t/>
            </a:r>
            <a:br>
              <a:rPr lang="en-US" sz="3600" b="1" i="0" u="none" strike="noStrike" cap="none">
                <a:solidFill>
                  <a:srgbClr val="114454"/>
                </a:solidFill>
                <a:latin typeface="Rockwell"/>
                <a:ea typeface="Rockwell"/>
                <a:cs typeface="Rockwell"/>
                <a:sym typeface="Rockwell"/>
              </a:rPr>
            </a:br>
            <a:r>
              <a:rPr lang="en-US" sz="2200" b="1" i="1" u="none" strike="noStrike" cap="none">
                <a:solidFill>
                  <a:srgbClr val="114454"/>
                </a:solidFill>
                <a:latin typeface="Rockwell"/>
                <a:ea typeface="Rockwell"/>
                <a:cs typeface="Rockwell"/>
                <a:sym typeface="Rockwell"/>
              </a:rPr>
              <a:t>What are our assumptions?</a:t>
            </a:r>
            <a:endParaRPr sz="2200" b="0" i="0" u="none" strike="noStrike" cap="none">
              <a:solidFill>
                <a:srgbClr val="114454"/>
              </a:solidFill>
              <a:latin typeface="Rockwell"/>
              <a:ea typeface="Rockwell"/>
              <a:cs typeface="Rockwell"/>
              <a:sym typeface="Rockwell"/>
            </a:endParaRPr>
          </a:p>
        </p:txBody>
      </p:sp>
      <p:sp>
        <p:nvSpPr>
          <p:cNvPr id="105" name="Google Shape;105;p13"/>
          <p:cNvSpPr txBox="1"/>
          <p:nvPr/>
        </p:nvSpPr>
        <p:spPr>
          <a:xfrm>
            <a:off x="0" y="503350"/>
            <a:ext cx="3471299" cy="3818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ckwell"/>
              <a:buNone/>
            </a:pPr>
            <a:r>
              <a:rPr lang="en-US" sz="20000" b="0" i="0" u="none" strike="noStrike" cap="none">
                <a:solidFill>
                  <a:srgbClr val="18637B"/>
                </a:solidFill>
                <a:latin typeface="Rockwell"/>
                <a:ea typeface="Rockwell"/>
                <a:cs typeface="Rockwell"/>
                <a:sym typeface="Rockwell"/>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235650" y="38725"/>
            <a:ext cx="8949600" cy="730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114454"/>
              </a:buClr>
              <a:buSzPts val="4800"/>
              <a:buFont typeface="Roboto Slab"/>
              <a:buNone/>
            </a:pPr>
            <a:r>
              <a:rPr lang="en-US" sz="3600" b="1" i="0" u="none" strike="noStrike" cap="none">
                <a:solidFill>
                  <a:srgbClr val="999999"/>
                </a:solidFill>
                <a:latin typeface="Rockwell"/>
                <a:ea typeface="Rockwell"/>
                <a:cs typeface="Rockwell"/>
                <a:sym typeface="Rockwell"/>
              </a:rPr>
              <a:t>Climate Change:</a:t>
            </a:r>
            <a:r>
              <a:rPr lang="en-US" sz="3600" b="1" i="1" u="none" strike="noStrike" cap="none">
                <a:solidFill>
                  <a:srgbClr val="999999"/>
                </a:solidFill>
                <a:latin typeface="Rockwell"/>
                <a:ea typeface="Rockwell"/>
                <a:cs typeface="Rockwell"/>
                <a:sym typeface="Rockwell"/>
              </a:rPr>
              <a:t>Real Consequences</a:t>
            </a:r>
            <a:endParaRPr sz="3600" b="0" i="0" u="none" strike="noStrike" cap="none">
              <a:solidFill>
                <a:srgbClr val="999999"/>
              </a:solidFill>
              <a:latin typeface="Rockwell"/>
              <a:ea typeface="Rockwell"/>
              <a:cs typeface="Rockwell"/>
              <a:sym typeface="Rockwell"/>
            </a:endParaRPr>
          </a:p>
        </p:txBody>
      </p:sp>
      <p:sp>
        <p:nvSpPr>
          <p:cNvPr id="111" name="Google Shape;111;p14"/>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ckwell"/>
              <a:buNone/>
            </a:pPr>
            <a:endParaRPr sz="1400" b="0" i="0" u="none" strike="noStrike" cap="none">
              <a:solidFill>
                <a:srgbClr val="000000"/>
              </a:solidFill>
              <a:latin typeface="Arial"/>
              <a:ea typeface="Arial"/>
              <a:cs typeface="Arial"/>
              <a:sym typeface="Arial"/>
            </a:endParaRPr>
          </a:p>
        </p:txBody>
      </p:sp>
      <p:sp>
        <p:nvSpPr>
          <p:cNvPr id="112" name="Google Shape;112;p14"/>
          <p:cNvSpPr txBox="1"/>
          <p:nvPr/>
        </p:nvSpPr>
        <p:spPr>
          <a:xfrm>
            <a:off x="3690829" y="3784467"/>
            <a:ext cx="5494421" cy="149338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ckwell"/>
                <a:ea typeface="Rockwell"/>
                <a:cs typeface="Rockwell"/>
                <a:sym typeface="Rockwell"/>
              </a:rPr>
              <a:t>Extreme Events, such as Hurricane Isabel 2003, or higher intensity storm events (Ellicott City 2018)  foreshadow the Watersheds vulnerability to climate change</a:t>
            </a:r>
            <a:r>
              <a:rPr lang="en-US" sz="2000" b="0" i="0" u="none" strike="noStrike" cap="none">
                <a:solidFill>
                  <a:schemeClr val="dk1"/>
                </a:solidFill>
                <a:latin typeface="Rockwell"/>
                <a:ea typeface="Rockwell"/>
                <a:cs typeface="Rockwell"/>
                <a:sym typeface="Rockwell"/>
              </a:rPr>
              <a:t> </a:t>
            </a:r>
            <a:endParaRPr sz="1400" b="0" i="0" u="none" strike="noStrike" cap="none">
              <a:solidFill>
                <a:srgbClr val="000000"/>
              </a:solidFill>
              <a:latin typeface="Rockwell"/>
              <a:ea typeface="Rockwell"/>
              <a:cs typeface="Rockwell"/>
              <a:sym typeface="Rockwell"/>
            </a:endParaRPr>
          </a:p>
        </p:txBody>
      </p:sp>
      <p:pic>
        <p:nvPicPr>
          <p:cNvPr id="113" name="Google Shape;113;p14" descr="A6EJqwZCQAA8Pzd.jpg"/>
          <p:cNvPicPr preferRelativeResize="0"/>
          <p:nvPr/>
        </p:nvPicPr>
        <p:blipFill rotWithShape="1">
          <a:blip r:embed="rId3">
            <a:alphaModFix/>
          </a:blip>
          <a:srcRect/>
          <a:stretch/>
        </p:blipFill>
        <p:spPr>
          <a:xfrm>
            <a:off x="3897896" y="769225"/>
            <a:ext cx="4860758" cy="2852383"/>
          </a:xfrm>
          <a:prstGeom prst="rect">
            <a:avLst/>
          </a:prstGeom>
          <a:noFill/>
          <a:ln w="9525" cap="flat" cmpd="sng">
            <a:solidFill>
              <a:schemeClr val="dk2"/>
            </a:solidFill>
            <a:prstDash val="solid"/>
            <a:round/>
            <a:headEnd type="none" w="sm" len="sm"/>
            <a:tailEnd type="none" w="sm" len="sm"/>
          </a:ln>
        </p:spPr>
      </p:pic>
      <p:pic>
        <p:nvPicPr>
          <p:cNvPr id="114" name="Google Shape;114;p14"/>
          <p:cNvPicPr preferRelativeResize="0"/>
          <p:nvPr/>
        </p:nvPicPr>
        <p:blipFill rotWithShape="1">
          <a:blip r:embed="rId4">
            <a:alphaModFix/>
          </a:blip>
          <a:srcRect/>
          <a:stretch/>
        </p:blipFill>
        <p:spPr>
          <a:xfrm>
            <a:off x="449774" y="2683310"/>
            <a:ext cx="2571750" cy="1847850"/>
          </a:xfrm>
          <a:prstGeom prst="rect">
            <a:avLst/>
          </a:prstGeom>
          <a:noFill/>
          <a:ln>
            <a:noFill/>
          </a:ln>
        </p:spPr>
      </p:pic>
      <p:pic>
        <p:nvPicPr>
          <p:cNvPr id="115" name="Google Shape;115;p14"/>
          <p:cNvPicPr preferRelativeResize="0"/>
          <p:nvPr/>
        </p:nvPicPr>
        <p:blipFill rotWithShape="1">
          <a:blip r:embed="rId5">
            <a:alphaModFix/>
          </a:blip>
          <a:srcRect/>
          <a:stretch/>
        </p:blipFill>
        <p:spPr>
          <a:xfrm>
            <a:off x="449774" y="723016"/>
            <a:ext cx="2571750" cy="1781175"/>
          </a:xfrm>
          <a:prstGeom prst="rect">
            <a:avLst/>
          </a:prstGeom>
          <a:noFill/>
          <a:ln>
            <a:noFill/>
          </a:ln>
        </p:spPr>
      </p:pic>
      <p:sp>
        <p:nvSpPr>
          <p:cNvPr id="116" name="Google Shape;116;p14"/>
          <p:cNvSpPr txBox="1"/>
          <p:nvPr/>
        </p:nvSpPr>
        <p:spPr>
          <a:xfrm>
            <a:off x="396884" y="4304837"/>
            <a:ext cx="273825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Ellicott City 2018                 NY Times</a:t>
            </a:r>
            <a:endParaRPr/>
          </a:p>
        </p:txBody>
      </p:sp>
      <p:sp>
        <p:nvSpPr>
          <p:cNvPr id="117" name="Google Shape;117;p14"/>
          <p:cNvSpPr txBox="1"/>
          <p:nvPr/>
        </p:nvSpPr>
        <p:spPr>
          <a:xfrm>
            <a:off x="336772" y="2274200"/>
            <a:ext cx="277191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Annapolis 2003                      Balt Sun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Cross-Outcome </a:t>
            </a:r>
            <a:br>
              <a:rPr lang="en-US" sz="1800" b="1" i="0" u="none" strike="noStrike" cap="none">
                <a:solidFill>
                  <a:srgbClr val="FFFFFF"/>
                </a:solidFill>
                <a:latin typeface="Rockwell"/>
                <a:ea typeface="Rockwell"/>
                <a:cs typeface="Rockwell"/>
                <a:sym typeface="Rockwell"/>
              </a:rPr>
            </a:br>
            <a:r>
              <a:rPr lang="en-US" sz="1800" b="1" i="0" u="none" strike="noStrike" cap="none">
                <a:solidFill>
                  <a:srgbClr val="FFFFFF"/>
                </a:solidFill>
                <a:latin typeface="Rockwell"/>
                <a:ea typeface="Rockwell"/>
                <a:cs typeface="Rockwell"/>
                <a:sym typeface="Rockwell"/>
              </a:rPr>
              <a:t>Considerations</a:t>
            </a:r>
            <a:endParaRPr sz="1800" b="1" i="0" u="none" strike="noStrike" cap="none">
              <a:solidFill>
                <a:srgbClr val="FFFFFF"/>
              </a:solidFill>
              <a:latin typeface="Roboto Slab"/>
              <a:ea typeface="Roboto Slab"/>
              <a:cs typeface="Roboto Slab"/>
              <a:sym typeface="Roboto Slab"/>
            </a:endParaRPr>
          </a:p>
        </p:txBody>
      </p:sp>
      <p:grpSp>
        <p:nvGrpSpPr>
          <p:cNvPr id="123" name="Google Shape;123;p15"/>
          <p:cNvGrpSpPr/>
          <p:nvPr/>
        </p:nvGrpSpPr>
        <p:grpSpPr>
          <a:xfrm>
            <a:off x="506556" y="867977"/>
            <a:ext cx="313892" cy="313892"/>
            <a:chOff x="2594050" y="1631825"/>
            <a:chExt cx="439625" cy="439625"/>
          </a:xfrm>
        </p:grpSpPr>
        <p:sp>
          <p:nvSpPr>
            <p:cNvPr id="124" name="Google Shape;124;p1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5"/>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128" name="Google Shape;128;p15"/>
          <p:cNvGraphicFramePr/>
          <p:nvPr/>
        </p:nvGraphicFramePr>
        <p:xfrm>
          <a:off x="0" y="-22807"/>
          <a:ext cx="3000000" cy="3000000"/>
        </p:xfrm>
        <a:graphic>
          <a:graphicData uri="http://schemas.openxmlformats.org/drawingml/2006/table">
            <a:tbl>
              <a:tblPr>
                <a:noFill/>
                <a:tableStyleId>{0BE9E2A3-F750-4FAF-ABE7-580DB2D701AF}</a:tableStyleId>
              </a:tblPr>
              <a:tblGrid>
                <a:gridCol w="9144000">
                  <a:extLst>
                    <a:ext uri="{9D8B030D-6E8A-4147-A177-3AD203B41FA5}">
                      <a16:colId xmlns:a16="http://schemas.microsoft.com/office/drawing/2014/main" val="20000"/>
                    </a:ext>
                  </a:extLst>
                </a:gridCol>
              </a:tblGrid>
              <a:tr h="538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Stream Temperature Change – Habitat Change Influences Living Resources (Geographic) Distributions in the Chesapeake Bay Region</a:t>
                      </a:r>
                      <a:endParaRPr sz="1400" u="none" strike="noStrike" cap="none"/>
                    </a:p>
                  </a:txBody>
                  <a:tcPr marL="91450" marR="91450" marT="476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29" name="Google Shape;129;p15"/>
          <p:cNvPicPr preferRelativeResize="0"/>
          <p:nvPr/>
        </p:nvPicPr>
        <p:blipFill rotWithShape="1">
          <a:blip r:embed="rId3">
            <a:alphaModFix/>
          </a:blip>
          <a:srcRect/>
          <a:stretch/>
        </p:blipFill>
        <p:spPr>
          <a:xfrm>
            <a:off x="555679" y="2091018"/>
            <a:ext cx="3870664" cy="2660098"/>
          </a:xfrm>
          <a:prstGeom prst="rect">
            <a:avLst/>
          </a:prstGeom>
          <a:noFill/>
          <a:ln>
            <a:noFill/>
          </a:ln>
        </p:spPr>
      </p:pic>
      <p:pic>
        <p:nvPicPr>
          <p:cNvPr id="130" name="Google Shape;130;p15"/>
          <p:cNvPicPr preferRelativeResize="0"/>
          <p:nvPr/>
        </p:nvPicPr>
        <p:blipFill rotWithShape="1">
          <a:blip r:embed="rId4">
            <a:alphaModFix/>
          </a:blip>
          <a:srcRect/>
          <a:stretch/>
        </p:blipFill>
        <p:spPr>
          <a:xfrm>
            <a:off x="4592235" y="598912"/>
            <a:ext cx="4408672" cy="4425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p:nvPr/>
        </p:nvSpPr>
        <p:spPr>
          <a:xfrm>
            <a:off x="2359308" y="697909"/>
            <a:ext cx="1942555"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Sustainable Fisheries</a:t>
            </a:r>
            <a:endParaRPr sz="975" b="1" i="0" u="none" strike="noStrike" cap="none">
              <a:solidFill>
                <a:srgbClr val="00FF00"/>
              </a:solidFill>
              <a:latin typeface="Rockwell"/>
              <a:ea typeface="Rockwell"/>
              <a:cs typeface="Rockwell"/>
              <a:sym typeface="Rockwell"/>
            </a:endParaRPr>
          </a:p>
        </p:txBody>
      </p:sp>
      <p:sp>
        <p:nvSpPr>
          <p:cNvPr id="136" name="Google Shape;136;p16"/>
          <p:cNvSpPr txBox="1"/>
          <p:nvPr/>
        </p:nvSpPr>
        <p:spPr>
          <a:xfrm>
            <a:off x="2342424" y="1898337"/>
            <a:ext cx="1432131"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Water Quality Goal</a:t>
            </a:r>
            <a:endParaRPr sz="975" b="1" i="0" u="none" strike="noStrike" cap="none">
              <a:solidFill>
                <a:srgbClr val="00FF00"/>
              </a:solidFill>
              <a:latin typeface="Rockwell"/>
              <a:ea typeface="Rockwell"/>
              <a:cs typeface="Rockwell"/>
              <a:sym typeface="Rockwell"/>
            </a:endParaRPr>
          </a:p>
        </p:txBody>
      </p:sp>
      <p:sp>
        <p:nvSpPr>
          <p:cNvPr id="137" name="Google Shape;137;p16"/>
          <p:cNvSpPr txBox="1"/>
          <p:nvPr/>
        </p:nvSpPr>
        <p:spPr>
          <a:xfrm>
            <a:off x="2413866" y="2103428"/>
            <a:ext cx="1963168" cy="584006"/>
          </a:xfrm>
          <a:prstGeom prst="rect">
            <a:avLst/>
          </a:prstGeom>
          <a:noFill/>
          <a:ln>
            <a:noFill/>
          </a:ln>
        </p:spPr>
        <p:txBody>
          <a:bodyPr spcFirstLastPara="1" wrap="square" lIns="0" tIns="0" rIns="0" bIns="0" anchor="t" anchorCtr="0">
            <a:noAutofit/>
          </a:bodyPr>
          <a:lstStyle/>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2017 Watershed Implementation Plans (WIP) </a:t>
            </a:r>
            <a:endParaRPr sz="750" b="1" i="0" u="none" strike="noStrike" cap="none">
              <a:solidFill>
                <a:srgbClr val="0C0C0C"/>
              </a:solidFill>
              <a:latin typeface="Rockwell"/>
              <a:ea typeface="Rockwell"/>
              <a:cs typeface="Rockwell"/>
              <a:sym typeface="Rockwell"/>
            </a:endParaRPr>
          </a:p>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2025 WIP</a:t>
            </a:r>
            <a:endParaRPr sz="1400" b="0" i="0" u="none" strike="noStrike" cap="none">
              <a:solidFill>
                <a:srgbClr val="000000"/>
              </a:solidFill>
              <a:latin typeface="Arial"/>
              <a:ea typeface="Arial"/>
              <a:cs typeface="Arial"/>
              <a:sym typeface="Arial"/>
            </a:endParaRPr>
          </a:p>
          <a:p>
            <a:pPr marL="132056" marR="159881" lvl="0" indent="-127495" algn="l" rtl="0">
              <a:lnSpc>
                <a:spcPct val="120666"/>
              </a:lnSpc>
              <a:spcBef>
                <a:spcPts val="31"/>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Water Quality Standards Attainment and Monitoring</a:t>
            </a:r>
            <a:endParaRPr sz="1400" b="0" i="0" u="none" strike="noStrike" cap="none">
              <a:solidFill>
                <a:srgbClr val="000000"/>
              </a:solidFill>
              <a:latin typeface="Arial"/>
              <a:ea typeface="Arial"/>
              <a:cs typeface="Arial"/>
              <a:sym typeface="Arial"/>
            </a:endParaRPr>
          </a:p>
        </p:txBody>
      </p:sp>
      <p:sp>
        <p:nvSpPr>
          <p:cNvPr id="138" name="Google Shape;138;p16"/>
          <p:cNvSpPr txBox="1"/>
          <p:nvPr/>
        </p:nvSpPr>
        <p:spPr>
          <a:xfrm>
            <a:off x="2217437" y="2824796"/>
            <a:ext cx="1887300" cy="150000"/>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Healthy Watersheds Goal</a:t>
            </a:r>
            <a:endParaRPr sz="975" b="1" i="0" u="none" strike="noStrike" cap="none">
              <a:solidFill>
                <a:srgbClr val="00FF00"/>
              </a:solidFill>
              <a:latin typeface="Rockwell"/>
              <a:ea typeface="Rockwell"/>
              <a:cs typeface="Rockwell"/>
              <a:sym typeface="Rockwell"/>
            </a:endParaRPr>
          </a:p>
        </p:txBody>
      </p:sp>
      <p:sp>
        <p:nvSpPr>
          <p:cNvPr id="139" name="Google Shape;139;p16"/>
          <p:cNvSpPr txBox="1"/>
          <p:nvPr/>
        </p:nvSpPr>
        <p:spPr>
          <a:xfrm>
            <a:off x="2479892" y="3042083"/>
            <a:ext cx="1524727" cy="115416"/>
          </a:xfrm>
          <a:prstGeom prst="rect">
            <a:avLst/>
          </a:prstGeom>
          <a:noFill/>
          <a:ln>
            <a:noFill/>
          </a:ln>
        </p:spPr>
        <p:txBody>
          <a:bodyPr spcFirstLastPara="1" wrap="square" lIns="0" tIns="0" rIns="0" bIns="0" anchor="t" anchorCtr="0">
            <a:noAutofit/>
          </a:bodyPr>
          <a:lstStyle/>
          <a:p>
            <a:pPr marL="79142" marR="0" lvl="0" indent="-74581"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Healthy Waters</a:t>
            </a:r>
            <a:endParaRPr sz="750" b="0" i="0" u="none" strike="noStrike" cap="none">
              <a:solidFill>
                <a:srgbClr val="0C0C0C"/>
              </a:solidFill>
              <a:latin typeface="Rockwell"/>
              <a:ea typeface="Rockwell"/>
              <a:cs typeface="Rockwell"/>
              <a:sym typeface="Rockwell"/>
            </a:endParaRPr>
          </a:p>
        </p:txBody>
      </p:sp>
      <p:sp>
        <p:nvSpPr>
          <p:cNvPr id="140" name="Google Shape;140;p16"/>
          <p:cNvSpPr txBox="1"/>
          <p:nvPr/>
        </p:nvSpPr>
        <p:spPr>
          <a:xfrm>
            <a:off x="2342425" y="3601100"/>
            <a:ext cx="1768814"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Land Conservation Goal</a:t>
            </a:r>
            <a:endParaRPr sz="975" b="1" i="0" u="none" strike="noStrike" cap="none">
              <a:solidFill>
                <a:srgbClr val="00FF00"/>
              </a:solidFill>
              <a:latin typeface="Rockwell"/>
              <a:ea typeface="Rockwell"/>
              <a:cs typeface="Rockwell"/>
              <a:sym typeface="Rockwell"/>
            </a:endParaRPr>
          </a:p>
        </p:txBody>
      </p:sp>
      <p:sp>
        <p:nvSpPr>
          <p:cNvPr id="141" name="Google Shape;141;p16"/>
          <p:cNvSpPr txBox="1"/>
          <p:nvPr/>
        </p:nvSpPr>
        <p:spPr>
          <a:xfrm>
            <a:off x="2413865" y="3741745"/>
            <a:ext cx="1931103" cy="461665"/>
          </a:xfrm>
          <a:prstGeom prst="rect">
            <a:avLst/>
          </a:prstGeom>
          <a:noFill/>
          <a:ln>
            <a:noFill/>
          </a:ln>
        </p:spPr>
        <p:txBody>
          <a:bodyPr spcFirstLastPara="1" wrap="square" lIns="0" tIns="0" rIns="0" bIns="0" anchor="t" anchorCtr="0">
            <a:noAutofit/>
          </a:bodyPr>
          <a:lstStyle/>
          <a:p>
            <a:pPr marL="132056" marR="0" lvl="0" indent="-127495"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Protected Lands </a:t>
            </a:r>
            <a:endParaRPr sz="750" b="1" i="0" u="none" strike="noStrike" cap="none">
              <a:solidFill>
                <a:srgbClr val="0C0C0C"/>
              </a:solidFill>
              <a:latin typeface="Rockwell"/>
              <a:ea typeface="Rockwell"/>
              <a:cs typeface="Rockwell"/>
              <a:sym typeface="Rockwell"/>
            </a:endParaRPr>
          </a:p>
          <a:p>
            <a:pPr marL="132056" marR="0" lvl="0" indent="-127495"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Land Use Methods and</a:t>
            </a:r>
            <a:endParaRPr sz="750" b="0" i="0" u="none" strike="noStrike" cap="none">
              <a:solidFill>
                <a:srgbClr val="0C0C0C"/>
              </a:solidFill>
              <a:latin typeface="Rockwell"/>
              <a:ea typeface="Rockwell"/>
              <a:cs typeface="Rockwell"/>
              <a:sym typeface="Rockwell"/>
            </a:endParaRPr>
          </a:p>
          <a:p>
            <a:pPr marL="132056" marR="0" lvl="0" indent="0" algn="l" rtl="0">
              <a:lnSpc>
                <a:spcPct val="100000"/>
              </a:lnSpc>
              <a:spcBef>
                <a:spcPts val="20"/>
              </a:spcBef>
              <a:spcAft>
                <a:spcPts val="0"/>
              </a:spcAft>
              <a:buClr>
                <a:srgbClr val="0C0C0C"/>
              </a:buClr>
              <a:buSzPts val="750"/>
              <a:buFont typeface="Rockwell"/>
              <a:buNone/>
            </a:pPr>
            <a:r>
              <a:rPr lang="en-US" sz="750" b="1" i="0" u="none" strike="noStrike" cap="none">
                <a:solidFill>
                  <a:srgbClr val="0C0C0C"/>
                </a:solidFill>
                <a:latin typeface="Rockwell"/>
                <a:ea typeface="Rockwell"/>
                <a:cs typeface="Rockwell"/>
                <a:sym typeface="Rockwell"/>
              </a:rPr>
              <a:t>Metrics Development </a:t>
            </a:r>
            <a:endParaRPr sz="750" b="1" i="0" u="none" strike="noStrike" cap="none">
              <a:solidFill>
                <a:srgbClr val="0C0C0C"/>
              </a:solidFill>
              <a:latin typeface="Rockwell"/>
              <a:ea typeface="Rockwell"/>
              <a:cs typeface="Rockwell"/>
              <a:sym typeface="Rockwell"/>
            </a:endParaRPr>
          </a:p>
          <a:p>
            <a:pPr marL="132056" marR="0" lvl="0" indent="0" algn="l" rtl="0">
              <a:lnSpc>
                <a:spcPct val="100000"/>
              </a:lnSpc>
              <a:spcBef>
                <a:spcPts val="20"/>
              </a:spcBef>
              <a:spcAft>
                <a:spcPts val="0"/>
              </a:spcAft>
              <a:buClr>
                <a:srgbClr val="0C0C0C"/>
              </a:buClr>
              <a:buSzPts val="750"/>
              <a:buFont typeface="Rockwell"/>
              <a:buNone/>
            </a:pPr>
            <a:r>
              <a:rPr lang="en-US" sz="750" b="1" i="0" u="none" strike="noStrike" cap="none">
                <a:solidFill>
                  <a:srgbClr val="0C0C0C"/>
                </a:solidFill>
                <a:latin typeface="Rockwell"/>
                <a:ea typeface="Rockwell"/>
                <a:cs typeface="Rockwell"/>
                <a:sym typeface="Rockwell"/>
              </a:rPr>
              <a:t>Land Use Options Evaluation</a:t>
            </a:r>
            <a:endParaRPr sz="750" b="0" i="0" u="none" strike="noStrike" cap="none">
              <a:solidFill>
                <a:srgbClr val="0C0C0C"/>
              </a:solidFill>
              <a:latin typeface="Rockwell"/>
              <a:ea typeface="Rockwell"/>
              <a:cs typeface="Rockwell"/>
              <a:sym typeface="Rockwell"/>
            </a:endParaRPr>
          </a:p>
        </p:txBody>
      </p:sp>
      <p:sp>
        <p:nvSpPr>
          <p:cNvPr id="142" name="Google Shape;142;p16"/>
          <p:cNvSpPr txBox="1"/>
          <p:nvPr/>
        </p:nvSpPr>
        <p:spPr>
          <a:xfrm>
            <a:off x="2376714" y="4316822"/>
            <a:ext cx="2096336"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Environmental Literacy Goal</a:t>
            </a:r>
            <a:endParaRPr sz="975" b="1" i="0" u="none" strike="noStrike" cap="none">
              <a:solidFill>
                <a:srgbClr val="00FF00"/>
              </a:solidFill>
              <a:latin typeface="Rockwell"/>
              <a:ea typeface="Rockwell"/>
              <a:cs typeface="Rockwell"/>
              <a:sym typeface="Rockwell"/>
            </a:endParaRPr>
          </a:p>
        </p:txBody>
      </p:sp>
      <p:sp>
        <p:nvSpPr>
          <p:cNvPr id="143" name="Google Shape;143;p16"/>
          <p:cNvSpPr txBox="1"/>
          <p:nvPr/>
        </p:nvSpPr>
        <p:spPr>
          <a:xfrm>
            <a:off x="2448155" y="4470646"/>
            <a:ext cx="1754744" cy="466281"/>
          </a:xfrm>
          <a:prstGeom prst="rect">
            <a:avLst/>
          </a:prstGeom>
          <a:noFill/>
          <a:ln>
            <a:noFill/>
          </a:ln>
        </p:spPr>
        <p:txBody>
          <a:bodyPr spcFirstLastPara="1" wrap="square" lIns="0" tIns="0" rIns="0" bIns="0" anchor="t" anchorCtr="0">
            <a:noAutofit/>
          </a:bodyPr>
          <a:lstStyle/>
          <a:p>
            <a:pPr marL="132056" marR="0" lvl="0" indent="-127495"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Student </a:t>
            </a:r>
            <a:endParaRPr sz="750" b="1" i="0" u="none" strike="noStrike" cap="none">
              <a:solidFill>
                <a:srgbClr val="0C0C0C"/>
              </a:solidFill>
              <a:latin typeface="Rockwell"/>
              <a:ea typeface="Rockwell"/>
              <a:cs typeface="Rockwell"/>
              <a:sym typeface="Rockwell"/>
            </a:endParaRPr>
          </a:p>
          <a:p>
            <a:pPr marL="132056" marR="0" lvl="0" indent="-127495"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Sustainable Schools </a:t>
            </a:r>
            <a:endParaRPr sz="750" b="0" i="0" u="none" strike="noStrike" cap="none">
              <a:solidFill>
                <a:srgbClr val="0C0C0C"/>
              </a:solidFill>
              <a:latin typeface="Rockwell"/>
              <a:ea typeface="Rockwell"/>
              <a:cs typeface="Rockwell"/>
              <a:sym typeface="Rockwell"/>
            </a:endParaRPr>
          </a:p>
          <a:p>
            <a:pPr marL="132056" marR="244726" lvl="0" indent="-127495"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Environmental Literacy Planning</a:t>
            </a:r>
            <a:endParaRPr sz="750" b="0" i="0" u="none" strike="noStrike" cap="none">
              <a:solidFill>
                <a:srgbClr val="0C0C0C"/>
              </a:solidFill>
              <a:latin typeface="Rockwell"/>
              <a:ea typeface="Rockwell"/>
              <a:cs typeface="Rockwell"/>
              <a:sym typeface="Rockwell"/>
            </a:endParaRPr>
          </a:p>
        </p:txBody>
      </p:sp>
      <p:sp>
        <p:nvSpPr>
          <p:cNvPr id="144" name="Google Shape;144;p16"/>
          <p:cNvSpPr/>
          <p:nvPr/>
        </p:nvSpPr>
        <p:spPr>
          <a:xfrm>
            <a:off x="1248304" y="801909"/>
            <a:ext cx="711680" cy="39607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45" name="Google Shape;145;p16"/>
          <p:cNvSpPr/>
          <p:nvPr/>
        </p:nvSpPr>
        <p:spPr>
          <a:xfrm>
            <a:off x="1273515" y="2953235"/>
            <a:ext cx="701323" cy="33656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46" name="Google Shape;146;p16"/>
          <p:cNvSpPr/>
          <p:nvPr/>
        </p:nvSpPr>
        <p:spPr>
          <a:xfrm>
            <a:off x="1229268" y="2010930"/>
            <a:ext cx="713833" cy="33732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47" name="Google Shape;147;p16"/>
          <p:cNvSpPr txBox="1"/>
          <p:nvPr/>
        </p:nvSpPr>
        <p:spPr>
          <a:xfrm>
            <a:off x="5586409" y="698027"/>
            <a:ext cx="1397776"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Vital Habitats Goal</a:t>
            </a:r>
            <a:endParaRPr sz="975" b="1" i="0" u="none" strike="noStrike" cap="none">
              <a:solidFill>
                <a:srgbClr val="00FF00"/>
              </a:solidFill>
              <a:latin typeface="Rockwell"/>
              <a:ea typeface="Rockwell"/>
              <a:cs typeface="Rockwell"/>
              <a:sym typeface="Rockwell"/>
            </a:endParaRPr>
          </a:p>
        </p:txBody>
      </p:sp>
      <p:sp>
        <p:nvSpPr>
          <p:cNvPr id="148" name="Google Shape;148;p16"/>
          <p:cNvSpPr txBox="1"/>
          <p:nvPr/>
        </p:nvSpPr>
        <p:spPr>
          <a:xfrm>
            <a:off x="5645873" y="864400"/>
            <a:ext cx="2009376" cy="925638"/>
          </a:xfrm>
          <a:prstGeom prst="rect">
            <a:avLst/>
          </a:prstGeom>
          <a:noFill/>
          <a:ln>
            <a:noFill/>
          </a:ln>
        </p:spPr>
        <p:txBody>
          <a:bodyPr spcFirstLastPara="1" wrap="square" lIns="0" tIns="0" rIns="0" bIns="0" anchor="t" anchorCtr="0">
            <a:noAutofit/>
          </a:bodyPr>
          <a:lstStyle/>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Wetlands </a:t>
            </a:r>
            <a:endParaRPr sz="750" b="1" i="0" u="none" strike="noStrike" cap="none">
              <a:solidFill>
                <a:srgbClr val="0C0C0C"/>
              </a:solidFill>
              <a:latin typeface="Rockwell"/>
              <a:ea typeface="Rockwell"/>
              <a:cs typeface="Rockwell"/>
              <a:sym typeface="Rockwel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Black Duck </a:t>
            </a:r>
            <a:endParaRPr sz="1400" b="0" i="0" u="none" strike="noStrike" cap="none">
              <a:solidFill>
                <a:srgbClr val="000000"/>
              </a:solidFill>
              <a:latin typeface="Arial"/>
              <a:ea typeface="Arial"/>
              <a:cs typeface="Arial"/>
              <a:sym typeface="Aria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Stream Health </a:t>
            </a:r>
            <a:endParaRPr sz="750" b="1" i="0" u="none" strike="noStrike" cap="none">
              <a:solidFill>
                <a:srgbClr val="0C0C0C"/>
              </a:solidFill>
              <a:latin typeface="Rockwell"/>
              <a:ea typeface="Rockwell"/>
              <a:cs typeface="Rockwell"/>
              <a:sym typeface="Rockwel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Brook Trout </a:t>
            </a:r>
            <a:endParaRPr sz="1400" b="0" i="0" u="none" strike="noStrike" cap="none">
              <a:solidFill>
                <a:srgbClr val="000000"/>
              </a:solidFill>
              <a:latin typeface="Arial"/>
              <a:ea typeface="Arial"/>
              <a:cs typeface="Arial"/>
              <a:sym typeface="Aria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Fish Passage </a:t>
            </a:r>
            <a:endParaRPr sz="750" b="1" i="0" u="none" strike="noStrike" cap="none">
              <a:solidFill>
                <a:srgbClr val="0C0C0C"/>
              </a:solidFill>
              <a:latin typeface="Rockwell"/>
              <a:ea typeface="Rockwell"/>
              <a:cs typeface="Rockwell"/>
              <a:sym typeface="Rockwel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Submerged Aquatic Vegetation (SAV) </a:t>
            </a:r>
            <a:endParaRPr sz="750" b="1" i="0" u="none" strike="noStrike" cap="none">
              <a:solidFill>
                <a:srgbClr val="0C0C0C"/>
              </a:solidFill>
              <a:latin typeface="Rockwell"/>
              <a:ea typeface="Rockwell"/>
              <a:cs typeface="Rockwell"/>
              <a:sym typeface="Rockwell"/>
            </a:endParaRPr>
          </a:p>
          <a:p>
            <a:pPr marL="174706" marR="0" lvl="0" indent="-170144"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Forest Buffer </a:t>
            </a:r>
            <a:endParaRPr sz="750" b="1" i="0" u="none" strike="noStrike" cap="none">
              <a:solidFill>
                <a:srgbClr val="0C0C0C"/>
              </a:solidFill>
              <a:latin typeface="Rockwell"/>
              <a:ea typeface="Rockwell"/>
              <a:cs typeface="Rockwell"/>
              <a:sym typeface="Rockwell"/>
            </a:endParaRPr>
          </a:p>
          <a:p>
            <a:pPr marL="174706" marR="1825" lvl="0" indent="-170144"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Tree Canopy</a:t>
            </a:r>
            <a:endParaRPr sz="750" b="0" i="0" u="none" strike="noStrike" cap="none">
              <a:solidFill>
                <a:srgbClr val="0C0C0C"/>
              </a:solidFill>
              <a:latin typeface="Rockwell"/>
              <a:ea typeface="Rockwell"/>
              <a:cs typeface="Rockwell"/>
              <a:sym typeface="Rockwell"/>
            </a:endParaRPr>
          </a:p>
        </p:txBody>
      </p:sp>
      <p:sp>
        <p:nvSpPr>
          <p:cNvPr id="149" name="Google Shape;149;p16"/>
          <p:cNvSpPr txBox="1"/>
          <p:nvPr/>
        </p:nvSpPr>
        <p:spPr>
          <a:xfrm>
            <a:off x="5569526" y="1896208"/>
            <a:ext cx="1835889"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1" u="none" strike="noStrike" cap="none">
                <a:solidFill>
                  <a:srgbClr val="00FF00"/>
                </a:solidFill>
                <a:latin typeface="Rockwell"/>
                <a:ea typeface="Rockwell"/>
                <a:cs typeface="Rockwell"/>
                <a:sym typeface="Rockwell"/>
              </a:rPr>
              <a:t>Toxic Contaminants Goal</a:t>
            </a:r>
            <a:endParaRPr sz="975" b="0" i="1" u="none" strike="noStrike" cap="none">
              <a:solidFill>
                <a:srgbClr val="00FF00"/>
              </a:solidFill>
              <a:latin typeface="Rockwell"/>
              <a:ea typeface="Rockwell"/>
              <a:cs typeface="Rockwell"/>
              <a:sym typeface="Rockwell"/>
            </a:endParaRPr>
          </a:p>
        </p:txBody>
      </p:sp>
      <p:sp>
        <p:nvSpPr>
          <p:cNvPr id="150" name="Google Shape;150;p16"/>
          <p:cNvSpPr txBox="1"/>
          <p:nvPr/>
        </p:nvSpPr>
        <p:spPr>
          <a:xfrm>
            <a:off x="5640967" y="2088599"/>
            <a:ext cx="1809386" cy="346185"/>
          </a:xfrm>
          <a:prstGeom prst="rect">
            <a:avLst/>
          </a:prstGeom>
          <a:noFill/>
          <a:ln>
            <a:noFill/>
          </a:ln>
        </p:spPr>
        <p:txBody>
          <a:bodyPr spcFirstLastPara="1" wrap="square" lIns="0" tIns="0" rIns="0" bIns="0" anchor="t" anchorCtr="0">
            <a:noAutofit/>
          </a:bodyPr>
          <a:lstStyle/>
          <a:p>
            <a:pPr marL="174706" marR="47212" lvl="0" indent="-170144"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Toxic Contaminants Research Toxic Contaminants Policy and Prevention</a:t>
            </a:r>
            <a:endParaRPr sz="750" b="0" i="0" u="none" strike="noStrike" cap="none">
              <a:solidFill>
                <a:srgbClr val="0C0C0C"/>
              </a:solidFill>
              <a:latin typeface="Rockwell"/>
              <a:ea typeface="Rockwell"/>
              <a:cs typeface="Rockwell"/>
              <a:sym typeface="Rockwell"/>
            </a:endParaRPr>
          </a:p>
        </p:txBody>
      </p:sp>
      <p:sp>
        <p:nvSpPr>
          <p:cNvPr id="151" name="Google Shape;151;p16"/>
          <p:cNvSpPr txBox="1"/>
          <p:nvPr/>
        </p:nvSpPr>
        <p:spPr>
          <a:xfrm>
            <a:off x="5601262" y="2840062"/>
            <a:ext cx="1311724"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Stewardship Goal</a:t>
            </a:r>
            <a:endParaRPr sz="975" b="0" i="0" u="none" strike="noStrike" cap="none">
              <a:solidFill>
                <a:srgbClr val="00FF00"/>
              </a:solidFill>
              <a:latin typeface="Rockwell"/>
              <a:ea typeface="Rockwell"/>
              <a:cs typeface="Rockwell"/>
              <a:sym typeface="Rockwell"/>
            </a:endParaRPr>
          </a:p>
        </p:txBody>
      </p:sp>
      <p:sp>
        <p:nvSpPr>
          <p:cNvPr id="152" name="Google Shape;152;p16"/>
          <p:cNvSpPr txBox="1"/>
          <p:nvPr/>
        </p:nvSpPr>
        <p:spPr>
          <a:xfrm>
            <a:off x="5640966" y="3029241"/>
            <a:ext cx="1753109" cy="346249"/>
          </a:xfrm>
          <a:prstGeom prst="rect">
            <a:avLst/>
          </a:prstGeom>
          <a:noFill/>
          <a:ln>
            <a:noFill/>
          </a:ln>
        </p:spPr>
        <p:txBody>
          <a:bodyPr spcFirstLastPara="1" wrap="square" lIns="0" tIns="0" rIns="0" bIns="0" anchor="t" anchorCtr="0">
            <a:noAutofit/>
          </a:bodyPr>
          <a:lstStyle/>
          <a:p>
            <a:pPr marL="79142" marR="0" lvl="0" indent="-74581"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Citizen Stewardship </a:t>
            </a:r>
            <a:endParaRPr sz="750" b="1" i="0" u="none" strike="noStrike" cap="none">
              <a:solidFill>
                <a:srgbClr val="0C0C0C"/>
              </a:solidFill>
              <a:latin typeface="Rockwell"/>
              <a:ea typeface="Rockwell"/>
              <a:cs typeface="Rockwell"/>
              <a:sym typeface="Rockwell"/>
            </a:endParaRPr>
          </a:p>
          <a:p>
            <a:pPr marL="79142" marR="0" lvl="0" indent="-74581"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Local Leadership </a:t>
            </a:r>
            <a:endParaRPr sz="750" b="1" i="0" u="none" strike="noStrike" cap="none">
              <a:solidFill>
                <a:srgbClr val="0C0C0C"/>
              </a:solidFill>
              <a:latin typeface="Rockwell"/>
              <a:ea typeface="Rockwell"/>
              <a:cs typeface="Rockwell"/>
              <a:sym typeface="Rockwell"/>
            </a:endParaRPr>
          </a:p>
          <a:p>
            <a:pPr marL="79142" marR="0" lvl="0" indent="-74581" algn="l" rtl="0">
              <a:lnSpc>
                <a:spcPct val="1000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Diversity</a:t>
            </a:r>
            <a:endParaRPr sz="1400" b="0" i="0" u="none" strike="noStrike" cap="none">
              <a:solidFill>
                <a:srgbClr val="000000"/>
              </a:solidFill>
              <a:latin typeface="Arial"/>
              <a:ea typeface="Arial"/>
              <a:cs typeface="Arial"/>
              <a:sym typeface="Arial"/>
            </a:endParaRPr>
          </a:p>
        </p:txBody>
      </p:sp>
      <p:sp>
        <p:nvSpPr>
          <p:cNvPr id="153" name="Google Shape;153;p16"/>
          <p:cNvSpPr txBox="1"/>
          <p:nvPr/>
        </p:nvSpPr>
        <p:spPr>
          <a:xfrm>
            <a:off x="5569525" y="3600154"/>
            <a:ext cx="1375199"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Public Access Goal</a:t>
            </a:r>
            <a:endParaRPr sz="975" b="1" i="0" u="none" strike="noStrike" cap="none">
              <a:solidFill>
                <a:srgbClr val="00FF00"/>
              </a:solidFill>
              <a:latin typeface="Rockwell"/>
              <a:ea typeface="Rockwell"/>
              <a:cs typeface="Rockwell"/>
              <a:sym typeface="Rockwell"/>
            </a:endParaRPr>
          </a:p>
        </p:txBody>
      </p:sp>
      <p:sp>
        <p:nvSpPr>
          <p:cNvPr id="154" name="Google Shape;154;p16"/>
          <p:cNvSpPr txBox="1"/>
          <p:nvPr/>
        </p:nvSpPr>
        <p:spPr>
          <a:xfrm>
            <a:off x="5640966" y="3741745"/>
            <a:ext cx="1866318" cy="117725"/>
          </a:xfrm>
          <a:prstGeom prst="rect">
            <a:avLst/>
          </a:prstGeom>
          <a:noFill/>
          <a:ln>
            <a:noFill/>
          </a:ln>
        </p:spPr>
        <p:txBody>
          <a:bodyPr spcFirstLastPara="1" wrap="square" lIns="0" tIns="0" rIns="0" bIns="0" anchor="t" anchorCtr="0">
            <a:noAutofit/>
          </a:bodyPr>
          <a:lstStyle/>
          <a:p>
            <a:pPr marL="132056" marR="1825" lvl="0" indent="-127495"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Public Access Site Development</a:t>
            </a:r>
            <a:endParaRPr sz="750" b="0" i="0" u="none" strike="noStrike" cap="none">
              <a:solidFill>
                <a:srgbClr val="0C0C0C"/>
              </a:solidFill>
              <a:latin typeface="Rockwell"/>
              <a:ea typeface="Rockwell"/>
              <a:cs typeface="Rockwell"/>
              <a:sym typeface="Rockwell"/>
            </a:endParaRPr>
          </a:p>
        </p:txBody>
      </p:sp>
      <p:sp>
        <p:nvSpPr>
          <p:cNvPr id="155" name="Google Shape;155;p16"/>
          <p:cNvSpPr txBox="1"/>
          <p:nvPr/>
        </p:nvSpPr>
        <p:spPr>
          <a:xfrm>
            <a:off x="5569525" y="4320605"/>
            <a:ext cx="1735441" cy="150041"/>
          </a:xfrm>
          <a:prstGeom prst="rect">
            <a:avLst/>
          </a:prstGeom>
          <a:noFill/>
          <a:ln>
            <a:noFill/>
          </a:ln>
        </p:spPr>
        <p:txBody>
          <a:bodyPr spcFirstLastPara="1" wrap="square" lIns="0" tIns="0" rIns="0" bIns="0" anchor="t" anchorCtr="0">
            <a:noAutofit/>
          </a:bodyPr>
          <a:lstStyle/>
          <a:p>
            <a:pPr marL="4562" marR="0" lvl="0" indent="0" algn="l" rtl="0">
              <a:lnSpc>
                <a:spcPct val="100000"/>
              </a:lnSpc>
              <a:spcBef>
                <a:spcPts val="0"/>
              </a:spcBef>
              <a:spcAft>
                <a:spcPts val="0"/>
              </a:spcAft>
              <a:buClr>
                <a:srgbClr val="1E4E82"/>
              </a:buClr>
              <a:buSzPts val="975"/>
              <a:buFont typeface="Rockwell"/>
              <a:buNone/>
            </a:pPr>
            <a:r>
              <a:rPr lang="en-US" sz="975" b="1" i="0" u="none" strike="noStrike" cap="none">
                <a:solidFill>
                  <a:srgbClr val="00FF00"/>
                </a:solidFill>
                <a:latin typeface="Rockwell"/>
                <a:ea typeface="Rockwell"/>
                <a:cs typeface="Rockwell"/>
                <a:sym typeface="Rockwell"/>
              </a:rPr>
              <a:t>Climate Resiliency Goal</a:t>
            </a:r>
            <a:endParaRPr sz="975" b="1" i="0" u="none" strike="noStrike" cap="none">
              <a:solidFill>
                <a:srgbClr val="00FF00"/>
              </a:solidFill>
              <a:latin typeface="Rockwell"/>
              <a:ea typeface="Rockwell"/>
              <a:cs typeface="Rockwell"/>
              <a:sym typeface="Rockwell"/>
            </a:endParaRPr>
          </a:p>
        </p:txBody>
      </p:sp>
      <p:sp>
        <p:nvSpPr>
          <p:cNvPr id="156" name="Google Shape;156;p16"/>
          <p:cNvSpPr txBox="1"/>
          <p:nvPr/>
        </p:nvSpPr>
        <p:spPr>
          <a:xfrm>
            <a:off x="5640966" y="4476573"/>
            <a:ext cx="1680472" cy="235449"/>
          </a:xfrm>
          <a:prstGeom prst="rect">
            <a:avLst/>
          </a:prstGeom>
          <a:noFill/>
          <a:ln>
            <a:noFill/>
          </a:ln>
        </p:spPr>
        <p:txBody>
          <a:bodyPr spcFirstLastPara="1" wrap="square" lIns="0" tIns="0" rIns="0" bIns="0" anchor="t" anchorCtr="0">
            <a:noAutofit/>
          </a:bodyPr>
          <a:lstStyle/>
          <a:p>
            <a:pPr marL="153495" marR="1825" lvl="0" indent="-148934"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Monitoring and Assessment </a:t>
            </a:r>
            <a:endParaRPr sz="750" b="1" i="0" u="none" strike="noStrike" cap="none">
              <a:solidFill>
                <a:srgbClr val="0C0C0C"/>
              </a:solidFill>
              <a:latin typeface="Rockwell"/>
              <a:ea typeface="Rockwell"/>
              <a:cs typeface="Rockwell"/>
              <a:sym typeface="Rockwell"/>
            </a:endParaRPr>
          </a:p>
          <a:p>
            <a:pPr marL="153495" marR="1825" lvl="0" indent="-148934"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Adaptation Outcome</a:t>
            </a:r>
            <a:endParaRPr sz="1400" b="0" i="0" u="none" strike="noStrike" cap="none">
              <a:solidFill>
                <a:srgbClr val="000000"/>
              </a:solidFill>
              <a:latin typeface="Arial"/>
              <a:ea typeface="Arial"/>
              <a:cs typeface="Arial"/>
              <a:sym typeface="Arial"/>
            </a:endParaRPr>
          </a:p>
        </p:txBody>
      </p:sp>
      <p:sp>
        <p:nvSpPr>
          <p:cNvPr id="157" name="Google Shape;157;p16"/>
          <p:cNvSpPr/>
          <p:nvPr/>
        </p:nvSpPr>
        <p:spPr>
          <a:xfrm>
            <a:off x="1241137" y="3708086"/>
            <a:ext cx="701964" cy="377071"/>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58" name="Google Shape;158;p16"/>
          <p:cNvSpPr/>
          <p:nvPr/>
        </p:nvSpPr>
        <p:spPr>
          <a:xfrm>
            <a:off x="1258975" y="4430644"/>
            <a:ext cx="718416" cy="377241"/>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59" name="Google Shape;159;p16"/>
          <p:cNvSpPr/>
          <p:nvPr/>
        </p:nvSpPr>
        <p:spPr>
          <a:xfrm>
            <a:off x="4440987" y="3714718"/>
            <a:ext cx="759665" cy="358451"/>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0" name="Google Shape;160;p16"/>
          <p:cNvSpPr/>
          <p:nvPr/>
        </p:nvSpPr>
        <p:spPr>
          <a:xfrm>
            <a:off x="4473558" y="2954587"/>
            <a:ext cx="758831" cy="377557"/>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1" name="Google Shape;161;p16"/>
          <p:cNvSpPr/>
          <p:nvPr/>
        </p:nvSpPr>
        <p:spPr>
          <a:xfrm>
            <a:off x="4478014" y="800846"/>
            <a:ext cx="739521" cy="397143"/>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2" name="Google Shape;162;p16"/>
          <p:cNvSpPr/>
          <p:nvPr/>
        </p:nvSpPr>
        <p:spPr>
          <a:xfrm>
            <a:off x="4461169" y="2013160"/>
            <a:ext cx="739482" cy="403071"/>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3" name="Google Shape;163;p16"/>
          <p:cNvSpPr/>
          <p:nvPr/>
        </p:nvSpPr>
        <p:spPr>
          <a:xfrm>
            <a:off x="4478014" y="4429908"/>
            <a:ext cx="756926" cy="3791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4" name="Google Shape;164;p16"/>
          <p:cNvSpPr/>
          <p:nvPr/>
        </p:nvSpPr>
        <p:spPr>
          <a:xfrm>
            <a:off x="1273515" y="4249786"/>
            <a:ext cx="6678371" cy="1300"/>
          </a:xfrm>
          <a:custGeom>
            <a:avLst/>
            <a:gdLst/>
            <a:ahLst/>
            <a:cxnLst/>
            <a:rect l="l" t="t" r="r" b="b"/>
            <a:pathLst>
              <a:path w="12960985" h="5080" extrusionOk="0">
                <a:moveTo>
                  <a:pt x="0" y="4583"/>
                </a:moveTo>
                <a:lnTo>
                  <a:pt x="12960511" y="0"/>
                </a:lnTo>
              </a:path>
            </a:pathLst>
          </a:custGeom>
          <a:noFill/>
          <a:ln w="11550" cap="flat" cmpd="sng">
            <a:solidFill>
              <a:srgbClr val="1E4E8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5" name="Google Shape;165;p16"/>
          <p:cNvSpPr/>
          <p:nvPr/>
        </p:nvSpPr>
        <p:spPr>
          <a:xfrm>
            <a:off x="1206554" y="1829966"/>
            <a:ext cx="6678371" cy="1300"/>
          </a:xfrm>
          <a:custGeom>
            <a:avLst/>
            <a:gdLst/>
            <a:ahLst/>
            <a:cxnLst/>
            <a:rect l="l" t="t" r="r" b="b"/>
            <a:pathLst>
              <a:path w="12960985" h="5079" extrusionOk="0">
                <a:moveTo>
                  <a:pt x="0" y="4583"/>
                </a:moveTo>
                <a:lnTo>
                  <a:pt x="12960546" y="0"/>
                </a:lnTo>
              </a:path>
            </a:pathLst>
          </a:custGeom>
          <a:noFill/>
          <a:ln w="11550" cap="flat" cmpd="sng">
            <a:solidFill>
              <a:srgbClr val="1E4E8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6" name="Google Shape;166;p16"/>
          <p:cNvSpPr/>
          <p:nvPr/>
        </p:nvSpPr>
        <p:spPr>
          <a:xfrm>
            <a:off x="1197370" y="3464233"/>
            <a:ext cx="6678371" cy="1300"/>
          </a:xfrm>
          <a:custGeom>
            <a:avLst/>
            <a:gdLst/>
            <a:ahLst/>
            <a:cxnLst/>
            <a:rect l="l" t="t" r="r" b="b"/>
            <a:pathLst>
              <a:path w="12960985" h="5080" extrusionOk="0">
                <a:moveTo>
                  <a:pt x="0" y="4583"/>
                </a:moveTo>
                <a:lnTo>
                  <a:pt x="12960527" y="0"/>
                </a:lnTo>
              </a:path>
            </a:pathLst>
          </a:custGeom>
          <a:noFill/>
          <a:ln w="11550" cap="flat" cmpd="sng">
            <a:solidFill>
              <a:srgbClr val="1E4E8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7" name="Google Shape;167;p16"/>
          <p:cNvSpPr/>
          <p:nvPr/>
        </p:nvSpPr>
        <p:spPr>
          <a:xfrm>
            <a:off x="1258975" y="2756243"/>
            <a:ext cx="6678371" cy="1300"/>
          </a:xfrm>
          <a:custGeom>
            <a:avLst/>
            <a:gdLst/>
            <a:ahLst/>
            <a:cxnLst/>
            <a:rect l="l" t="t" r="r" b="b"/>
            <a:pathLst>
              <a:path w="12960985" h="5079" extrusionOk="0">
                <a:moveTo>
                  <a:pt x="0" y="4544"/>
                </a:moveTo>
                <a:lnTo>
                  <a:pt x="12960519" y="0"/>
                </a:lnTo>
              </a:path>
            </a:pathLst>
          </a:custGeom>
          <a:noFill/>
          <a:ln w="11550" cap="flat" cmpd="sng">
            <a:solidFill>
              <a:srgbClr val="1E4E8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68" name="Google Shape;168;p16"/>
          <p:cNvSpPr txBox="1">
            <a:spLocks noGrp="1"/>
          </p:cNvSpPr>
          <p:nvPr>
            <p:ph type="title"/>
          </p:nvPr>
        </p:nvSpPr>
        <p:spPr>
          <a:xfrm>
            <a:off x="1483049" y="-159341"/>
            <a:ext cx="6172200" cy="8572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2700"/>
              <a:buFont typeface="Roboto Slab"/>
              <a:buNone/>
            </a:pPr>
            <a:r>
              <a:rPr lang="en-US" sz="2700" b="1" i="0" u="none" strike="noStrike" cap="none">
                <a:solidFill>
                  <a:srgbClr val="0C0C0C"/>
                </a:solidFill>
                <a:latin typeface="Rockwell"/>
                <a:ea typeface="Rockwell"/>
                <a:cs typeface="Rockwell"/>
                <a:sym typeface="Rockwell"/>
              </a:rPr>
              <a:t>Agreement Goals and Outcomes</a:t>
            </a:r>
            <a:endParaRPr sz="1800" b="1" i="0" u="none" strike="noStrike" cap="none">
              <a:solidFill>
                <a:srgbClr val="FFFFFF"/>
              </a:solidFill>
              <a:latin typeface="Roboto Slab"/>
              <a:ea typeface="Roboto Slab"/>
              <a:cs typeface="Roboto Slab"/>
              <a:sym typeface="Roboto Slab"/>
            </a:endParaRPr>
          </a:p>
        </p:txBody>
      </p:sp>
      <p:sp>
        <p:nvSpPr>
          <p:cNvPr id="169" name="Google Shape;169;p16"/>
          <p:cNvSpPr/>
          <p:nvPr/>
        </p:nvSpPr>
        <p:spPr>
          <a:xfrm>
            <a:off x="1077308" y="571500"/>
            <a:ext cx="6678371" cy="1300"/>
          </a:xfrm>
          <a:custGeom>
            <a:avLst/>
            <a:gdLst/>
            <a:ahLst/>
            <a:cxnLst/>
            <a:rect l="l" t="t" r="r" b="b"/>
            <a:pathLst>
              <a:path w="12960985" h="5079" extrusionOk="0">
                <a:moveTo>
                  <a:pt x="0" y="4583"/>
                </a:moveTo>
                <a:lnTo>
                  <a:pt x="12960546" y="0"/>
                </a:lnTo>
              </a:path>
            </a:pathLst>
          </a:custGeom>
          <a:noFill/>
          <a:ln w="11550" cap="flat" cmpd="sng">
            <a:solidFill>
              <a:srgbClr val="1E4E8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Rockwell"/>
              <a:ea typeface="Rockwell"/>
              <a:cs typeface="Rockwell"/>
              <a:sym typeface="Rockwell"/>
            </a:endParaRPr>
          </a:p>
        </p:txBody>
      </p:sp>
      <p:sp>
        <p:nvSpPr>
          <p:cNvPr id="170" name="Google Shape;170;p16"/>
          <p:cNvSpPr txBox="1"/>
          <p:nvPr/>
        </p:nvSpPr>
        <p:spPr>
          <a:xfrm>
            <a:off x="2376714" y="900686"/>
            <a:ext cx="1963168" cy="588623"/>
          </a:xfrm>
          <a:prstGeom prst="rect">
            <a:avLst/>
          </a:prstGeom>
          <a:noFill/>
          <a:ln>
            <a:noFill/>
          </a:ln>
        </p:spPr>
        <p:txBody>
          <a:bodyPr spcFirstLastPara="1" wrap="square" lIns="0" tIns="0" rIns="0" bIns="0" anchor="t" anchorCtr="0">
            <a:noAutofit/>
          </a:bodyPr>
          <a:lstStyle/>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Blue Crab Abundance</a:t>
            </a:r>
            <a:endParaRPr sz="1400" b="0" i="0" u="none" strike="noStrike" cap="none">
              <a:solidFill>
                <a:srgbClr val="000000"/>
              </a:solidFill>
              <a:latin typeface="Arial"/>
              <a:ea typeface="Arial"/>
              <a:cs typeface="Arial"/>
              <a:sym typeface="Arial"/>
            </a:endParaRPr>
          </a:p>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Blue Crab Management</a:t>
            </a:r>
            <a:endParaRPr sz="1400" b="0" i="0" u="none" strike="noStrike" cap="none">
              <a:solidFill>
                <a:srgbClr val="000000"/>
              </a:solidFill>
              <a:latin typeface="Arial"/>
              <a:ea typeface="Arial"/>
              <a:cs typeface="Arial"/>
              <a:sym typeface="Arial"/>
            </a:endParaRPr>
          </a:p>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Oyster </a:t>
            </a:r>
            <a:endParaRPr sz="1400" b="0" i="0" u="none" strike="noStrike" cap="none">
              <a:solidFill>
                <a:srgbClr val="000000"/>
              </a:solidFill>
              <a:latin typeface="Arial"/>
              <a:ea typeface="Arial"/>
              <a:cs typeface="Arial"/>
              <a:sym typeface="Arial"/>
            </a:endParaRPr>
          </a:p>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Forage Fish</a:t>
            </a:r>
            <a:endParaRPr sz="1400" b="0" i="0" u="none" strike="noStrike" cap="none">
              <a:solidFill>
                <a:srgbClr val="000000"/>
              </a:solidFill>
              <a:latin typeface="Arial"/>
              <a:ea typeface="Arial"/>
              <a:cs typeface="Arial"/>
              <a:sym typeface="Arial"/>
            </a:endParaRPr>
          </a:p>
          <a:p>
            <a:pPr marL="153267" marR="1825" lvl="0" indent="-148706" algn="l" rtl="0">
              <a:lnSpc>
                <a:spcPct val="102400"/>
              </a:lnSpc>
              <a:spcBef>
                <a:spcPts val="0"/>
              </a:spcBef>
              <a:spcAft>
                <a:spcPts val="0"/>
              </a:spcAft>
              <a:buClr>
                <a:srgbClr val="0C0C0C"/>
              </a:buClr>
              <a:buSzPts val="494"/>
              <a:buFont typeface="Noto Sans Symbols"/>
              <a:buChar char="∙"/>
            </a:pPr>
            <a:r>
              <a:rPr lang="en-US" sz="750" b="1" i="0" u="none" strike="noStrike" cap="none">
                <a:solidFill>
                  <a:srgbClr val="0C0C0C"/>
                </a:solidFill>
                <a:latin typeface="Rockwell"/>
                <a:ea typeface="Rockwell"/>
                <a:cs typeface="Rockwell"/>
                <a:sym typeface="Rockwell"/>
              </a:rPr>
              <a:t>Fish Habitat</a:t>
            </a:r>
            <a:endParaRPr sz="1400" b="0" i="0" u="none" strike="noStrike" cap="none">
              <a:solidFill>
                <a:srgbClr val="000000"/>
              </a:solidFill>
              <a:latin typeface="Arial"/>
              <a:ea typeface="Arial"/>
              <a:cs typeface="Arial"/>
              <a:sym typeface="Arial"/>
            </a:endParaRPr>
          </a:p>
        </p:txBody>
      </p:sp>
      <p:sp>
        <p:nvSpPr>
          <p:cNvPr id="171" name="Google Shape;171;p16"/>
          <p:cNvSpPr txBox="1"/>
          <p:nvPr/>
        </p:nvSpPr>
        <p:spPr>
          <a:xfrm>
            <a:off x="6566050" y="4843552"/>
            <a:ext cx="2577950" cy="307777"/>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FF00"/>
                </a:solidFill>
                <a:latin typeface="Arial"/>
                <a:ea typeface="Arial"/>
                <a:cs typeface="Arial"/>
                <a:sym typeface="Arial"/>
              </a:rPr>
              <a:t>Green</a:t>
            </a:r>
            <a:r>
              <a:rPr lang="en-US" sz="1400" b="0" i="0" u="none" strike="noStrike" cap="none">
                <a:solidFill>
                  <a:srgbClr val="000000"/>
                </a:solidFill>
                <a:latin typeface="Arial"/>
                <a:ea typeface="Arial"/>
                <a:cs typeface="Arial"/>
                <a:sym typeface="Arial"/>
              </a:rPr>
              <a:t> = Climate Change links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Logic Behind Our Outcome</a:t>
            </a:r>
            <a:endParaRPr sz="1800" b="1" i="0" u="none" strike="noStrike" cap="none">
              <a:solidFill>
                <a:srgbClr val="FFFFFF"/>
              </a:solidFill>
              <a:latin typeface="Roboto Slab"/>
              <a:ea typeface="Roboto Slab"/>
              <a:cs typeface="Roboto Slab"/>
              <a:sym typeface="Roboto Slab"/>
            </a:endParaRPr>
          </a:p>
        </p:txBody>
      </p:sp>
      <p:sp>
        <p:nvSpPr>
          <p:cNvPr id="177" name="Google Shape;177;p17"/>
          <p:cNvSpPr/>
          <p:nvPr/>
        </p:nvSpPr>
        <p:spPr>
          <a:xfrm>
            <a:off x="1053050" y="2290250"/>
            <a:ext cx="2731800" cy="2010900"/>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200"/>
              <a:buFont typeface="Rockwell"/>
              <a:buNone/>
            </a:pPr>
            <a:r>
              <a:rPr lang="en-US" sz="2200" b="1" i="0" u="none" strike="noStrike" cap="none">
                <a:solidFill>
                  <a:srgbClr val="FFFFFF"/>
                </a:solidFill>
                <a:latin typeface="Rockwell"/>
                <a:ea typeface="Rockwell"/>
                <a:cs typeface="Rockwell"/>
                <a:sym typeface="Rockwell"/>
              </a:rPr>
              <a:t>Factors Influencing Success</a:t>
            </a:r>
            <a:endParaRPr sz="1400" b="0" i="0" u="none" strike="noStrike" cap="none">
              <a:solidFill>
                <a:srgbClr val="000000"/>
              </a:solidFill>
              <a:latin typeface="Arial"/>
              <a:ea typeface="Arial"/>
              <a:cs typeface="Arial"/>
              <a:sym typeface="Arial"/>
            </a:endParaRPr>
          </a:p>
        </p:txBody>
      </p:sp>
      <p:sp>
        <p:nvSpPr>
          <p:cNvPr id="178" name="Google Shape;178;p17"/>
          <p:cNvSpPr/>
          <p:nvPr/>
        </p:nvSpPr>
        <p:spPr>
          <a:xfrm>
            <a:off x="3262562" y="2290250"/>
            <a:ext cx="2783999" cy="2010900"/>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200"/>
              <a:buFont typeface="Rockwell"/>
              <a:buNone/>
            </a:pPr>
            <a:r>
              <a:rPr lang="en-US" sz="2200" b="1" i="0" u="none" strike="noStrike" cap="none">
                <a:solidFill>
                  <a:srgbClr val="FFFFFF"/>
                </a:solidFill>
                <a:latin typeface="Rockwell"/>
                <a:ea typeface="Rockwell"/>
                <a:cs typeface="Rockwell"/>
                <a:sym typeface="Rockwell"/>
              </a:rPr>
              <a:t>Current Efforts and Gaps</a:t>
            </a:r>
            <a:endParaRPr sz="1400" b="0" i="0" u="none" strike="noStrike" cap="none">
              <a:solidFill>
                <a:srgbClr val="000000"/>
              </a:solidFill>
              <a:latin typeface="Arial"/>
              <a:ea typeface="Arial"/>
              <a:cs typeface="Arial"/>
              <a:sym typeface="Arial"/>
            </a:endParaRPr>
          </a:p>
        </p:txBody>
      </p:sp>
      <p:sp>
        <p:nvSpPr>
          <p:cNvPr id="179" name="Google Shape;179;p17"/>
          <p:cNvSpPr/>
          <p:nvPr/>
        </p:nvSpPr>
        <p:spPr>
          <a:xfrm>
            <a:off x="5524608" y="2290250"/>
            <a:ext cx="3403492" cy="2010900"/>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200"/>
              <a:buFont typeface="Rockwell"/>
              <a:buNone/>
            </a:pPr>
            <a:r>
              <a:rPr lang="en-US" sz="2200" b="1" i="0" u="none" strike="noStrike" cap="none">
                <a:solidFill>
                  <a:srgbClr val="FFFFFF"/>
                </a:solidFill>
                <a:latin typeface="Rockwell"/>
                <a:ea typeface="Rockwell"/>
                <a:cs typeface="Rockwell"/>
                <a:sym typeface="Rockwell"/>
              </a:rPr>
              <a:t>Management Approaches</a:t>
            </a:r>
            <a:endParaRPr sz="1400" b="0" i="0" u="none" strike="noStrike" cap="none">
              <a:solidFill>
                <a:srgbClr val="000000"/>
              </a:solidFill>
              <a:latin typeface="Arial"/>
              <a:ea typeface="Arial"/>
              <a:cs typeface="Arial"/>
              <a:sym typeface="Arial"/>
            </a:endParaRPr>
          </a:p>
        </p:txBody>
      </p:sp>
      <p:grpSp>
        <p:nvGrpSpPr>
          <p:cNvPr id="180" name="Google Shape;180;p17"/>
          <p:cNvGrpSpPr/>
          <p:nvPr/>
        </p:nvGrpSpPr>
        <p:grpSpPr>
          <a:xfrm>
            <a:off x="433725" y="828939"/>
            <a:ext cx="369548" cy="274765"/>
            <a:chOff x="5247525" y="3007275"/>
            <a:chExt cx="517575" cy="384825"/>
          </a:xfrm>
        </p:grpSpPr>
        <p:sp>
          <p:nvSpPr>
            <p:cNvPr id="181" name="Google Shape;181;p1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17"/>
          <p:cNvSpPr txBox="1"/>
          <p:nvPr/>
        </p:nvSpPr>
        <p:spPr>
          <a:xfrm>
            <a:off x="1146025" y="1701800"/>
            <a:ext cx="4900536"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Rockwell"/>
              <a:buNone/>
            </a:pPr>
            <a:endParaRPr sz="2200" b="1" i="0" u="none" strike="noStrike" cap="none">
              <a:solidFill>
                <a:schemeClr val="dk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1146025" y="530725"/>
            <a:ext cx="3208799" cy="102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1800"/>
              <a:buFont typeface="Roboto Slab"/>
              <a:buNone/>
            </a:pPr>
            <a:r>
              <a:rPr lang="en-US" sz="1800" b="1" i="0" u="none" strike="noStrike" cap="none">
                <a:solidFill>
                  <a:srgbClr val="FFFFFF"/>
                </a:solidFill>
                <a:latin typeface="Rockwell"/>
                <a:ea typeface="Rockwell"/>
                <a:cs typeface="Rockwell"/>
                <a:sym typeface="Rockwell"/>
              </a:rPr>
              <a:t>Logic Behind Our Outcome</a:t>
            </a:r>
            <a:endParaRPr/>
          </a:p>
        </p:txBody>
      </p:sp>
      <p:sp>
        <p:nvSpPr>
          <p:cNvPr id="189" name="Google Shape;189;p18"/>
          <p:cNvSpPr/>
          <p:nvPr/>
        </p:nvSpPr>
        <p:spPr>
          <a:xfrm>
            <a:off x="498462" y="2713947"/>
            <a:ext cx="2804032" cy="2270214"/>
          </a:xfrm>
          <a:prstGeom prst="homePlate">
            <a:avLst>
              <a:gd name="adj" fmla="val 30129"/>
            </a:avLst>
          </a:prstGeom>
          <a:solidFill>
            <a:srgbClr val="94BF6E"/>
          </a:solid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Scientific Capabilities: data availability and accessibility</a:t>
            </a:r>
            <a:endParaRPr/>
          </a:p>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Variability across the watershed </a:t>
            </a:r>
            <a:endParaRPr/>
          </a:p>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Collaboration among Goal Implementation Teams</a:t>
            </a:r>
            <a:endParaRPr/>
          </a:p>
        </p:txBody>
      </p:sp>
      <p:sp>
        <p:nvSpPr>
          <p:cNvPr id="190" name="Google Shape;190;p18"/>
          <p:cNvSpPr/>
          <p:nvPr/>
        </p:nvSpPr>
        <p:spPr>
          <a:xfrm>
            <a:off x="2586676" y="2705133"/>
            <a:ext cx="3487091" cy="2270214"/>
          </a:xfrm>
          <a:prstGeom prst="chevron">
            <a:avLst>
              <a:gd name="adj" fmla="val 29853"/>
            </a:avLst>
          </a:prstGeom>
          <a:solidFill>
            <a:srgbClr val="3B8D61"/>
          </a:solid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Consistent incorporation of climate into jurisdiction efforts</a:t>
            </a:r>
            <a:endParaRPr/>
          </a:p>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Indicators to inform decision making</a:t>
            </a:r>
            <a:endParaRPr/>
          </a:p>
          <a:p>
            <a:pPr marL="342900" marR="0" lvl="0" indent="-342900" algn="l" rtl="0">
              <a:lnSpc>
                <a:spcPct val="100000"/>
              </a:lnSpc>
              <a:spcBef>
                <a:spcPts val="0"/>
              </a:spcBef>
              <a:spcAft>
                <a:spcPts val="0"/>
              </a:spcAft>
              <a:buClr>
                <a:srgbClr val="000000"/>
              </a:buClr>
              <a:buSzPts val="1400"/>
              <a:buFont typeface="Arial"/>
              <a:buChar char="•"/>
            </a:pPr>
            <a:r>
              <a:rPr lang="en-US" sz="1400" b="0" i="0" u="none" strike="noStrike" cap="none">
                <a:solidFill>
                  <a:srgbClr val="FFFFFF"/>
                </a:solidFill>
                <a:latin typeface="Rockwell"/>
                <a:ea typeface="Rockwell"/>
                <a:cs typeface="Rockwell"/>
                <a:sym typeface="Rockwell"/>
              </a:rPr>
              <a:t>Impact of climate on BMPs</a:t>
            </a:r>
            <a:endParaRPr/>
          </a:p>
        </p:txBody>
      </p:sp>
      <p:sp>
        <p:nvSpPr>
          <p:cNvPr id="191" name="Google Shape;191;p18"/>
          <p:cNvSpPr/>
          <p:nvPr/>
        </p:nvSpPr>
        <p:spPr>
          <a:xfrm>
            <a:off x="5388427" y="2697508"/>
            <a:ext cx="3755571" cy="2264435"/>
          </a:xfrm>
          <a:prstGeom prst="chevron">
            <a:avLst>
              <a:gd name="adj" fmla="val 29853"/>
            </a:avLst>
          </a:prstGeom>
          <a:solidFill>
            <a:srgbClr val="16575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200" b="1" i="0" u="none" strike="noStrike" cap="none">
              <a:solidFill>
                <a:srgbClr val="FFFFFF"/>
              </a:solidFill>
              <a:latin typeface="Rockwell"/>
              <a:ea typeface="Rockwell"/>
              <a:cs typeface="Rockwell"/>
              <a:sym typeface="Rockwell"/>
            </a:endParaRPr>
          </a:p>
        </p:txBody>
      </p:sp>
      <p:grpSp>
        <p:nvGrpSpPr>
          <p:cNvPr id="192" name="Google Shape;192;p18"/>
          <p:cNvGrpSpPr/>
          <p:nvPr/>
        </p:nvGrpSpPr>
        <p:grpSpPr>
          <a:xfrm>
            <a:off x="433725" y="828939"/>
            <a:ext cx="369548" cy="274765"/>
            <a:chOff x="5247525" y="3007275"/>
            <a:chExt cx="517575" cy="384825"/>
          </a:xfrm>
        </p:grpSpPr>
        <p:sp>
          <p:nvSpPr>
            <p:cNvPr id="193" name="Google Shape;193;p18"/>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8"/>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p18"/>
          <p:cNvSpPr txBox="1"/>
          <p:nvPr/>
        </p:nvSpPr>
        <p:spPr>
          <a:xfrm>
            <a:off x="1146025" y="1701800"/>
            <a:ext cx="4900536"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1C405D"/>
                </a:solidFill>
                <a:latin typeface="Rockwell"/>
                <a:ea typeface="Rockwell"/>
                <a:cs typeface="Rockwell"/>
                <a:sym typeface="Rockwell"/>
              </a:rPr>
              <a:t>Following the Decision Framework</a:t>
            </a:r>
            <a:r>
              <a:rPr lang="en-US" sz="2200" b="1" i="0" u="none" strike="noStrike" cap="none">
                <a:solidFill>
                  <a:srgbClr val="1C405D"/>
                </a:solidFill>
                <a:latin typeface="Rockwell"/>
                <a:ea typeface="Rockwell"/>
                <a:cs typeface="Rockwell"/>
                <a:sym typeface="Rockwell"/>
              </a:rPr>
              <a:t>:</a:t>
            </a:r>
            <a:endParaRPr/>
          </a:p>
        </p:txBody>
      </p:sp>
      <p:sp>
        <p:nvSpPr>
          <p:cNvPr id="196" name="Google Shape;196;p18"/>
          <p:cNvSpPr/>
          <p:nvPr/>
        </p:nvSpPr>
        <p:spPr>
          <a:xfrm>
            <a:off x="497883" y="2176560"/>
            <a:ext cx="2089251" cy="537387"/>
          </a:xfrm>
          <a:prstGeom prst="rect">
            <a:avLst/>
          </a:prstGeom>
          <a:solidFill>
            <a:srgbClr val="94BF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ckwell"/>
                <a:ea typeface="Rockwell"/>
                <a:cs typeface="Rockwell"/>
                <a:sym typeface="Rockwell"/>
              </a:rPr>
              <a:t>Factors Influencing Success:</a:t>
            </a:r>
            <a:endParaRPr/>
          </a:p>
        </p:txBody>
      </p:sp>
      <p:sp>
        <p:nvSpPr>
          <p:cNvPr id="197" name="Google Shape;197;p18"/>
          <p:cNvSpPr/>
          <p:nvPr/>
        </p:nvSpPr>
        <p:spPr>
          <a:xfrm>
            <a:off x="2587134" y="2180967"/>
            <a:ext cx="2801295" cy="528573"/>
          </a:xfrm>
          <a:prstGeom prst="rect">
            <a:avLst/>
          </a:prstGeom>
          <a:solidFill>
            <a:srgbClr val="3B8D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ckwell"/>
                <a:ea typeface="Rockwell"/>
                <a:cs typeface="Rockwell"/>
                <a:sym typeface="Rockwell"/>
              </a:rPr>
              <a:t>Gaps:</a:t>
            </a:r>
            <a:endParaRPr/>
          </a:p>
        </p:txBody>
      </p:sp>
      <p:sp>
        <p:nvSpPr>
          <p:cNvPr id="198" name="Google Shape;198;p18"/>
          <p:cNvSpPr/>
          <p:nvPr/>
        </p:nvSpPr>
        <p:spPr>
          <a:xfrm>
            <a:off x="5388428" y="2176560"/>
            <a:ext cx="3080657" cy="529961"/>
          </a:xfrm>
          <a:prstGeom prst="rect">
            <a:avLst/>
          </a:prstGeom>
          <a:solidFill>
            <a:srgbClr val="1657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Rockwell"/>
                <a:ea typeface="Rockwell"/>
                <a:cs typeface="Rockwell"/>
                <a:sym typeface="Rockwell"/>
              </a:rPr>
              <a:t>Management Approaches:</a:t>
            </a:r>
            <a:endParaRPr/>
          </a:p>
        </p:txBody>
      </p:sp>
      <p:sp>
        <p:nvSpPr>
          <p:cNvPr id="199" name="Google Shape;199;p18"/>
          <p:cNvSpPr/>
          <p:nvPr/>
        </p:nvSpPr>
        <p:spPr>
          <a:xfrm>
            <a:off x="5545996" y="2705133"/>
            <a:ext cx="3171876" cy="230832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chemeClr val="lt1"/>
                </a:solidFill>
                <a:latin typeface="Rockwell"/>
                <a:ea typeface="Rockwell"/>
                <a:cs typeface="Rockwell"/>
                <a:sym typeface="Rockwell"/>
              </a:rPr>
              <a:t>Continually monitor and assess the trends and likely impacts of changing climatic and sea level conditions on the Chesapeake Bay ecosystem</a:t>
            </a:r>
            <a:endParaRPr/>
          </a:p>
          <a:p>
            <a:pPr marL="457200" marR="0" lvl="0" indent="-457200" algn="l" rtl="0">
              <a:lnSpc>
                <a:spcPct val="100000"/>
              </a:lnSpc>
              <a:spcBef>
                <a:spcPts val="0"/>
              </a:spcBef>
              <a:spcAft>
                <a:spcPts val="0"/>
              </a:spcAft>
              <a:buClr>
                <a:srgbClr val="000000"/>
              </a:buClr>
              <a:buSzPts val="1200"/>
              <a:buFont typeface="Arial"/>
              <a:buAutoNum type="arabicPeriod"/>
            </a:pPr>
            <a:r>
              <a:rPr lang="en-US" sz="1200" b="0" i="0" u="none" strike="noStrike" cap="none">
                <a:solidFill>
                  <a:srgbClr val="FFFFFF"/>
                </a:solidFill>
                <a:latin typeface="Rockwell"/>
                <a:ea typeface="Rockwell"/>
                <a:cs typeface="Rockwell"/>
                <a:sym typeface="Rockwell"/>
              </a:rPr>
              <a:t>Continually pursue, design and construct restoration and protection projects to enhance the resiliency of Bay and aquatic ecosystems from the impacts of coastal erosion, coastal flooding, more intense and  frequent storms and sea level rise </a:t>
            </a:r>
            <a:endParaRPr/>
          </a:p>
        </p:txBody>
      </p:sp>
    </p:spTree>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1864</Words>
  <Application>Microsoft Office PowerPoint</Application>
  <PresentationFormat>On-screen Show (16:9)</PresentationFormat>
  <Paragraphs>210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Rockwell</vt:lpstr>
      <vt:lpstr>Noto Sans Symbols</vt:lpstr>
      <vt:lpstr>Arial</vt:lpstr>
      <vt:lpstr>Impact</vt:lpstr>
      <vt:lpstr>Roboto Slab</vt:lpstr>
      <vt:lpstr>Nixie One</vt:lpstr>
      <vt:lpstr>Warwick template</vt:lpstr>
      <vt:lpstr>Monitoring &amp; Assessment, Adaptation Outcomes  </vt:lpstr>
      <vt:lpstr>PowerPoint Presentation</vt:lpstr>
      <vt:lpstr>What We Want</vt:lpstr>
      <vt:lpstr>Setting the Stage: What are our assumptions?</vt:lpstr>
      <vt:lpstr>Climate Change:Real Consequences</vt:lpstr>
      <vt:lpstr>Cross-Outcome  Considerations</vt:lpstr>
      <vt:lpstr>Agreement Goals and Outcomes</vt:lpstr>
      <vt:lpstr>Logic Behind Our Outcome</vt:lpstr>
      <vt:lpstr>Logic Behind Our Outcome</vt:lpstr>
      <vt:lpstr>Progress: Are we doing what we said we would do?</vt:lpstr>
      <vt:lpstr>What is our progress?</vt:lpstr>
      <vt:lpstr>What is our progress?</vt:lpstr>
      <vt:lpstr>Analysis</vt:lpstr>
      <vt:lpstr>Challenges: Are our actions having the expected effect?</vt:lpstr>
      <vt:lpstr>Challenges</vt:lpstr>
      <vt:lpstr>Adaptations: How should we adapt?</vt:lpstr>
      <vt:lpstr>Based on what we’ve learned, we plan to…</vt:lpstr>
      <vt:lpstr>Cross-Outcome  Considerations</vt:lpstr>
      <vt:lpstr>What We Want</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&amp; Assessment, Adaptation Outcomes  </dc:title>
  <dc:creator>Jennifer.Dopkowski</dc:creator>
  <cp:lastModifiedBy>Jennifer.Dopkowski</cp:lastModifiedBy>
  <cp:revision>1</cp:revision>
  <dcterms:modified xsi:type="dcterms:W3CDTF">2018-09-11T04:20:45Z</dcterms:modified>
</cp:coreProperties>
</file>