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74"/>
  </p:notesMasterIdLst>
  <p:handoutMasterIdLst>
    <p:handoutMasterId r:id="rId75"/>
  </p:handoutMasterIdLst>
  <p:sldIdLst>
    <p:sldId id="432" r:id="rId2"/>
    <p:sldId id="463" r:id="rId3"/>
    <p:sldId id="464" r:id="rId4"/>
    <p:sldId id="465" r:id="rId5"/>
    <p:sldId id="468" r:id="rId6"/>
    <p:sldId id="467" r:id="rId7"/>
    <p:sldId id="481" r:id="rId8"/>
    <p:sldId id="480" r:id="rId9"/>
    <p:sldId id="462" r:id="rId10"/>
    <p:sldId id="486" r:id="rId11"/>
    <p:sldId id="369" r:id="rId12"/>
    <p:sldId id="370" r:id="rId13"/>
    <p:sldId id="371" r:id="rId14"/>
    <p:sldId id="469" r:id="rId15"/>
    <p:sldId id="490" r:id="rId16"/>
    <p:sldId id="437" r:id="rId17"/>
    <p:sldId id="438" r:id="rId18"/>
    <p:sldId id="439" r:id="rId19"/>
    <p:sldId id="440" r:id="rId20"/>
    <p:sldId id="441" r:id="rId21"/>
    <p:sldId id="442" r:id="rId22"/>
    <p:sldId id="443" r:id="rId23"/>
    <p:sldId id="444" r:id="rId24"/>
    <p:sldId id="445" r:id="rId25"/>
    <p:sldId id="446" r:id="rId26"/>
    <p:sldId id="447" r:id="rId27"/>
    <p:sldId id="487" r:id="rId28"/>
    <p:sldId id="448" r:id="rId29"/>
    <p:sldId id="449" r:id="rId30"/>
    <p:sldId id="450" r:id="rId31"/>
    <p:sldId id="451" r:id="rId32"/>
    <p:sldId id="452" r:id="rId33"/>
    <p:sldId id="453" r:id="rId34"/>
    <p:sldId id="454" r:id="rId35"/>
    <p:sldId id="455" r:id="rId36"/>
    <p:sldId id="456" r:id="rId37"/>
    <p:sldId id="457" r:id="rId38"/>
    <p:sldId id="458" r:id="rId39"/>
    <p:sldId id="485" r:id="rId40"/>
    <p:sldId id="413" r:id="rId41"/>
    <p:sldId id="381" r:id="rId42"/>
    <p:sldId id="473" r:id="rId43"/>
    <p:sldId id="471" r:id="rId44"/>
    <p:sldId id="382" r:id="rId45"/>
    <p:sldId id="385" r:id="rId46"/>
    <p:sldId id="388" r:id="rId47"/>
    <p:sldId id="389" r:id="rId48"/>
    <p:sldId id="390" r:id="rId49"/>
    <p:sldId id="391" r:id="rId50"/>
    <p:sldId id="392" r:id="rId51"/>
    <p:sldId id="393" r:id="rId52"/>
    <p:sldId id="430" r:id="rId53"/>
    <p:sldId id="379" r:id="rId54"/>
    <p:sldId id="436" r:id="rId55"/>
    <p:sldId id="491" r:id="rId56"/>
    <p:sldId id="475" r:id="rId57"/>
    <p:sldId id="474" r:id="rId58"/>
    <p:sldId id="411" r:id="rId59"/>
    <p:sldId id="466" r:id="rId60"/>
    <p:sldId id="418" r:id="rId61"/>
    <p:sldId id="419" r:id="rId62"/>
    <p:sldId id="420" r:id="rId63"/>
    <p:sldId id="421" r:id="rId64"/>
    <p:sldId id="422" r:id="rId65"/>
    <p:sldId id="423" r:id="rId66"/>
    <p:sldId id="424" r:id="rId67"/>
    <p:sldId id="425" r:id="rId68"/>
    <p:sldId id="426" r:id="rId69"/>
    <p:sldId id="427" r:id="rId70"/>
    <p:sldId id="428" r:id="rId71"/>
    <p:sldId id="433" r:id="rId72"/>
    <p:sldId id="472" r:id="rId73"/>
  </p:sldIdLst>
  <p:sldSz cx="12192000" cy="6858000"/>
  <p:notesSz cx="6954838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45D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36" autoAdjust="0"/>
  </p:normalViewPr>
  <p:slideViewPr>
    <p:cSldViewPr snapToGrid="0">
      <p:cViewPr varScale="1">
        <p:scale>
          <a:sx n="92" d="100"/>
          <a:sy n="92" d="100"/>
        </p:scale>
        <p:origin x="258" y="90"/>
      </p:cViewPr>
      <p:guideLst/>
    </p:cSldViewPr>
  </p:slideViewPr>
  <p:outlineViewPr>
    <p:cViewPr>
      <p:scale>
        <a:sx n="33" d="100"/>
        <a:sy n="33" d="100"/>
      </p:scale>
      <p:origin x="0" y="-243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1606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notesMaster" Target="notesMasters/notesMaster1.xml"/><Relationship Id="rId79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3763" cy="467072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9466" y="0"/>
            <a:ext cx="3013763" cy="467072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r">
              <a:defRPr sz="1200"/>
            </a:lvl1pPr>
          </a:lstStyle>
          <a:p>
            <a:fld id="{978044C3-18AC-4964-B32E-1EB462C8B364}" type="datetimeFigureOut">
              <a:rPr lang="en-US" smtClean="0"/>
              <a:t>3/7/2016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30"/>
            <a:ext cx="3013763" cy="467071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9466" y="8842030"/>
            <a:ext cx="3013763" cy="467071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r">
              <a:defRPr sz="1200"/>
            </a:lvl1pPr>
          </a:lstStyle>
          <a:p>
            <a:fld id="{8276F95F-E4AA-4536-8214-4F96B028E8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3657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3763" cy="467072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9466" y="0"/>
            <a:ext cx="3013763" cy="467072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r">
              <a:defRPr sz="1200"/>
            </a:lvl1pPr>
          </a:lstStyle>
          <a:p>
            <a:fld id="{6A3A1DDB-AF8D-4D24-A9DA-6FA2F21E04A2}" type="datetimeFigureOut">
              <a:rPr lang="en-US" smtClean="0"/>
              <a:t>3/7/2016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63638"/>
            <a:ext cx="5583238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30" tIns="46465" rIns="92930" bIns="4646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484" y="4480004"/>
            <a:ext cx="5563870" cy="3665458"/>
          </a:xfrm>
          <a:prstGeom prst="rect">
            <a:avLst/>
          </a:prstGeom>
        </p:spPr>
        <p:txBody>
          <a:bodyPr vert="horz" lIns="92930" tIns="46465" rIns="92930" bIns="46465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13763" cy="467071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9466" y="8842030"/>
            <a:ext cx="3013763" cy="467071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r">
              <a:defRPr sz="1200"/>
            </a:lvl1pPr>
          </a:lstStyle>
          <a:p>
            <a:fld id="{5BD37543-F176-4969-844D-AA9EFC5064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9172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56E2D-32CB-436B-9D7A-9FC4C11932FA}" type="datetimeFigureOut">
              <a:rPr lang="en-US" smtClean="0"/>
              <a:t>3/7/2016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849EA-08B9-46A0-930C-17F0091C28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9074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56E2D-32CB-436B-9D7A-9FC4C11932FA}" type="datetimeFigureOut">
              <a:rPr lang="en-US" smtClean="0"/>
              <a:t>3/7/2016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849EA-08B9-46A0-930C-17F0091C28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146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56E2D-32CB-436B-9D7A-9FC4C11932FA}" type="datetimeFigureOut">
              <a:rPr lang="en-US" smtClean="0"/>
              <a:t>3/7/2016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849EA-08B9-46A0-930C-17F0091C28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5500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56E2D-32CB-436B-9D7A-9FC4C11932FA}" type="datetimeFigureOut">
              <a:rPr lang="en-US" smtClean="0"/>
              <a:t>3/7/2016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849EA-08B9-46A0-930C-17F0091C28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8265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56E2D-32CB-436B-9D7A-9FC4C11932FA}" type="datetimeFigureOut">
              <a:rPr lang="en-US" smtClean="0"/>
              <a:t>3/7/2016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849EA-08B9-46A0-930C-17F0091C28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5121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56E2D-32CB-436B-9D7A-9FC4C11932FA}" type="datetimeFigureOut">
              <a:rPr lang="en-US" smtClean="0"/>
              <a:t>3/7/2016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849EA-08B9-46A0-930C-17F0091C28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3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56E2D-32CB-436B-9D7A-9FC4C11932FA}" type="datetimeFigureOut">
              <a:rPr lang="en-US" smtClean="0"/>
              <a:t>3/7/2016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849EA-08B9-46A0-930C-17F0091C28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4284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56E2D-32CB-436B-9D7A-9FC4C11932FA}" type="datetimeFigureOut">
              <a:rPr lang="en-US" smtClean="0"/>
              <a:t>3/7/2016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849EA-08B9-46A0-930C-17F0091C28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4729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56E2D-32CB-436B-9D7A-9FC4C11932FA}" type="datetimeFigureOut">
              <a:rPr lang="en-US" smtClean="0"/>
              <a:t>3/7/2016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849EA-08B9-46A0-930C-17F0091C28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9454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56E2D-32CB-436B-9D7A-9FC4C11932FA}" type="datetimeFigureOut">
              <a:rPr lang="en-US" smtClean="0"/>
              <a:t>3/7/2016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849EA-08B9-46A0-930C-17F0091C28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195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56E2D-32CB-436B-9D7A-9FC4C11932FA}" type="datetimeFigureOut">
              <a:rPr lang="en-US" smtClean="0"/>
              <a:t>3/7/2016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849EA-08B9-46A0-930C-17F0091C28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047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656E2D-32CB-436B-9D7A-9FC4C11932FA}" type="datetimeFigureOut">
              <a:rPr lang="en-US" smtClean="0"/>
              <a:t>3/7/2016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F849EA-08B9-46A0-930C-17F0091C28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3644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19.gif"/><Relationship Id="rId4" Type="http://schemas.openxmlformats.org/officeDocument/2006/relationships/image" Target="../media/image18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19.gif"/><Relationship Id="rId4" Type="http://schemas.openxmlformats.org/officeDocument/2006/relationships/image" Target="../media/image18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emf"/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emf"/><Relationship Id="rId2" Type="http://schemas.openxmlformats.org/officeDocument/2006/relationships/image" Target="../media/image53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emf"/><Relationship Id="rId2" Type="http://schemas.openxmlformats.org/officeDocument/2006/relationships/image" Target="../media/image55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emf"/><Relationship Id="rId2" Type="http://schemas.openxmlformats.org/officeDocument/2006/relationships/image" Target="../media/image57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emf"/><Relationship Id="rId2" Type="http://schemas.openxmlformats.org/officeDocument/2006/relationships/image" Target="../media/image59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emf"/><Relationship Id="rId2" Type="http://schemas.openxmlformats.org/officeDocument/2006/relationships/image" Target="../media/image61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emf"/><Relationship Id="rId2" Type="http://schemas.openxmlformats.org/officeDocument/2006/relationships/image" Target="../media/image63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6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2.emf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9.jp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emf"/><Relationship Id="rId2" Type="http://schemas.openxmlformats.org/officeDocument/2006/relationships/image" Target="../media/image89.emf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emf"/><Relationship Id="rId2" Type="http://schemas.openxmlformats.org/officeDocument/2006/relationships/image" Target="../media/image91.emf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emf"/><Relationship Id="rId2" Type="http://schemas.openxmlformats.org/officeDocument/2006/relationships/image" Target="../media/image93.emf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emf"/><Relationship Id="rId2" Type="http://schemas.openxmlformats.org/officeDocument/2006/relationships/image" Target="../media/image95.emf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emf"/><Relationship Id="rId2" Type="http://schemas.openxmlformats.org/officeDocument/2006/relationships/image" Target="../media/image97.emf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emf"/><Relationship Id="rId2" Type="http://schemas.openxmlformats.org/officeDocument/2006/relationships/image" Target="../media/image99.emf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emf"/><Relationship Id="rId2" Type="http://schemas.openxmlformats.org/officeDocument/2006/relationships/image" Target="../media/image101.emf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emf"/><Relationship Id="rId2" Type="http://schemas.openxmlformats.org/officeDocument/2006/relationships/image" Target="../media/image103.emf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emf"/><Relationship Id="rId2" Type="http://schemas.openxmlformats.org/officeDocument/2006/relationships/image" Target="../media/image105.emf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emf"/><Relationship Id="rId2" Type="http://schemas.openxmlformats.org/officeDocument/2006/relationships/image" Target="../media/image107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emf"/><Relationship Id="rId2" Type="http://schemas.openxmlformats.org/officeDocument/2006/relationships/image" Target="../media/image109.emf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1.emf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png"/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lum bright="-29000" contrast="-3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74000"/>
                    </a14:imgEffect>
                    <a14:imgEffect>
                      <a14:brightnessContrast bright="-3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 txBox="1">
            <a:spLocks/>
          </p:cNvSpPr>
          <p:nvPr/>
        </p:nvSpPr>
        <p:spPr>
          <a:xfrm>
            <a:off x="2775690" y="1256575"/>
            <a:ext cx="7772400" cy="25336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Analysis of Long-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Term 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Hydrologic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Records in the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Chesapeake Bay Watershed 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 txBox="1">
            <a:spLocks/>
          </p:cNvSpPr>
          <p:nvPr/>
        </p:nvSpPr>
        <p:spPr>
          <a:xfrm>
            <a:off x="3187700" y="4090762"/>
            <a:ext cx="7014315" cy="1912077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Karen C. Rice</a:t>
            </a:r>
            <a:r>
              <a:rPr kumimoji="0" lang="en-US" sz="28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1,2 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and Douglas L. Moyer</a:t>
            </a:r>
            <a:r>
              <a:rPr lang="en-US" sz="2800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kumimoji="0" lang="en-US" sz="2800" b="0" i="0" u="none" strike="noStrike" kern="1200" cap="none" spc="0" normalizeH="0" baseline="30000" noProof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defRPr/>
            </a:pPr>
            <a:r>
              <a:rPr lang="en-US" sz="2800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U.S. Geological Survey</a:t>
            </a:r>
          </a:p>
          <a:p>
            <a:pPr lvl="0">
              <a:defRPr/>
            </a:pPr>
            <a:r>
              <a:rPr lang="en-US" sz="2800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University of Virginia</a:t>
            </a:r>
            <a:endParaRPr lang="en-US" sz="2800" baseline="30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03" y="133350"/>
            <a:ext cx="2245489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8526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6366" y="421691"/>
            <a:ext cx="8650974" cy="629161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1182" y="0"/>
            <a:ext cx="1350818" cy="572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277592" y="6528642"/>
            <a:ext cx="40836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Site Number, North to South</a:t>
            </a:r>
            <a:endParaRPr lang="en-US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1381990" y="0"/>
            <a:ext cx="84824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Percent Change from 1927 to 2014</a:t>
            </a:r>
            <a:endParaRPr lang="en-US" sz="3600" dirty="0"/>
          </a:p>
        </p:txBody>
      </p:sp>
      <p:sp>
        <p:nvSpPr>
          <p:cNvPr id="2" name="TextBox 1"/>
          <p:cNvSpPr txBox="1"/>
          <p:nvPr/>
        </p:nvSpPr>
        <p:spPr>
          <a:xfrm rot="16200000">
            <a:off x="463382" y="3084264"/>
            <a:ext cx="32627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Percent Change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521570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accent4">
                <a:lumMod val="20000"/>
                <a:lumOff val="80000"/>
              </a:schemeClr>
            </a:gs>
            <a:gs pos="0">
              <a:schemeClr val="accent4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374" y="222250"/>
            <a:ext cx="9153525" cy="164465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Specific Quantiles </a:t>
            </a:r>
            <a:br>
              <a:rPr lang="en-US" dirty="0" smtClean="0"/>
            </a:br>
            <a:r>
              <a:rPr lang="en-US" dirty="0" smtClean="0"/>
              <a:t>in P and Q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5641" y="2177611"/>
            <a:ext cx="5675868" cy="4255377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1182" y="6285005"/>
            <a:ext cx="1350818" cy="572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9397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10100" y="0"/>
            <a:ext cx="3028950" cy="1325563"/>
          </a:xfrm>
        </p:spPr>
        <p:txBody>
          <a:bodyPr/>
          <a:lstStyle/>
          <a:p>
            <a:r>
              <a:rPr lang="en-US" dirty="0" smtClean="0"/>
              <a:t>Methods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724025" y="1325563"/>
            <a:ext cx="983297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For each of the 27 watersheds:</a:t>
            </a:r>
          </a:p>
          <a:p>
            <a:endParaRPr lang="en-US" sz="28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Analyze annual distribution of:</a:t>
            </a:r>
          </a:p>
          <a:p>
            <a:pPr marL="971550" lvl="1" indent="-514350">
              <a:buFont typeface="Arial" panose="020B0604020202020204" pitchFamily="34" charset="0"/>
              <a:buChar char="•"/>
            </a:pPr>
            <a:r>
              <a:rPr lang="en-US" sz="2800" dirty="0" smtClean="0"/>
              <a:t>monthly total precipitation</a:t>
            </a:r>
          </a:p>
          <a:p>
            <a:pPr marL="971550" lvl="1" indent="-514350">
              <a:buFont typeface="Arial" panose="020B0604020202020204" pitchFamily="34" charset="0"/>
              <a:buChar char="•"/>
            </a:pPr>
            <a:r>
              <a:rPr lang="en-US" sz="2800" dirty="0" smtClean="0"/>
              <a:t>daily mean Q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Record P (cm) and Q (</a:t>
            </a:r>
            <a:r>
              <a:rPr lang="en-US" sz="2800" dirty="0" err="1" smtClean="0"/>
              <a:t>cfs</a:t>
            </a:r>
            <a:r>
              <a:rPr lang="en-US" sz="2800" dirty="0" smtClean="0"/>
              <a:t>) that corresponds to each decile (0</a:t>
            </a:r>
            <a:r>
              <a:rPr lang="en-US" sz="2800" baseline="30000" dirty="0" smtClean="0"/>
              <a:t>th</a:t>
            </a:r>
            <a:r>
              <a:rPr lang="en-US" sz="2800" dirty="0" smtClean="0"/>
              <a:t>, 10</a:t>
            </a:r>
            <a:r>
              <a:rPr lang="en-US" sz="2800" baseline="30000" dirty="0" smtClean="0"/>
              <a:t>th</a:t>
            </a:r>
            <a:r>
              <a:rPr lang="en-US" sz="2800" dirty="0" smtClean="0"/>
              <a:t>, 20</a:t>
            </a:r>
            <a:r>
              <a:rPr lang="en-US" sz="2800" baseline="30000" dirty="0" smtClean="0"/>
              <a:t>th</a:t>
            </a:r>
            <a:r>
              <a:rPr lang="en-US" sz="2800" dirty="0" smtClean="0"/>
              <a:t>, …100th) for each year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Determine the slope of the linear regression line for the whole period for each decile</a:t>
            </a:r>
            <a:endParaRPr lang="en-US" sz="24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1182" y="6285005"/>
            <a:ext cx="1350818" cy="572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1280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602785" y="298445"/>
            <a:ext cx="904875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Q that corresponds to 30</a:t>
            </a:r>
            <a:r>
              <a:rPr lang="en-US" sz="3200" baseline="30000" dirty="0" smtClean="0"/>
              <a:t>th</a:t>
            </a:r>
            <a:r>
              <a:rPr lang="en-US" sz="3200" dirty="0" smtClean="0"/>
              <a:t> decile for each year </a:t>
            </a:r>
          </a:p>
          <a:p>
            <a:pPr algn="ctr"/>
            <a:r>
              <a:rPr lang="en-US" sz="3200" dirty="0" smtClean="0"/>
              <a:t>at site 01550000</a:t>
            </a:r>
            <a:endParaRPr lang="en-US" sz="3200" dirty="0"/>
          </a:p>
        </p:txBody>
      </p:sp>
      <p:grpSp>
        <p:nvGrpSpPr>
          <p:cNvPr id="3" name="Group 2"/>
          <p:cNvGrpSpPr/>
          <p:nvPr/>
        </p:nvGrpSpPr>
        <p:grpSpPr>
          <a:xfrm>
            <a:off x="3286125" y="1600200"/>
            <a:ext cx="5729493" cy="5003095"/>
            <a:chOff x="261526" y="1829663"/>
            <a:chExt cx="5229637" cy="4659332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61526" y="1829663"/>
              <a:ext cx="5096698" cy="4182218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361950" y="6119663"/>
              <a:ext cx="512921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Slope = 0.4655; t-ratio = 2.98; p-value = </a:t>
              </a:r>
              <a:r>
                <a:rPr lang="en-US" dirty="0" smtClean="0">
                  <a:solidFill>
                    <a:srgbClr val="FF0000"/>
                  </a:solidFill>
                </a:rPr>
                <a:t>0.0038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09613" y="1968163"/>
              <a:ext cx="26479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y = -840 + 0.47*Year</a:t>
              </a:r>
              <a:endParaRPr lang="en-US" dirty="0"/>
            </a:p>
          </p:txBody>
        </p:sp>
      </p:grpSp>
      <p:sp>
        <p:nvSpPr>
          <p:cNvPr id="11" name="Rectangle 10"/>
          <p:cNvSpPr/>
          <p:nvPr/>
        </p:nvSpPr>
        <p:spPr>
          <a:xfrm>
            <a:off x="8512529" y="1968163"/>
            <a:ext cx="45719" cy="1846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8791575" y="1748918"/>
            <a:ext cx="78398" cy="1275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1182" y="6285005"/>
            <a:ext cx="1350818" cy="572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6767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95960" y="1232452"/>
            <a:ext cx="696277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Comparison of Trends </a:t>
            </a:r>
          </a:p>
          <a:p>
            <a:pPr algn="ctr"/>
            <a:r>
              <a:rPr lang="en-US" sz="4000" dirty="0" smtClean="0"/>
              <a:t>in P and Q   </a:t>
            </a:r>
          </a:p>
          <a:p>
            <a:pPr algn="ctr"/>
            <a:r>
              <a:rPr lang="en-US" sz="4000" dirty="0" smtClean="0"/>
              <a:t>by Decile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314700" y="3797300"/>
            <a:ext cx="5054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Northern Sites first, followed by Southern Sites</a:t>
            </a:r>
            <a:endParaRPr lang="en-US" sz="3200" dirty="0"/>
          </a:p>
        </p:txBody>
      </p:sp>
      <p:grpSp>
        <p:nvGrpSpPr>
          <p:cNvPr id="12" name="Group 11"/>
          <p:cNvGrpSpPr/>
          <p:nvPr/>
        </p:nvGrpSpPr>
        <p:grpSpPr>
          <a:xfrm>
            <a:off x="717320" y="209549"/>
            <a:ext cx="10695471" cy="390526"/>
            <a:chOff x="126770" y="314324"/>
            <a:chExt cx="10695471" cy="390526"/>
          </a:xfrm>
        </p:grpSpPr>
        <p:grpSp>
          <p:nvGrpSpPr>
            <p:cNvPr id="13" name="Group 12"/>
            <p:cNvGrpSpPr/>
            <p:nvPr/>
          </p:nvGrpSpPr>
          <p:grpSpPr>
            <a:xfrm>
              <a:off x="126770" y="342899"/>
              <a:ext cx="5435839" cy="361951"/>
              <a:chOff x="126770" y="342899"/>
              <a:chExt cx="5435839" cy="361951"/>
            </a:xfrm>
          </p:grpSpPr>
          <p:sp>
            <p:nvSpPr>
              <p:cNvPr id="35" name="Oval 34"/>
              <p:cNvSpPr/>
              <p:nvPr/>
            </p:nvSpPr>
            <p:spPr>
              <a:xfrm>
                <a:off x="1789485" y="371475"/>
                <a:ext cx="485775" cy="314325"/>
              </a:xfrm>
              <a:prstGeom prst="ellipse">
                <a:avLst/>
              </a:prstGeom>
              <a:noFill/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/>
              <p:cNvSpPr/>
              <p:nvPr/>
            </p:nvSpPr>
            <p:spPr>
              <a:xfrm>
                <a:off x="3428992" y="342900"/>
                <a:ext cx="485775" cy="314325"/>
              </a:xfrm>
              <a:prstGeom prst="ellipse">
                <a:avLst/>
              </a:prstGeom>
              <a:noFill/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7" name="Group 36"/>
              <p:cNvGrpSpPr/>
              <p:nvPr/>
            </p:nvGrpSpPr>
            <p:grpSpPr>
              <a:xfrm>
                <a:off x="126770" y="342899"/>
                <a:ext cx="5435839" cy="361951"/>
                <a:chOff x="1536470" y="1200149"/>
                <a:chExt cx="5435839" cy="361951"/>
              </a:xfrm>
            </p:grpSpPr>
            <p:sp>
              <p:nvSpPr>
                <p:cNvPr id="39" name="Oval 38"/>
                <p:cNvSpPr/>
                <p:nvPr/>
              </p:nvSpPr>
              <p:spPr>
                <a:xfrm>
                  <a:off x="1808531" y="1238250"/>
                  <a:ext cx="485775" cy="314325"/>
                </a:xfrm>
                <a:prstGeom prst="ellipse">
                  <a:avLst/>
                </a:prstGeom>
                <a:noFill/>
                <a:ln w="381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0" name="Oval 39"/>
                <p:cNvSpPr/>
                <p:nvPr/>
              </p:nvSpPr>
              <p:spPr>
                <a:xfrm>
                  <a:off x="1536470" y="1247775"/>
                  <a:ext cx="485775" cy="314325"/>
                </a:xfrm>
                <a:prstGeom prst="ellipse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 w="381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1" name="Oval 40"/>
                <p:cNvSpPr/>
                <p:nvPr/>
              </p:nvSpPr>
              <p:spPr>
                <a:xfrm>
                  <a:off x="2353846" y="1219200"/>
                  <a:ext cx="485775" cy="314325"/>
                </a:xfrm>
                <a:prstGeom prst="ellipse">
                  <a:avLst/>
                </a:prstGeom>
                <a:noFill/>
                <a:ln w="381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2" name="Oval 41"/>
                <p:cNvSpPr/>
                <p:nvPr/>
              </p:nvSpPr>
              <p:spPr>
                <a:xfrm>
                  <a:off x="2094276" y="1228725"/>
                  <a:ext cx="485775" cy="314325"/>
                </a:xfrm>
                <a:prstGeom prst="ellipse">
                  <a:avLst/>
                </a:prstGeom>
                <a:noFill/>
                <a:ln w="381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" name="Oval 42"/>
                <p:cNvSpPr/>
                <p:nvPr/>
              </p:nvSpPr>
              <p:spPr>
                <a:xfrm>
                  <a:off x="2658637" y="1228725"/>
                  <a:ext cx="485775" cy="314325"/>
                </a:xfrm>
                <a:prstGeom prst="ellipse">
                  <a:avLst/>
                </a:prstGeom>
                <a:noFill/>
                <a:ln w="381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4" name="Oval 43"/>
                <p:cNvSpPr/>
                <p:nvPr/>
              </p:nvSpPr>
              <p:spPr>
                <a:xfrm>
                  <a:off x="2917000" y="1228725"/>
                  <a:ext cx="485775" cy="314325"/>
                </a:xfrm>
                <a:prstGeom prst="ellipse">
                  <a:avLst/>
                </a:prstGeom>
                <a:noFill/>
                <a:ln w="381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" name="Oval 44"/>
                <p:cNvSpPr/>
                <p:nvPr/>
              </p:nvSpPr>
              <p:spPr>
                <a:xfrm>
                  <a:off x="3469458" y="1219200"/>
                  <a:ext cx="485775" cy="314325"/>
                </a:xfrm>
                <a:prstGeom prst="ellipse">
                  <a:avLst/>
                </a:prstGeom>
                <a:noFill/>
                <a:ln w="381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6" name="Oval 45"/>
                <p:cNvSpPr/>
                <p:nvPr/>
              </p:nvSpPr>
              <p:spPr>
                <a:xfrm>
                  <a:off x="3745687" y="1209675"/>
                  <a:ext cx="485775" cy="314325"/>
                </a:xfrm>
                <a:prstGeom prst="ellipse">
                  <a:avLst/>
                </a:prstGeom>
                <a:noFill/>
                <a:ln w="381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7" name="Oval 46"/>
                <p:cNvSpPr/>
                <p:nvPr/>
              </p:nvSpPr>
              <p:spPr>
                <a:xfrm>
                  <a:off x="4029053" y="1200149"/>
                  <a:ext cx="485775" cy="314325"/>
                </a:xfrm>
                <a:prstGeom prst="ellipse">
                  <a:avLst/>
                </a:prstGeom>
                <a:noFill/>
                <a:ln w="381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8" name="Oval 47"/>
                <p:cNvSpPr/>
                <p:nvPr/>
              </p:nvSpPr>
              <p:spPr>
                <a:xfrm>
                  <a:off x="4586275" y="1200150"/>
                  <a:ext cx="485775" cy="314325"/>
                </a:xfrm>
                <a:prstGeom prst="ellipse">
                  <a:avLst/>
                </a:prstGeom>
                <a:noFill/>
                <a:ln w="381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9" name="Oval 48"/>
                <p:cNvSpPr/>
                <p:nvPr/>
              </p:nvSpPr>
              <p:spPr>
                <a:xfrm>
                  <a:off x="4288614" y="1209675"/>
                  <a:ext cx="485775" cy="314325"/>
                </a:xfrm>
                <a:prstGeom prst="ellipse">
                  <a:avLst/>
                </a:prstGeom>
                <a:noFill/>
                <a:ln w="381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0" name="Oval 49"/>
                <p:cNvSpPr/>
                <p:nvPr/>
              </p:nvSpPr>
              <p:spPr>
                <a:xfrm>
                  <a:off x="6238880" y="1209675"/>
                  <a:ext cx="485775" cy="314325"/>
                </a:xfrm>
                <a:prstGeom prst="ellipse">
                  <a:avLst/>
                </a:prstGeom>
                <a:noFill/>
                <a:ln w="381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1" name="Oval 50"/>
                <p:cNvSpPr/>
                <p:nvPr/>
              </p:nvSpPr>
              <p:spPr>
                <a:xfrm>
                  <a:off x="6486534" y="1209675"/>
                  <a:ext cx="485775" cy="314325"/>
                </a:xfrm>
                <a:prstGeom prst="ellipse">
                  <a:avLst/>
                </a:prstGeom>
                <a:noFill/>
                <a:ln w="381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2" name="Oval 51"/>
                <p:cNvSpPr/>
                <p:nvPr/>
              </p:nvSpPr>
              <p:spPr>
                <a:xfrm>
                  <a:off x="5143497" y="1200150"/>
                  <a:ext cx="485775" cy="314325"/>
                </a:xfrm>
                <a:prstGeom prst="ellipse">
                  <a:avLst/>
                </a:prstGeom>
                <a:noFill/>
                <a:ln w="381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3" name="Oval 52"/>
                <p:cNvSpPr/>
                <p:nvPr/>
              </p:nvSpPr>
              <p:spPr>
                <a:xfrm>
                  <a:off x="5691188" y="1209675"/>
                  <a:ext cx="485775" cy="304800"/>
                </a:xfrm>
                <a:prstGeom prst="ellipse">
                  <a:avLst/>
                </a:prstGeom>
                <a:noFill/>
                <a:ln w="381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4" name="Oval 53"/>
                <p:cNvSpPr/>
                <p:nvPr/>
              </p:nvSpPr>
              <p:spPr>
                <a:xfrm>
                  <a:off x="5391149" y="1200150"/>
                  <a:ext cx="485775" cy="314325"/>
                </a:xfrm>
                <a:prstGeom prst="ellipse">
                  <a:avLst/>
                </a:prstGeom>
                <a:noFill/>
                <a:ln w="381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38" name="Oval 37"/>
              <p:cNvSpPr/>
              <p:nvPr/>
            </p:nvSpPr>
            <p:spPr>
              <a:xfrm>
                <a:off x="4524375" y="342899"/>
                <a:ext cx="485775" cy="314325"/>
              </a:xfrm>
              <a:prstGeom prst="ellipse">
                <a:avLst/>
              </a:prstGeom>
              <a:noFill/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" name="Group 13"/>
            <p:cNvGrpSpPr/>
            <p:nvPr/>
          </p:nvGrpSpPr>
          <p:grpSpPr>
            <a:xfrm>
              <a:off x="5386402" y="314324"/>
              <a:ext cx="5435839" cy="361951"/>
              <a:chOff x="126770" y="342899"/>
              <a:chExt cx="5435839" cy="361951"/>
            </a:xfrm>
          </p:grpSpPr>
          <p:sp>
            <p:nvSpPr>
              <p:cNvPr id="15" name="Oval 14"/>
              <p:cNvSpPr/>
              <p:nvPr/>
            </p:nvSpPr>
            <p:spPr>
              <a:xfrm>
                <a:off x="1789485" y="371475"/>
                <a:ext cx="485775" cy="314325"/>
              </a:xfrm>
              <a:prstGeom prst="ellipse">
                <a:avLst/>
              </a:prstGeom>
              <a:noFill/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Oval 15"/>
              <p:cNvSpPr/>
              <p:nvPr/>
            </p:nvSpPr>
            <p:spPr>
              <a:xfrm>
                <a:off x="3428992" y="342900"/>
                <a:ext cx="485775" cy="314325"/>
              </a:xfrm>
              <a:prstGeom prst="ellipse">
                <a:avLst/>
              </a:prstGeom>
              <a:noFill/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7" name="Group 16"/>
              <p:cNvGrpSpPr/>
              <p:nvPr/>
            </p:nvGrpSpPr>
            <p:grpSpPr>
              <a:xfrm>
                <a:off x="126770" y="342899"/>
                <a:ext cx="5435839" cy="361951"/>
                <a:chOff x="1536470" y="1200149"/>
                <a:chExt cx="5435839" cy="361951"/>
              </a:xfrm>
            </p:grpSpPr>
            <p:sp>
              <p:nvSpPr>
                <p:cNvPr id="19" name="Oval 18"/>
                <p:cNvSpPr/>
                <p:nvPr/>
              </p:nvSpPr>
              <p:spPr>
                <a:xfrm>
                  <a:off x="1808531" y="1238250"/>
                  <a:ext cx="485775" cy="314325"/>
                </a:xfrm>
                <a:prstGeom prst="ellipse">
                  <a:avLst/>
                </a:prstGeom>
                <a:noFill/>
                <a:ln w="381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" name="Oval 19"/>
                <p:cNvSpPr/>
                <p:nvPr/>
              </p:nvSpPr>
              <p:spPr>
                <a:xfrm>
                  <a:off x="1536470" y="1247775"/>
                  <a:ext cx="485775" cy="314325"/>
                </a:xfrm>
                <a:prstGeom prst="ellipse">
                  <a:avLst/>
                </a:prstGeom>
                <a:noFill/>
                <a:ln w="381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" name="Oval 20"/>
                <p:cNvSpPr/>
                <p:nvPr/>
              </p:nvSpPr>
              <p:spPr>
                <a:xfrm>
                  <a:off x="2353846" y="1219200"/>
                  <a:ext cx="485775" cy="314325"/>
                </a:xfrm>
                <a:prstGeom prst="ellipse">
                  <a:avLst/>
                </a:prstGeom>
                <a:noFill/>
                <a:ln w="381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" name="Oval 21"/>
                <p:cNvSpPr/>
                <p:nvPr/>
              </p:nvSpPr>
              <p:spPr>
                <a:xfrm>
                  <a:off x="2094276" y="1228725"/>
                  <a:ext cx="485775" cy="314325"/>
                </a:xfrm>
                <a:prstGeom prst="ellipse">
                  <a:avLst/>
                </a:prstGeom>
                <a:noFill/>
                <a:ln w="381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" name="Oval 22"/>
                <p:cNvSpPr/>
                <p:nvPr/>
              </p:nvSpPr>
              <p:spPr>
                <a:xfrm>
                  <a:off x="2658637" y="1228725"/>
                  <a:ext cx="485775" cy="314325"/>
                </a:xfrm>
                <a:prstGeom prst="ellipse">
                  <a:avLst/>
                </a:prstGeom>
                <a:noFill/>
                <a:ln w="381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" name="Oval 23"/>
                <p:cNvSpPr/>
                <p:nvPr/>
              </p:nvSpPr>
              <p:spPr>
                <a:xfrm>
                  <a:off x="2917000" y="1228725"/>
                  <a:ext cx="485775" cy="314325"/>
                </a:xfrm>
                <a:prstGeom prst="ellipse">
                  <a:avLst/>
                </a:prstGeom>
                <a:noFill/>
                <a:ln w="381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" name="Oval 24"/>
                <p:cNvSpPr/>
                <p:nvPr/>
              </p:nvSpPr>
              <p:spPr>
                <a:xfrm>
                  <a:off x="3469458" y="1219200"/>
                  <a:ext cx="485775" cy="314325"/>
                </a:xfrm>
                <a:prstGeom prst="ellipse">
                  <a:avLst/>
                </a:prstGeom>
                <a:noFill/>
                <a:ln w="381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" name="Oval 25"/>
                <p:cNvSpPr/>
                <p:nvPr/>
              </p:nvSpPr>
              <p:spPr>
                <a:xfrm>
                  <a:off x="3745687" y="1209675"/>
                  <a:ext cx="485775" cy="314325"/>
                </a:xfrm>
                <a:prstGeom prst="ellipse">
                  <a:avLst/>
                </a:prstGeom>
                <a:noFill/>
                <a:ln w="381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" name="Oval 26"/>
                <p:cNvSpPr/>
                <p:nvPr/>
              </p:nvSpPr>
              <p:spPr>
                <a:xfrm>
                  <a:off x="4029053" y="1200149"/>
                  <a:ext cx="485775" cy="314325"/>
                </a:xfrm>
                <a:prstGeom prst="ellipse">
                  <a:avLst/>
                </a:prstGeom>
                <a:noFill/>
                <a:ln w="381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" name="Oval 27"/>
                <p:cNvSpPr/>
                <p:nvPr/>
              </p:nvSpPr>
              <p:spPr>
                <a:xfrm>
                  <a:off x="4586275" y="1200150"/>
                  <a:ext cx="485775" cy="314325"/>
                </a:xfrm>
                <a:prstGeom prst="ellipse">
                  <a:avLst/>
                </a:prstGeom>
                <a:noFill/>
                <a:ln w="381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" name="Oval 28"/>
                <p:cNvSpPr/>
                <p:nvPr/>
              </p:nvSpPr>
              <p:spPr>
                <a:xfrm>
                  <a:off x="4288614" y="1209675"/>
                  <a:ext cx="485775" cy="314325"/>
                </a:xfrm>
                <a:prstGeom prst="ellipse">
                  <a:avLst/>
                </a:prstGeom>
                <a:noFill/>
                <a:ln w="381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" name="Oval 29"/>
                <p:cNvSpPr/>
                <p:nvPr/>
              </p:nvSpPr>
              <p:spPr>
                <a:xfrm>
                  <a:off x="6238880" y="1209675"/>
                  <a:ext cx="485775" cy="314325"/>
                </a:xfrm>
                <a:prstGeom prst="ellipse">
                  <a:avLst/>
                </a:prstGeom>
                <a:noFill/>
                <a:ln w="381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" name="Oval 30"/>
                <p:cNvSpPr/>
                <p:nvPr/>
              </p:nvSpPr>
              <p:spPr>
                <a:xfrm>
                  <a:off x="6486534" y="1209675"/>
                  <a:ext cx="485775" cy="314325"/>
                </a:xfrm>
                <a:prstGeom prst="ellipse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 w="381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" name="Oval 31"/>
                <p:cNvSpPr/>
                <p:nvPr/>
              </p:nvSpPr>
              <p:spPr>
                <a:xfrm>
                  <a:off x="5143497" y="1200150"/>
                  <a:ext cx="485775" cy="314325"/>
                </a:xfrm>
                <a:prstGeom prst="ellipse">
                  <a:avLst/>
                </a:prstGeom>
                <a:noFill/>
                <a:ln w="381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" name="Oval 32"/>
                <p:cNvSpPr/>
                <p:nvPr/>
              </p:nvSpPr>
              <p:spPr>
                <a:xfrm>
                  <a:off x="5691188" y="1209675"/>
                  <a:ext cx="485775" cy="304800"/>
                </a:xfrm>
                <a:prstGeom prst="ellipse">
                  <a:avLst/>
                </a:prstGeom>
                <a:noFill/>
                <a:ln w="381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" name="Oval 33"/>
                <p:cNvSpPr/>
                <p:nvPr/>
              </p:nvSpPr>
              <p:spPr>
                <a:xfrm>
                  <a:off x="5391149" y="1200150"/>
                  <a:ext cx="485775" cy="314325"/>
                </a:xfrm>
                <a:prstGeom prst="ellipse">
                  <a:avLst/>
                </a:prstGeom>
                <a:noFill/>
                <a:ln w="381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8" name="Oval 17"/>
              <p:cNvSpPr/>
              <p:nvPr/>
            </p:nvSpPr>
            <p:spPr>
              <a:xfrm>
                <a:off x="4524375" y="342899"/>
                <a:ext cx="485775" cy="314325"/>
              </a:xfrm>
              <a:prstGeom prst="ellipse">
                <a:avLst/>
              </a:prstGeom>
              <a:noFill/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55" name="Group 54"/>
          <p:cNvGrpSpPr/>
          <p:nvPr/>
        </p:nvGrpSpPr>
        <p:grpSpPr>
          <a:xfrm>
            <a:off x="629216" y="6257924"/>
            <a:ext cx="10695471" cy="390526"/>
            <a:chOff x="126770" y="314324"/>
            <a:chExt cx="10695471" cy="390526"/>
          </a:xfrm>
        </p:grpSpPr>
        <p:grpSp>
          <p:nvGrpSpPr>
            <p:cNvPr id="56" name="Group 55"/>
            <p:cNvGrpSpPr/>
            <p:nvPr/>
          </p:nvGrpSpPr>
          <p:grpSpPr>
            <a:xfrm>
              <a:off x="126770" y="342899"/>
              <a:ext cx="5435839" cy="361951"/>
              <a:chOff x="126770" y="342899"/>
              <a:chExt cx="5435839" cy="361951"/>
            </a:xfrm>
          </p:grpSpPr>
          <p:sp>
            <p:nvSpPr>
              <p:cNvPr id="78" name="Oval 77"/>
              <p:cNvSpPr/>
              <p:nvPr/>
            </p:nvSpPr>
            <p:spPr>
              <a:xfrm>
                <a:off x="1789485" y="371475"/>
                <a:ext cx="485775" cy="314325"/>
              </a:xfrm>
              <a:prstGeom prst="ellipse">
                <a:avLst/>
              </a:prstGeom>
              <a:noFill/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Oval 78"/>
              <p:cNvSpPr/>
              <p:nvPr/>
            </p:nvSpPr>
            <p:spPr>
              <a:xfrm>
                <a:off x="3428992" y="342900"/>
                <a:ext cx="485775" cy="314325"/>
              </a:xfrm>
              <a:prstGeom prst="ellipse">
                <a:avLst/>
              </a:prstGeom>
              <a:noFill/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80" name="Group 79"/>
              <p:cNvGrpSpPr/>
              <p:nvPr/>
            </p:nvGrpSpPr>
            <p:grpSpPr>
              <a:xfrm>
                <a:off x="126770" y="342899"/>
                <a:ext cx="5435839" cy="361951"/>
                <a:chOff x="1536470" y="1200149"/>
                <a:chExt cx="5435839" cy="361951"/>
              </a:xfrm>
            </p:grpSpPr>
            <p:sp>
              <p:nvSpPr>
                <p:cNvPr id="82" name="Oval 81"/>
                <p:cNvSpPr/>
                <p:nvPr/>
              </p:nvSpPr>
              <p:spPr>
                <a:xfrm>
                  <a:off x="1808531" y="1238250"/>
                  <a:ext cx="485775" cy="314325"/>
                </a:xfrm>
                <a:prstGeom prst="ellipse">
                  <a:avLst/>
                </a:prstGeom>
                <a:noFill/>
                <a:ln w="381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Oval 82"/>
                <p:cNvSpPr/>
                <p:nvPr/>
              </p:nvSpPr>
              <p:spPr>
                <a:xfrm>
                  <a:off x="1536470" y="1247775"/>
                  <a:ext cx="485775" cy="314325"/>
                </a:xfrm>
                <a:prstGeom prst="ellipse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 w="381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4" name="Oval 83"/>
                <p:cNvSpPr/>
                <p:nvPr/>
              </p:nvSpPr>
              <p:spPr>
                <a:xfrm>
                  <a:off x="2353846" y="1219200"/>
                  <a:ext cx="485775" cy="314325"/>
                </a:xfrm>
                <a:prstGeom prst="ellipse">
                  <a:avLst/>
                </a:prstGeom>
                <a:noFill/>
                <a:ln w="381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Oval 84"/>
                <p:cNvSpPr/>
                <p:nvPr/>
              </p:nvSpPr>
              <p:spPr>
                <a:xfrm>
                  <a:off x="2094276" y="1228725"/>
                  <a:ext cx="485775" cy="314325"/>
                </a:xfrm>
                <a:prstGeom prst="ellipse">
                  <a:avLst/>
                </a:prstGeom>
                <a:noFill/>
                <a:ln w="381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Oval 85"/>
                <p:cNvSpPr/>
                <p:nvPr/>
              </p:nvSpPr>
              <p:spPr>
                <a:xfrm>
                  <a:off x="2658637" y="1228725"/>
                  <a:ext cx="485775" cy="314325"/>
                </a:xfrm>
                <a:prstGeom prst="ellipse">
                  <a:avLst/>
                </a:prstGeom>
                <a:noFill/>
                <a:ln w="381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7" name="Oval 86"/>
                <p:cNvSpPr/>
                <p:nvPr/>
              </p:nvSpPr>
              <p:spPr>
                <a:xfrm>
                  <a:off x="2917000" y="1228725"/>
                  <a:ext cx="485775" cy="314325"/>
                </a:xfrm>
                <a:prstGeom prst="ellipse">
                  <a:avLst/>
                </a:prstGeom>
                <a:noFill/>
                <a:ln w="381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Oval 87"/>
                <p:cNvSpPr/>
                <p:nvPr/>
              </p:nvSpPr>
              <p:spPr>
                <a:xfrm>
                  <a:off x="3469458" y="1219200"/>
                  <a:ext cx="485775" cy="314325"/>
                </a:xfrm>
                <a:prstGeom prst="ellipse">
                  <a:avLst/>
                </a:prstGeom>
                <a:noFill/>
                <a:ln w="381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Oval 88"/>
                <p:cNvSpPr/>
                <p:nvPr/>
              </p:nvSpPr>
              <p:spPr>
                <a:xfrm>
                  <a:off x="3745687" y="1209675"/>
                  <a:ext cx="485775" cy="314325"/>
                </a:xfrm>
                <a:prstGeom prst="ellipse">
                  <a:avLst/>
                </a:prstGeom>
                <a:noFill/>
                <a:ln w="381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0" name="Oval 89"/>
                <p:cNvSpPr/>
                <p:nvPr/>
              </p:nvSpPr>
              <p:spPr>
                <a:xfrm>
                  <a:off x="4029053" y="1200149"/>
                  <a:ext cx="485775" cy="314325"/>
                </a:xfrm>
                <a:prstGeom prst="ellipse">
                  <a:avLst/>
                </a:prstGeom>
                <a:noFill/>
                <a:ln w="381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1" name="Oval 90"/>
                <p:cNvSpPr/>
                <p:nvPr/>
              </p:nvSpPr>
              <p:spPr>
                <a:xfrm>
                  <a:off x="4586275" y="1200150"/>
                  <a:ext cx="485775" cy="314325"/>
                </a:xfrm>
                <a:prstGeom prst="ellipse">
                  <a:avLst/>
                </a:prstGeom>
                <a:noFill/>
                <a:ln w="381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2" name="Oval 91"/>
                <p:cNvSpPr/>
                <p:nvPr/>
              </p:nvSpPr>
              <p:spPr>
                <a:xfrm>
                  <a:off x="4288614" y="1209675"/>
                  <a:ext cx="485775" cy="314325"/>
                </a:xfrm>
                <a:prstGeom prst="ellipse">
                  <a:avLst/>
                </a:prstGeom>
                <a:noFill/>
                <a:ln w="381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3" name="Oval 92"/>
                <p:cNvSpPr/>
                <p:nvPr/>
              </p:nvSpPr>
              <p:spPr>
                <a:xfrm>
                  <a:off x="6238880" y="1209675"/>
                  <a:ext cx="485775" cy="314325"/>
                </a:xfrm>
                <a:prstGeom prst="ellipse">
                  <a:avLst/>
                </a:prstGeom>
                <a:noFill/>
                <a:ln w="381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4" name="Oval 93"/>
                <p:cNvSpPr/>
                <p:nvPr/>
              </p:nvSpPr>
              <p:spPr>
                <a:xfrm>
                  <a:off x="6486534" y="1209675"/>
                  <a:ext cx="485775" cy="314325"/>
                </a:xfrm>
                <a:prstGeom prst="ellipse">
                  <a:avLst/>
                </a:prstGeom>
                <a:noFill/>
                <a:ln w="381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5" name="Oval 94"/>
                <p:cNvSpPr/>
                <p:nvPr/>
              </p:nvSpPr>
              <p:spPr>
                <a:xfrm>
                  <a:off x="5143497" y="1200150"/>
                  <a:ext cx="485775" cy="314325"/>
                </a:xfrm>
                <a:prstGeom prst="ellipse">
                  <a:avLst/>
                </a:prstGeom>
                <a:noFill/>
                <a:ln w="381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6" name="Oval 95"/>
                <p:cNvSpPr/>
                <p:nvPr/>
              </p:nvSpPr>
              <p:spPr>
                <a:xfrm>
                  <a:off x="5691188" y="1209675"/>
                  <a:ext cx="485775" cy="304800"/>
                </a:xfrm>
                <a:prstGeom prst="ellipse">
                  <a:avLst/>
                </a:prstGeom>
                <a:noFill/>
                <a:ln w="381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7" name="Oval 96"/>
                <p:cNvSpPr/>
                <p:nvPr/>
              </p:nvSpPr>
              <p:spPr>
                <a:xfrm>
                  <a:off x="5391149" y="1200150"/>
                  <a:ext cx="485775" cy="314325"/>
                </a:xfrm>
                <a:prstGeom prst="ellipse">
                  <a:avLst/>
                </a:prstGeom>
                <a:noFill/>
                <a:ln w="381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81" name="Oval 80"/>
              <p:cNvSpPr/>
              <p:nvPr/>
            </p:nvSpPr>
            <p:spPr>
              <a:xfrm>
                <a:off x="4524375" y="342899"/>
                <a:ext cx="485775" cy="314325"/>
              </a:xfrm>
              <a:prstGeom prst="ellipse">
                <a:avLst/>
              </a:prstGeom>
              <a:noFill/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7" name="Group 56"/>
            <p:cNvGrpSpPr/>
            <p:nvPr/>
          </p:nvGrpSpPr>
          <p:grpSpPr>
            <a:xfrm>
              <a:off x="5386402" y="314324"/>
              <a:ext cx="5435839" cy="361951"/>
              <a:chOff x="126770" y="342899"/>
              <a:chExt cx="5435839" cy="361951"/>
            </a:xfrm>
          </p:grpSpPr>
          <p:sp>
            <p:nvSpPr>
              <p:cNvPr id="58" name="Oval 57"/>
              <p:cNvSpPr/>
              <p:nvPr/>
            </p:nvSpPr>
            <p:spPr>
              <a:xfrm>
                <a:off x="1789485" y="371475"/>
                <a:ext cx="485775" cy="314325"/>
              </a:xfrm>
              <a:prstGeom prst="ellipse">
                <a:avLst/>
              </a:prstGeom>
              <a:noFill/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/>
              <p:nvPr/>
            </p:nvSpPr>
            <p:spPr>
              <a:xfrm>
                <a:off x="3428992" y="342900"/>
                <a:ext cx="485775" cy="314325"/>
              </a:xfrm>
              <a:prstGeom prst="ellipse">
                <a:avLst/>
              </a:prstGeom>
              <a:noFill/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60" name="Group 59"/>
              <p:cNvGrpSpPr/>
              <p:nvPr/>
            </p:nvGrpSpPr>
            <p:grpSpPr>
              <a:xfrm>
                <a:off x="126770" y="342899"/>
                <a:ext cx="5435839" cy="361951"/>
                <a:chOff x="1536470" y="1200149"/>
                <a:chExt cx="5435839" cy="361951"/>
              </a:xfrm>
            </p:grpSpPr>
            <p:sp>
              <p:nvSpPr>
                <p:cNvPr id="62" name="Oval 61"/>
                <p:cNvSpPr/>
                <p:nvPr/>
              </p:nvSpPr>
              <p:spPr>
                <a:xfrm>
                  <a:off x="1808531" y="1238250"/>
                  <a:ext cx="485775" cy="314325"/>
                </a:xfrm>
                <a:prstGeom prst="ellipse">
                  <a:avLst/>
                </a:prstGeom>
                <a:noFill/>
                <a:ln w="381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3" name="Oval 62"/>
                <p:cNvSpPr/>
                <p:nvPr/>
              </p:nvSpPr>
              <p:spPr>
                <a:xfrm>
                  <a:off x="1536470" y="1247775"/>
                  <a:ext cx="485775" cy="314325"/>
                </a:xfrm>
                <a:prstGeom prst="ellipse">
                  <a:avLst/>
                </a:prstGeom>
                <a:noFill/>
                <a:ln w="381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4" name="Oval 63"/>
                <p:cNvSpPr/>
                <p:nvPr/>
              </p:nvSpPr>
              <p:spPr>
                <a:xfrm>
                  <a:off x="2353846" y="1219200"/>
                  <a:ext cx="485775" cy="314325"/>
                </a:xfrm>
                <a:prstGeom prst="ellipse">
                  <a:avLst/>
                </a:prstGeom>
                <a:noFill/>
                <a:ln w="381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5" name="Oval 64"/>
                <p:cNvSpPr/>
                <p:nvPr/>
              </p:nvSpPr>
              <p:spPr>
                <a:xfrm>
                  <a:off x="2094276" y="1228725"/>
                  <a:ext cx="485775" cy="314325"/>
                </a:xfrm>
                <a:prstGeom prst="ellipse">
                  <a:avLst/>
                </a:prstGeom>
                <a:noFill/>
                <a:ln w="381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6" name="Oval 65"/>
                <p:cNvSpPr/>
                <p:nvPr/>
              </p:nvSpPr>
              <p:spPr>
                <a:xfrm>
                  <a:off x="2658637" y="1228725"/>
                  <a:ext cx="485775" cy="314325"/>
                </a:xfrm>
                <a:prstGeom prst="ellipse">
                  <a:avLst/>
                </a:prstGeom>
                <a:noFill/>
                <a:ln w="381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7" name="Oval 66"/>
                <p:cNvSpPr/>
                <p:nvPr/>
              </p:nvSpPr>
              <p:spPr>
                <a:xfrm>
                  <a:off x="2917000" y="1228725"/>
                  <a:ext cx="485775" cy="314325"/>
                </a:xfrm>
                <a:prstGeom prst="ellipse">
                  <a:avLst/>
                </a:prstGeom>
                <a:noFill/>
                <a:ln w="381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" name="Oval 67"/>
                <p:cNvSpPr/>
                <p:nvPr/>
              </p:nvSpPr>
              <p:spPr>
                <a:xfrm>
                  <a:off x="3469458" y="1219200"/>
                  <a:ext cx="485775" cy="314325"/>
                </a:xfrm>
                <a:prstGeom prst="ellipse">
                  <a:avLst/>
                </a:prstGeom>
                <a:noFill/>
                <a:ln w="381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9" name="Oval 68"/>
                <p:cNvSpPr/>
                <p:nvPr/>
              </p:nvSpPr>
              <p:spPr>
                <a:xfrm>
                  <a:off x="3745687" y="1209675"/>
                  <a:ext cx="485775" cy="314325"/>
                </a:xfrm>
                <a:prstGeom prst="ellipse">
                  <a:avLst/>
                </a:prstGeom>
                <a:noFill/>
                <a:ln w="381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0" name="Oval 69"/>
                <p:cNvSpPr/>
                <p:nvPr/>
              </p:nvSpPr>
              <p:spPr>
                <a:xfrm>
                  <a:off x="4029053" y="1200149"/>
                  <a:ext cx="485775" cy="314325"/>
                </a:xfrm>
                <a:prstGeom prst="ellipse">
                  <a:avLst/>
                </a:prstGeom>
                <a:noFill/>
                <a:ln w="381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1" name="Oval 70"/>
                <p:cNvSpPr/>
                <p:nvPr/>
              </p:nvSpPr>
              <p:spPr>
                <a:xfrm>
                  <a:off x="4586275" y="1200150"/>
                  <a:ext cx="485775" cy="314325"/>
                </a:xfrm>
                <a:prstGeom prst="ellipse">
                  <a:avLst/>
                </a:prstGeom>
                <a:noFill/>
                <a:ln w="381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2" name="Oval 71"/>
                <p:cNvSpPr/>
                <p:nvPr/>
              </p:nvSpPr>
              <p:spPr>
                <a:xfrm>
                  <a:off x="4288614" y="1209675"/>
                  <a:ext cx="485775" cy="314325"/>
                </a:xfrm>
                <a:prstGeom prst="ellipse">
                  <a:avLst/>
                </a:prstGeom>
                <a:noFill/>
                <a:ln w="381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3" name="Oval 72"/>
                <p:cNvSpPr/>
                <p:nvPr/>
              </p:nvSpPr>
              <p:spPr>
                <a:xfrm>
                  <a:off x="6238880" y="1209675"/>
                  <a:ext cx="485775" cy="314325"/>
                </a:xfrm>
                <a:prstGeom prst="ellipse">
                  <a:avLst/>
                </a:prstGeom>
                <a:noFill/>
                <a:ln w="381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4" name="Oval 73"/>
                <p:cNvSpPr/>
                <p:nvPr/>
              </p:nvSpPr>
              <p:spPr>
                <a:xfrm>
                  <a:off x="6486534" y="1209675"/>
                  <a:ext cx="485775" cy="314325"/>
                </a:xfrm>
                <a:prstGeom prst="ellipse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 w="381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5" name="Oval 74"/>
                <p:cNvSpPr/>
                <p:nvPr/>
              </p:nvSpPr>
              <p:spPr>
                <a:xfrm>
                  <a:off x="5143497" y="1200150"/>
                  <a:ext cx="485775" cy="314325"/>
                </a:xfrm>
                <a:prstGeom prst="ellipse">
                  <a:avLst/>
                </a:prstGeom>
                <a:noFill/>
                <a:ln w="381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6" name="Oval 75"/>
                <p:cNvSpPr/>
                <p:nvPr/>
              </p:nvSpPr>
              <p:spPr>
                <a:xfrm>
                  <a:off x="5691188" y="1209675"/>
                  <a:ext cx="485775" cy="304800"/>
                </a:xfrm>
                <a:prstGeom prst="ellipse">
                  <a:avLst/>
                </a:prstGeom>
                <a:noFill/>
                <a:ln w="381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7" name="Oval 76"/>
                <p:cNvSpPr/>
                <p:nvPr/>
              </p:nvSpPr>
              <p:spPr>
                <a:xfrm>
                  <a:off x="5391149" y="1200150"/>
                  <a:ext cx="485775" cy="314325"/>
                </a:xfrm>
                <a:prstGeom prst="ellipse">
                  <a:avLst/>
                </a:prstGeom>
                <a:noFill/>
                <a:ln w="381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61" name="Oval 60"/>
              <p:cNvSpPr/>
              <p:nvPr/>
            </p:nvSpPr>
            <p:spPr>
              <a:xfrm>
                <a:off x="4524375" y="342899"/>
                <a:ext cx="485775" cy="314325"/>
              </a:xfrm>
              <a:prstGeom prst="ellipse">
                <a:avLst/>
              </a:prstGeom>
              <a:noFill/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1182" y="5652024"/>
            <a:ext cx="1350818" cy="572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5930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94614" y="6463230"/>
            <a:ext cx="11741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Decile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 rot="16200000">
            <a:off x="119563" y="2808438"/>
            <a:ext cx="28365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Number of Sites</a:t>
            </a:r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3165" y="266704"/>
            <a:ext cx="8657070" cy="6303810"/>
          </a:xfrm>
          <a:prstGeom prst="rect">
            <a:avLst/>
          </a:prstGeom>
        </p:spPr>
      </p:pic>
      <p:grpSp>
        <p:nvGrpSpPr>
          <p:cNvPr id="22" name="Group 21"/>
          <p:cNvGrpSpPr/>
          <p:nvPr/>
        </p:nvGrpSpPr>
        <p:grpSpPr>
          <a:xfrm>
            <a:off x="2015717" y="375112"/>
            <a:ext cx="8640661" cy="5733737"/>
            <a:chOff x="2015717" y="419927"/>
            <a:chExt cx="8640661" cy="5733737"/>
          </a:xfrm>
        </p:grpSpPr>
        <p:sp>
          <p:nvSpPr>
            <p:cNvPr id="6" name="TextBox 5"/>
            <p:cNvSpPr txBox="1"/>
            <p:nvPr/>
          </p:nvSpPr>
          <p:spPr>
            <a:xfrm>
              <a:off x="2546711" y="2246017"/>
              <a:ext cx="1321035" cy="83099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Very low flow</a:t>
              </a:r>
              <a:endParaRPr lang="en-US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394614" y="2430682"/>
              <a:ext cx="1427339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Mid-flow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8535724" y="3039270"/>
              <a:ext cx="1079042" cy="83099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Storm</a:t>
              </a:r>
            </a:p>
            <a:p>
              <a:r>
                <a:rPr lang="en-US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flow</a:t>
              </a:r>
              <a:endParaRPr lang="en-US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15717" y="419927"/>
              <a:ext cx="2317298" cy="1747706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75382" y="452143"/>
              <a:ext cx="2212635" cy="1793873"/>
            </a:xfrm>
            <a:prstGeom prst="rect">
              <a:avLst/>
            </a:prstGeom>
          </p:spPr>
        </p:pic>
        <p:pic>
          <p:nvPicPr>
            <p:cNvPr id="11" name="Picture 4" descr="C:\Users\kcrice\Desktop\Fig-HighstreamflowCreditRiverErindale.gif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47873" y="451740"/>
              <a:ext cx="3208505" cy="24406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4" name="Straight Connector 13"/>
            <p:cNvCxnSpPr/>
            <p:nvPr/>
          </p:nvCxnSpPr>
          <p:spPr>
            <a:xfrm flipH="1">
              <a:off x="4300152" y="452906"/>
              <a:ext cx="65726" cy="5700758"/>
            </a:xfrm>
            <a:prstGeom prst="line">
              <a:avLst/>
            </a:prstGeom>
            <a:ln w="6032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H="1">
              <a:off x="7272330" y="451739"/>
              <a:ext cx="65726" cy="5700758"/>
            </a:xfrm>
            <a:prstGeom prst="line">
              <a:avLst/>
            </a:prstGeom>
            <a:ln w="6032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1182" y="6285005"/>
            <a:ext cx="1350818" cy="572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0" y="0"/>
            <a:ext cx="16412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NORTH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073450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86925" y="-19050"/>
            <a:ext cx="5410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Northern Sites</a:t>
            </a:r>
          </a:p>
          <a:p>
            <a:pPr algn="ctr"/>
            <a:r>
              <a:rPr lang="en-US" sz="3600" dirty="0" smtClean="0"/>
              <a:t>1927-2014 Trends</a:t>
            </a:r>
          </a:p>
          <a:p>
            <a:pPr algn="ctr"/>
            <a:r>
              <a:rPr lang="en-US" sz="3600" dirty="0" smtClean="0"/>
              <a:t>0</a:t>
            </a:r>
            <a:r>
              <a:rPr lang="en-US" sz="3600" baseline="30000" dirty="0" smtClean="0"/>
              <a:t>th</a:t>
            </a:r>
            <a:r>
              <a:rPr lang="en-US" sz="3600" dirty="0" smtClean="0"/>
              <a:t> decile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3025" y="2462212"/>
            <a:ext cx="3405150" cy="423281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54075" y="2462212"/>
            <a:ext cx="3405150" cy="422223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70775" y="1754326"/>
            <a:ext cx="3327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Precipitation</a:t>
            </a:r>
            <a:endParaRPr lang="en-US" sz="4000" dirty="0"/>
          </a:p>
        </p:txBody>
      </p:sp>
      <p:sp>
        <p:nvSpPr>
          <p:cNvPr id="6" name="TextBox 5"/>
          <p:cNvSpPr txBox="1"/>
          <p:nvPr/>
        </p:nvSpPr>
        <p:spPr>
          <a:xfrm>
            <a:off x="7136625" y="1754326"/>
            <a:ext cx="3327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Discharge</a:t>
            </a:r>
            <a:endParaRPr lang="en-US" sz="40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1182" y="6285005"/>
            <a:ext cx="1350818" cy="572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5482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7150" y="2519093"/>
            <a:ext cx="3405150" cy="423281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677530" y="-19050"/>
            <a:ext cx="641784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Northern Sites</a:t>
            </a:r>
          </a:p>
          <a:p>
            <a:pPr algn="ctr"/>
            <a:r>
              <a:rPr lang="en-US" sz="3600" dirty="0" smtClean="0"/>
              <a:t>1927-2014 Trends</a:t>
            </a:r>
          </a:p>
          <a:p>
            <a:pPr algn="ctr"/>
            <a:r>
              <a:rPr lang="en-US" sz="3600" dirty="0" smtClean="0"/>
              <a:t>10</a:t>
            </a:r>
            <a:r>
              <a:rPr lang="en-US" sz="3600" baseline="30000" dirty="0" smtClean="0"/>
              <a:t>th</a:t>
            </a:r>
            <a:r>
              <a:rPr lang="en-US" sz="3600" dirty="0" smtClean="0"/>
              <a:t> decile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9275" y="2529675"/>
            <a:ext cx="3405150" cy="422223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251725" y="1800883"/>
            <a:ext cx="3327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Precipitation</a:t>
            </a:r>
            <a:endParaRPr lang="en-US" sz="4000" dirty="0"/>
          </a:p>
        </p:txBody>
      </p:sp>
      <p:sp>
        <p:nvSpPr>
          <p:cNvPr id="8" name="TextBox 7"/>
          <p:cNvSpPr txBox="1"/>
          <p:nvPr/>
        </p:nvSpPr>
        <p:spPr>
          <a:xfrm>
            <a:off x="7136625" y="1811207"/>
            <a:ext cx="3327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Discharge</a:t>
            </a:r>
            <a:endParaRPr lang="en-US" sz="4000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1182" y="6285005"/>
            <a:ext cx="1350818" cy="572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2958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"/>
    </mc:Choice>
    <mc:Fallback xmlns="">
      <p:transition advClick="0" advTm="200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3025" y="2506393"/>
            <a:ext cx="3405150" cy="423281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063100" y="-19050"/>
            <a:ext cx="5689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Northern Sites</a:t>
            </a:r>
          </a:p>
          <a:p>
            <a:pPr algn="ctr"/>
            <a:r>
              <a:rPr lang="en-US" sz="3600" dirty="0" smtClean="0"/>
              <a:t>1927-2014 Trends</a:t>
            </a:r>
          </a:p>
          <a:p>
            <a:pPr algn="ctr"/>
            <a:r>
              <a:rPr lang="en-US" sz="3600" dirty="0" smtClean="0"/>
              <a:t>20</a:t>
            </a:r>
            <a:r>
              <a:rPr lang="en-US" sz="3600" baseline="30000" dirty="0" smtClean="0"/>
              <a:t>th</a:t>
            </a:r>
            <a:r>
              <a:rPr lang="en-US" sz="3600" dirty="0" smtClean="0"/>
              <a:t> decile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55625" y="2506393"/>
            <a:ext cx="3405150" cy="422223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70775" y="1754326"/>
            <a:ext cx="3327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Precipitation</a:t>
            </a:r>
            <a:endParaRPr lang="en-US" sz="4000" dirty="0"/>
          </a:p>
        </p:txBody>
      </p:sp>
      <p:sp>
        <p:nvSpPr>
          <p:cNvPr id="7" name="TextBox 6"/>
          <p:cNvSpPr txBox="1"/>
          <p:nvPr/>
        </p:nvSpPr>
        <p:spPr>
          <a:xfrm>
            <a:off x="7136625" y="1800883"/>
            <a:ext cx="3327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Discharge</a:t>
            </a:r>
            <a:endParaRPr lang="en-US" sz="4000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1182" y="6285005"/>
            <a:ext cx="1350818" cy="572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4820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2000"/>
    </mc:Choice>
    <mc:Fallback xmlns="">
      <p:transition advTm="200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3975" y="2519093"/>
            <a:ext cx="3405150" cy="423281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511550" y="-10908"/>
            <a:ext cx="47879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Northern Sites</a:t>
            </a:r>
          </a:p>
          <a:p>
            <a:pPr algn="ctr"/>
            <a:r>
              <a:rPr lang="en-US" sz="3600" dirty="0" smtClean="0"/>
              <a:t>1927-2014 Trends</a:t>
            </a:r>
          </a:p>
          <a:p>
            <a:pPr algn="ctr"/>
            <a:r>
              <a:rPr lang="en-US" sz="3600" dirty="0" smtClean="0"/>
              <a:t>30</a:t>
            </a:r>
            <a:r>
              <a:rPr lang="en-US" sz="3600" baseline="30000" dirty="0" smtClean="0"/>
              <a:t>th</a:t>
            </a:r>
            <a:r>
              <a:rPr lang="en-US" sz="3600" dirty="0" smtClean="0"/>
              <a:t> decile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8500" y="2519093"/>
            <a:ext cx="3405150" cy="422223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70775" y="1754326"/>
            <a:ext cx="3327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Precipitation</a:t>
            </a:r>
            <a:endParaRPr lang="en-US" sz="4000" dirty="0"/>
          </a:p>
        </p:txBody>
      </p:sp>
      <p:sp>
        <p:nvSpPr>
          <p:cNvPr id="7" name="TextBox 6"/>
          <p:cNvSpPr txBox="1"/>
          <p:nvPr/>
        </p:nvSpPr>
        <p:spPr>
          <a:xfrm>
            <a:off x="7136625" y="1800883"/>
            <a:ext cx="3327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Discharge</a:t>
            </a:r>
            <a:endParaRPr lang="en-US" sz="4000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1182" y="6285005"/>
            <a:ext cx="1350818" cy="572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7476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2000"/>
    </mc:Choice>
    <mc:Fallback xmlns="">
      <p:transition advClick="0" advTm="2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/>
          <p:cNvSpPr txBox="1">
            <a:spLocks/>
          </p:cNvSpPr>
          <p:nvPr/>
        </p:nvSpPr>
        <p:spPr>
          <a:xfrm>
            <a:off x="470856" y="74917"/>
            <a:ext cx="11135789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Previous Research:  Rice and Hirsch (2012)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130636" y="1217917"/>
            <a:ext cx="588621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05"/>
            <a:r>
              <a:rPr lang="en-US" sz="2800" dirty="0" smtClean="0">
                <a:solidFill>
                  <a:prstClr val="black"/>
                </a:solidFill>
                <a:cs typeface="Arial" panose="020B0604020202020204" pitchFamily="34" charset="0"/>
              </a:rPr>
              <a:t>Spatial difference in some of these metrics between North and South in the Chesapeake Bay watershed.  </a:t>
            </a:r>
            <a:endParaRPr lang="en-US" sz="2800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2138" y="3527845"/>
            <a:ext cx="5915998" cy="284611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70856" y="1159009"/>
            <a:ext cx="507159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05"/>
            <a:r>
              <a:rPr lang="en-US" sz="2800" dirty="0" smtClean="0">
                <a:solidFill>
                  <a:prstClr val="black"/>
                </a:solidFill>
                <a:cs typeface="Arial" panose="020B0604020202020204" pitchFamily="34" charset="0"/>
              </a:rPr>
              <a:t>Discharge trends in the Chesapeake Bay watershed: 7-day low flow, mean flow, and 1-day high flow.  </a:t>
            </a:r>
            <a:endParaRPr lang="en-US" sz="2800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4541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7150" y="2531793"/>
            <a:ext cx="3405150" cy="423281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254375" y="-19050"/>
            <a:ext cx="529512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Northern Sites</a:t>
            </a:r>
          </a:p>
          <a:p>
            <a:pPr algn="ctr"/>
            <a:r>
              <a:rPr lang="en-US" sz="3600" dirty="0" smtClean="0"/>
              <a:t>1927-2014 Trends</a:t>
            </a:r>
          </a:p>
          <a:p>
            <a:pPr algn="ctr"/>
            <a:r>
              <a:rPr lang="en-US" sz="3600" dirty="0" smtClean="0"/>
              <a:t>40</a:t>
            </a:r>
            <a:r>
              <a:rPr lang="en-US" sz="3600" baseline="30000" dirty="0" smtClean="0"/>
              <a:t>th</a:t>
            </a:r>
            <a:r>
              <a:rPr lang="en-US" sz="3600" dirty="0" smtClean="0"/>
              <a:t> decile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1200" y="2542375"/>
            <a:ext cx="3405150" cy="422223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70775" y="1754326"/>
            <a:ext cx="3327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Precipitation</a:t>
            </a:r>
            <a:endParaRPr lang="en-US" sz="4000" dirty="0"/>
          </a:p>
        </p:txBody>
      </p:sp>
      <p:sp>
        <p:nvSpPr>
          <p:cNvPr id="7" name="TextBox 6"/>
          <p:cNvSpPr txBox="1"/>
          <p:nvPr/>
        </p:nvSpPr>
        <p:spPr>
          <a:xfrm>
            <a:off x="7136625" y="1800883"/>
            <a:ext cx="3327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Discharge</a:t>
            </a:r>
            <a:endParaRPr lang="en-US" sz="4000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1182" y="6285005"/>
            <a:ext cx="1350818" cy="572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7920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spd="slow" advClick="0" advTm="2000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7625" y="2531793"/>
            <a:ext cx="3405150" cy="423281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258785" y="-16808"/>
            <a:ext cx="528754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Northern Sites</a:t>
            </a:r>
          </a:p>
          <a:p>
            <a:pPr algn="ctr"/>
            <a:r>
              <a:rPr lang="en-US" sz="3600" dirty="0" smtClean="0"/>
              <a:t>1927-2014 Trends</a:t>
            </a:r>
          </a:p>
          <a:p>
            <a:pPr algn="ctr"/>
            <a:r>
              <a:rPr lang="en-US" sz="3600" dirty="0" smtClean="0"/>
              <a:t>50</a:t>
            </a:r>
            <a:r>
              <a:rPr lang="en-US" sz="3600" baseline="30000" dirty="0" smtClean="0"/>
              <a:t>th</a:t>
            </a:r>
            <a:r>
              <a:rPr lang="en-US" sz="3600" dirty="0" smtClean="0"/>
              <a:t> decile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52450" y="2543559"/>
            <a:ext cx="3405150" cy="422223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70775" y="1754326"/>
            <a:ext cx="3327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Precipitation</a:t>
            </a:r>
            <a:endParaRPr lang="en-US" sz="4000" dirty="0"/>
          </a:p>
        </p:txBody>
      </p:sp>
      <p:sp>
        <p:nvSpPr>
          <p:cNvPr id="7" name="TextBox 6"/>
          <p:cNvSpPr txBox="1"/>
          <p:nvPr/>
        </p:nvSpPr>
        <p:spPr>
          <a:xfrm>
            <a:off x="7136625" y="1800883"/>
            <a:ext cx="3327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Discharge</a:t>
            </a:r>
            <a:endParaRPr lang="en-US" sz="4000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1182" y="6285005"/>
            <a:ext cx="1350818" cy="572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6101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spd="slow" advClick="0" advTm="2000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9938" y="2508769"/>
            <a:ext cx="3405150" cy="423281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371075" y="-19849"/>
            <a:ext cx="50673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Northern Sites</a:t>
            </a:r>
          </a:p>
          <a:p>
            <a:pPr algn="ctr"/>
            <a:r>
              <a:rPr lang="en-US" sz="3600" dirty="0" smtClean="0"/>
              <a:t>1927-2014 Trends</a:t>
            </a:r>
          </a:p>
          <a:p>
            <a:pPr algn="ctr"/>
            <a:r>
              <a:rPr lang="en-US" sz="3600" dirty="0" smtClean="0"/>
              <a:t>60</a:t>
            </a:r>
            <a:r>
              <a:rPr lang="en-US" sz="3600" baseline="30000" dirty="0" smtClean="0"/>
              <a:t>th</a:t>
            </a:r>
            <a:r>
              <a:rPr lang="en-US" sz="3600" dirty="0" smtClean="0"/>
              <a:t> decile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8112" y="2519351"/>
            <a:ext cx="3405150" cy="422223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70775" y="1754326"/>
            <a:ext cx="3327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Precipitation</a:t>
            </a:r>
            <a:endParaRPr lang="en-US" sz="4000" dirty="0"/>
          </a:p>
        </p:txBody>
      </p:sp>
      <p:sp>
        <p:nvSpPr>
          <p:cNvPr id="7" name="TextBox 6"/>
          <p:cNvSpPr txBox="1"/>
          <p:nvPr/>
        </p:nvSpPr>
        <p:spPr>
          <a:xfrm>
            <a:off x="7136625" y="1800883"/>
            <a:ext cx="3327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Discharge</a:t>
            </a:r>
            <a:endParaRPr lang="en-US" sz="4000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1182" y="6285005"/>
            <a:ext cx="1350818" cy="572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90192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spd="slow" advClick="0" advTm="2000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6675" y="2519093"/>
            <a:ext cx="3405150" cy="423281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915425" y="-19050"/>
            <a:ext cx="59817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Northern Sites</a:t>
            </a:r>
          </a:p>
          <a:p>
            <a:pPr algn="ctr"/>
            <a:r>
              <a:rPr lang="en-US" sz="3600" dirty="0" smtClean="0"/>
              <a:t>1927-2014 Trends</a:t>
            </a:r>
          </a:p>
          <a:p>
            <a:pPr algn="ctr"/>
            <a:r>
              <a:rPr lang="en-US" sz="3600" dirty="0" smtClean="0"/>
              <a:t>70</a:t>
            </a:r>
            <a:r>
              <a:rPr lang="en-US" sz="3600" baseline="30000" dirty="0" smtClean="0"/>
              <a:t>th</a:t>
            </a:r>
            <a:r>
              <a:rPr lang="en-US" sz="3600" dirty="0" smtClean="0"/>
              <a:t> decile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5150" y="2529675"/>
            <a:ext cx="3405150" cy="422223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70775" y="1754326"/>
            <a:ext cx="3327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Precipitation</a:t>
            </a:r>
            <a:endParaRPr lang="en-US" sz="4000" dirty="0"/>
          </a:p>
        </p:txBody>
      </p:sp>
      <p:sp>
        <p:nvSpPr>
          <p:cNvPr id="7" name="TextBox 6"/>
          <p:cNvSpPr txBox="1"/>
          <p:nvPr/>
        </p:nvSpPr>
        <p:spPr>
          <a:xfrm>
            <a:off x="7136625" y="1800883"/>
            <a:ext cx="3327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Discharge</a:t>
            </a:r>
            <a:endParaRPr lang="en-US" sz="4000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1182" y="6285005"/>
            <a:ext cx="1350818" cy="572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1765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spd="slow" advClick="0" advTm="2000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9160" y="2519093"/>
            <a:ext cx="3405150" cy="423281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377810" y="-19983"/>
            <a:ext cx="5054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Northern Sites</a:t>
            </a:r>
          </a:p>
          <a:p>
            <a:pPr algn="ctr"/>
            <a:r>
              <a:rPr lang="en-US" sz="3600" dirty="0" smtClean="0"/>
              <a:t>1927-2014 Trends</a:t>
            </a:r>
          </a:p>
          <a:p>
            <a:pPr algn="ctr"/>
            <a:r>
              <a:rPr lang="en-US" sz="3600" dirty="0" smtClean="0"/>
              <a:t>80</a:t>
            </a:r>
            <a:r>
              <a:rPr lang="en-US" sz="3600" baseline="30000" dirty="0" smtClean="0"/>
              <a:t>th</a:t>
            </a:r>
            <a:r>
              <a:rPr lang="en-US" sz="3600" dirty="0" smtClean="0"/>
              <a:t> decile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58800" y="2519093"/>
            <a:ext cx="3405150" cy="422223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70775" y="1754326"/>
            <a:ext cx="3327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Precipitation</a:t>
            </a:r>
            <a:endParaRPr lang="en-US" sz="4000" dirty="0"/>
          </a:p>
        </p:txBody>
      </p:sp>
      <p:sp>
        <p:nvSpPr>
          <p:cNvPr id="7" name="TextBox 6"/>
          <p:cNvSpPr txBox="1"/>
          <p:nvPr/>
        </p:nvSpPr>
        <p:spPr>
          <a:xfrm>
            <a:off x="7136625" y="1800883"/>
            <a:ext cx="3327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Discharge</a:t>
            </a:r>
            <a:endParaRPr lang="en-US" sz="4000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1182" y="6285005"/>
            <a:ext cx="1350818" cy="572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5591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spd="slow" advClick="0" advTm="2000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0800" y="2519093"/>
            <a:ext cx="3405150" cy="423281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225800" y="-19983"/>
            <a:ext cx="5359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Northern Sites</a:t>
            </a:r>
          </a:p>
          <a:p>
            <a:pPr algn="ctr"/>
            <a:r>
              <a:rPr lang="en-US" sz="3600" dirty="0" smtClean="0"/>
              <a:t>1927-2014 Trends</a:t>
            </a:r>
          </a:p>
          <a:p>
            <a:pPr algn="ctr"/>
            <a:r>
              <a:rPr lang="en-US" sz="3600" dirty="0" smtClean="0"/>
              <a:t>90</a:t>
            </a:r>
            <a:r>
              <a:rPr lang="en-US" sz="3600" baseline="30000" dirty="0" smtClean="0"/>
              <a:t>th</a:t>
            </a:r>
            <a:r>
              <a:rPr lang="en-US" sz="3600" dirty="0" smtClean="0"/>
              <a:t> decile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58800" y="2529675"/>
            <a:ext cx="3405150" cy="422223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70775" y="1754326"/>
            <a:ext cx="3327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Precipitation</a:t>
            </a:r>
            <a:endParaRPr lang="en-US" sz="4000" dirty="0"/>
          </a:p>
        </p:txBody>
      </p:sp>
      <p:sp>
        <p:nvSpPr>
          <p:cNvPr id="7" name="TextBox 6"/>
          <p:cNvSpPr txBox="1"/>
          <p:nvPr/>
        </p:nvSpPr>
        <p:spPr>
          <a:xfrm>
            <a:off x="7136625" y="1800883"/>
            <a:ext cx="3327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Discharge</a:t>
            </a:r>
            <a:endParaRPr lang="en-US" sz="4000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1182" y="6285005"/>
            <a:ext cx="1350818" cy="572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9113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spd="slow" advClick="0" advTm="2000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4925" y="2518294"/>
            <a:ext cx="3405150" cy="423281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104375" y="-19050"/>
            <a:ext cx="56007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Northern Sites</a:t>
            </a:r>
          </a:p>
          <a:p>
            <a:pPr algn="ctr"/>
            <a:r>
              <a:rPr lang="en-US" sz="3600" dirty="0" smtClean="0"/>
              <a:t>1927-2014 Trends</a:t>
            </a:r>
          </a:p>
          <a:p>
            <a:pPr algn="ctr"/>
            <a:r>
              <a:rPr lang="en-US" sz="3600" dirty="0" smtClean="0"/>
              <a:t>100</a:t>
            </a:r>
            <a:r>
              <a:rPr lang="en-US" sz="3600" baseline="30000" dirty="0" smtClean="0"/>
              <a:t>th</a:t>
            </a:r>
            <a:r>
              <a:rPr lang="en-US" sz="3600" dirty="0" smtClean="0"/>
              <a:t> decile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3750" y="2527819"/>
            <a:ext cx="3405150" cy="422223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70775" y="1754326"/>
            <a:ext cx="3327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Precipitation</a:t>
            </a:r>
            <a:endParaRPr lang="en-US" sz="4000" dirty="0"/>
          </a:p>
        </p:txBody>
      </p:sp>
      <p:sp>
        <p:nvSpPr>
          <p:cNvPr id="7" name="TextBox 6"/>
          <p:cNvSpPr txBox="1"/>
          <p:nvPr/>
        </p:nvSpPr>
        <p:spPr>
          <a:xfrm>
            <a:off x="7136625" y="1800883"/>
            <a:ext cx="3327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Discharge</a:t>
            </a:r>
            <a:endParaRPr lang="en-US" sz="4000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1182" y="6285005"/>
            <a:ext cx="1350818" cy="572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9696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7465" y="240025"/>
            <a:ext cx="8657070" cy="630381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 rot="16200000">
            <a:off x="119563" y="2808438"/>
            <a:ext cx="28365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Number of Sites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5394614" y="6463230"/>
            <a:ext cx="11741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Decile</a:t>
            </a:r>
            <a:endParaRPr lang="en-US" sz="2400" dirty="0"/>
          </a:p>
        </p:txBody>
      </p:sp>
      <p:grpSp>
        <p:nvGrpSpPr>
          <p:cNvPr id="6" name="Group 5"/>
          <p:cNvGrpSpPr/>
          <p:nvPr/>
        </p:nvGrpSpPr>
        <p:grpSpPr>
          <a:xfrm>
            <a:off x="2015717" y="375112"/>
            <a:ext cx="8640661" cy="5733737"/>
            <a:chOff x="2015717" y="419927"/>
            <a:chExt cx="8640661" cy="5733737"/>
          </a:xfrm>
        </p:grpSpPr>
        <p:sp>
          <p:nvSpPr>
            <p:cNvPr id="7" name="TextBox 6"/>
            <p:cNvSpPr txBox="1"/>
            <p:nvPr/>
          </p:nvSpPr>
          <p:spPr>
            <a:xfrm>
              <a:off x="2546711" y="2246017"/>
              <a:ext cx="1321035" cy="83099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Very low flow</a:t>
              </a:r>
              <a:endParaRPr lang="en-US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394614" y="2430682"/>
              <a:ext cx="1427339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Mid-flow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8535724" y="3039270"/>
              <a:ext cx="1079042" cy="83099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Storm</a:t>
              </a:r>
            </a:p>
            <a:p>
              <a:r>
                <a:rPr lang="en-US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flow</a:t>
              </a:r>
              <a:endParaRPr lang="en-US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15717" y="419927"/>
              <a:ext cx="2317298" cy="1747706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75382" y="452143"/>
              <a:ext cx="2212635" cy="1793873"/>
            </a:xfrm>
            <a:prstGeom prst="rect">
              <a:avLst/>
            </a:prstGeom>
          </p:spPr>
        </p:pic>
        <p:pic>
          <p:nvPicPr>
            <p:cNvPr id="12" name="Picture 4" descr="C:\Users\kcrice\Desktop\Fig-HighstreamflowCreditRiverErindale.gif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47873" y="451740"/>
              <a:ext cx="3208505" cy="24406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3" name="Straight Connector 12"/>
            <p:cNvCxnSpPr/>
            <p:nvPr/>
          </p:nvCxnSpPr>
          <p:spPr>
            <a:xfrm flipH="1">
              <a:off x="4300152" y="452906"/>
              <a:ext cx="65726" cy="5700758"/>
            </a:xfrm>
            <a:prstGeom prst="line">
              <a:avLst/>
            </a:prstGeom>
            <a:ln w="6032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H="1">
              <a:off x="7272330" y="451739"/>
              <a:ext cx="65726" cy="5700758"/>
            </a:xfrm>
            <a:prstGeom prst="line">
              <a:avLst/>
            </a:prstGeom>
            <a:ln w="6032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1182" y="6285005"/>
            <a:ext cx="1350818" cy="572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0" y="0"/>
            <a:ext cx="16412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SOUTH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952617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86925" y="0"/>
            <a:ext cx="5410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Southern Sites</a:t>
            </a:r>
          </a:p>
          <a:p>
            <a:pPr algn="ctr"/>
            <a:r>
              <a:rPr lang="en-US" sz="3600" dirty="0" smtClean="0"/>
              <a:t>1927-2014 Trends</a:t>
            </a:r>
          </a:p>
          <a:p>
            <a:pPr algn="ctr"/>
            <a:r>
              <a:rPr lang="en-US" sz="3600" dirty="0" smtClean="0"/>
              <a:t>0</a:t>
            </a:r>
            <a:r>
              <a:rPr lang="en-US" sz="3600" baseline="30000" dirty="0" smtClean="0"/>
              <a:t>th</a:t>
            </a:r>
            <a:r>
              <a:rPr lang="en-US" sz="3600" dirty="0" smtClean="0"/>
              <a:t> decile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3025" y="2607868"/>
            <a:ext cx="3405150" cy="220106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70775" y="1754326"/>
            <a:ext cx="3327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Precipitation</a:t>
            </a:r>
            <a:endParaRPr lang="en-US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7136625" y="1800883"/>
            <a:ext cx="3327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Discharge</a:t>
            </a:r>
            <a:endParaRPr lang="en-US" sz="4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3225" y="2607868"/>
            <a:ext cx="3405150" cy="2190481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1182" y="6285005"/>
            <a:ext cx="1350818" cy="572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4151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86925" y="0"/>
            <a:ext cx="5410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Southern Sites</a:t>
            </a:r>
          </a:p>
          <a:p>
            <a:pPr algn="ctr"/>
            <a:r>
              <a:rPr lang="en-US" sz="3600" dirty="0" smtClean="0"/>
              <a:t>1927-2014 Trends</a:t>
            </a:r>
          </a:p>
          <a:p>
            <a:pPr algn="ctr"/>
            <a:r>
              <a:rPr lang="en-US" sz="3600" dirty="0" smtClean="0"/>
              <a:t>10</a:t>
            </a:r>
            <a:r>
              <a:rPr lang="en-US" sz="3600" baseline="30000" dirty="0" smtClean="0"/>
              <a:t>th</a:t>
            </a:r>
            <a:r>
              <a:rPr lang="en-US" sz="3600" dirty="0" smtClean="0"/>
              <a:t> decile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3025" y="2607868"/>
            <a:ext cx="3405150" cy="220106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70775" y="1754326"/>
            <a:ext cx="3327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Precipitation</a:t>
            </a:r>
            <a:endParaRPr lang="en-US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7136625" y="1800883"/>
            <a:ext cx="3327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Discharge</a:t>
            </a:r>
            <a:endParaRPr lang="en-US" sz="4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3225" y="2607868"/>
            <a:ext cx="3405150" cy="2190481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1182" y="6285005"/>
            <a:ext cx="1350818" cy="572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2191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spd="slow" advClick="0" advTm="2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/>
          <p:cNvSpPr txBox="1">
            <a:spLocks/>
          </p:cNvSpPr>
          <p:nvPr/>
        </p:nvSpPr>
        <p:spPr>
          <a:xfrm>
            <a:off x="470856" y="207481"/>
            <a:ext cx="5476875" cy="82121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Previous Research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33" y="4011888"/>
            <a:ext cx="5915998" cy="284611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6000" y="532117"/>
            <a:ext cx="5201226" cy="6012308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470856" y="1424975"/>
            <a:ext cx="11211524" cy="2383713"/>
            <a:chOff x="470856" y="1424975"/>
            <a:chExt cx="11211524" cy="2383713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7491501" y="3804830"/>
              <a:ext cx="4190879" cy="3858"/>
            </a:xfrm>
            <a:prstGeom prst="line">
              <a:avLst/>
            </a:prstGeom>
            <a:ln w="53975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" name="Group 10"/>
            <p:cNvGrpSpPr/>
            <p:nvPr/>
          </p:nvGrpSpPr>
          <p:grpSpPr>
            <a:xfrm>
              <a:off x="470856" y="1424975"/>
              <a:ext cx="7020645" cy="2305361"/>
              <a:chOff x="470856" y="1424975"/>
              <a:chExt cx="7020645" cy="2305361"/>
            </a:xfrm>
          </p:grpSpPr>
          <p:cxnSp>
            <p:nvCxnSpPr>
              <p:cNvPr id="6" name="Straight Arrow Connector 5"/>
              <p:cNvCxnSpPr/>
              <p:nvPr/>
            </p:nvCxnSpPr>
            <p:spPr>
              <a:xfrm>
                <a:off x="5341405" y="2425197"/>
                <a:ext cx="2150096" cy="1305139"/>
              </a:xfrm>
              <a:prstGeom prst="straightConnector1">
                <a:avLst/>
              </a:prstGeom>
              <a:ln w="6350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" name="TextBox 9"/>
              <p:cNvSpPr txBox="1"/>
              <p:nvPr/>
            </p:nvSpPr>
            <p:spPr>
              <a:xfrm>
                <a:off x="470856" y="1424975"/>
                <a:ext cx="5198058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/>
                  <a:t>Dividing line was approximately the Maryland/Pennsylvania border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29959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86925" y="0"/>
            <a:ext cx="5410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Southern Sites</a:t>
            </a:r>
          </a:p>
          <a:p>
            <a:pPr algn="ctr"/>
            <a:r>
              <a:rPr lang="en-US" sz="3600" dirty="0" smtClean="0"/>
              <a:t>1927-2014 Trends</a:t>
            </a:r>
          </a:p>
          <a:p>
            <a:pPr algn="ctr"/>
            <a:r>
              <a:rPr lang="en-US" sz="3600" dirty="0" smtClean="0"/>
              <a:t>20</a:t>
            </a:r>
            <a:r>
              <a:rPr lang="en-US" sz="3600" baseline="30000" dirty="0" smtClean="0"/>
              <a:t>th</a:t>
            </a:r>
            <a:r>
              <a:rPr lang="en-US" sz="3600" dirty="0" smtClean="0"/>
              <a:t> decile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3025" y="2607868"/>
            <a:ext cx="3405150" cy="220106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70775" y="1754326"/>
            <a:ext cx="3327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Precipitation</a:t>
            </a:r>
            <a:endParaRPr lang="en-US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7136625" y="1800883"/>
            <a:ext cx="3327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Discharge</a:t>
            </a:r>
            <a:endParaRPr lang="en-US" sz="4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3225" y="2607868"/>
            <a:ext cx="3405150" cy="2190481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1182" y="6285005"/>
            <a:ext cx="1350818" cy="572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6815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spd="slow" advClick="0" advTm="2000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86925" y="0"/>
            <a:ext cx="5410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Southern Sites</a:t>
            </a:r>
          </a:p>
          <a:p>
            <a:pPr algn="ctr"/>
            <a:r>
              <a:rPr lang="en-US" sz="3600" dirty="0" smtClean="0"/>
              <a:t>1927-2014 Trends</a:t>
            </a:r>
          </a:p>
          <a:p>
            <a:pPr algn="ctr"/>
            <a:r>
              <a:rPr lang="en-US" sz="3600" dirty="0" smtClean="0"/>
              <a:t>30</a:t>
            </a:r>
            <a:r>
              <a:rPr lang="en-US" sz="3600" baseline="30000" dirty="0" smtClean="0"/>
              <a:t>th</a:t>
            </a:r>
            <a:r>
              <a:rPr lang="en-US" sz="3600" dirty="0" smtClean="0"/>
              <a:t> decile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3025" y="2607868"/>
            <a:ext cx="3405150" cy="220106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70775" y="1754326"/>
            <a:ext cx="3327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Precipitation</a:t>
            </a:r>
            <a:endParaRPr lang="en-US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7136625" y="1800883"/>
            <a:ext cx="3327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Discharge</a:t>
            </a:r>
            <a:endParaRPr lang="en-US" sz="4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3225" y="2618450"/>
            <a:ext cx="3405150" cy="2190481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1182" y="6285005"/>
            <a:ext cx="1350818" cy="572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6891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spd="slow" advClick="0" advTm="2000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86925" y="0"/>
            <a:ext cx="5410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Southern Sites</a:t>
            </a:r>
          </a:p>
          <a:p>
            <a:pPr algn="ctr"/>
            <a:r>
              <a:rPr lang="en-US" sz="3600" dirty="0" smtClean="0"/>
              <a:t>1927-2014 Trends</a:t>
            </a:r>
          </a:p>
          <a:p>
            <a:pPr algn="ctr"/>
            <a:r>
              <a:rPr lang="en-US" sz="3600" dirty="0" smtClean="0"/>
              <a:t>40</a:t>
            </a:r>
            <a:r>
              <a:rPr lang="en-US" sz="3600" baseline="30000" dirty="0" smtClean="0"/>
              <a:t>th</a:t>
            </a:r>
            <a:r>
              <a:rPr lang="en-US" sz="3600" dirty="0" smtClean="0"/>
              <a:t> decile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3025" y="2607868"/>
            <a:ext cx="3405150" cy="220106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70775" y="1754326"/>
            <a:ext cx="3327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Precipitation</a:t>
            </a:r>
            <a:endParaRPr lang="en-US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7136625" y="1800883"/>
            <a:ext cx="3327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Discharge</a:t>
            </a:r>
            <a:endParaRPr lang="en-US" sz="4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3225" y="2607868"/>
            <a:ext cx="3405150" cy="2190481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1182" y="6285005"/>
            <a:ext cx="1350818" cy="572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2867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spd="slow" advClick="0" advTm="2000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86925" y="0"/>
            <a:ext cx="5410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Southern Sites</a:t>
            </a:r>
          </a:p>
          <a:p>
            <a:pPr algn="ctr"/>
            <a:r>
              <a:rPr lang="en-US" sz="3600" dirty="0" smtClean="0"/>
              <a:t>1927-2014 Trends</a:t>
            </a:r>
          </a:p>
          <a:p>
            <a:pPr algn="ctr"/>
            <a:r>
              <a:rPr lang="en-US" sz="3600" dirty="0" smtClean="0"/>
              <a:t>50</a:t>
            </a:r>
            <a:r>
              <a:rPr lang="en-US" sz="3600" baseline="30000" dirty="0" smtClean="0"/>
              <a:t>th</a:t>
            </a:r>
            <a:r>
              <a:rPr lang="en-US" sz="3600" dirty="0" smtClean="0"/>
              <a:t> decile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3025" y="2607868"/>
            <a:ext cx="3405150" cy="220106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70775" y="1754326"/>
            <a:ext cx="3327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Precipitation</a:t>
            </a:r>
            <a:endParaRPr lang="en-US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7136625" y="1800883"/>
            <a:ext cx="3327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Discharge</a:t>
            </a:r>
            <a:endParaRPr lang="en-US" sz="4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3700" y="2618450"/>
            <a:ext cx="3405150" cy="2190481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1182" y="6285005"/>
            <a:ext cx="1350818" cy="572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0515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spd="slow" advClick="0" advTm="2000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86925" y="0"/>
            <a:ext cx="5410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Southern Sites</a:t>
            </a:r>
          </a:p>
          <a:p>
            <a:pPr algn="ctr"/>
            <a:r>
              <a:rPr lang="en-US" sz="3600" dirty="0" smtClean="0"/>
              <a:t>1927-2014 Trends</a:t>
            </a:r>
          </a:p>
          <a:p>
            <a:pPr algn="ctr"/>
            <a:r>
              <a:rPr lang="en-US" sz="3600" dirty="0" smtClean="0"/>
              <a:t>60</a:t>
            </a:r>
            <a:r>
              <a:rPr lang="en-US" sz="3600" baseline="30000" dirty="0" smtClean="0"/>
              <a:t>th</a:t>
            </a:r>
            <a:r>
              <a:rPr lang="en-US" sz="3600" dirty="0" smtClean="0"/>
              <a:t> decile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3025" y="2609986"/>
            <a:ext cx="3405150" cy="220106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70775" y="1754326"/>
            <a:ext cx="3327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Precipitation</a:t>
            </a:r>
            <a:endParaRPr lang="en-US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7136625" y="1800883"/>
            <a:ext cx="3327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Discharge</a:t>
            </a:r>
            <a:endParaRPr lang="en-US" sz="4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3225" y="2609986"/>
            <a:ext cx="3405150" cy="2190481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1182" y="6285005"/>
            <a:ext cx="1350818" cy="572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6160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spd="slow" advClick="0" advTm="2000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86925" y="0"/>
            <a:ext cx="5410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Southern Sites</a:t>
            </a:r>
          </a:p>
          <a:p>
            <a:pPr algn="ctr"/>
            <a:r>
              <a:rPr lang="en-US" sz="3600" dirty="0" smtClean="0"/>
              <a:t>1927-2014 Trends</a:t>
            </a:r>
          </a:p>
          <a:p>
            <a:pPr algn="ctr"/>
            <a:r>
              <a:rPr lang="en-US" sz="3600" dirty="0" smtClean="0"/>
              <a:t>70</a:t>
            </a:r>
            <a:r>
              <a:rPr lang="en-US" sz="3600" baseline="30000" dirty="0" smtClean="0"/>
              <a:t>th</a:t>
            </a:r>
            <a:r>
              <a:rPr lang="en-US" sz="3600" dirty="0" smtClean="0"/>
              <a:t> decile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3025" y="2597669"/>
            <a:ext cx="3405150" cy="220106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70775" y="1754326"/>
            <a:ext cx="3327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Precipitation</a:t>
            </a:r>
            <a:endParaRPr lang="en-US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7136625" y="1800883"/>
            <a:ext cx="3327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Discharge</a:t>
            </a:r>
            <a:endParaRPr lang="en-US" sz="4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1325" y="2606126"/>
            <a:ext cx="3405150" cy="2190481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1182" y="6285005"/>
            <a:ext cx="1350818" cy="572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3232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spd="slow" advClick="0" advTm="2000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86925" y="0"/>
            <a:ext cx="5410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Southern Sites</a:t>
            </a:r>
          </a:p>
          <a:p>
            <a:pPr algn="ctr"/>
            <a:r>
              <a:rPr lang="en-US" sz="3600" dirty="0" smtClean="0"/>
              <a:t>1927-2014 Trends</a:t>
            </a:r>
          </a:p>
          <a:p>
            <a:pPr algn="ctr"/>
            <a:r>
              <a:rPr lang="en-US" sz="3600" dirty="0" smtClean="0"/>
              <a:t>80</a:t>
            </a:r>
            <a:r>
              <a:rPr lang="en-US" sz="3600" baseline="30000" dirty="0" smtClean="0"/>
              <a:t>th</a:t>
            </a:r>
            <a:r>
              <a:rPr lang="en-US" sz="3600" dirty="0" smtClean="0"/>
              <a:t> decile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3025" y="2607868"/>
            <a:ext cx="3405150" cy="220106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70775" y="1754326"/>
            <a:ext cx="3327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Precipitation</a:t>
            </a:r>
            <a:endParaRPr lang="en-US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7136625" y="1800883"/>
            <a:ext cx="3327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Discharge</a:t>
            </a:r>
            <a:endParaRPr lang="en-US" sz="4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3225" y="2618450"/>
            <a:ext cx="3405150" cy="2190481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1182" y="6285005"/>
            <a:ext cx="1350818" cy="572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2331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spd="slow" advClick="0" advTm="2000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86925" y="0"/>
            <a:ext cx="5410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Southern Sites</a:t>
            </a:r>
          </a:p>
          <a:p>
            <a:pPr algn="ctr"/>
            <a:r>
              <a:rPr lang="en-US" sz="3600" dirty="0" smtClean="0"/>
              <a:t>1927-2014 Trends</a:t>
            </a:r>
          </a:p>
          <a:p>
            <a:pPr algn="ctr"/>
            <a:r>
              <a:rPr lang="en-US" sz="3600" dirty="0" smtClean="0"/>
              <a:t>90</a:t>
            </a:r>
            <a:r>
              <a:rPr lang="en-US" sz="3600" baseline="30000" dirty="0" smtClean="0"/>
              <a:t>th</a:t>
            </a:r>
            <a:r>
              <a:rPr lang="en-US" sz="3600" dirty="0" smtClean="0"/>
              <a:t> decile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3025" y="2597286"/>
            <a:ext cx="3405150" cy="220106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70775" y="1754326"/>
            <a:ext cx="3327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Precipitation</a:t>
            </a:r>
            <a:endParaRPr lang="en-US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7136625" y="1800883"/>
            <a:ext cx="3327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Discharge</a:t>
            </a:r>
            <a:endParaRPr lang="en-US" sz="4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3225" y="2607868"/>
            <a:ext cx="3405150" cy="2190481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1182" y="6285005"/>
            <a:ext cx="1350818" cy="572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0205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spd="slow" advClick="0" advTm="2000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86925" y="0"/>
            <a:ext cx="5410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Southern Sites</a:t>
            </a:r>
          </a:p>
          <a:p>
            <a:pPr algn="ctr"/>
            <a:r>
              <a:rPr lang="en-US" sz="3600" dirty="0" smtClean="0"/>
              <a:t>1927-2014 Trends</a:t>
            </a:r>
          </a:p>
          <a:p>
            <a:pPr algn="ctr"/>
            <a:r>
              <a:rPr lang="en-US" sz="3600" dirty="0" smtClean="0"/>
              <a:t>100</a:t>
            </a:r>
            <a:r>
              <a:rPr lang="en-US" sz="3600" baseline="30000" dirty="0" smtClean="0"/>
              <a:t>th</a:t>
            </a:r>
            <a:r>
              <a:rPr lang="en-US" sz="3600" dirty="0" smtClean="0"/>
              <a:t> decile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3025" y="2607868"/>
            <a:ext cx="3405150" cy="220106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70775" y="1754326"/>
            <a:ext cx="3327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Precipitation</a:t>
            </a:r>
            <a:endParaRPr lang="en-US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7136625" y="1800883"/>
            <a:ext cx="3327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Discharge</a:t>
            </a:r>
            <a:endParaRPr lang="en-US" sz="4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3225" y="2618450"/>
            <a:ext cx="3405150" cy="2190481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1182" y="6285005"/>
            <a:ext cx="1350818" cy="572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5341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976" y="2012631"/>
            <a:ext cx="6096000" cy="443579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1244" y="2029092"/>
            <a:ext cx="6050756" cy="440287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64678" y="1444317"/>
            <a:ext cx="14214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North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8560702" y="1444317"/>
            <a:ext cx="16215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South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2622948" y="152399"/>
            <a:ext cx="654367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Number of Significant Positive Trends in each Decile</a:t>
            </a:r>
            <a:endParaRPr lang="en-US" sz="32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38900" y="2257425"/>
            <a:ext cx="1333500" cy="59055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705101" y="6448425"/>
            <a:ext cx="1047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Decile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8642747" y="6431964"/>
            <a:ext cx="1047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Decile</a:t>
            </a:r>
            <a:endParaRPr lang="en-US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50818" cy="572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5172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95575" y="228600"/>
            <a:ext cx="69627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Mean 1-Day Maximum Runoff</a:t>
            </a:r>
          </a:p>
          <a:p>
            <a:pPr algn="ctr"/>
            <a:r>
              <a:rPr lang="en-US" sz="3600" dirty="0" smtClean="0"/>
              <a:t>1930-2010</a:t>
            </a:r>
            <a:endParaRPr lang="en-US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5124450" y="6488668"/>
            <a:ext cx="26765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Rice and Hirsch (2012)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442571" y="1272520"/>
            <a:ext cx="171108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South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00274" y="1272521"/>
            <a:ext cx="1823727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North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8339" y="1755045"/>
            <a:ext cx="5582038" cy="473362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064" y="1762179"/>
            <a:ext cx="5590761" cy="4726489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50818" cy="572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5735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717320" y="209549"/>
            <a:ext cx="10695471" cy="390526"/>
            <a:chOff x="126770" y="314324"/>
            <a:chExt cx="10695471" cy="390526"/>
          </a:xfrm>
        </p:grpSpPr>
        <p:grpSp>
          <p:nvGrpSpPr>
            <p:cNvPr id="12" name="Group 11"/>
            <p:cNvGrpSpPr/>
            <p:nvPr/>
          </p:nvGrpSpPr>
          <p:grpSpPr>
            <a:xfrm>
              <a:off x="126770" y="342899"/>
              <a:ext cx="5435839" cy="361951"/>
              <a:chOff x="126770" y="342899"/>
              <a:chExt cx="5435839" cy="361951"/>
            </a:xfrm>
          </p:grpSpPr>
          <p:sp>
            <p:nvSpPr>
              <p:cNvPr id="34" name="Oval 33"/>
              <p:cNvSpPr/>
              <p:nvPr/>
            </p:nvSpPr>
            <p:spPr>
              <a:xfrm>
                <a:off x="1789485" y="371475"/>
                <a:ext cx="485775" cy="314325"/>
              </a:xfrm>
              <a:prstGeom prst="ellipse">
                <a:avLst/>
              </a:prstGeom>
              <a:noFill/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/>
              <p:nvPr/>
            </p:nvSpPr>
            <p:spPr>
              <a:xfrm>
                <a:off x="3428992" y="342900"/>
                <a:ext cx="485775" cy="314325"/>
              </a:xfrm>
              <a:prstGeom prst="ellipse">
                <a:avLst/>
              </a:prstGeom>
              <a:noFill/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6" name="Group 35"/>
              <p:cNvGrpSpPr/>
              <p:nvPr/>
            </p:nvGrpSpPr>
            <p:grpSpPr>
              <a:xfrm>
                <a:off x="126770" y="342899"/>
                <a:ext cx="5435839" cy="361951"/>
                <a:chOff x="1536470" y="1200149"/>
                <a:chExt cx="5435839" cy="361951"/>
              </a:xfrm>
            </p:grpSpPr>
            <p:sp>
              <p:nvSpPr>
                <p:cNvPr id="38" name="Oval 37"/>
                <p:cNvSpPr/>
                <p:nvPr/>
              </p:nvSpPr>
              <p:spPr>
                <a:xfrm>
                  <a:off x="1808531" y="1238250"/>
                  <a:ext cx="485775" cy="314325"/>
                </a:xfrm>
                <a:prstGeom prst="ellipse">
                  <a:avLst/>
                </a:prstGeom>
                <a:noFill/>
                <a:ln w="381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" name="Oval 38"/>
                <p:cNvSpPr/>
                <p:nvPr/>
              </p:nvSpPr>
              <p:spPr>
                <a:xfrm>
                  <a:off x="1536470" y="1247775"/>
                  <a:ext cx="485775" cy="314325"/>
                </a:xfrm>
                <a:prstGeom prst="ellipse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 w="381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0" name="Oval 39"/>
                <p:cNvSpPr/>
                <p:nvPr/>
              </p:nvSpPr>
              <p:spPr>
                <a:xfrm>
                  <a:off x="2353846" y="1219200"/>
                  <a:ext cx="485775" cy="314325"/>
                </a:xfrm>
                <a:prstGeom prst="ellipse">
                  <a:avLst/>
                </a:prstGeom>
                <a:noFill/>
                <a:ln w="381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1" name="Oval 40"/>
                <p:cNvSpPr/>
                <p:nvPr/>
              </p:nvSpPr>
              <p:spPr>
                <a:xfrm>
                  <a:off x="2094276" y="1228725"/>
                  <a:ext cx="485775" cy="314325"/>
                </a:xfrm>
                <a:prstGeom prst="ellipse">
                  <a:avLst/>
                </a:prstGeom>
                <a:noFill/>
                <a:ln w="381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2" name="Oval 41"/>
                <p:cNvSpPr/>
                <p:nvPr/>
              </p:nvSpPr>
              <p:spPr>
                <a:xfrm>
                  <a:off x="2658637" y="1228725"/>
                  <a:ext cx="485775" cy="314325"/>
                </a:xfrm>
                <a:prstGeom prst="ellipse">
                  <a:avLst/>
                </a:prstGeom>
                <a:noFill/>
                <a:ln w="381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" name="Oval 42"/>
                <p:cNvSpPr/>
                <p:nvPr/>
              </p:nvSpPr>
              <p:spPr>
                <a:xfrm>
                  <a:off x="2917000" y="1228725"/>
                  <a:ext cx="485775" cy="314325"/>
                </a:xfrm>
                <a:prstGeom prst="ellipse">
                  <a:avLst/>
                </a:prstGeom>
                <a:noFill/>
                <a:ln w="381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4" name="Oval 43"/>
                <p:cNvSpPr/>
                <p:nvPr/>
              </p:nvSpPr>
              <p:spPr>
                <a:xfrm>
                  <a:off x="3469458" y="1219200"/>
                  <a:ext cx="485775" cy="314325"/>
                </a:xfrm>
                <a:prstGeom prst="ellipse">
                  <a:avLst/>
                </a:prstGeom>
                <a:noFill/>
                <a:ln w="381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" name="Oval 44"/>
                <p:cNvSpPr/>
                <p:nvPr/>
              </p:nvSpPr>
              <p:spPr>
                <a:xfrm>
                  <a:off x="3745687" y="1209675"/>
                  <a:ext cx="485775" cy="314325"/>
                </a:xfrm>
                <a:prstGeom prst="ellipse">
                  <a:avLst/>
                </a:prstGeom>
                <a:noFill/>
                <a:ln w="381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6" name="Oval 45"/>
                <p:cNvSpPr/>
                <p:nvPr/>
              </p:nvSpPr>
              <p:spPr>
                <a:xfrm>
                  <a:off x="4029053" y="1200149"/>
                  <a:ext cx="485775" cy="314325"/>
                </a:xfrm>
                <a:prstGeom prst="ellipse">
                  <a:avLst/>
                </a:prstGeom>
                <a:noFill/>
                <a:ln w="381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7" name="Oval 46"/>
                <p:cNvSpPr/>
                <p:nvPr/>
              </p:nvSpPr>
              <p:spPr>
                <a:xfrm>
                  <a:off x="4586275" y="1200150"/>
                  <a:ext cx="485775" cy="314325"/>
                </a:xfrm>
                <a:prstGeom prst="ellipse">
                  <a:avLst/>
                </a:prstGeom>
                <a:noFill/>
                <a:ln w="381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8" name="Oval 47"/>
                <p:cNvSpPr/>
                <p:nvPr/>
              </p:nvSpPr>
              <p:spPr>
                <a:xfrm>
                  <a:off x="4288614" y="1209675"/>
                  <a:ext cx="485775" cy="314325"/>
                </a:xfrm>
                <a:prstGeom prst="ellipse">
                  <a:avLst/>
                </a:prstGeom>
                <a:noFill/>
                <a:ln w="381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9" name="Oval 48"/>
                <p:cNvSpPr/>
                <p:nvPr/>
              </p:nvSpPr>
              <p:spPr>
                <a:xfrm>
                  <a:off x="6238880" y="1209675"/>
                  <a:ext cx="485775" cy="314325"/>
                </a:xfrm>
                <a:prstGeom prst="ellipse">
                  <a:avLst/>
                </a:prstGeom>
                <a:noFill/>
                <a:ln w="381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0" name="Oval 49"/>
                <p:cNvSpPr/>
                <p:nvPr/>
              </p:nvSpPr>
              <p:spPr>
                <a:xfrm>
                  <a:off x="6486534" y="1209675"/>
                  <a:ext cx="485775" cy="314325"/>
                </a:xfrm>
                <a:prstGeom prst="ellipse">
                  <a:avLst/>
                </a:prstGeom>
                <a:noFill/>
                <a:ln w="381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1" name="Oval 50"/>
                <p:cNvSpPr/>
                <p:nvPr/>
              </p:nvSpPr>
              <p:spPr>
                <a:xfrm>
                  <a:off x="5143497" y="1200150"/>
                  <a:ext cx="485775" cy="314325"/>
                </a:xfrm>
                <a:prstGeom prst="ellipse">
                  <a:avLst/>
                </a:prstGeom>
                <a:noFill/>
                <a:ln w="381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2" name="Oval 51"/>
                <p:cNvSpPr/>
                <p:nvPr/>
              </p:nvSpPr>
              <p:spPr>
                <a:xfrm>
                  <a:off x="5691188" y="1209675"/>
                  <a:ext cx="485775" cy="304800"/>
                </a:xfrm>
                <a:prstGeom prst="ellipse">
                  <a:avLst/>
                </a:prstGeom>
                <a:noFill/>
                <a:ln w="381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3" name="Oval 52"/>
                <p:cNvSpPr/>
                <p:nvPr/>
              </p:nvSpPr>
              <p:spPr>
                <a:xfrm>
                  <a:off x="5391149" y="1200150"/>
                  <a:ext cx="485775" cy="314325"/>
                </a:xfrm>
                <a:prstGeom prst="ellipse">
                  <a:avLst/>
                </a:prstGeom>
                <a:noFill/>
                <a:ln w="381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37" name="Oval 36"/>
              <p:cNvSpPr/>
              <p:nvPr/>
            </p:nvSpPr>
            <p:spPr>
              <a:xfrm>
                <a:off x="4524375" y="342899"/>
                <a:ext cx="485775" cy="314325"/>
              </a:xfrm>
              <a:prstGeom prst="ellipse">
                <a:avLst/>
              </a:prstGeom>
              <a:noFill/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" name="Group 12"/>
            <p:cNvGrpSpPr/>
            <p:nvPr/>
          </p:nvGrpSpPr>
          <p:grpSpPr>
            <a:xfrm>
              <a:off x="5386402" y="314324"/>
              <a:ext cx="5435839" cy="361951"/>
              <a:chOff x="126770" y="342899"/>
              <a:chExt cx="5435839" cy="361951"/>
            </a:xfrm>
          </p:grpSpPr>
          <p:sp>
            <p:nvSpPr>
              <p:cNvPr id="14" name="Oval 13"/>
              <p:cNvSpPr/>
              <p:nvPr/>
            </p:nvSpPr>
            <p:spPr>
              <a:xfrm>
                <a:off x="1789485" y="371475"/>
                <a:ext cx="485775" cy="314325"/>
              </a:xfrm>
              <a:prstGeom prst="ellipse">
                <a:avLst/>
              </a:prstGeom>
              <a:noFill/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Oval 14"/>
              <p:cNvSpPr/>
              <p:nvPr/>
            </p:nvSpPr>
            <p:spPr>
              <a:xfrm>
                <a:off x="3428992" y="342900"/>
                <a:ext cx="485775" cy="314325"/>
              </a:xfrm>
              <a:prstGeom prst="ellipse">
                <a:avLst/>
              </a:prstGeom>
              <a:noFill/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6" name="Group 15"/>
              <p:cNvGrpSpPr/>
              <p:nvPr/>
            </p:nvGrpSpPr>
            <p:grpSpPr>
              <a:xfrm>
                <a:off x="126770" y="342899"/>
                <a:ext cx="5435839" cy="361951"/>
                <a:chOff x="1536470" y="1200149"/>
                <a:chExt cx="5435839" cy="361951"/>
              </a:xfrm>
            </p:grpSpPr>
            <p:sp>
              <p:nvSpPr>
                <p:cNvPr id="18" name="Oval 17"/>
                <p:cNvSpPr/>
                <p:nvPr/>
              </p:nvSpPr>
              <p:spPr>
                <a:xfrm>
                  <a:off x="1808531" y="1238250"/>
                  <a:ext cx="485775" cy="314325"/>
                </a:xfrm>
                <a:prstGeom prst="ellipse">
                  <a:avLst/>
                </a:prstGeom>
                <a:noFill/>
                <a:ln w="381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" name="Oval 18"/>
                <p:cNvSpPr/>
                <p:nvPr/>
              </p:nvSpPr>
              <p:spPr>
                <a:xfrm>
                  <a:off x="1536470" y="1247775"/>
                  <a:ext cx="485775" cy="314325"/>
                </a:xfrm>
                <a:prstGeom prst="ellipse">
                  <a:avLst/>
                </a:prstGeom>
                <a:noFill/>
                <a:ln w="381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" name="Oval 19"/>
                <p:cNvSpPr/>
                <p:nvPr/>
              </p:nvSpPr>
              <p:spPr>
                <a:xfrm>
                  <a:off x="2353846" y="1219200"/>
                  <a:ext cx="485775" cy="314325"/>
                </a:xfrm>
                <a:prstGeom prst="ellipse">
                  <a:avLst/>
                </a:prstGeom>
                <a:noFill/>
                <a:ln w="381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" name="Oval 20"/>
                <p:cNvSpPr/>
                <p:nvPr/>
              </p:nvSpPr>
              <p:spPr>
                <a:xfrm>
                  <a:off x="2094276" y="1228725"/>
                  <a:ext cx="485775" cy="314325"/>
                </a:xfrm>
                <a:prstGeom prst="ellipse">
                  <a:avLst/>
                </a:prstGeom>
                <a:noFill/>
                <a:ln w="381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" name="Oval 21"/>
                <p:cNvSpPr/>
                <p:nvPr/>
              </p:nvSpPr>
              <p:spPr>
                <a:xfrm>
                  <a:off x="2658637" y="1228725"/>
                  <a:ext cx="485775" cy="314325"/>
                </a:xfrm>
                <a:prstGeom prst="ellipse">
                  <a:avLst/>
                </a:prstGeom>
                <a:noFill/>
                <a:ln w="381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" name="Oval 22"/>
                <p:cNvSpPr/>
                <p:nvPr/>
              </p:nvSpPr>
              <p:spPr>
                <a:xfrm>
                  <a:off x="2917000" y="1228725"/>
                  <a:ext cx="485775" cy="314325"/>
                </a:xfrm>
                <a:prstGeom prst="ellipse">
                  <a:avLst/>
                </a:prstGeom>
                <a:noFill/>
                <a:ln w="381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" name="Oval 23"/>
                <p:cNvSpPr/>
                <p:nvPr/>
              </p:nvSpPr>
              <p:spPr>
                <a:xfrm>
                  <a:off x="3469458" y="1219200"/>
                  <a:ext cx="485775" cy="314325"/>
                </a:xfrm>
                <a:prstGeom prst="ellipse">
                  <a:avLst/>
                </a:prstGeom>
                <a:noFill/>
                <a:ln w="381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" name="Oval 24"/>
                <p:cNvSpPr/>
                <p:nvPr/>
              </p:nvSpPr>
              <p:spPr>
                <a:xfrm>
                  <a:off x="3745687" y="1209675"/>
                  <a:ext cx="485775" cy="314325"/>
                </a:xfrm>
                <a:prstGeom prst="ellipse">
                  <a:avLst/>
                </a:prstGeom>
                <a:noFill/>
                <a:ln w="381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" name="Oval 25"/>
                <p:cNvSpPr/>
                <p:nvPr/>
              </p:nvSpPr>
              <p:spPr>
                <a:xfrm>
                  <a:off x="4029053" y="1200149"/>
                  <a:ext cx="485775" cy="314325"/>
                </a:xfrm>
                <a:prstGeom prst="ellipse">
                  <a:avLst/>
                </a:prstGeom>
                <a:noFill/>
                <a:ln w="381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" name="Oval 26"/>
                <p:cNvSpPr/>
                <p:nvPr/>
              </p:nvSpPr>
              <p:spPr>
                <a:xfrm>
                  <a:off x="4586275" y="1200150"/>
                  <a:ext cx="485775" cy="314325"/>
                </a:xfrm>
                <a:prstGeom prst="ellipse">
                  <a:avLst/>
                </a:prstGeom>
                <a:noFill/>
                <a:ln w="381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" name="Oval 27"/>
                <p:cNvSpPr/>
                <p:nvPr/>
              </p:nvSpPr>
              <p:spPr>
                <a:xfrm>
                  <a:off x="4288614" y="1209675"/>
                  <a:ext cx="485775" cy="314325"/>
                </a:xfrm>
                <a:prstGeom prst="ellipse">
                  <a:avLst/>
                </a:prstGeom>
                <a:noFill/>
                <a:ln w="381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" name="Oval 28"/>
                <p:cNvSpPr/>
                <p:nvPr/>
              </p:nvSpPr>
              <p:spPr>
                <a:xfrm>
                  <a:off x="6238880" y="1209675"/>
                  <a:ext cx="485775" cy="314325"/>
                </a:xfrm>
                <a:prstGeom prst="ellipse">
                  <a:avLst/>
                </a:prstGeom>
                <a:noFill/>
                <a:ln w="381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" name="Oval 29"/>
                <p:cNvSpPr/>
                <p:nvPr/>
              </p:nvSpPr>
              <p:spPr>
                <a:xfrm>
                  <a:off x="6486534" y="1209675"/>
                  <a:ext cx="485775" cy="314325"/>
                </a:xfrm>
                <a:prstGeom prst="ellipse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 w="381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" name="Oval 30"/>
                <p:cNvSpPr/>
                <p:nvPr/>
              </p:nvSpPr>
              <p:spPr>
                <a:xfrm>
                  <a:off x="5143497" y="1200150"/>
                  <a:ext cx="485775" cy="314325"/>
                </a:xfrm>
                <a:prstGeom prst="ellipse">
                  <a:avLst/>
                </a:prstGeom>
                <a:noFill/>
                <a:ln w="381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" name="Oval 31"/>
                <p:cNvSpPr/>
                <p:nvPr/>
              </p:nvSpPr>
              <p:spPr>
                <a:xfrm>
                  <a:off x="5691188" y="1209675"/>
                  <a:ext cx="485775" cy="304800"/>
                </a:xfrm>
                <a:prstGeom prst="ellipse">
                  <a:avLst/>
                </a:prstGeom>
                <a:noFill/>
                <a:ln w="381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" name="Oval 32"/>
                <p:cNvSpPr/>
                <p:nvPr/>
              </p:nvSpPr>
              <p:spPr>
                <a:xfrm>
                  <a:off x="5391149" y="1200150"/>
                  <a:ext cx="485775" cy="314325"/>
                </a:xfrm>
                <a:prstGeom prst="ellipse">
                  <a:avLst/>
                </a:prstGeom>
                <a:noFill/>
                <a:ln w="381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7" name="Oval 16"/>
              <p:cNvSpPr/>
              <p:nvPr/>
            </p:nvSpPr>
            <p:spPr>
              <a:xfrm>
                <a:off x="4524375" y="342899"/>
                <a:ext cx="485775" cy="314325"/>
              </a:xfrm>
              <a:prstGeom prst="ellipse">
                <a:avLst/>
              </a:prstGeom>
              <a:noFill/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54" name="Group 53"/>
          <p:cNvGrpSpPr/>
          <p:nvPr/>
        </p:nvGrpSpPr>
        <p:grpSpPr>
          <a:xfrm>
            <a:off x="717320" y="6076949"/>
            <a:ext cx="10695471" cy="390526"/>
            <a:chOff x="126770" y="314324"/>
            <a:chExt cx="10695471" cy="390526"/>
          </a:xfrm>
        </p:grpSpPr>
        <p:grpSp>
          <p:nvGrpSpPr>
            <p:cNvPr id="55" name="Group 54"/>
            <p:cNvGrpSpPr/>
            <p:nvPr/>
          </p:nvGrpSpPr>
          <p:grpSpPr>
            <a:xfrm>
              <a:off x="126770" y="342899"/>
              <a:ext cx="5435839" cy="361951"/>
              <a:chOff x="126770" y="342899"/>
              <a:chExt cx="5435839" cy="361951"/>
            </a:xfrm>
          </p:grpSpPr>
          <p:sp>
            <p:nvSpPr>
              <p:cNvPr id="77" name="Oval 76"/>
              <p:cNvSpPr/>
              <p:nvPr/>
            </p:nvSpPr>
            <p:spPr>
              <a:xfrm>
                <a:off x="1789485" y="371475"/>
                <a:ext cx="485775" cy="314325"/>
              </a:xfrm>
              <a:prstGeom prst="ellipse">
                <a:avLst/>
              </a:prstGeom>
              <a:noFill/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Oval 77"/>
              <p:cNvSpPr/>
              <p:nvPr/>
            </p:nvSpPr>
            <p:spPr>
              <a:xfrm>
                <a:off x="3428992" y="342900"/>
                <a:ext cx="485775" cy="314325"/>
              </a:xfrm>
              <a:prstGeom prst="ellipse">
                <a:avLst/>
              </a:prstGeom>
              <a:noFill/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79" name="Group 78"/>
              <p:cNvGrpSpPr/>
              <p:nvPr/>
            </p:nvGrpSpPr>
            <p:grpSpPr>
              <a:xfrm>
                <a:off x="126770" y="342899"/>
                <a:ext cx="5435839" cy="361951"/>
                <a:chOff x="1536470" y="1200149"/>
                <a:chExt cx="5435839" cy="361951"/>
              </a:xfrm>
            </p:grpSpPr>
            <p:sp>
              <p:nvSpPr>
                <p:cNvPr id="81" name="Oval 80"/>
                <p:cNvSpPr/>
                <p:nvPr/>
              </p:nvSpPr>
              <p:spPr>
                <a:xfrm>
                  <a:off x="1808531" y="1238250"/>
                  <a:ext cx="485775" cy="314325"/>
                </a:xfrm>
                <a:prstGeom prst="ellipse">
                  <a:avLst/>
                </a:prstGeom>
                <a:noFill/>
                <a:ln w="381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Oval 81"/>
                <p:cNvSpPr/>
                <p:nvPr/>
              </p:nvSpPr>
              <p:spPr>
                <a:xfrm>
                  <a:off x="1536470" y="1247775"/>
                  <a:ext cx="485775" cy="314325"/>
                </a:xfrm>
                <a:prstGeom prst="ellipse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 w="381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Oval 82"/>
                <p:cNvSpPr/>
                <p:nvPr/>
              </p:nvSpPr>
              <p:spPr>
                <a:xfrm>
                  <a:off x="2353846" y="1219200"/>
                  <a:ext cx="485775" cy="314325"/>
                </a:xfrm>
                <a:prstGeom prst="ellipse">
                  <a:avLst/>
                </a:prstGeom>
                <a:noFill/>
                <a:ln w="381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4" name="Oval 83"/>
                <p:cNvSpPr/>
                <p:nvPr/>
              </p:nvSpPr>
              <p:spPr>
                <a:xfrm>
                  <a:off x="2094276" y="1228725"/>
                  <a:ext cx="485775" cy="314325"/>
                </a:xfrm>
                <a:prstGeom prst="ellipse">
                  <a:avLst/>
                </a:prstGeom>
                <a:noFill/>
                <a:ln w="381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Oval 84"/>
                <p:cNvSpPr/>
                <p:nvPr/>
              </p:nvSpPr>
              <p:spPr>
                <a:xfrm>
                  <a:off x="2658637" y="1228725"/>
                  <a:ext cx="485775" cy="314325"/>
                </a:xfrm>
                <a:prstGeom prst="ellipse">
                  <a:avLst/>
                </a:prstGeom>
                <a:noFill/>
                <a:ln w="381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Oval 85"/>
                <p:cNvSpPr/>
                <p:nvPr/>
              </p:nvSpPr>
              <p:spPr>
                <a:xfrm>
                  <a:off x="2917000" y="1228725"/>
                  <a:ext cx="485775" cy="314325"/>
                </a:xfrm>
                <a:prstGeom prst="ellipse">
                  <a:avLst/>
                </a:prstGeom>
                <a:noFill/>
                <a:ln w="381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7" name="Oval 86"/>
                <p:cNvSpPr/>
                <p:nvPr/>
              </p:nvSpPr>
              <p:spPr>
                <a:xfrm>
                  <a:off x="3469458" y="1219200"/>
                  <a:ext cx="485775" cy="314325"/>
                </a:xfrm>
                <a:prstGeom prst="ellipse">
                  <a:avLst/>
                </a:prstGeom>
                <a:noFill/>
                <a:ln w="381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Oval 87"/>
                <p:cNvSpPr/>
                <p:nvPr/>
              </p:nvSpPr>
              <p:spPr>
                <a:xfrm>
                  <a:off x="3745687" y="1209675"/>
                  <a:ext cx="485775" cy="314325"/>
                </a:xfrm>
                <a:prstGeom prst="ellipse">
                  <a:avLst/>
                </a:prstGeom>
                <a:noFill/>
                <a:ln w="381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Oval 88"/>
                <p:cNvSpPr/>
                <p:nvPr/>
              </p:nvSpPr>
              <p:spPr>
                <a:xfrm>
                  <a:off x="4029053" y="1200149"/>
                  <a:ext cx="485775" cy="314325"/>
                </a:xfrm>
                <a:prstGeom prst="ellipse">
                  <a:avLst/>
                </a:prstGeom>
                <a:noFill/>
                <a:ln w="381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0" name="Oval 89"/>
                <p:cNvSpPr/>
                <p:nvPr/>
              </p:nvSpPr>
              <p:spPr>
                <a:xfrm>
                  <a:off x="4586275" y="1200150"/>
                  <a:ext cx="485775" cy="314325"/>
                </a:xfrm>
                <a:prstGeom prst="ellipse">
                  <a:avLst/>
                </a:prstGeom>
                <a:noFill/>
                <a:ln w="381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1" name="Oval 90"/>
                <p:cNvSpPr/>
                <p:nvPr/>
              </p:nvSpPr>
              <p:spPr>
                <a:xfrm>
                  <a:off x="4288614" y="1209675"/>
                  <a:ext cx="485775" cy="314325"/>
                </a:xfrm>
                <a:prstGeom prst="ellipse">
                  <a:avLst/>
                </a:prstGeom>
                <a:noFill/>
                <a:ln w="381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2" name="Oval 91"/>
                <p:cNvSpPr/>
                <p:nvPr/>
              </p:nvSpPr>
              <p:spPr>
                <a:xfrm>
                  <a:off x="6238880" y="1209675"/>
                  <a:ext cx="485775" cy="314325"/>
                </a:xfrm>
                <a:prstGeom prst="ellipse">
                  <a:avLst/>
                </a:prstGeom>
                <a:noFill/>
                <a:ln w="381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3" name="Oval 92"/>
                <p:cNvSpPr/>
                <p:nvPr/>
              </p:nvSpPr>
              <p:spPr>
                <a:xfrm>
                  <a:off x="6486534" y="1209675"/>
                  <a:ext cx="485775" cy="314325"/>
                </a:xfrm>
                <a:prstGeom prst="ellipse">
                  <a:avLst/>
                </a:prstGeom>
                <a:noFill/>
                <a:ln w="381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4" name="Oval 93"/>
                <p:cNvSpPr/>
                <p:nvPr/>
              </p:nvSpPr>
              <p:spPr>
                <a:xfrm>
                  <a:off x="5143497" y="1200150"/>
                  <a:ext cx="485775" cy="314325"/>
                </a:xfrm>
                <a:prstGeom prst="ellipse">
                  <a:avLst/>
                </a:prstGeom>
                <a:noFill/>
                <a:ln w="381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5" name="Oval 94"/>
                <p:cNvSpPr/>
                <p:nvPr/>
              </p:nvSpPr>
              <p:spPr>
                <a:xfrm>
                  <a:off x="5691188" y="1209675"/>
                  <a:ext cx="485775" cy="304800"/>
                </a:xfrm>
                <a:prstGeom prst="ellipse">
                  <a:avLst/>
                </a:prstGeom>
                <a:noFill/>
                <a:ln w="381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6" name="Oval 95"/>
                <p:cNvSpPr/>
                <p:nvPr/>
              </p:nvSpPr>
              <p:spPr>
                <a:xfrm>
                  <a:off x="5391149" y="1200150"/>
                  <a:ext cx="485775" cy="314325"/>
                </a:xfrm>
                <a:prstGeom prst="ellipse">
                  <a:avLst/>
                </a:prstGeom>
                <a:noFill/>
                <a:ln w="381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80" name="Oval 79"/>
              <p:cNvSpPr/>
              <p:nvPr/>
            </p:nvSpPr>
            <p:spPr>
              <a:xfrm>
                <a:off x="4524375" y="342899"/>
                <a:ext cx="485775" cy="314325"/>
              </a:xfrm>
              <a:prstGeom prst="ellipse">
                <a:avLst/>
              </a:prstGeom>
              <a:noFill/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6" name="Group 55"/>
            <p:cNvGrpSpPr/>
            <p:nvPr/>
          </p:nvGrpSpPr>
          <p:grpSpPr>
            <a:xfrm>
              <a:off x="5386402" y="314324"/>
              <a:ext cx="5435839" cy="361951"/>
              <a:chOff x="126770" y="342899"/>
              <a:chExt cx="5435839" cy="361951"/>
            </a:xfrm>
          </p:grpSpPr>
          <p:sp>
            <p:nvSpPr>
              <p:cNvPr id="57" name="Oval 56"/>
              <p:cNvSpPr/>
              <p:nvPr/>
            </p:nvSpPr>
            <p:spPr>
              <a:xfrm>
                <a:off x="1789485" y="371475"/>
                <a:ext cx="485775" cy="314325"/>
              </a:xfrm>
              <a:prstGeom prst="ellipse">
                <a:avLst/>
              </a:prstGeom>
              <a:noFill/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/>
              <p:nvPr/>
            </p:nvSpPr>
            <p:spPr>
              <a:xfrm>
                <a:off x="3428992" y="342900"/>
                <a:ext cx="485775" cy="314325"/>
              </a:xfrm>
              <a:prstGeom prst="ellipse">
                <a:avLst/>
              </a:prstGeom>
              <a:noFill/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59" name="Group 58"/>
              <p:cNvGrpSpPr/>
              <p:nvPr/>
            </p:nvGrpSpPr>
            <p:grpSpPr>
              <a:xfrm>
                <a:off x="126770" y="342899"/>
                <a:ext cx="5435839" cy="361951"/>
                <a:chOff x="1536470" y="1200149"/>
                <a:chExt cx="5435839" cy="361951"/>
              </a:xfrm>
            </p:grpSpPr>
            <p:sp>
              <p:nvSpPr>
                <p:cNvPr id="61" name="Oval 60"/>
                <p:cNvSpPr/>
                <p:nvPr/>
              </p:nvSpPr>
              <p:spPr>
                <a:xfrm>
                  <a:off x="1808531" y="1238250"/>
                  <a:ext cx="485775" cy="314325"/>
                </a:xfrm>
                <a:prstGeom prst="ellipse">
                  <a:avLst/>
                </a:prstGeom>
                <a:noFill/>
                <a:ln w="381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2" name="Oval 61"/>
                <p:cNvSpPr/>
                <p:nvPr/>
              </p:nvSpPr>
              <p:spPr>
                <a:xfrm>
                  <a:off x="1536470" y="1247775"/>
                  <a:ext cx="485775" cy="314325"/>
                </a:xfrm>
                <a:prstGeom prst="ellipse">
                  <a:avLst/>
                </a:prstGeom>
                <a:noFill/>
                <a:ln w="381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3" name="Oval 62"/>
                <p:cNvSpPr/>
                <p:nvPr/>
              </p:nvSpPr>
              <p:spPr>
                <a:xfrm>
                  <a:off x="2353846" y="1219200"/>
                  <a:ext cx="485775" cy="314325"/>
                </a:xfrm>
                <a:prstGeom prst="ellipse">
                  <a:avLst/>
                </a:prstGeom>
                <a:noFill/>
                <a:ln w="381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4" name="Oval 63"/>
                <p:cNvSpPr/>
                <p:nvPr/>
              </p:nvSpPr>
              <p:spPr>
                <a:xfrm>
                  <a:off x="2094276" y="1228725"/>
                  <a:ext cx="485775" cy="314325"/>
                </a:xfrm>
                <a:prstGeom prst="ellipse">
                  <a:avLst/>
                </a:prstGeom>
                <a:noFill/>
                <a:ln w="381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5" name="Oval 64"/>
                <p:cNvSpPr/>
                <p:nvPr/>
              </p:nvSpPr>
              <p:spPr>
                <a:xfrm>
                  <a:off x="2658637" y="1228725"/>
                  <a:ext cx="485775" cy="314325"/>
                </a:xfrm>
                <a:prstGeom prst="ellipse">
                  <a:avLst/>
                </a:prstGeom>
                <a:noFill/>
                <a:ln w="381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6" name="Oval 65"/>
                <p:cNvSpPr/>
                <p:nvPr/>
              </p:nvSpPr>
              <p:spPr>
                <a:xfrm>
                  <a:off x="2917000" y="1228725"/>
                  <a:ext cx="485775" cy="314325"/>
                </a:xfrm>
                <a:prstGeom prst="ellipse">
                  <a:avLst/>
                </a:prstGeom>
                <a:noFill/>
                <a:ln w="381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7" name="Oval 66"/>
                <p:cNvSpPr/>
                <p:nvPr/>
              </p:nvSpPr>
              <p:spPr>
                <a:xfrm>
                  <a:off x="3469458" y="1219200"/>
                  <a:ext cx="485775" cy="314325"/>
                </a:xfrm>
                <a:prstGeom prst="ellipse">
                  <a:avLst/>
                </a:prstGeom>
                <a:noFill/>
                <a:ln w="381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" name="Oval 67"/>
                <p:cNvSpPr/>
                <p:nvPr/>
              </p:nvSpPr>
              <p:spPr>
                <a:xfrm>
                  <a:off x="3745687" y="1209675"/>
                  <a:ext cx="485775" cy="314325"/>
                </a:xfrm>
                <a:prstGeom prst="ellipse">
                  <a:avLst/>
                </a:prstGeom>
                <a:noFill/>
                <a:ln w="381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9" name="Oval 68"/>
                <p:cNvSpPr/>
                <p:nvPr/>
              </p:nvSpPr>
              <p:spPr>
                <a:xfrm>
                  <a:off x="4029053" y="1200149"/>
                  <a:ext cx="485775" cy="314325"/>
                </a:xfrm>
                <a:prstGeom prst="ellipse">
                  <a:avLst/>
                </a:prstGeom>
                <a:noFill/>
                <a:ln w="381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0" name="Oval 69"/>
                <p:cNvSpPr/>
                <p:nvPr/>
              </p:nvSpPr>
              <p:spPr>
                <a:xfrm>
                  <a:off x="4586275" y="1200150"/>
                  <a:ext cx="485775" cy="314325"/>
                </a:xfrm>
                <a:prstGeom prst="ellipse">
                  <a:avLst/>
                </a:prstGeom>
                <a:noFill/>
                <a:ln w="381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1" name="Oval 70"/>
                <p:cNvSpPr/>
                <p:nvPr/>
              </p:nvSpPr>
              <p:spPr>
                <a:xfrm>
                  <a:off x="4288614" y="1209675"/>
                  <a:ext cx="485775" cy="314325"/>
                </a:xfrm>
                <a:prstGeom prst="ellipse">
                  <a:avLst/>
                </a:prstGeom>
                <a:noFill/>
                <a:ln w="381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2" name="Oval 71"/>
                <p:cNvSpPr/>
                <p:nvPr/>
              </p:nvSpPr>
              <p:spPr>
                <a:xfrm>
                  <a:off x="6238880" y="1209675"/>
                  <a:ext cx="485775" cy="314325"/>
                </a:xfrm>
                <a:prstGeom prst="ellipse">
                  <a:avLst/>
                </a:prstGeom>
                <a:noFill/>
                <a:ln w="381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3" name="Oval 72"/>
                <p:cNvSpPr/>
                <p:nvPr/>
              </p:nvSpPr>
              <p:spPr>
                <a:xfrm>
                  <a:off x="6486534" y="1209675"/>
                  <a:ext cx="485775" cy="314325"/>
                </a:xfrm>
                <a:prstGeom prst="ellipse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 w="381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4" name="Oval 73"/>
                <p:cNvSpPr/>
                <p:nvPr/>
              </p:nvSpPr>
              <p:spPr>
                <a:xfrm>
                  <a:off x="5143497" y="1200150"/>
                  <a:ext cx="485775" cy="314325"/>
                </a:xfrm>
                <a:prstGeom prst="ellipse">
                  <a:avLst/>
                </a:prstGeom>
                <a:noFill/>
                <a:ln w="381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5" name="Oval 74"/>
                <p:cNvSpPr/>
                <p:nvPr/>
              </p:nvSpPr>
              <p:spPr>
                <a:xfrm>
                  <a:off x="5691188" y="1209675"/>
                  <a:ext cx="485775" cy="304800"/>
                </a:xfrm>
                <a:prstGeom prst="ellipse">
                  <a:avLst/>
                </a:prstGeom>
                <a:noFill/>
                <a:ln w="381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6" name="Oval 75"/>
                <p:cNvSpPr/>
                <p:nvPr/>
              </p:nvSpPr>
              <p:spPr>
                <a:xfrm>
                  <a:off x="5391149" y="1200150"/>
                  <a:ext cx="485775" cy="314325"/>
                </a:xfrm>
                <a:prstGeom prst="ellipse">
                  <a:avLst/>
                </a:prstGeom>
                <a:noFill/>
                <a:ln w="381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60" name="Oval 59"/>
              <p:cNvSpPr/>
              <p:nvPr/>
            </p:nvSpPr>
            <p:spPr>
              <a:xfrm>
                <a:off x="4524375" y="342899"/>
                <a:ext cx="485775" cy="314325"/>
              </a:xfrm>
              <a:prstGeom prst="ellipse">
                <a:avLst/>
              </a:prstGeom>
              <a:noFill/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97" name="TextBox 96"/>
          <p:cNvSpPr txBox="1"/>
          <p:nvPr/>
        </p:nvSpPr>
        <p:spPr>
          <a:xfrm>
            <a:off x="2902698" y="594910"/>
            <a:ext cx="71190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/>
              <a:t>From North to South:</a:t>
            </a:r>
            <a:endParaRPr lang="en-US" sz="5400" dirty="0"/>
          </a:p>
        </p:txBody>
      </p:sp>
      <p:sp>
        <p:nvSpPr>
          <p:cNvPr id="98" name="TextBox 97"/>
          <p:cNvSpPr txBox="1"/>
          <p:nvPr/>
        </p:nvSpPr>
        <p:spPr>
          <a:xfrm>
            <a:off x="1534696" y="1758225"/>
            <a:ext cx="9736463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 smtClean="0"/>
              <a:t>Linkage </a:t>
            </a:r>
            <a:r>
              <a:rPr lang="en-US" sz="4000" dirty="0" smtClean="0"/>
              <a:t>in P &amp; Q decreases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 smtClean="0"/>
              <a:t>Trends in P have lower slopes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/>
              <a:t>Fewer significant P &amp; Q trends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 smtClean="0"/>
              <a:t>Significance of trends decreases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/>
              <a:t>Fewer significant </a:t>
            </a:r>
            <a:r>
              <a:rPr lang="en-US" sz="4000" dirty="0" smtClean="0"/>
              <a:t>trends in P&amp;Q deciles </a:t>
            </a:r>
          </a:p>
        </p:txBody>
      </p:sp>
      <p:pic>
        <p:nvPicPr>
          <p:cNvPr id="9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1182" y="5412169"/>
            <a:ext cx="1350818" cy="572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5216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26610" y="225746"/>
            <a:ext cx="559346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Watershed Storage</a:t>
            </a:r>
            <a:endParaRPr lang="en-US" sz="4400" dirty="0"/>
          </a:p>
        </p:txBody>
      </p:sp>
      <p:sp>
        <p:nvSpPr>
          <p:cNvPr id="3" name="TextBox 2"/>
          <p:cNvSpPr txBox="1"/>
          <p:nvPr/>
        </p:nvSpPr>
        <p:spPr>
          <a:xfrm>
            <a:off x="228600" y="995187"/>
            <a:ext cx="6365171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Sponge like:</a:t>
            </a:r>
          </a:p>
          <a:p>
            <a:pPr lvl="1"/>
            <a:r>
              <a:rPr lang="en-US" sz="2800" dirty="0" smtClean="0"/>
              <a:t> 	Lag times, travel times</a:t>
            </a:r>
            <a:endParaRPr lang="en-US" sz="2800" dirty="0"/>
          </a:p>
          <a:p>
            <a:pPr lvl="1"/>
            <a:endParaRPr lang="en-US" sz="2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Land use:</a:t>
            </a:r>
          </a:p>
          <a:p>
            <a:r>
              <a:rPr lang="en-US" sz="2800" dirty="0"/>
              <a:t>	</a:t>
            </a:r>
            <a:r>
              <a:rPr lang="en-US" sz="2800" dirty="0" smtClean="0"/>
              <a:t>Urban, Ag, Forest</a:t>
            </a:r>
          </a:p>
          <a:p>
            <a:r>
              <a:rPr lang="en-US" sz="2800" dirty="0"/>
              <a:t>	</a:t>
            </a:r>
            <a:r>
              <a:rPr lang="en-US" sz="2800" dirty="0" smtClean="0"/>
              <a:t>Wetlands</a:t>
            </a:r>
          </a:p>
          <a:p>
            <a:r>
              <a:rPr lang="en-US" sz="2800" dirty="0"/>
              <a:t>	</a:t>
            </a:r>
            <a:r>
              <a:rPr lang="en-US" sz="2800" dirty="0" smtClean="0"/>
              <a:t>Dams</a:t>
            </a:r>
          </a:p>
          <a:p>
            <a:r>
              <a:rPr lang="en-US" sz="2800" dirty="0"/>
              <a:t>	</a:t>
            </a:r>
            <a:r>
              <a:rPr lang="en-US" sz="2800" dirty="0" smtClean="0"/>
              <a:t>Withdrawals</a:t>
            </a:r>
          </a:p>
          <a:p>
            <a:endParaRPr lang="en-US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Snow pack and timing of snowmelt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Antecedent conditions &amp; ET</a:t>
            </a:r>
          </a:p>
        </p:txBody>
      </p:sp>
      <p:pic>
        <p:nvPicPr>
          <p:cNvPr id="1026" name="Picture 2" descr="https://s-media-cache-ak0.pinimg.com/236x/48/e8/3c/48e83cf5873f90144607e0add1d270a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125" y="1218494"/>
            <a:ext cx="3353054" cy="5239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ight Brace 6"/>
          <p:cNvSpPr/>
          <p:nvPr/>
        </p:nvSpPr>
        <p:spPr>
          <a:xfrm>
            <a:off x="4201955" y="2573307"/>
            <a:ext cx="619126" cy="2114550"/>
          </a:xfrm>
          <a:prstGeom prst="rightBrace">
            <a:avLst/>
          </a:prstGeom>
          <a:ln w="412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915150" y="5765143"/>
            <a:ext cx="268739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/>
              <a:t>P ≠ Q</a:t>
            </a:r>
          </a:p>
          <a:p>
            <a:endParaRPr lang="en-US" dirty="0"/>
          </a:p>
        </p:txBody>
      </p:sp>
      <p:sp>
        <p:nvSpPr>
          <p:cNvPr id="22" name="Circular Arrow 21"/>
          <p:cNvSpPr/>
          <p:nvPr/>
        </p:nvSpPr>
        <p:spPr>
          <a:xfrm rot="16200000" flipV="1">
            <a:off x="4311233" y="2816700"/>
            <a:ext cx="2573854" cy="3742313"/>
          </a:xfrm>
          <a:prstGeom prst="circular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50818" cy="572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7175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3" grpId="0"/>
      <p:bldP spid="22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391150" cy="25622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110288" y="49617"/>
            <a:ext cx="571976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Number of sites with the probability that a 99</a:t>
            </a:r>
            <a:r>
              <a:rPr lang="en-US" sz="2800" baseline="30000" dirty="0" smtClean="0"/>
              <a:t>th</a:t>
            </a:r>
            <a:r>
              <a:rPr lang="en-US" sz="2800" dirty="0" smtClean="0"/>
              <a:t> percentile precipitation event results in a 99</a:t>
            </a:r>
            <a:r>
              <a:rPr lang="en-US" sz="2800" baseline="30000" dirty="0" smtClean="0"/>
              <a:t>th</a:t>
            </a:r>
            <a:r>
              <a:rPr lang="en-US" sz="2800" dirty="0" smtClean="0"/>
              <a:t> percentile discharge event</a:t>
            </a:r>
            <a:endParaRPr lang="en-US" sz="2800" dirty="0"/>
          </a:p>
        </p:txBody>
      </p:sp>
      <p:grpSp>
        <p:nvGrpSpPr>
          <p:cNvPr id="9" name="Group 8"/>
          <p:cNvGrpSpPr/>
          <p:nvPr/>
        </p:nvGrpSpPr>
        <p:grpSpPr>
          <a:xfrm>
            <a:off x="990811" y="1815103"/>
            <a:ext cx="11005927" cy="5042897"/>
            <a:chOff x="990811" y="1815103"/>
            <a:chExt cx="11005927" cy="5042897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38600" y="1815103"/>
              <a:ext cx="7958138" cy="5042897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7219950" y="2352675"/>
              <a:ext cx="418147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Soil moisture </a:t>
              </a:r>
              <a:r>
                <a:rPr lang="en-US" sz="2400" dirty="0" smtClean="0">
                  <a:solidFill>
                    <a:srgbClr val="FF0000"/>
                  </a:solidFill>
                </a:rPr>
                <a:t>less</a:t>
              </a:r>
              <a:r>
                <a:rPr lang="en-US" sz="2400" dirty="0" smtClean="0"/>
                <a:t> than the median value</a:t>
              </a:r>
              <a:endParaRPr lang="en-US" sz="2400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7096125" y="4605337"/>
              <a:ext cx="418147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Soil moisture </a:t>
              </a:r>
              <a:r>
                <a:rPr lang="en-US" sz="2400" dirty="0" smtClean="0">
                  <a:solidFill>
                    <a:srgbClr val="FF0000"/>
                  </a:solidFill>
                </a:rPr>
                <a:t>greater</a:t>
              </a:r>
              <a:r>
                <a:rPr lang="en-US" sz="2400" dirty="0" smtClean="0"/>
                <a:t> than the median value</a:t>
              </a:r>
              <a:endParaRPr lang="en-US" sz="2400" dirty="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990811" y="3702694"/>
              <a:ext cx="2328651" cy="110799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6600" dirty="0"/>
                <a:t>P ≠ Q</a:t>
              </a:r>
            </a:p>
          </p:txBody>
        </p:sp>
      </p:grpSp>
      <p:sp>
        <p:nvSpPr>
          <p:cNvPr id="8" name="Rectangle 7"/>
          <p:cNvSpPr/>
          <p:nvPr/>
        </p:nvSpPr>
        <p:spPr>
          <a:xfrm>
            <a:off x="4476750" y="1865499"/>
            <a:ext cx="257175" cy="2871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476750" y="4377328"/>
            <a:ext cx="257175" cy="2871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85005"/>
            <a:ext cx="1350818" cy="572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0963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54788" y="0"/>
            <a:ext cx="529391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Trends in Runoff Ratio (Q/P)</a:t>
            </a:r>
          </a:p>
          <a:p>
            <a:pPr algn="ctr"/>
            <a:r>
              <a:rPr lang="en-US" sz="4400" dirty="0" smtClean="0"/>
              <a:t>1927-2014</a:t>
            </a:r>
            <a:endParaRPr lang="en-US" sz="4400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1182" y="6285005"/>
            <a:ext cx="1350818" cy="572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1130180" y="1750471"/>
            <a:ext cx="9510166" cy="4637693"/>
            <a:chOff x="1130180" y="1750471"/>
            <a:chExt cx="9510166" cy="4637693"/>
          </a:xfrm>
        </p:grpSpPr>
        <p:grpSp>
          <p:nvGrpSpPr>
            <p:cNvPr id="10" name="Group 9"/>
            <p:cNvGrpSpPr/>
            <p:nvPr/>
          </p:nvGrpSpPr>
          <p:grpSpPr>
            <a:xfrm>
              <a:off x="1130180" y="1750471"/>
              <a:ext cx="9510166" cy="4637693"/>
              <a:chOff x="1130180" y="1750471"/>
              <a:chExt cx="9510166" cy="4637693"/>
            </a:xfrm>
          </p:grpSpPr>
          <p:grpSp>
            <p:nvGrpSpPr>
              <p:cNvPr id="7" name="Group 6"/>
              <p:cNvGrpSpPr/>
              <p:nvPr/>
            </p:nvGrpSpPr>
            <p:grpSpPr>
              <a:xfrm>
                <a:off x="2198410" y="1750471"/>
                <a:ext cx="7373706" cy="591870"/>
                <a:chOff x="2198410" y="1750471"/>
                <a:chExt cx="7373706" cy="591870"/>
              </a:xfrm>
            </p:grpSpPr>
            <p:sp>
              <p:nvSpPr>
                <p:cNvPr id="5" name="TextBox 4"/>
                <p:cNvSpPr txBox="1"/>
                <p:nvPr/>
              </p:nvSpPr>
              <p:spPr>
                <a:xfrm>
                  <a:off x="2198410" y="1757566"/>
                  <a:ext cx="1268690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200" dirty="0" smtClean="0"/>
                    <a:t>North</a:t>
                  </a:r>
                  <a:endParaRPr lang="en-US" sz="3200" dirty="0"/>
                </a:p>
              </p:txBody>
            </p:sp>
            <p:sp>
              <p:nvSpPr>
                <p:cNvPr id="6" name="TextBox 5"/>
                <p:cNvSpPr txBox="1"/>
                <p:nvPr/>
              </p:nvSpPr>
              <p:spPr>
                <a:xfrm>
                  <a:off x="8303426" y="1750471"/>
                  <a:ext cx="1268690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200" dirty="0" smtClean="0"/>
                    <a:t>South</a:t>
                  </a:r>
                  <a:endParaRPr lang="en-US" sz="3200" dirty="0"/>
                </a:p>
              </p:txBody>
            </p:sp>
          </p:grpSp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130180" y="2335246"/>
                <a:ext cx="3405150" cy="4052918"/>
              </a:xfrm>
              <a:prstGeom prst="rect">
                <a:avLst/>
              </a:prstGeom>
            </p:spPr>
          </p:pic>
          <p:pic>
            <p:nvPicPr>
              <p:cNvPr id="9" name="Picture 8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235196" y="2335246"/>
                <a:ext cx="3405150" cy="2148153"/>
              </a:xfrm>
              <a:prstGeom prst="rect">
                <a:avLst/>
              </a:prstGeom>
            </p:spPr>
          </p:pic>
        </p:grpSp>
        <p:sp>
          <p:nvSpPr>
            <p:cNvPr id="12" name="Rectangle 11"/>
            <p:cNvSpPr/>
            <p:nvPr/>
          </p:nvSpPr>
          <p:spPr>
            <a:xfrm>
              <a:off x="5510857" y="5280168"/>
              <a:ext cx="2328651" cy="110799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6600" dirty="0"/>
                <a:t>P ≠ Q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10083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52800" y="3295650"/>
            <a:ext cx="50196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1985-2014</a:t>
            </a:r>
            <a:endParaRPr lang="en-US" sz="4400" dirty="0"/>
          </a:p>
        </p:txBody>
      </p:sp>
      <p:sp>
        <p:nvSpPr>
          <p:cNvPr id="3" name="TextBox 2"/>
          <p:cNvSpPr txBox="1"/>
          <p:nvPr/>
        </p:nvSpPr>
        <p:spPr>
          <a:xfrm>
            <a:off x="2978190" y="1337062"/>
            <a:ext cx="6248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What about the period specific to the WSM?</a:t>
            </a:r>
            <a:endParaRPr lang="en-US" sz="4400" dirty="0"/>
          </a:p>
        </p:txBody>
      </p:sp>
      <p:grpSp>
        <p:nvGrpSpPr>
          <p:cNvPr id="12" name="Group 11"/>
          <p:cNvGrpSpPr/>
          <p:nvPr/>
        </p:nvGrpSpPr>
        <p:grpSpPr>
          <a:xfrm>
            <a:off x="710169" y="6334124"/>
            <a:ext cx="10695471" cy="390526"/>
            <a:chOff x="126770" y="314324"/>
            <a:chExt cx="10695471" cy="390526"/>
          </a:xfrm>
        </p:grpSpPr>
        <p:grpSp>
          <p:nvGrpSpPr>
            <p:cNvPr id="13" name="Group 12"/>
            <p:cNvGrpSpPr/>
            <p:nvPr/>
          </p:nvGrpSpPr>
          <p:grpSpPr>
            <a:xfrm>
              <a:off x="126770" y="342899"/>
              <a:ext cx="5435839" cy="361951"/>
              <a:chOff x="126770" y="342899"/>
              <a:chExt cx="5435839" cy="361951"/>
            </a:xfrm>
          </p:grpSpPr>
          <p:sp>
            <p:nvSpPr>
              <p:cNvPr id="35" name="Oval 34"/>
              <p:cNvSpPr/>
              <p:nvPr/>
            </p:nvSpPr>
            <p:spPr>
              <a:xfrm>
                <a:off x="1789485" y="371475"/>
                <a:ext cx="485775" cy="314325"/>
              </a:xfrm>
              <a:prstGeom prst="ellipse">
                <a:avLst/>
              </a:prstGeom>
              <a:noFill/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/>
              <p:cNvSpPr/>
              <p:nvPr/>
            </p:nvSpPr>
            <p:spPr>
              <a:xfrm>
                <a:off x="3428992" y="342900"/>
                <a:ext cx="485775" cy="314325"/>
              </a:xfrm>
              <a:prstGeom prst="ellipse">
                <a:avLst/>
              </a:prstGeom>
              <a:noFill/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7" name="Group 36"/>
              <p:cNvGrpSpPr/>
              <p:nvPr/>
            </p:nvGrpSpPr>
            <p:grpSpPr>
              <a:xfrm>
                <a:off x="126770" y="342899"/>
                <a:ext cx="5435839" cy="361951"/>
                <a:chOff x="1536470" y="1200149"/>
                <a:chExt cx="5435839" cy="361951"/>
              </a:xfrm>
            </p:grpSpPr>
            <p:sp>
              <p:nvSpPr>
                <p:cNvPr id="39" name="Oval 38"/>
                <p:cNvSpPr/>
                <p:nvPr/>
              </p:nvSpPr>
              <p:spPr>
                <a:xfrm>
                  <a:off x="1808531" y="1238250"/>
                  <a:ext cx="485775" cy="314325"/>
                </a:xfrm>
                <a:prstGeom prst="ellipse">
                  <a:avLst/>
                </a:prstGeom>
                <a:noFill/>
                <a:ln w="381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0" name="Oval 39"/>
                <p:cNvSpPr/>
                <p:nvPr/>
              </p:nvSpPr>
              <p:spPr>
                <a:xfrm>
                  <a:off x="1536470" y="1247775"/>
                  <a:ext cx="485775" cy="314325"/>
                </a:xfrm>
                <a:prstGeom prst="ellipse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 w="381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1" name="Oval 40"/>
                <p:cNvSpPr/>
                <p:nvPr/>
              </p:nvSpPr>
              <p:spPr>
                <a:xfrm>
                  <a:off x="2353846" y="1219200"/>
                  <a:ext cx="485775" cy="314325"/>
                </a:xfrm>
                <a:prstGeom prst="ellipse">
                  <a:avLst/>
                </a:prstGeom>
                <a:noFill/>
                <a:ln w="381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2" name="Oval 41"/>
                <p:cNvSpPr/>
                <p:nvPr/>
              </p:nvSpPr>
              <p:spPr>
                <a:xfrm>
                  <a:off x="2094276" y="1228725"/>
                  <a:ext cx="485775" cy="314325"/>
                </a:xfrm>
                <a:prstGeom prst="ellipse">
                  <a:avLst/>
                </a:prstGeom>
                <a:noFill/>
                <a:ln w="381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" name="Oval 42"/>
                <p:cNvSpPr/>
                <p:nvPr/>
              </p:nvSpPr>
              <p:spPr>
                <a:xfrm>
                  <a:off x="2658637" y="1228725"/>
                  <a:ext cx="485775" cy="314325"/>
                </a:xfrm>
                <a:prstGeom prst="ellipse">
                  <a:avLst/>
                </a:prstGeom>
                <a:noFill/>
                <a:ln w="381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4" name="Oval 43"/>
                <p:cNvSpPr/>
                <p:nvPr/>
              </p:nvSpPr>
              <p:spPr>
                <a:xfrm>
                  <a:off x="2917000" y="1228725"/>
                  <a:ext cx="485775" cy="314325"/>
                </a:xfrm>
                <a:prstGeom prst="ellipse">
                  <a:avLst/>
                </a:prstGeom>
                <a:noFill/>
                <a:ln w="381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" name="Oval 44"/>
                <p:cNvSpPr/>
                <p:nvPr/>
              </p:nvSpPr>
              <p:spPr>
                <a:xfrm>
                  <a:off x="3469458" y="1219200"/>
                  <a:ext cx="485775" cy="314325"/>
                </a:xfrm>
                <a:prstGeom prst="ellipse">
                  <a:avLst/>
                </a:prstGeom>
                <a:noFill/>
                <a:ln w="381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6" name="Oval 45"/>
                <p:cNvSpPr/>
                <p:nvPr/>
              </p:nvSpPr>
              <p:spPr>
                <a:xfrm>
                  <a:off x="3745687" y="1209675"/>
                  <a:ext cx="485775" cy="314325"/>
                </a:xfrm>
                <a:prstGeom prst="ellipse">
                  <a:avLst/>
                </a:prstGeom>
                <a:noFill/>
                <a:ln w="381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7" name="Oval 46"/>
                <p:cNvSpPr/>
                <p:nvPr/>
              </p:nvSpPr>
              <p:spPr>
                <a:xfrm>
                  <a:off x="4029053" y="1200149"/>
                  <a:ext cx="485775" cy="314325"/>
                </a:xfrm>
                <a:prstGeom prst="ellipse">
                  <a:avLst/>
                </a:prstGeom>
                <a:noFill/>
                <a:ln w="381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8" name="Oval 47"/>
                <p:cNvSpPr/>
                <p:nvPr/>
              </p:nvSpPr>
              <p:spPr>
                <a:xfrm>
                  <a:off x="4586275" y="1200150"/>
                  <a:ext cx="485775" cy="314325"/>
                </a:xfrm>
                <a:prstGeom prst="ellipse">
                  <a:avLst/>
                </a:prstGeom>
                <a:noFill/>
                <a:ln w="381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9" name="Oval 48"/>
                <p:cNvSpPr/>
                <p:nvPr/>
              </p:nvSpPr>
              <p:spPr>
                <a:xfrm>
                  <a:off x="4288614" y="1209675"/>
                  <a:ext cx="485775" cy="314325"/>
                </a:xfrm>
                <a:prstGeom prst="ellipse">
                  <a:avLst/>
                </a:prstGeom>
                <a:noFill/>
                <a:ln w="381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0" name="Oval 49"/>
                <p:cNvSpPr/>
                <p:nvPr/>
              </p:nvSpPr>
              <p:spPr>
                <a:xfrm>
                  <a:off x="6238880" y="1209675"/>
                  <a:ext cx="485775" cy="314325"/>
                </a:xfrm>
                <a:prstGeom prst="ellipse">
                  <a:avLst/>
                </a:prstGeom>
                <a:noFill/>
                <a:ln w="381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1" name="Oval 50"/>
                <p:cNvSpPr/>
                <p:nvPr/>
              </p:nvSpPr>
              <p:spPr>
                <a:xfrm>
                  <a:off x="6486534" y="1209675"/>
                  <a:ext cx="485775" cy="314325"/>
                </a:xfrm>
                <a:prstGeom prst="ellipse">
                  <a:avLst/>
                </a:prstGeom>
                <a:noFill/>
                <a:ln w="381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2" name="Oval 51"/>
                <p:cNvSpPr/>
                <p:nvPr/>
              </p:nvSpPr>
              <p:spPr>
                <a:xfrm>
                  <a:off x="5143497" y="1200150"/>
                  <a:ext cx="485775" cy="314325"/>
                </a:xfrm>
                <a:prstGeom prst="ellipse">
                  <a:avLst/>
                </a:prstGeom>
                <a:noFill/>
                <a:ln w="381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3" name="Oval 52"/>
                <p:cNvSpPr/>
                <p:nvPr/>
              </p:nvSpPr>
              <p:spPr>
                <a:xfrm>
                  <a:off x="5691188" y="1209675"/>
                  <a:ext cx="485775" cy="304800"/>
                </a:xfrm>
                <a:prstGeom prst="ellipse">
                  <a:avLst/>
                </a:prstGeom>
                <a:noFill/>
                <a:ln w="381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4" name="Oval 53"/>
                <p:cNvSpPr/>
                <p:nvPr/>
              </p:nvSpPr>
              <p:spPr>
                <a:xfrm>
                  <a:off x="5391149" y="1200150"/>
                  <a:ext cx="485775" cy="314325"/>
                </a:xfrm>
                <a:prstGeom prst="ellipse">
                  <a:avLst/>
                </a:prstGeom>
                <a:noFill/>
                <a:ln w="381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38" name="Oval 37"/>
              <p:cNvSpPr/>
              <p:nvPr/>
            </p:nvSpPr>
            <p:spPr>
              <a:xfrm>
                <a:off x="4524375" y="342899"/>
                <a:ext cx="485775" cy="314325"/>
              </a:xfrm>
              <a:prstGeom prst="ellipse">
                <a:avLst/>
              </a:prstGeom>
              <a:noFill/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" name="Group 13"/>
            <p:cNvGrpSpPr/>
            <p:nvPr/>
          </p:nvGrpSpPr>
          <p:grpSpPr>
            <a:xfrm>
              <a:off x="5386402" y="314324"/>
              <a:ext cx="5435839" cy="361951"/>
              <a:chOff x="126770" y="342899"/>
              <a:chExt cx="5435839" cy="361951"/>
            </a:xfrm>
          </p:grpSpPr>
          <p:sp>
            <p:nvSpPr>
              <p:cNvPr id="15" name="Oval 14"/>
              <p:cNvSpPr/>
              <p:nvPr/>
            </p:nvSpPr>
            <p:spPr>
              <a:xfrm>
                <a:off x="1789485" y="371475"/>
                <a:ext cx="485775" cy="314325"/>
              </a:xfrm>
              <a:prstGeom prst="ellipse">
                <a:avLst/>
              </a:prstGeom>
              <a:noFill/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Oval 15"/>
              <p:cNvSpPr/>
              <p:nvPr/>
            </p:nvSpPr>
            <p:spPr>
              <a:xfrm>
                <a:off x="3428992" y="342900"/>
                <a:ext cx="485775" cy="314325"/>
              </a:xfrm>
              <a:prstGeom prst="ellipse">
                <a:avLst/>
              </a:prstGeom>
              <a:noFill/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7" name="Group 16"/>
              <p:cNvGrpSpPr/>
              <p:nvPr/>
            </p:nvGrpSpPr>
            <p:grpSpPr>
              <a:xfrm>
                <a:off x="126770" y="342899"/>
                <a:ext cx="5435839" cy="361951"/>
                <a:chOff x="1536470" y="1200149"/>
                <a:chExt cx="5435839" cy="361951"/>
              </a:xfrm>
            </p:grpSpPr>
            <p:sp>
              <p:nvSpPr>
                <p:cNvPr id="19" name="Oval 18"/>
                <p:cNvSpPr/>
                <p:nvPr/>
              </p:nvSpPr>
              <p:spPr>
                <a:xfrm>
                  <a:off x="1808531" y="1238250"/>
                  <a:ext cx="485775" cy="314325"/>
                </a:xfrm>
                <a:prstGeom prst="ellipse">
                  <a:avLst/>
                </a:prstGeom>
                <a:noFill/>
                <a:ln w="381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" name="Oval 19"/>
                <p:cNvSpPr/>
                <p:nvPr/>
              </p:nvSpPr>
              <p:spPr>
                <a:xfrm>
                  <a:off x="1536470" y="1247775"/>
                  <a:ext cx="485775" cy="314325"/>
                </a:xfrm>
                <a:prstGeom prst="ellipse">
                  <a:avLst/>
                </a:prstGeom>
                <a:noFill/>
                <a:ln w="381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" name="Oval 20"/>
                <p:cNvSpPr/>
                <p:nvPr/>
              </p:nvSpPr>
              <p:spPr>
                <a:xfrm>
                  <a:off x="2353846" y="1219200"/>
                  <a:ext cx="485775" cy="314325"/>
                </a:xfrm>
                <a:prstGeom prst="ellipse">
                  <a:avLst/>
                </a:prstGeom>
                <a:noFill/>
                <a:ln w="381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" name="Oval 21"/>
                <p:cNvSpPr/>
                <p:nvPr/>
              </p:nvSpPr>
              <p:spPr>
                <a:xfrm>
                  <a:off x="2094276" y="1228725"/>
                  <a:ext cx="485775" cy="314325"/>
                </a:xfrm>
                <a:prstGeom prst="ellipse">
                  <a:avLst/>
                </a:prstGeom>
                <a:noFill/>
                <a:ln w="381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" name="Oval 22"/>
                <p:cNvSpPr/>
                <p:nvPr/>
              </p:nvSpPr>
              <p:spPr>
                <a:xfrm>
                  <a:off x="2658637" y="1228725"/>
                  <a:ext cx="485775" cy="314325"/>
                </a:xfrm>
                <a:prstGeom prst="ellipse">
                  <a:avLst/>
                </a:prstGeom>
                <a:noFill/>
                <a:ln w="381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" name="Oval 23"/>
                <p:cNvSpPr/>
                <p:nvPr/>
              </p:nvSpPr>
              <p:spPr>
                <a:xfrm>
                  <a:off x="2917000" y="1228725"/>
                  <a:ext cx="485775" cy="314325"/>
                </a:xfrm>
                <a:prstGeom prst="ellipse">
                  <a:avLst/>
                </a:prstGeom>
                <a:noFill/>
                <a:ln w="381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" name="Oval 24"/>
                <p:cNvSpPr/>
                <p:nvPr/>
              </p:nvSpPr>
              <p:spPr>
                <a:xfrm>
                  <a:off x="3469458" y="1219200"/>
                  <a:ext cx="485775" cy="314325"/>
                </a:xfrm>
                <a:prstGeom prst="ellipse">
                  <a:avLst/>
                </a:prstGeom>
                <a:noFill/>
                <a:ln w="381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" name="Oval 25"/>
                <p:cNvSpPr/>
                <p:nvPr/>
              </p:nvSpPr>
              <p:spPr>
                <a:xfrm>
                  <a:off x="3745687" y="1209675"/>
                  <a:ext cx="485775" cy="314325"/>
                </a:xfrm>
                <a:prstGeom prst="ellipse">
                  <a:avLst/>
                </a:prstGeom>
                <a:noFill/>
                <a:ln w="381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" name="Oval 26"/>
                <p:cNvSpPr/>
                <p:nvPr/>
              </p:nvSpPr>
              <p:spPr>
                <a:xfrm>
                  <a:off x="4029053" y="1200149"/>
                  <a:ext cx="485775" cy="314325"/>
                </a:xfrm>
                <a:prstGeom prst="ellipse">
                  <a:avLst/>
                </a:prstGeom>
                <a:noFill/>
                <a:ln w="381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" name="Oval 27"/>
                <p:cNvSpPr/>
                <p:nvPr/>
              </p:nvSpPr>
              <p:spPr>
                <a:xfrm>
                  <a:off x="4586275" y="1200150"/>
                  <a:ext cx="485775" cy="314325"/>
                </a:xfrm>
                <a:prstGeom prst="ellipse">
                  <a:avLst/>
                </a:prstGeom>
                <a:noFill/>
                <a:ln w="381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" name="Oval 28"/>
                <p:cNvSpPr/>
                <p:nvPr/>
              </p:nvSpPr>
              <p:spPr>
                <a:xfrm>
                  <a:off x="4288614" y="1209675"/>
                  <a:ext cx="485775" cy="314325"/>
                </a:xfrm>
                <a:prstGeom prst="ellipse">
                  <a:avLst/>
                </a:prstGeom>
                <a:noFill/>
                <a:ln w="381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" name="Oval 29"/>
                <p:cNvSpPr/>
                <p:nvPr/>
              </p:nvSpPr>
              <p:spPr>
                <a:xfrm>
                  <a:off x="6238880" y="1209675"/>
                  <a:ext cx="485775" cy="314325"/>
                </a:xfrm>
                <a:prstGeom prst="ellipse">
                  <a:avLst/>
                </a:prstGeom>
                <a:noFill/>
                <a:ln w="381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" name="Oval 30"/>
                <p:cNvSpPr/>
                <p:nvPr/>
              </p:nvSpPr>
              <p:spPr>
                <a:xfrm>
                  <a:off x="6486534" y="1209675"/>
                  <a:ext cx="485775" cy="314325"/>
                </a:xfrm>
                <a:prstGeom prst="ellipse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 w="381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" name="Oval 31"/>
                <p:cNvSpPr/>
                <p:nvPr/>
              </p:nvSpPr>
              <p:spPr>
                <a:xfrm>
                  <a:off x="5143497" y="1200150"/>
                  <a:ext cx="485775" cy="314325"/>
                </a:xfrm>
                <a:prstGeom prst="ellipse">
                  <a:avLst/>
                </a:prstGeom>
                <a:noFill/>
                <a:ln w="381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" name="Oval 32"/>
                <p:cNvSpPr/>
                <p:nvPr/>
              </p:nvSpPr>
              <p:spPr>
                <a:xfrm>
                  <a:off x="5691188" y="1209675"/>
                  <a:ext cx="485775" cy="304800"/>
                </a:xfrm>
                <a:prstGeom prst="ellipse">
                  <a:avLst/>
                </a:prstGeom>
                <a:noFill/>
                <a:ln w="381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" name="Oval 33"/>
                <p:cNvSpPr/>
                <p:nvPr/>
              </p:nvSpPr>
              <p:spPr>
                <a:xfrm>
                  <a:off x="5391149" y="1200150"/>
                  <a:ext cx="485775" cy="314325"/>
                </a:xfrm>
                <a:prstGeom prst="ellipse">
                  <a:avLst/>
                </a:prstGeom>
                <a:noFill/>
                <a:ln w="381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8" name="Oval 17"/>
              <p:cNvSpPr/>
              <p:nvPr/>
            </p:nvSpPr>
            <p:spPr>
              <a:xfrm>
                <a:off x="4524375" y="342899"/>
                <a:ext cx="485775" cy="314325"/>
              </a:xfrm>
              <a:prstGeom prst="ellipse">
                <a:avLst/>
              </a:prstGeom>
              <a:noFill/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55" name="Group 54"/>
          <p:cNvGrpSpPr/>
          <p:nvPr/>
        </p:nvGrpSpPr>
        <p:grpSpPr>
          <a:xfrm>
            <a:off x="894126" y="161924"/>
            <a:ext cx="10695471" cy="390526"/>
            <a:chOff x="126770" y="314324"/>
            <a:chExt cx="10695471" cy="390526"/>
          </a:xfrm>
        </p:grpSpPr>
        <p:grpSp>
          <p:nvGrpSpPr>
            <p:cNvPr id="56" name="Group 55"/>
            <p:cNvGrpSpPr/>
            <p:nvPr/>
          </p:nvGrpSpPr>
          <p:grpSpPr>
            <a:xfrm>
              <a:off x="126770" y="342899"/>
              <a:ext cx="5435839" cy="361951"/>
              <a:chOff x="126770" y="342899"/>
              <a:chExt cx="5435839" cy="361951"/>
            </a:xfrm>
          </p:grpSpPr>
          <p:sp>
            <p:nvSpPr>
              <p:cNvPr id="78" name="Oval 77"/>
              <p:cNvSpPr/>
              <p:nvPr/>
            </p:nvSpPr>
            <p:spPr>
              <a:xfrm>
                <a:off x="1789485" y="371475"/>
                <a:ext cx="485775" cy="314325"/>
              </a:xfrm>
              <a:prstGeom prst="ellipse">
                <a:avLst/>
              </a:prstGeom>
              <a:noFill/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Oval 78"/>
              <p:cNvSpPr/>
              <p:nvPr/>
            </p:nvSpPr>
            <p:spPr>
              <a:xfrm>
                <a:off x="3428992" y="342900"/>
                <a:ext cx="485775" cy="314325"/>
              </a:xfrm>
              <a:prstGeom prst="ellipse">
                <a:avLst/>
              </a:prstGeom>
              <a:noFill/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80" name="Group 79"/>
              <p:cNvGrpSpPr/>
              <p:nvPr/>
            </p:nvGrpSpPr>
            <p:grpSpPr>
              <a:xfrm>
                <a:off x="126770" y="342899"/>
                <a:ext cx="5435839" cy="361951"/>
                <a:chOff x="1536470" y="1200149"/>
                <a:chExt cx="5435839" cy="361951"/>
              </a:xfrm>
            </p:grpSpPr>
            <p:sp>
              <p:nvSpPr>
                <p:cNvPr id="82" name="Oval 81"/>
                <p:cNvSpPr/>
                <p:nvPr/>
              </p:nvSpPr>
              <p:spPr>
                <a:xfrm>
                  <a:off x="1808531" y="1238250"/>
                  <a:ext cx="485775" cy="314325"/>
                </a:xfrm>
                <a:prstGeom prst="ellipse">
                  <a:avLst/>
                </a:prstGeom>
                <a:noFill/>
                <a:ln w="381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Oval 82"/>
                <p:cNvSpPr/>
                <p:nvPr/>
              </p:nvSpPr>
              <p:spPr>
                <a:xfrm>
                  <a:off x="1536470" y="1247775"/>
                  <a:ext cx="485775" cy="314325"/>
                </a:xfrm>
                <a:prstGeom prst="ellipse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 w="381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4" name="Oval 83"/>
                <p:cNvSpPr/>
                <p:nvPr/>
              </p:nvSpPr>
              <p:spPr>
                <a:xfrm>
                  <a:off x="2353846" y="1219200"/>
                  <a:ext cx="485775" cy="314325"/>
                </a:xfrm>
                <a:prstGeom prst="ellipse">
                  <a:avLst/>
                </a:prstGeom>
                <a:noFill/>
                <a:ln w="381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Oval 84"/>
                <p:cNvSpPr/>
                <p:nvPr/>
              </p:nvSpPr>
              <p:spPr>
                <a:xfrm>
                  <a:off x="2094276" y="1228725"/>
                  <a:ext cx="485775" cy="314325"/>
                </a:xfrm>
                <a:prstGeom prst="ellipse">
                  <a:avLst/>
                </a:prstGeom>
                <a:noFill/>
                <a:ln w="381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Oval 85"/>
                <p:cNvSpPr/>
                <p:nvPr/>
              </p:nvSpPr>
              <p:spPr>
                <a:xfrm>
                  <a:off x="2658637" y="1228725"/>
                  <a:ext cx="485775" cy="314325"/>
                </a:xfrm>
                <a:prstGeom prst="ellipse">
                  <a:avLst/>
                </a:prstGeom>
                <a:noFill/>
                <a:ln w="381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7" name="Oval 86"/>
                <p:cNvSpPr/>
                <p:nvPr/>
              </p:nvSpPr>
              <p:spPr>
                <a:xfrm>
                  <a:off x="2917000" y="1228725"/>
                  <a:ext cx="485775" cy="314325"/>
                </a:xfrm>
                <a:prstGeom prst="ellipse">
                  <a:avLst/>
                </a:prstGeom>
                <a:noFill/>
                <a:ln w="381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Oval 87"/>
                <p:cNvSpPr/>
                <p:nvPr/>
              </p:nvSpPr>
              <p:spPr>
                <a:xfrm>
                  <a:off x="3469458" y="1219200"/>
                  <a:ext cx="485775" cy="314325"/>
                </a:xfrm>
                <a:prstGeom prst="ellipse">
                  <a:avLst/>
                </a:prstGeom>
                <a:noFill/>
                <a:ln w="381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Oval 88"/>
                <p:cNvSpPr/>
                <p:nvPr/>
              </p:nvSpPr>
              <p:spPr>
                <a:xfrm>
                  <a:off x="3745687" y="1209675"/>
                  <a:ext cx="485775" cy="314325"/>
                </a:xfrm>
                <a:prstGeom prst="ellipse">
                  <a:avLst/>
                </a:prstGeom>
                <a:noFill/>
                <a:ln w="381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0" name="Oval 89"/>
                <p:cNvSpPr/>
                <p:nvPr/>
              </p:nvSpPr>
              <p:spPr>
                <a:xfrm>
                  <a:off x="4029053" y="1200149"/>
                  <a:ext cx="485775" cy="314325"/>
                </a:xfrm>
                <a:prstGeom prst="ellipse">
                  <a:avLst/>
                </a:prstGeom>
                <a:noFill/>
                <a:ln w="381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1" name="Oval 90"/>
                <p:cNvSpPr/>
                <p:nvPr/>
              </p:nvSpPr>
              <p:spPr>
                <a:xfrm>
                  <a:off x="4586275" y="1200150"/>
                  <a:ext cx="485775" cy="314325"/>
                </a:xfrm>
                <a:prstGeom prst="ellipse">
                  <a:avLst/>
                </a:prstGeom>
                <a:noFill/>
                <a:ln w="381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2" name="Oval 91"/>
                <p:cNvSpPr/>
                <p:nvPr/>
              </p:nvSpPr>
              <p:spPr>
                <a:xfrm>
                  <a:off x="4288614" y="1209675"/>
                  <a:ext cx="485775" cy="314325"/>
                </a:xfrm>
                <a:prstGeom prst="ellipse">
                  <a:avLst/>
                </a:prstGeom>
                <a:noFill/>
                <a:ln w="381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3" name="Oval 92"/>
                <p:cNvSpPr/>
                <p:nvPr/>
              </p:nvSpPr>
              <p:spPr>
                <a:xfrm>
                  <a:off x="6238880" y="1209675"/>
                  <a:ext cx="485775" cy="314325"/>
                </a:xfrm>
                <a:prstGeom prst="ellipse">
                  <a:avLst/>
                </a:prstGeom>
                <a:noFill/>
                <a:ln w="381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4" name="Oval 93"/>
                <p:cNvSpPr/>
                <p:nvPr/>
              </p:nvSpPr>
              <p:spPr>
                <a:xfrm>
                  <a:off x="6486534" y="1209675"/>
                  <a:ext cx="485775" cy="314325"/>
                </a:xfrm>
                <a:prstGeom prst="ellipse">
                  <a:avLst/>
                </a:prstGeom>
                <a:noFill/>
                <a:ln w="381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5" name="Oval 94"/>
                <p:cNvSpPr/>
                <p:nvPr/>
              </p:nvSpPr>
              <p:spPr>
                <a:xfrm>
                  <a:off x="5143497" y="1200150"/>
                  <a:ext cx="485775" cy="314325"/>
                </a:xfrm>
                <a:prstGeom prst="ellipse">
                  <a:avLst/>
                </a:prstGeom>
                <a:noFill/>
                <a:ln w="381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6" name="Oval 95"/>
                <p:cNvSpPr/>
                <p:nvPr/>
              </p:nvSpPr>
              <p:spPr>
                <a:xfrm>
                  <a:off x="5691188" y="1209675"/>
                  <a:ext cx="485775" cy="304800"/>
                </a:xfrm>
                <a:prstGeom prst="ellipse">
                  <a:avLst/>
                </a:prstGeom>
                <a:noFill/>
                <a:ln w="381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7" name="Oval 96"/>
                <p:cNvSpPr/>
                <p:nvPr/>
              </p:nvSpPr>
              <p:spPr>
                <a:xfrm>
                  <a:off x="5391149" y="1200150"/>
                  <a:ext cx="485775" cy="314325"/>
                </a:xfrm>
                <a:prstGeom prst="ellipse">
                  <a:avLst/>
                </a:prstGeom>
                <a:noFill/>
                <a:ln w="381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81" name="Oval 80"/>
              <p:cNvSpPr/>
              <p:nvPr/>
            </p:nvSpPr>
            <p:spPr>
              <a:xfrm>
                <a:off x="4524375" y="342899"/>
                <a:ext cx="485775" cy="314325"/>
              </a:xfrm>
              <a:prstGeom prst="ellipse">
                <a:avLst/>
              </a:prstGeom>
              <a:noFill/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7" name="Group 56"/>
            <p:cNvGrpSpPr/>
            <p:nvPr/>
          </p:nvGrpSpPr>
          <p:grpSpPr>
            <a:xfrm>
              <a:off x="5386402" y="314324"/>
              <a:ext cx="5435839" cy="361951"/>
              <a:chOff x="126770" y="342899"/>
              <a:chExt cx="5435839" cy="361951"/>
            </a:xfrm>
          </p:grpSpPr>
          <p:sp>
            <p:nvSpPr>
              <p:cNvPr id="58" name="Oval 57"/>
              <p:cNvSpPr/>
              <p:nvPr/>
            </p:nvSpPr>
            <p:spPr>
              <a:xfrm>
                <a:off x="1789485" y="371475"/>
                <a:ext cx="485775" cy="314325"/>
              </a:xfrm>
              <a:prstGeom prst="ellipse">
                <a:avLst/>
              </a:prstGeom>
              <a:noFill/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/>
              <p:nvPr/>
            </p:nvSpPr>
            <p:spPr>
              <a:xfrm>
                <a:off x="3428992" y="342900"/>
                <a:ext cx="485775" cy="314325"/>
              </a:xfrm>
              <a:prstGeom prst="ellipse">
                <a:avLst/>
              </a:prstGeom>
              <a:noFill/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60" name="Group 59"/>
              <p:cNvGrpSpPr/>
              <p:nvPr/>
            </p:nvGrpSpPr>
            <p:grpSpPr>
              <a:xfrm>
                <a:off x="126770" y="342899"/>
                <a:ext cx="5435839" cy="361951"/>
                <a:chOff x="1536470" y="1200149"/>
                <a:chExt cx="5435839" cy="361951"/>
              </a:xfrm>
            </p:grpSpPr>
            <p:sp>
              <p:nvSpPr>
                <p:cNvPr id="62" name="Oval 61"/>
                <p:cNvSpPr/>
                <p:nvPr/>
              </p:nvSpPr>
              <p:spPr>
                <a:xfrm>
                  <a:off x="1808531" y="1238250"/>
                  <a:ext cx="485775" cy="314325"/>
                </a:xfrm>
                <a:prstGeom prst="ellipse">
                  <a:avLst/>
                </a:prstGeom>
                <a:noFill/>
                <a:ln w="381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3" name="Oval 62"/>
                <p:cNvSpPr/>
                <p:nvPr/>
              </p:nvSpPr>
              <p:spPr>
                <a:xfrm>
                  <a:off x="1536470" y="1247775"/>
                  <a:ext cx="485775" cy="314325"/>
                </a:xfrm>
                <a:prstGeom prst="ellipse">
                  <a:avLst/>
                </a:prstGeom>
                <a:noFill/>
                <a:ln w="381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4" name="Oval 63"/>
                <p:cNvSpPr/>
                <p:nvPr/>
              </p:nvSpPr>
              <p:spPr>
                <a:xfrm>
                  <a:off x="2353846" y="1219200"/>
                  <a:ext cx="485775" cy="314325"/>
                </a:xfrm>
                <a:prstGeom prst="ellipse">
                  <a:avLst/>
                </a:prstGeom>
                <a:noFill/>
                <a:ln w="381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5" name="Oval 64"/>
                <p:cNvSpPr/>
                <p:nvPr/>
              </p:nvSpPr>
              <p:spPr>
                <a:xfrm>
                  <a:off x="2094276" y="1228725"/>
                  <a:ext cx="485775" cy="314325"/>
                </a:xfrm>
                <a:prstGeom prst="ellipse">
                  <a:avLst/>
                </a:prstGeom>
                <a:noFill/>
                <a:ln w="381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6" name="Oval 65"/>
                <p:cNvSpPr/>
                <p:nvPr/>
              </p:nvSpPr>
              <p:spPr>
                <a:xfrm>
                  <a:off x="2658637" y="1228725"/>
                  <a:ext cx="485775" cy="314325"/>
                </a:xfrm>
                <a:prstGeom prst="ellipse">
                  <a:avLst/>
                </a:prstGeom>
                <a:noFill/>
                <a:ln w="381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7" name="Oval 66"/>
                <p:cNvSpPr/>
                <p:nvPr/>
              </p:nvSpPr>
              <p:spPr>
                <a:xfrm>
                  <a:off x="2917000" y="1228725"/>
                  <a:ext cx="485775" cy="314325"/>
                </a:xfrm>
                <a:prstGeom prst="ellipse">
                  <a:avLst/>
                </a:prstGeom>
                <a:noFill/>
                <a:ln w="381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" name="Oval 67"/>
                <p:cNvSpPr/>
                <p:nvPr/>
              </p:nvSpPr>
              <p:spPr>
                <a:xfrm>
                  <a:off x="3469458" y="1219200"/>
                  <a:ext cx="485775" cy="314325"/>
                </a:xfrm>
                <a:prstGeom prst="ellipse">
                  <a:avLst/>
                </a:prstGeom>
                <a:noFill/>
                <a:ln w="381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9" name="Oval 68"/>
                <p:cNvSpPr/>
                <p:nvPr/>
              </p:nvSpPr>
              <p:spPr>
                <a:xfrm>
                  <a:off x="3745687" y="1209675"/>
                  <a:ext cx="485775" cy="314325"/>
                </a:xfrm>
                <a:prstGeom prst="ellipse">
                  <a:avLst/>
                </a:prstGeom>
                <a:noFill/>
                <a:ln w="381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0" name="Oval 69"/>
                <p:cNvSpPr/>
                <p:nvPr/>
              </p:nvSpPr>
              <p:spPr>
                <a:xfrm>
                  <a:off x="4029053" y="1200149"/>
                  <a:ext cx="485775" cy="314325"/>
                </a:xfrm>
                <a:prstGeom prst="ellipse">
                  <a:avLst/>
                </a:prstGeom>
                <a:noFill/>
                <a:ln w="381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1" name="Oval 70"/>
                <p:cNvSpPr/>
                <p:nvPr/>
              </p:nvSpPr>
              <p:spPr>
                <a:xfrm>
                  <a:off x="4586275" y="1200150"/>
                  <a:ext cx="485775" cy="314325"/>
                </a:xfrm>
                <a:prstGeom prst="ellipse">
                  <a:avLst/>
                </a:prstGeom>
                <a:noFill/>
                <a:ln w="381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2" name="Oval 71"/>
                <p:cNvSpPr/>
                <p:nvPr/>
              </p:nvSpPr>
              <p:spPr>
                <a:xfrm>
                  <a:off x="4288614" y="1209675"/>
                  <a:ext cx="485775" cy="314325"/>
                </a:xfrm>
                <a:prstGeom prst="ellipse">
                  <a:avLst/>
                </a:prstGeom>
                <a:noFill/>
                <a:ln w="381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3" name="Oval 72"/>
                <p:cNvSpPr/>
                <p:nvPr/>
              </p:nvSpPr>
              <p:spPr>
                <a:xfrm>
                  <a:off x="6238880" y="1209675"/>
                  <a:ext cx="485775" cy="314325"/>
                </a:xfrm>
                <a:prstGeom prst="ellipse">
                  <a:avLst/>
                </a:prstGeom>
                <a:noFill/>
                <a:ln w="381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4" name="Oval 73"/>
                <p:cNvSpPr/>
                <p:nvPr/>
              </p:nvSpPr>
              <p:spPr>
                <a:xfrm>
                  <a:off x="6486534" y="1209675"/>
                  <a:ext cx="485775" cy="314325"/>
                </a:xfrm>
                <a:prstGeom prst="ellipse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 w="381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5" name="Oval 74"/>
                <p:cNvSpPr/>
                <p:nvPr/>
              </p:nvSpPr>
              <p:spPr>
                <a:xfrm>
                  <a:off x="5143497" y="1200150"/>
                  <a:ext cx="485775" cy="314325"/>
                </a:xfrm>
                <a:prstGeom prst="ellipse">
                  <a:avLst/>
                </a:prstGeom>
                <a:noFill/>
                <a:ln w="381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6" name="Oval 75"/>
                <p:cNvSpPr/>
                <p:nvPr/>
              </p:nvSpPr>
              <p:spPr>
                <a:xfrm>
                  <a:off x="5691188" y="1209675"/>
                  <a:ext cx="485775" cy="304800"/>
                </a:xfrm>
                <a:prstGeom prst="ellipse">
                  <a:avLst/>
                </a:prstGeom>
                <a:noFill/>
                <a:ln w="381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7" name="Oval 76"/>
                <p:cNvSpPr/>
                <p:nvPr/>
              </p:nvSpPr>
              <p:spPr>
                <a:xfrm>
                  <a:off x="5391149" y="1200150"/>
                  <a:ext cx="485775" cy="314325"/>
                </a:xfrm>
                <a:prstGeom prst="ellipse">
                  <a:avLst/>
                </a:prstGeom>
                <a:noFill/>
                <a:ln w="381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61" name="Oval 60"/>
              <p:cNvSpPr/>
              <p:nvPr/>
            </p:nvSpPr>
            <p:spPr>
              <a:xfrm>
                <a:off x="4524375" y="342899"/>
                <a:ext cx="485775" cy="314325"/>
              </a:xfrm>
              <a:prstGeom prst="ellipse">
                <a:avLst/>
              </a:prstGeom>
              <a:noFill/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3181" y="5671941"/>
            <a:ext cx="1350818" cy="572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2092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7750" y="1872210"/>
            <a:ext cx="6031760" cy="498579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872210"/>
            <a:ext cx="5989873" cy="498579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70100" y="161925"/>
            <a:ext cx="8115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Daily Mean Discharge:  Site 01531500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12236" y="1297863"/>
            <a:ext cx="256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1927-2014</a:t>
            </a:r>
            <a:endParaRPr lang="en-US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8125816" y="1297863"/>
            <a:ext cx="256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1985-2014</a:t>
            </a:r>
            <a:endParaRPr lang="en-US" sz="3600" dirty="0"/>
          </a:p>
        </p:txBody>
      </p:sp>
      <p:grpSp>
        <p:nvGrpSpPr>
          <p:cNvPr id="13" name="Group 12"/>
          <p:cNvGrpSpPr/>
          <p:nvPr/>
        </p:nvGrpSpPr>
        <p:grpSpPr>
          <a:xfrm>
            <a:off x="555585" y="2149209"/>
            <a:ext cx="11547515" cy="2724709"/>
            <a:chOff x="555585" y="2149209"/>
            <a:chExt cx="11547515" cy="2724709"/>
          </a:xfrm>
        </p:grpSpPr>
        <p:sp>
          <p:nvSpPr>
            <p:cNvPr id="18" name="TextBox 17"/>
            <p:cNvSpPr txBox="1"/>
            <p:nvPr/>
          </p:nvSpPr>
          <p:spPr>
            <a:xfrm>
              <a:off x="879676" y="2149209"/>
              <a:ext cx="371547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Q = -31,124 + 21.3*year</a:t>
              </a:r>
              <a:endParaRPr lang="en-US" sz="2400" dirty="0"/>
            </a:p>
          </p:txBody>
        </p:sp>
        <p:cxnSp>
          <p:nvCxnSpPr>
            <p:cNvPr id="24" name="Straight Connector 23"/>
            <p:cNvCxnSpPr/>
            <p:nvPr/>
          </p:nvCxnSpPr>
          <p:spPr>
            <a:xfrm flipV="1">
              <a:off x="555585" y="4317742"/>
              <a:ext cx="5387988" cy="474177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Box 30"/>
            <p:cNvSpPr txBox="1"/>
            <p:nvPr/>
          </p:nvSpPr>
          <p:spPr>
            <a:xfrm>
              <a:off x="6802874" y="2149209"/>
              <a:ext cx="371547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Q = -167,466 + 89.5*year</a:t>
              </a:r>
              <a:endParaRPr lang="en-US" sz="2400" dirty="0"/>
            </a:p>
          </p:txBody>
        </p:sp>
        <p:cxnSp>
          <p:nvCxnSpPr>
            <p:cNvPr id="11" name="Straight Connector 10"/>
            <p:cNvCxnSpPr/>
            <p:nvPr/>
          </p:nvCxnSpPr>
          <p:spPr>
            <a:xfrm flipV="1">
              <a:off x="10185400" y="4235742"/>
              <a:ext cx="1917700" cy="638176"/>
            </a:xfrm>
            <a:prstGeom prst="line">
              <a:avLst/>
            </a:prstGeom>
            <a:ln w="317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50818" cy="572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8859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79967" y="388858"/>
            <a:ext cx="447674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Significant slopes at 0</a:t>
            </a:r>
            <a:r>
              <a:rPr lang="en-US" sz="3200" baseline="30000" dirty="0" smtClean="0"/>
              <a:t>th</a:t>
            </a:r>
            <a:r>
              <a:rPr lang="en-US" sz="3200" dirty="0" smtClean="0"/>
              <a:t> </a:t>
            </a:r>
          </a:p>
          <a:p>
            <a:pPr algn="ctr"/>
            <a:r>
              <a:rPr lang="en-US" sz="3200" dirty="0" smtClean="0"/>
              <a:t>decile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6748462" y="388858"/>
            <a:ext cx="462914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Significant slopes at 10</a:t>
            </a:r>
            <a:r>
              <a:rPr lang="en-US" sz="3200" baseline="30000" dirty="0" smtClean="0"/>
              <a:t>th</a:t>
            </a:r>
            <a:r>
              <a:rPr lang="en-US" sz="3200" dirty="0" smtClean="0"/>
              <a:t> </a:t>
            </a:r>
          </a:p>
          <a:p>
            <a:pPr algn="ctr"/>
            <a:r>
              <a:rPr lang="en-US" sz="3200" dirty="0" smtClean="0"/>
              <a:t>decile</a:t>
            </a:r>
            <a:endParaRPr lang="en-US" sz="3200" dirty="0"/>
          </a:p>
        </p:txBody>
      </p:sp>
      <p:sp>
        <p:nvSpPr>
          <p:cNvPr id="8" name="TextBox 7"/>
          <p:cNvSpPr txBox="1"/>
          <p:nvPr/>
        </p:nvSpPr>
        <p:spPr>
          <a:xfrm rot="16200000">
            <a:off x="-1113566" y="3676650"/>
            <a:ext cx="29146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Slope of Linear </a:t>
            </a:r>
            <a:r>
              <a:rPr lang="en-US" dirty="0" err="1" smtClean="0"/>
              <a:t>Trendline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006" y="2341037"/>
            <a:ext cx="5010150" cy="405765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914775" y="2429319"/>
            <a:ext cx="15086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1927-2014</a:t>
            </a:r>
            <a:endParaRPr lang="en-US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3914775" y="4312499"/>
            <a:ext cx="15086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1985-2014</a:t>
            </a:r>
            <a:endParaRPr lang="en-US" sz="20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7109" y="2252420"/>
            <a:ext cx="5038725" cy="4124325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2417532" y="6393773"/>
            <a:ext cx="7780082" cy="373023"/>
            <a:chOff x="2392619" y="6301859"/>
            <a:chExt cx="7780082" cy="373023"/>
          </a:xfrm>
        </p:grpSpPr>
        <p:sp>
          <p:nvSpPr>
            <p:cNvPr id="16" name="TextBox 15"/>
            <p:cNvSpPr txBox="1"/>
            <p:nvPr/>
          </p:nvSpPr>
          <p:spPr>
            <a:xfrm>
              <a:off x="2392619" y="6305550"/>
              <a:ext cx="16573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Site Number</a:t>
              </a:r>
              <a:endParaRPr lang="en-US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8515351" y="6301859"/>
              <a:ext cx="16573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Site Number</a:t>
              </a:r>
              <a:endParaRPr lang="en-US" dirty="0"/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10002319" y="2323565"/>
            <a:ext cx="15086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1927-2014</a:t>
            </a:r>
            <a:endParaRPr lang="en-US" sz="2000" dirty="0"/>
          </a:p>
        </p:txBody>
      </p:sp>
      <p:sp>
        <p:nvSpPr>
          <p:cNvPr id="19" name="TextBox 18"/>
          <p:cNvSpPr txBox="1"/>
          <p:nvPr/>
        </p:nvSpPr>
        <p:spPr>
          <a:xfrm>
            <a:off x="10068994" y="4169807"/>
            <a:ext cx="15086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1985-2014</a:t>
            </a:r>
            <a:endParaRPr lang="en-US" sz="2000" dirty="0"/>
          </a:p>
        </p:txBody>
      </p:sp>
      <p:sp>
        <p:nvSpPr>
          <p:cNvPr id="20" name="TextBox 19"/>
          <p:cNvSpPr txBox="1"/>
          <p:nvPr/>
        </p:nvSpPr>
        <p:spPr>
          <a:xfrm rot="16200000">
            <a:off x="5034914" y="3676650"/>
            <a:ext cx="29146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Slope of Linear </a:t>
            </a:r>
            <a:r>
              <a:rPr lang="en-US" dirty="0" err="1" smtClean="0"/>
              <a:t>Trendline</a:t>
            </a:r>
            <a:endParaRPr lang="en-US" dirty="0"/>
          </a:p>
        </p:txBody>
      </p:sp>
      <p:cxnSp>
        <p:nvCxnSpPr>
          <p:cNvPr id="22" name="Straight Connector 21"/>
          <p:cNvCxnSpPr/>
          <p:nvPr/>
        </p:nvCxnSpPr>
        <p:spPr>
          <a:xfrm>
            <a:off x="800539" y="4297140"/>
            <a:ext cx="4641928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6916658" y="4224631"/>
            <a:ext cx="4641928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3972" y="6354058"/>
            <a:ext cx="1188027" cy="503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4965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8462" y="2306597"/>
            <a:ext cx="5000625" cy="406717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79967" y="388858"/>
            <a:ext cx="462545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Significant slopes at 20</a:t>
            </a:r>
            <a:r>
              <a:rPr lang="en-US" sz="3200" baseline="30000" dirty="0" smtClean="0"/>
              <a:t>th</a:t>
            </a:r>
            <a:r>
              <a:rPr lang="en-US" sz="3200" dirty="0" smtClean="0"/>
              <a:t> </a:t>
            </a:r>
          </a:p>
          <a:p>
            <a:pPr algn="ctr"/>
            <a:r>
              <a:rPr lang="en-US" sz="3200" dirty="0" smtClean="0"/>
              <a:t>decile</a:t>
            </a:r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6934199" y="388858"/>
            <a:ext cx="462914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Significant slopes at 30</a:t>
            </a:r>
            <a:r>
              <a:rPr lang="en-US" sz="3200" baseline="30000" dirty="0" smtClean="0"/>
              <a:t>th</a:t>
            </a:r>
            <a:r>
              <a:rPr lang="en-US" sz="3200" dirty="0" smtClean="0"/>
              <a:t> </a:t>
            </a:r>
          </a:p>
          <a:p>
            <a:pPr algn="ctr"/>
            <a:r>
              <a:rPr lang="en-US" sz="3200" dirty="0" smtClean="0"/>
              <a:t>decile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383" y="2306597"/>
            <a:ext cx="5000625" cy="40481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rot="16200000">
            <a:off x="5106471" y="3836520"/>
            <a:ext cx="29146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Slope of Linear </a:t>
            </a:r>
            <a:r>
              <a:rPr lang="en-US" dirty="0" err="1" smtClean="0"/>
              <a:t>Trendline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984366" y="2405062"/>
            <a:ext cx="15086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1927-2014</a:t>
            </a: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3984366" y="4330660"/>
            <a:ext cx="15086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1985-2014</a:t>
            </a: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2430720" y="6373772"/>
            <a:ext cx="1657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Site Number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 rot="16200000">
            <a:off x="-1149608" y="3877776"/>
            <a:ext cx="29146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Slope of Linear </a:t>
            </a:r>
            <a:r>
              <a:rPr lang="en-US" dirty="0" err="1" smtClean="0"/>
              <a:t>Trendline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0098346" y="2405062"/>
            <a:ext cx="15086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1927-2014</a:t>
            </a:r>
            <a:endParaRPr lang="en-US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10098346" y="4330659"/>
            <a:ext cx="15086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1985-2014</a:t>
            </a:r>
            <a:endParaRPr lang="en-US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8669596" y="6373772"/>
            <a:ext cx="1657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Site Number</a:t>
            </a:r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762340" y="4232912"/>
            <a:ext cx="4641928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7011360" y="4257786"/>
            <a:ext cx="4641928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3972" y="6354058"/>
            <a:ext cx="1188027" cy="503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3797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7205" y="2335172"/>
            <a:ext cx="4972050" cy="410527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958" y="2335172"/>
            <a:ext cx="5000625" cy="41148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79967" y="388858"/>
            <a:ext cx="462545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Significant slopes at 40</a:t>
            </a:r>
            <a:r>
              <a:rPr lang="en-US" sz="3200" baseline="30000" dirty="0" smtClean="0"/>
              <a:t>th</a:t>
            </a:r>
            <a:r>
              <a:rPr lang="en-US" sz="3200" dirty="0" smtClean="0"/>
              <a:t> </a:t>
            </a:r>
          </a:p>
          <a:p>
            <a:pPr algn="ctr"/>
            <a:r>
              <a:rPr lang="en-US" sz="3200" dirty="0" smtClean="0"/>
              <a:t>decile</a:t>
            </a:r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6822816" y="445234"/>
            <a:ext cx="462914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Significant slopes at 50</a:t>
            </a:r>
            <a:r>
              <a:rPr lang="en-US" sz="3200" baseline="30000" dirty="0" smtClean="0"/>
              <a:t>th</a:t>
            </a:r>
            <a:r>
              <a:rPr lang="en-US" sz="3200" dirty="0" smtClean="0"/>
              <a:t> </a:t>
            </a:r>
          </a:p>
          <a:p>
            <a:pPr algn="ctr"/>
            <a:r>
              <a:rPr lang="en-US" sz="3200" dirty="0" smtClean="0"/>
              <a:t>decile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3984366" y="2405062"/>
            <a:ext cx="15086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1927-2014</a:t>
            </a: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3984366" y="4330660"/>
            <a:ext cx="15086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1985-2014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2469892" y="6488668"/>
            <a:ext cx="1657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Site Number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 rot="16200000">
            <a:off x="-1110829" y="3952875"/>
            <a:ext cx="29146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Slope of Linear </a:t>
            </a:r>
            <a:r>
              <a:rPr lang="en-US" dirty="0" err="1" smtClean="0"/>
              <a:t>Trendline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0114774" y="2405062"/>
            <a:ext cx="15086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1927-2014</a:t>
            </a:r>
            <a:endParaRPr lang="en-U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10114774" y="4330660"/>
            <a:ext cx="15086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1985-2014</a:t>
            </a:r>
            <a:endParaRPr lang="en-US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8638400" y="6461955"/>
            <a:ext cx="1657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Site Number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 rot="16200000">
            <a:off x="5122733" y="3877776"/>
            <a:ext cx="29146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Slope of Linear </a:t>
            </a:r>
            <a:r>
              <a:rPr lang="en-US" dirty="0" err="1" smtClean="0"/>
              <a:t>Trendline</a:t>
            </a:r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781367" y="4315662"/>
            <a:ext cx="4641928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6949416" y="4276885"/>
            <a:ext cx="4641928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3972" y="6354058"/>
            <a:ext cx="1188027" cy="503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910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2816" y="2343209"/>
            <a:ext cx="5029200" cy="412432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79967" y="388858"/>
            <a:ext cx="462545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Significant slopes at 60</a:t>
            </a:r>
            <a:r>
              <a:rPr lang="en-US" sz="3200" baseline="30000" dirty="0" smtClean="0"/>
              <a:t>th</a:t>
            </a:r>
            <a:r>
              <a:rPr lang="en-US" sz="3200" dirty="0" smtClean="0"/>
              <a:t> </a:t>
            </a:r>
          </a:p>
          <a:p>
            <a:pPr algn="ctr"/>
            <a:r>
              <a:rPr lang="en-US" sz="3200" dirty="0" smtClean="0"/>
              <a:t>decile</a:t>
            </a:r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6822816" y="445234"/>
            <a:ext cx="462914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Significant slopes at 70</a:t>
            </a:r>
            <a:r>
              <a:rPr lang="en-US" sz="3200" baseline="30000" dirty="0" smtClean="0"/>
              <a:t>th</a:t>
            </a:r>
            <a:r>
              <a:rPr lang="en-US" sz="3200" dirty="0" smtClean="0"/>
              <a:t> </a:t>
            </a:r>
          </a:p>
          <a:p>
            <a:pPr algn="ctr"/>
            <a:r>
              <a:rPr lang="en-US" sz="3200" dirty="0" smtClean="0"/>
              <a:t>decile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592" y="2343209"/>
            <a:ext cx="4972050" cy="40767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47633" y="2405062"/>
            <a:ext cx="15086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1927-2014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3914000" y="4330660"/>
            <a:ext cx="15086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1985-2014</a:t>
            </a: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2374642" y="6458055"/>
            <a:ext cx="1657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Site Number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 rot="16200000">
            <a:off x="-1158357" y="3886200"/>
            <a:ext cx="29146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Slope of Linear </a:t>
            </a:r>
            <a:r>
              <a:rPr lang="en-US" dirty="0" err="1" smtClean="0"/>
              <a:t>Trendline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0242291" y="2405062"/>
            <a:ext cx="15086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1927-2014</a:t>
            </a:r>
            <a:endParaRPr lang="en-US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10242291" y="4330660"/>
            <a:ext cx="15086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1985-2014</a:t>
            </a:r>
            <a:endParaRPr lang="en-US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8832592" y="6458055"/>
            <a:ext cx="1657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Site Number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 rot="16200000">
            <a:off x="5180825" y="3877776"/>
            <a:ext cx="29146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Slope of Linear </a:t>
            </a:r>
            <a:r>
              <a:rPr lang="en-US" dirty="0" err="1" smtClean="0"/>
              <a:t>Trendline</a:t>
            </a:r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703117" y="4292513"/>
            <a:ext cx="4641928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7132155" y="4307510"/>
            <a:ext cx="4641928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3972" y="6354058"/>
            <a:ext cx="1188027" cy="503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8049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05014" y="1040175"/>
            <a:ext cx="2205095" cy="551273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177" y="154178"/>
            <a:ext cx="9001125" cy="28479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64386" y="3029752"/>
            <a:ext cx="5927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Bulletin of the American Meteorological Society, 1998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9138" y="3693758"/>
            <a:ext cx="5739788" cy="3164242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02036"/>
            <a:ext cx="1350818" cy="572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912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2254" y="2386012"/>
            <a:ext cx="4905375" cy="408622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605" y="2386012"/>
            <a:ext cx="4991100" cy="40767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79967" y="388858"/>
            <a:ext cx="462545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Significant slopes at 80</a:t>
            </a:r>
            <a:r>
              <a:rPr lang="en-US" sz="3200" baseline="30000" dirty="0" smtClean="0"/>
              <a:t>th</a:t>
            </a:r>
            <a:r>
              <a:rPr lang="en-US" sz="3200" dirty="0" smtClean="0"/>
              <a:t> </a:t>
            </a:r>
          </a:p>
          <a:p>
            <a:pPr algn="ctr"/>
            <a:r>
              <a:rPr lang="en-US" sz="3200" dirty="0" smtClean="0"/>
              <a:t>decile</a:t>
            </a:r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6822816" y="445234"/>
            <a:ext cx="462914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Significant slopes at 90</a:t>
            </a:r>
            <a:r>
              <a:rPr lang="en-US" sz="3200" baseline="30000" dirty="0" smtClean="0"/>
              <a:t>th</a:t>
            </a:r>
            <a:r>
              <a:rPr lang="en-US" sz="3200" dirty="0" smtClean="0"/>
              <a:t> </a:t>
            </a:r>
          </a:p>
          <a:p>
            <a:pPr algn="ctr"/>
            <a:r>
              <a:rPr lang="en-US" sz="3200" dirty="0" smtClean="0"/>
              <a:t>decile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3947633" y="2601933"/>
            <a:ext cx="15086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1927-2014</a:t>
            </a: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3914000" y="4421147"/>
            <a:ext cx="15086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1985-2014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2384167" y="6462712"/>
            <a:ext cx="1657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Site Number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 rot="16200000">
            <a:off x="-1069512" y="3952430"/>
            <a:ext cx="29146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Slope of Linear </a:t>
            </a:r>
            <a:r>
              <a:rPr lang="en-US" dirty="0" err="1" smtClean="0"/>
              <a:t>Trendline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0438625" y="2798802"/>
            <a:ext cx="15086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1927-2014</a:t>
            </a:r>
            <a:endParaRPr lang="en-U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10301837" y="4421147"/>
            <a:ext cx="15086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1985-2014</a:t>
            </a:r>
            <a:endParaRPr lang="en-US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8908792" y="6462712"/>
            <a:ext cx="1657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Site Number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 rot="16200000">
            <a:off x="5365491" y="3874592"/>
            <a:ext cx="29146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Slope of Linear </a:t>
            </a:r>
            <a:r>
              <a:rPr lang="en-US" dirty="0" err="1" smtClean="0"/>
              <a:t>Trendline</a:t>
            </a:r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14347" y="4327237"/>
            <a:ext cx="4641928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7168551" y="4327237"/>
            <a:ext cx="4641928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3972" y="6354058"/>
            <a:ext cx="1188027" cy="503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0987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1891" y="359509"/>
            <a:ext cx="49119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Significant slopes at 100</a:t>
            </a:r>
            <a:r>
              <a:rPr lang="en-US" sz="3200" baseline="30000" dirty="0" smtClean="0"/>
              <a:t>th</a:t>
            </a:r>
            <a:r>
              <a:rPr lang="en-US" sz="3200" dirty="0" smtClean="0"/>
              <a:t> </a:t>
            </a:r>
          </a:p>
          <a:p>
            <a:pPr algn="ctr"/>
            <a:r>
              <a:rPr lang="en-US" sz="3200" dirty="0" smtClean="0"/>
              <a:t>decile</a:t>
            </a:r>
            <a:endParaRPr lang="en-US" sz="3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7050" y="1971675"/>
            <a:ext cx="5010150" cy="41338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568558" y="2192358"/>
            <a:ext cx="15086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1927-2014</a:t>
            </a: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6534925" y="4011572"/>
            <a:ext cx="15086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1985-2014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5052717" y="6105525"/>
            <a:ext cx="1657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Site Number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 rot="16200000">
            <a:off x="1425059" y="3570339"/>
            <a:ext cx="29146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Slope of Linear </a:t>
            </a:r>
            <a:r>
              <a:rPr lang="en-US" dirty="0" err="1" smtClean="0"/>
              <a:t>Trendline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3454976" y="3966102"/>
            <a:ext cx="4530883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1182" y="6285005"/>
            <a:ext cx="1350818" cy="572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6332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4600" y="1054100"/>
            <a:ext cx="66675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Why is the number of significant slopes </a:t>
            </a:r>
          </a:p>
          <a:p>
            <a:pPr algn="ctr"/>
            <a:r>
              <a:rPr lang="en-US" sz="4000" dirty="0" smtClean="0"/>
              <a:t>different between </a:t>
            </a:r>
          </a:p>
          <a:p>
            <a:pPr algn="ctr"/>
            <a:r>
              <a:rPr lang="en-US" sz="4000" dirty="0" smtClean="0"/>
              <a:t>1927-2014 and 1985-2014?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730500" y="3608645"/>
            <a:ext cx="27813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139 (47%)</a:t>
            </a:r>
            <a:endParaRPr lang="en-US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6400800" y="3608645"/>
            <a:ext cx="2438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14 (4.7%)</a:t>
            </a:r>
            <a:endParaRPr lang="en-US" sz="4000" dirty="0"/>
          </a:p>
        </p:txBody>
      </p:sp>
      <p:grpSp>
        <p:nvGrpSpPr>
          <p:cNvPr id="13" name="Group 12"/>
          <p:cNvGrpSpPr/>
          <p:nvPr/>
        </p:nvGrpSpPr>
        <p:grpSpPr>
          <a:xfrm>
            <a:off x="717319" y="150951"/>
            <a:ext cx="10695471" cy="390526"/>
            <a:chOff x="126770" y="314324"/>
            <a:chExt cx="10695471" cy="390526"/>
          </a:xfrm>
        </p:grpSpPr>
        <p:grpSp>
          <p:nvGrpSpPr>
            <p:cNvPr id="14" name="Group 13"/>
            <p:cNvGrpSpPr/>
            <p:nvPr/>
          </p:nvGrpSpPr>
          <p:grpSpPr>
            <a:xfrm>
              <a:off x="126770" y="342899"/>
              <a:ext cx="5435839" cy="361951"/>
              <a:chOff x="126770" y="342899"/>
              <a:chExt cx="5435839" cy="361951"/>
            </a:xfrm>
          </p:grpSpPr>
          <p:sp>
            <p:nvSpPr>
              <p:cNvPr id="36" name="Oval 35"/>
              <p:cNvSpPr/>
              <p:nvPr/>
            </p:nvSpPr>
            <p:spPr>
              <a:xfrm>
                <a:off x="1789485" y="371475"/>
                <a:ext cx="485775" cy="314325"/>
              </a:xfrm>
              <a:prstGeom prst="ellipse">
                <a:avLst/>
              </a:prstGeom>
              <a:noFill/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/>
              <p:cNvSpPr/>
              <p:nvPr/>
            </p:nvSpPr>
            <p:spPr>
              <a:xfrm>
                <a:off x="3428992" y="342900"/>
                <a:ext cx="485775" cy="314325"/>
              </a:xfrm>
              <a:prstGeom prst="ellipse">
                <a:avLst/>
              </a:prstGeom>
              <a:noFill/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8" name="Group 37"/>
              <p:cNvGrpSpPr/>
              <p:nvPr/>
            </p:nvGrpSpPr>
            <p:grpSpPr>
              <a:xfrm>
                <a:off x="126770" y="342899"/>
                <a:ext cx="5435839" cy="361951"/>
                <a:chOff x="1536470" y="1200149"/>
                <a:chExt cx="5435839" cy="361951"/>
              </a:xfrm>
            </p:grpSpPr>
            <p:sp>
              <p:nvSpPr>
                <p:cNvPr id="40" name="Oval 39"/>
                <p:cNvSpPr/>
                <p:nvPr/>
              </p:nvSpPr>
              <p:spPr>
                <a:xfrm>
                  <a:off x="1808531" y="1238250"/>
                  <a:ext cx="485775" cy="314325"/>
                </a:xfrm>
                <a:prstGeom prst="ellipse">
                  <a:avLst/>
                </a:prstGeom>
                <a:noFill/>
                <a:ln w="381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1" name="Oval 40"/>
                <p:cNvSpPr/>
                <p:nvPr/>
              </p:nvSpPr>
              <p:spPr>
                <a:xfrm>
                  <a:off x="1536470" y="1247775"/>
                  <a:ext cx="485775" cy="314325"/>
                </a:xfrm>
                <a:prstGeom prst="ellipse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 w="381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2" name="Oval 41"/>
                <p:cNvSpPr/>
                <p:nvPr/>
              </p:nvSpPr>
              <p:spPr>
                <a:xfrm>
                  <a:off x="2353846" y="1219200"/>
                  <a:ext cx="485775" cy="314325"/>
                </a:xfrm>
                <a:prstGeom prst="ellipse">
                  <a:avLst/>
                </a:prstGeom>
                <a:noFill/>
                <a:ln w="381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" name="Oval 42"/>
                <p:cNvSpPr/>
                <p:nvPr/>
              </p:nvSpPr>
              <p:spPr>
                <a:xfrm>
                  <a:off x="2094276" y="1228725"/>
                  <a:ext cx="485775" cy="314325"/>
                </a:xfrm>
                <a:prstGeom prst="ellipse">
                  <a:avLst/>
                </a:prstGeom>
                <a:noFill/>
                <a:ln w="381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4" name="Oval 43"/>
                <p:cNvSpPr/>
                <p:nvPr/>
              </p:nvSpPr>
              <p:spPr>
                <a:xfrm>
                  <a:off x="2658637" y="1228725"/>
                  <a:ext cx="485775" cy="314325"/>
                </a:xfrm>
                <a:prstGeom prst="ellipse">
                  <a:avLst/>
                </a:prstGeom>
                <a:noFill/>
                <a:ln w="381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" name="Oval 44"/>
                <p:cNvSpPr/>
                <p:nvPr/>
              </p:nvSpPr>
              <p:spPr>
                <a:xfrm>
                  <a:off x="2917000" y="1228725"/>
                  <a:ext cx="485775" cy="314325"/>
                </a:xfrm>
                <a:prstGeom prst="ellipse">
                  <a:avLst/>
                </a:prstGeom>
                <a:noFill/>
                <a:ln w="381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6" name="Oval 45"/>
                <p:cNvSpPr/>
                <p:nvPr/>
              </p:nvSpPr>
              <p:spPr>
                <a:xfrm>
                  <a:off x="3469458" y="1219200"/>
                  <a:ext cx="485775" cy="314325"/>
                </a:xfrm>
                <a:prstGeom prst="ellipse">
                  <a:avLst/>
                </a:prstGeom>
                <a:noFill/>
                <a:ln w="381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7" name="Oval 46"/>
                <p:cNvSpPr/>
                <p:nvPr/>
              </p:nvSpPr>
              <p:spPr>
                <a:xfrm>
                  <a:off x="3745687" y="1209675"/>
                  <a:ext cx="485775" cy="314325"/>
                </a:xfrm>
                <a:prstGeom prst="ellipse">
                  <a:avLst/>
                </a:prstGeom>
                <a:noFill/>
                <a:ln w="381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8" name="Oval 47"/>
                <p:cNvSpPr/>
                <p:nvPr/>
              </p:nvSpPr>
              <p:spPr>
                <a:xfrm>
                  <a:off x="4029053" y="1200149"/>
                  <a:ext cx="485775" cy="314325"/>
                </a:xfrm>
                <a:prstGeom prst="ellipse">
                  <a:avLst/>
                </a:prstGeom>
                <a:noFill/>
                <a:ln w="381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9" name="Oval 48"/>
                <p:cNvSpPr/>
                <p:nvPr/>
              </p:nvSpPr>
              <p:spPr>
                <a:xfrm>
                  <a:off x="4586275" y="1200150"/>
                  <a:ext cx="485775" cy="314325"/>
                </a:xfrm>
                <a:prstGeom prst="ellipse">
                  <a:avLst/>
                </a:prstGeom>
                <a:noFill/>
                <a:ln w="381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0" name="Oval 49"/>
                <p:cNvSpPr/>
                <p:nvPr/>
              </p:nvSpPr>
              <p:spPr>
                <a:xfrm>
                  <a:off x="4288614" y="1209675"/>
                  <a:ext cx="485775" cy="314325"/>
                </a:xfrm>
                <a:prstGeom prst="ellipse">
                  <a:avLst/>
                </a:prstGeom>
                <a:noFill/>
                <a:ln w="381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1" name="Oval 50"/>
                <p:cNvSpPr/>
                <p:nvPr/>
              </p:nvSpPr>
              <p:spPr>
                <a:xfrm>
                  <a:off x="6238880" y="1209675"/>
                  <a:ext cx="485775" cy="314325"/>
                </a:xfrm>
                <a:prstGeom prst="ellipse">
                  <a:avLst/>
                </a:prstGeom>
                <a:noFill/>
                <a:ln w="381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2" name="Oval 51"/>
                <p:cNvSpPr/>
                <p:nvPr/>
              </p:nvSpPr>
              <p:spPr>
                <a:xfrm>
                  <a:off x="6486534" y="1209675"/>
                  <a:ext cx="485775" cy="314325"/>
                </a:xfrm>
                <a:prstGeom prst="ellipse">
                  <a:avLst/>
                </a:prstGeom>
                <a:noFill/>
                <a:ln w="381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3" name="Oval 52"/>
                <p:cNvSpPr/>
                <p:nvPr/>
              </p:nvSpPr>
              <p:spPr>
                <a:xfrm>
                  <a:off x="5143497" y="1200150"/>
                  <a:ext cx="485775" cy="314325"/>
                </a:xfrm>
                <a:prstGeom prst="ellipse">
                  <a:avLst/>
                </a:prstGeom>
                <a:noFill/>
                <a:ln w="381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4" name="Oval 53"/>
                <p:cNvSpPr/>
                <p:nvPr/>
              </p:nvSpPr>
              <p:spPr>
                <a:xfrm>
                  <a:off x="5691188" y="1209675"/>
                  <a:ext cx="485775" cy="304800"/>
                </a:xfrm>
                <a:prstGeom prst="ellipse">
                  <a:avLst/>
                </a:prstGeom>
                <a:noFill/>
                <a:ln w="381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5" name="Oval 54"/>
                <p:cNvSpPr/>
                <p:nvPr/>
              </p:nvSpPr>
              <p:spPr>
                <a:xfrm>
                  <a:off x="5391149" y="1200150"/>
                  <a:ext cx="485775" cy="314325"/>
                </a:xfrm>
                <a:prstGeom prst="ellipse">
                  <a:avLst/>
                </a:prstGeom>
                <a:noFill/>
                <a:ln w="381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39" name="Oval 38"/>
              <p:cNvSpPr/>
              <p:nvPr/>
            </p:nvSpPr>
            <p:spPr>
              <a:xfrm>
                <a:off x="4524375" y="342899"/>
                <a:ext cx="485775" cy="314325"/>
              </a:xfrm>
              <a:prstGeom prst="ellipse">
                <a:avLst/>
              </a:prstGeom>
              <a:noFill/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" name="Group 14"/>
            <p:cNvGrpSpPr/>
            <p:nvPr/>
          </p:nvGrpSpPr>
          <p:grpSpPr>
            <a:xfrm>
              <a:off x="5386402" y="314324"/>
              <a:ext cx="5435839" cy="361951"/>
              <a:chOff x="126770" y="342899"/>
              <a:chExt cx="5435839" cy="361951"/>
            </a:xfrm>
          </p:grpSpPr>
          <p:sp>
            <p:nvSpPr>
              <p:cNvPr id="16" name="Oval 15"/>
              <p:cNvSpPr/>
              <p:nvPr/>
            </p:nvSpPr>
            <p:spPr>
              <a:xfrm>
                <a:off x="1789485" y="371475"/>
                <a:ext cx="485775" cy="314325"/>
              </a:xfrm>
              <a:prstGeom prst="ellipse">
                <a:avLst/>
              </a:prstGeom>
              <a:noFill/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Oval 16"/>
              <p:cNvSpPr/>
              <p:nvPr/>
            </p:nvSpPr>
            <p:spPr>
              <a:xfrm>
                <a:off x="3428992" y="342900"/>
                <a:ext cx="485775" cy="314325"/>
              </a:xfrm>
              <a:prstGeom prst="ellipse">
                <a:avLst/>
              </a:prstGeom>
              <a:noFill/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8" name="Group 17"/>
              <p:cNvGrpSpPr/>
              <p:nvPr/>
            </p:nvGrpSpPr>
            <p:grpSpPr>
              <a:xfrm>
                <a:off x="126770" y="342899"/>
                <a:ext cx="5435839" cy="361951"/>
                <a:chOff x="1536470" y="1200149"/>
                <a:chExt cx="5435839" cy="361951"/>
              </a:xfrm>
            </p:grpSpPr>
            <p:sp>
              <p:nvSpPr>
                <p:cNvPr id="20" name="Oval 19"/>
                <p:cNvSpPr/>
                <p:nvPr/>
              </p:nvSpPr>
              <p:spPr>
                <a:xfrm>
                  <a:off x="1808531" y="1238250"/>
                  <a:ext cx="485775" cy="314325"/>
                </a:xfrm>
                <a:prstGeom prst="ellipse">
                  <a:avLst/>
                </a:prstGeom>
                <a:noFill/>
                <a:ln w="381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" name="Oval 20"/>
                <p:cNvSpPr/>
                <p:nvPr/>
              </p:nvSpPr>
              <p:spPr>
                <a:xfrm>
                  <a:off x="1536470" y="1247775"/>
                  <a:ext cx="485775" cy="314325"/>
                </a:xfrm>
                <a:prstGeom prst="ellipse">
                  <a:avLst/>
                </a:prstGeom>
                <a:noFill/>
                <a:ln w="381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" name="Oval 21"/>
                <p:cNvSpPr/>
                <p:nvPr/>
              </p:nvSpPr>
              <p:spPr>
                <a:xfrm>
                  <a:off x="2353846" y="1219200"/>
                  <a:ext cx="485775" cy="314325"/>
                </a:xfrm>
                <a:prstGeom prst="ellipse">
                  <a:avLst/>
                </a:prstGeom>
                <a:noFill/>
                <a:ln w="381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" name="Oval 22"/>
                <p:cNvSpPr/>
                <p:nvPr/>
              </p:nvSpPr>
              <p:spPr>
                <a:xfrm>
                  <a:off x="2094276" y="1228725"/>
                  <a:ext cx="485775" cy="314325"/>
                </a:xfrm>
                <a:prstGeom prst="ellipse">
                  <a:avLst/>
                </a:prstGeom>
                <a:noFill/>
                <a:ln w="381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" name="Oval 23"/>
                <p:cNvSpPr/>
                <p:nvPr/>
              </p:nvSpPr>
              <p:spPr>
                <a:xfrm>
                  <a:off x="2658637" y="1228725"/>
                  <a:ext cx="485775" cy="314325"/>
                </a:xfrm>
                <a:prstGeom prst="ellipse">
                  <a:avLst/>
                </a:prstGeom>
                <a:noFill/>
                <a:ln w="381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" name="Oval 24"/>
                <p:cNvSpPr/>
                <p:nvPr/>
              </p:nvSpPr>
              <p:spPr>
                <a:xfrm>
                  <a:off x="2917000" y="1228725"/>
                  <a:ext cx="485775" cy="314325"/>
                </a:xfrm>
                <a:prstGeom prst="ellipse">
                  <a:avLst/>
                </a:prstGeom>
                <a:noFill/>
                <a:ln w="381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" name="Oval 25"/>
                <p:cNvSpPr/>
                <p:nvPr/>
              </p:nvSpPr>
              <p:spPr>
                <a:xfrm>
                  <a:off x="3469458" y="1219200"/>
                  <a:ext cx="485775" cy="314325"/>
                </a:xfrm>
                <a:prstGeom prst="ellipse">
                  <a:avLst/>
                </a:prstGeom>
                <a:noFill/>
                <a:ln w="381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" name="Oval 26"/>
                <p:cNvSpPr/>
                <p:nvPr/>
              </p:nvSpPr>
              <p:spPr>
                <a:xfrm>
                  <a:off x="3745687" y="1209675"/>
                  <a:ext cx="485775" cy="314325"/>
                </a:xfrm>
                <a:prstGeom prst="ellipse">
                  <a:avLst/>
                </a:prstGeom>
                <a:noFill/>
                <a:ln w="381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" name="Oval 27"/>
                <p:cNvSpPr/>
                <p:nvPr/>
              </p:nvSpPr>
              <p:spPr>
                <a:xfrm>
                  <a:off x="4029053" y="1200149"/>
                  <a:ext cx="485775" cy="314325"/>
                </a:xfrm>
                <a:prstGeom prst="ellipse">
                  <a:avLst/>
                </a:prstGeom>
                <a:noFill/>
                <a:ln w="381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" name="Oval 28"/>
                <p:cNvSpPr/>
                <p:nvPr/>
              </p:nvSpPr>
              <p:spPr>
                <a:xfrm>
                  <a:off x="4586275" y="1200150"/>
                  <a:ext cx="485775" cy="314325"/>
                </a:xfrm>
                <a:prstGeom prst="ellipse">
                  <a:avLst/>
                </a:prstGeom>
                <a:noFill/>
                <a:ln w="381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" name="Oval 29"/>
                <p:cNvSpPr/>
                <p:nvPr/>
              </p:nvSpPr>
              <p:spPr>
                <a:xfrm>
                  <a:off x="4288614" y="1209675"/>
                  <a:ext cx="485775" cy="314325"/>
                </a:xfrm>
                <a:prstGeom prst="ellipse">
                  <a:avLst/>
                </a:prstGeom>
                <a:noFill/>
                <a:ln w="381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" name="Oval 30"/>
                <p:cNvSpPr/>
                <p:nvPr/>
              </p:nvSpPr>
              <p:spPr>
                <a:xfrm>
                  <a:off x="6238880" y="1209675"/>
                  <a:ext cx="485775" cy="314325"/>
                </a:xfrm>
                <a:prstGeom prst="ellipse">
                  <a:avLst/>
                </a:prstGeom>
                <a:noFill/>
                <a:ln w="381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" name="Oval 31"/>
                <p:cNvSpPr/>
                <p:nvPr/>
              </p:nvSpPr>
              <p:spPr>
                <a:xfrm>
                  <a:off x="6486534" y="1209675"/>
                  <a:ext cx="485775" cy="314325"/>
                </a:xfrm>
                <a:prstGeom prst="ellipse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 w="381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" name="Oval 32"/>
                <p:cNvSpPr/>
                <p:nvPr/>
              </p:nvSpPr>
              <p:spPr>
                <a:xfrm>
                  <a:off x="5143497" y="1200150"/>
                  <a:ext cx="485775" cy="314325"/>
                </a:xfrm>
                <a:prstGeom prst="ellipse">
                  <a:avLst/>
                </a:prstGeom>
                <a:noFill/>
                <a:ln w="381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" name="Oval 33"/>
                <p:cNvSpPr/>
                <p:nvPr/>
              </p:nvSpPr>
              <p:spPr>
                <a:xfrm>
                  <a:off x="5691188" y="1209675"/>
                  <a:ext cx="485775" cy="304800"/>
                </a:xfrm>
                <a:prstGeom prst="ellipse">
                  <a:avLst/>
                </a:prstGeom>
                <a:noFill/>
                <a:ln w="381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" name="Oval 34"/>
                <p:cNvSpPr/>
                <p:nvPr/>
              </p:nvSpPr>
              <p:spPr>
                <a:xfrm>
                  <a:off x="5391149" y="1200150"/>
                  <a:ext cx="485775" cy="314325"/>
                </a:xfrm>
                <a:prstGeom prst="ellipse">
                  <a:avLst/>
                </a:prstGeom>
                <a:noFill/>
                <a:ln w="381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9" name="Oval 18"/>
              <p:cNvSpPr/>
              <p:nvPr/>
            </p:nvSpPr>
            <p:spPr>
              <a:xfrm>
                <a:off x="4524375" y="342899"/>
                <a:ext cx="485775" cy="314325"/>
              </a:xfrm>
              <a:prstGeom prst="ellipse">
                <a:avLst/>
              </a:prstGeom>
              <a:noFill/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56" name="Group 55"/>
          <p:cNvGrpSpPr/>
          <p:nvPr/>
        </p:nvGrpSpPr>
        <p:grpSpPr>
          <a:xfrm>
            <a:off x="805423" y="6315074"/>
            <a:ext cx="10695471" cy="390526"/>
            <a:chOff x="126770" y="314324"/>
            <a:chExt cx="10695471" cy="390526"/>
          </a:xfrm>
        </p:grpSpPr>
        <p:grpSp>
          <p:nvGrpSpPr>
            <p:cNvPr id="57" name="Group 56"/>
            <p:cNvGrpSpPr/>
            <p:nvPr/>
          </p:nvGrpSpPr>
          <p:grpSpPr>
            <a:xfrm>
              <a:off x="126770" y="342899"/>
              <a:ext cx="5435839" cy="361951"/>
              <a:chOff x="126770" y="342899"/>
              <a:chExt cx="5435839" cy="361951"/>
            </a:xfrm>
          </p:grpSpPr>
          <p:sp>
            <p:nvSpPr>
              <p:cNvPr id="79" name="Oval 78"/>
              <p:cNvSpPr/>
              <p:nvPr/>
            </p:nvSpPr>
            <p:spPr>
              <a:xfrm>
                <a:off x="1789485" y="371475"/>
                <a:ext cx="485775" cy="314325"/>
              </a:xfrm>
              <a:prstGeom prst="ellipse">
                <a:avLst/>
              </a:prstGeom>
              <a:noFill/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Oval 79"/>
              <p:cNvSpPr/>
              <p:nvPr/>
            </p:nvSpPr>
            <p:spPr>
              <a:xfrm>
                <a:off x="3428992" y="342900"/>
                <a:ext cx="485775" cy="314325"/>
              </a:xfrm>
              <a:prstGeom prst="ellipse">
                <a:avLst/>
              </a:prstGeom>
              <a:noFill/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81" name="Group 80"/>
              <p:cNvGrpSpPr/>
              <p:nvPr/>
            </p:nvGrpSpPr>
            <p:grpSpPr>
              <a:xfrm>
                <a:off x="126770" y="342899"/>
                <a:ext cx="5435839" cy="361951"/>
                <a:chOff x="1536470" y="1200149"/>
                <a:chExt cx="5435839" cy="361951"/>
              </a:xfrm>
            </p:grpSpPr>
            <p:sp>
              <p:nvSpPr>
                <p:cNvPr id="83" name="Oval 82"/>
                <p:cNvSpPr/>
                <p:nvPr/>
              </p:nvSpPr>
              <p:spPr>
                <a:xfrm>
                  <a:off x="1808531" y="1238250"/>
                  <a:ext cx="485775" cy="314325"/>
                </a:xfrm>
                <a:prstGeom prst="ellipse">
                  <a:avLst/>
                </a:prstGeom>
                <a:noFill/>
                <a:ln w="381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4" name="Oval 83"/>
                <p:cNvSpPr/>
                <p:nvPr/>
              </p:nvSpPr>
              <p:spPr>
                <a:xfrm>
                  <a:off x="1536470" y="1247775"/>
                  <a:ext cx="485775" cy="314325"/>
                </a:xfrm>
                <a:prstGeom prst="ellipse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 w="381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Oval 84"/>
                <p:cNvSpPr/>
                <p:nvPr/>
              </p:nvSpPr>
              <p:spPr>
                <a:xfrm>
                  <a:off x="2353846" y="1219200"/>
                  <a:ext cx="485775" cy="314325"/>
                </a:xfrm>
                <a:prstGeom prst="ellipse">
                  <a:avLst/>
                </a:prstGeom>
                <a:noFill/>
                <a:ln w="381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Oval 85"/>
                <p:cNvSpPr/>
                <p:nvPr/>
              </p:nvSpPr>
              <p:spPr>
                <a:xfrm>
                  <a:off x="2094276" y="1228725"/>
                  <a:ext cx="485775" cy="314325"/>
                </a:xfrm>
                <a:prstGeom prst="ellipse">
                  <a:avLst/>
                </a:prstGeom>
                <a:noFill/>
                <a:ln w="381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7" name="Oval 86"/>
                <p:cNvSpPr/>
                <p:nvPr/>
              </p:nvSpPr>
              <p:spPr>
                <a:xfrm>
                  <a:off x="2658637" y="1228725"/>
                  <a:ext cx="485775" cy="314325"/>
                </a:xfrm>
                <a:prstGeom prst="ellipse">
                  <a:avLst/>
                </a:prstGeom>
                <a:noFill/>
                <a:ln w="381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Oval 87"/>
                <p:cNvSpPr/>
                <p:nvPr/>
              </p:nvSpPr>
              <p:spPr>
                <a:xfrm>
                  <a:off x="2917000" y="1228725"/>
                  <a:ext cx="485775" cy="314325"/>
                </a:xfrm>
                <a:prstGeom prst="ellipse">
                  <a:avLst/>
                </a:prstGeom>
                <a:noFill/>
                <a:ln w="381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Oval 88"/>
                <p:cNvSpPr/>
                <p:nvPr/>
              </p:nvSpPr>
              <p:spPr>
                <a:xfrm>
                  <a:off x="3469458" y="1219200"/>
                  <a:ext cx="485775" cy="314325"/>
                </a:xfrm>
                <a:prstGeom prst="ellipse">
                  <a:avLst/>
                </a:prstGeom>
                <a:noFill/>
                <a:ln w="381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0" name="Oval 89"/>
                <p:cNvSpPr/>
                <p:nvPr/>
              </p:nvSpPr>
              <p:spPr>
                <a:xfrm>
                  <a:off x="3745687" y="1209675"/>
                  <a:ext cx="485775" cy="314325"/>
                </a:xfrm>
                <a:prstGeom prst="ellipse">
                  <a:avLst/>
                </a:prstGeom>
                <a:noFill/>
                <a:ln w="381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1" name="Oval 90"/>
                <p:cNvSpPr/>
                <p:nvPr/>
              </p:nvSpPr>
              <p:spPr>
                <a:xfrm>
                  <a:off x="4029053" y="1200149"/>
                  <a:ext cx="485775" cy="314325"/>
                </a:xfrm>
                <a:prstGeom prst="ellipse">
                  <a:avLst/>
                </a:prstGeom>
                <a:noFill/>
                <a:ln w="381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2" name="Oval 91"/>
                <p:cNvSpPr/>
                <p:nvPr/>
              </p:nvSpPr>
              <p:spPr>
                <a:xfrm>
                  <a:off x="4586275" y="1200150"/>
                  <a:ext cx="485775" cy="314325"/>
                </a:xfrm>
                <a:prstGeom prst="ellipse">
                  <a:avLst/>
                </a:prstGeom>
                <a:noFill/>
                <a:ln w="381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3" name="Oval 92"/>
                <p:cNvSpPr/>
                <p:nvPr/>
              </p:nvSpPr>
              <p:spPr>
                <a:xfrm>
                  <a:off x="4288614" y="1209675"/>
                  <a:ext cx="485775" cy="314325"/>
                </a:xfrm>
                <a:prstGeom prst="ellipse">
                  <a:avLst/>
                </a:prstGeom>
                <a:noFill/>
                <a:ln w="381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4" name="Oval 93"/>
                <p:cNvSpPr/>
                <p:nvPr/>
              </p:nvSpPr>
              <p:spPr>
                <a:xfrm>
                  <a:off x="6238880" y="1209675"/>
                  <a:ext cx="485775" cy="314325"/>
                </a:xfrm>
                <a:prstGeom prst="ellipse">
                  <a:avLst/>
                </a:prstGeom>
                <a:noFill/>
                <a:ln w="381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5" name="Oval 94"/>
                <p:cNvSpPr/>
                <p:nvPr/>
              </p:nvSpPr>
              <p:spPr>
                <a:xfrm>
                  <a:off x="6486534" y="1209675"/>
                  <a:ext cx="485775" cy="314325"/>
                </a:xfrm>
                <a:prstGeom prst="ellipse">
                  <a:avLst/>
                </a:prstGeom>
                <a:noFill/>
                <a:ln w="381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6" name="Oval 95"/>
                <p:cNvSpPr/>
                <p:nvPr/>
              </p:nvSpPr>
              <p:spPr>
                <a:xfrm>
                  <a:off x="5143497" y="1200150"/>
                  <a:ext cx="485775" cy="314325"/>
                </a:xfrm>
                <a:prstGeom prst="ellipse">
                  <a:avLst/>
                </a:prstGeom>
                <a:noFill/>
                <a:ln w="381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7" name="Oval 96"/>
                <p:cNvSpPr/>
                <p:nvPr/>
              </p:nvSpPr>
              <p:spPr>
                <a:xfrm>
                  <a:off x="5691188" y="1209675"/>
                  <a:ext cx="485775" cy="304800"/>
                </a:xfrm>
                <a:prstGeom prst="ellipse">
                  <a:avLst/>
                </a:prstGeom>
                <a:noFill/>
                <a:ln w="381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8" name="Oval 97"/>
                <p:cNvSpPr/>
                <p:nvPr/>
              </p:nvSpPr>
              <p:spPr>
                <a:xfrm>
                  <a:off x="5391149" y="1200150"/>
                  <a:ext cx="485775" cy="314325"/>
                </a:xfrm>
                <a:prstGeom prst="ellipse">
                  <a:avLst/>
                </a:prstGeom>
                <a:noFill/>
                <a:ln w="381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82" name="Oval 81"/>
              <p:cNvSpPr/>
              <p:nvPr/>
            </p:nvSpPr>
            <p:spPr>
              <a:xfrm>
                <a:off x="4524375" y="342899"/>
                <a:ext cx="485775" cy="314325"/>
              </a:xfrm>
              <a:prstGeom prst="ellipse">
                <a:avLst/>
              </a:prstGeom>
              <a:noFill/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8" name="Group 57"/>
            <p:cNvGrpSpPr/>
            <p:nvPr/>
          </p:nvGrpSpPr>
          <p:grpSpPr>
            <a:xfrm>
              <a:off x="5386402" y="314324"/>
              <a:ext cx="5435839" cy="361951"/>
              <a:chOff x="126770" y="342899"/>
              <a:chExt cx="5435839" cy="361951"/>
            </a:xfrm>
          </p:grpSpPr>
          <p:sp>
            <p:nvSpPr>
              <p:cNvPr id="59" name="Oval 58"/>
              <p:cNvSpPr/>
              <p:nvPr/>
            </p:nvSpPr>
            <p:spPr>
              <a:xfrm>
                <a:off x="1789485" y="371475"/>
                <a:ext cx="485775" cy="314325"/>
              </a:xfrm>
              <a:prstGeom prst="ellipse">
                <a:avLst/>
              </a:prstGeom>
              <a:noFill/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/>
              <p:nvPr/>
            </p:nvSpPr>
            <p:spPr>
              <a:xfrm>
                <a:off x="3428992" y="342900"/>
                <a:ext cx="485775" cy="314325"/>
              </a:xfrm>
              <a:prstGeom prst="ellipse">
                <a:avLst/>
              </a:prstGeom>
              <a:noFill/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61" name="Group 60"/>
              <p:cNvGrpSpPr/>
              <p:nvPr/>
            </p:nvGrpSpPr>
            <p:grpSpPr>
              <a:xfrm>
                <a:off x="126770" y="342899"/>
                <a:ext cx="5435839" cy="361951"/>
                <a:chOff x="1536470" y="1200149"/>
                <a:chExt cx="5435839" cy="361951"/>
              </a:xfrm>
            </p:grpSpPr>
            <p:sp>
              <p:nvSpPr>
                <p:cNvPr id="63" name="Oval 62"/>
                <p:cNvSpPr/>
                <p:nvPr/>
              </p:nvSpPr>
              <p:spPr>
                <a:xfrm>
                  <a:off x="1808531" y="1238250"/>
                  <a:ext cx="485775" cy="314325"/>
                </a:xfrm>
                <a:prstGeom prst="ellipse">
                  <a:avLst/>
                </a:prstGeom>
                <a:noFill/>
                <a:ln w="381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4" name="Oval 63"/>
                <p:cNvSpPr/>
                <p:nvPr/>
              </p:nvSpPr>
              <p:spPr>
                <a:xfrm>
                  <a:off x="1536470" y="1247775"/>
                  <a:ext cx="485775" cy="314325"/>
                </a:xfrm>
                <a:prstGeom prst="ellipse">
                  <a:avLst/>
                </a:prstGeom>
                <a:noFill/>
                <a:ln w="381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5" name="Oval 64"/>
                <p:cNvSpPr/>
                <p:nvPr/>
              </p:nvSpPr>
              <p:spPr>
                <a:xfrm>
                  <a:off x="2353846" y="1219200"/>
                  <a:ext cx="485775" cy="314325"/>
                </a:xfrm>
                <a:prstGeom prst="ellipse">
                  <a:avLst/>
                </a:prstGeom>
                <a:noFill/>
                <a:ln w="381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6" name="Oval 65"/>
                <p:cNvSpPr/>
                <p:nvPr/>
              </p:nvSpPr>
              <p:spPr>
                <a:xfrm>
                  <a:off x="2094276" y="1228725"/>
                  <a:ext cx="485775" cy="314325"/>
                </a:xfrm>
                <a:prstGeom prst="ellipse">
                  <a:avLst/>
                </a:prstGeom>
                <a:noFill/>
                <a:ln w="381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7" name="Oval 66"/>
                <p:cNvSpPr/>
                <p:nvPr/>
              </p:nvSpPr>
              <p:spPr>
                <a:xfrm>
                  <a:off x="2658637" y="1228725"/>
                  <a:ext cx="485775" cy="314325"/>
                </a:xfrm>
                <a:prstGeom prst="ellipse">
                  <a:avLst/>
                </a:prstGeom>
                <a:noFill/>
                <a:ln w="381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" name="Oval 67"/>
                <p:cNvSpPr/>
                <p:nvPr/>
              </p:nvSpPr>
              <p:spPr>
                <a:xfrm>
                  <a:off x="2917000" y="1228725"/>
                  <a:ext cx="485775" cy="314325"/>
                </a:xfrm>
                <a:prstGeom prst="ellipse">
                  <a:avLst/>
                </a:prstGeom>
                <a:noFill/>
                <a:ln w="381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9" name="Oval 68"/>
                <p:cNvSpPr/>
                <p:nvPr/>
              </p:nvSpPr>
              <p:spPr>
                <a:xfrm>
                  <a:off x="3469458" y="1219200"/>
                  <a:ext cx="485775" cy="314325"/>
                </a:xfrm>
                <a:prstGeom prst="ellipse">
                  <a:avLst/>
                </a:prstGeom>
                <a:noFill/>
                <a:ln w="381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0" name="Oval 69"/>
                <p:cNvSpPr/>
                <p:nvPr/>
              </p:nvSpPr>
              <p:spPr>
                <a:xfrm>
                  <a:off x="3745687" y="1209675"/>
                  <a:ext cx="485775" cy="314325"/>
                </a:xfrm>
                <a:prstGeom prst="ellipse">
                  <a:avLst/>
                </a:prstGeom>
                <a:noFill/>
                <a:ln w="381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1" name="Oval 70"/>
                <p:cNvSpPr/>
                <p:nvPr/>
              </p:nvSpPr>
              <p:spPr>
                <a:xfrm>
                  <a:off x="4029053" y="1200149"/>
                  <a:ext cx="485775" cy="314325"/>
                </a:xfrm>
                <a:prstGeom prst="ellipse">
                  <a:avLst/>
                </a:prstGeom>
                <a:noFill/>
                <a:ln w="381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2" name="Oval 71"/>
                <p:cNvSpPr/>
                <p:nvPr/>
              </p:nvSpPr>
              <p:spPr>
                <a:xfrm>
                  <a:off x="4586275" y="1200150"/>
                  <a:ext cx="485775" cy="314325"/>
                </a:xfrm>
                <a:prstGeom prst="ellipse">
                  <a:avLst/>
                </a:prstGeom>
                <a:noFill/>
                <a:ln w="381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3" name="Oval 72"/>
                <p:cNvSpPr/>
                <p:nvPr/>
              </p:nvSpPr>
              <p:spPr>
                <a:xfrm>
                  <a:off x="4288614" y="1209675"/>
                  <a:ext cx="485775" cy="314325"/>
                </a:xfrm>
                <a:prstGeom prst="ellipse">
                  <a:avLst/>
                </a:prstGeom>
                <a:noFill/>
                <a:ln w="381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4" name="Oval 73"/>
                <p:cNvSpPr/>
                <p:nvPr/>
              </p:nvSpPr>
              <p:spPr>
                <a:xfrm>
                  <a:off x="6238880" y="1209675"/>
                  <a:ext cx="485775" cy="314325"/>
                </a:xfrm>
                <a:prstGeom prst="ellipse">
                  <a:avLst/>
                </a:prstGeom>
                <a:noFill/>
                <a:ln w="381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5" name="Oval 74"/>
                <p:cNvSpPr/>
                <p:nvPr/>
              </p:nvSpPr>
              <p:spPr>
                <a:xfrm>
                  <a:off x="6486534" y="1209675"/>
                  <a:ext cx="485775" cy="314325"/>
                </a:xfrm>
                <a:prstGeom prst="ellipse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 w="381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6" name="Oval 75"/>
                <p:cNvSpPr/>
                <p:nvPr/>
              </p:nvSpPr>
              <p:spPr>
                <a:xfrm>
                  <a:off x="5143497" y="1200150"/>
                  <a:ext cx="485775" cy="314325"/>
                </a:xfrm>
                <a:prstGeom prst="ellipse">
                  <a:avLst/>
                </a:prstGeom>
                <a:noFill/>
                <a:ln w="381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7" name="Oval 76"/>
                <p:cNvSpPr/>
                <p:nvPr/>
              </p:nvSpPr>
              <p:spPr>
                <a:xfrm>
                  <a:off x="5691188" y="1209675"/>
                  <a:ext cx="485775" cy="304800"/>
                </a:xfrm>
                <a:prstGeom prst="ellipse">
                  <a:avLst/>
                </a:prstGeom>
                <a:noFill/>
                <a:ln w="381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8" name="Oval 77"/>
                <p:cNvSpPr/>
                <p:nvPr/>
              </p:nvSpPr>
              <p:spPr>
                <a:xfrm>
                  <a:off x="5391149" y="1200150"/>
                  <a:ext cx="485775" cy="314325"/>
                </a:xfrm>
                <a:prstGeom prst="ellipse">
                  <a:avLst/>
                </a:prstGeom>
                <a:noFill/>
                <a:ln w="381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62" name="Oval 61"/>
              <p:cNvSpPr/>
              <p:nvPr/>
            </p:nvSpPr>
            <p:spPr>
              <a:xfrm>
                <a:off x="4524375" y="342899"/>
                <a:ext cx="485775" cy="314325"/>
              </a:xfrm>
              <a:prstGeom prst="ellipse">
                <a:avLst/>
              </a:prstGeom>
              <a:noFill/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9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5485" y="5691855"/>
            <a:ext cx="1350818" cy="572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4359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04949" y="0"/>
            <a:ext cx="953452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Definition of the quantitative power of a linear trend test:</a:t>
            </a:r>
          </a:p>
          <a:p>
            <a:endParaRPr lang="en-US" sz="2800" dirty="0"/>
          </a:p>
          <a:p>
            <a:pPr algn="ctr"/>
            <a:r>
              <a:rPr lang="en-US" sz="2800" i="1" dirty="0" smtClean="0"/>
              <a:t>Power</a:t>
            </a:r>
            <a:r>
              <a:rPr lang="en-US" sz="2800" dirty="0" smtClean="0"/>
              <a:t> = </a:t>
            </a:r>
            <a:r>
              <a:rPr lang="en-US" sz="2800" i="1" dirty="0" smtClean="0"/>
              <a:t>f </a:t>
            </a:r>
            <a:r>
              <a:rPr lang="en-US" sz="2800" dirty="0" smtClean="0"/>
              <a:t>(b/s * </a:t>
            </a:r>
            <a:r>
              <a:rPr lang="en-US" sz="2800" dirty="0" smtClean="0">
                <a:solidFill>
                  <a:srgbClr val="FF0000"/>
                </a:solidFill>
              </a:rPr>
              <a:t>n</a:t>
            </a:r>
            <a:r>
              <a:rPr lang="en-US" sz="2800" baseline="30000" dirty="0" smtClean="0">
                <a:solidFill>
                  <a:srgbClr val="FF0000"/>
                </a:solidFill>
              </a:rPr>
              <a:t>1.5</a:t>
            </a:r>
            <a:r>
              <a:rPr lang="en-US" sz="2800" dirty="0" smtClean="0"/>
              <a:t>),</a:t>
            </a:r>
          </a:p>
          <a:p>
            <a:pPr algn="ctr"/>
            <a:endParaRPr lang="en-US" sz="2800" dirty="0"/>
          </a:p>
          <a:p>
            <a:r>
              <a:rPr lang="en-US" sz="2800" dirty="0" smtClean="0"/>
              <a:t>where b is the trend slope, s is the standard deviation of the error, and </a:t>
            </a:r>
            <a:r>
              <a:rPr lang="en-US" sz="2800" b="1" dirty="0" smtClean="0">
                <a:solidFill>
                  <a:srgbClr val="FF0000"/>
                </a:solidFill>
              </a:rPr>
              <a:t>n is the number of observations</a:t>
            </a:r>
            <a:r>
              <a:rPr lang="en-US" sz="2800" dirty="0" smtClean="0"/>
              <a:t>.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6378" y="2838831"/>
            <a:ext cx="6476365" cy="3885819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1182" y="6285005"/>
            <a:ext cx="1350818" cy="572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7288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lum bright="-29000" contrast="-3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74000"/>
                    </a14:imgEffect>
                    <a14:imgEffect>
                      <a14:brightnessContrast bright="-3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95373" y="1413063"/>
            <a:ext cx="9686925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“In a nonstationary world, continuity of observations is critical.” (Milly et al., 2008, </a:t>
            </a:r>
            <a:r>
              <a:rPr lang="en-US" sz="32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Science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endParaRPr lang="en-US" sz="3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“The idea here is that we must use </a:t>
            </a:r>
            <a:r>
              <a:rPr lang="en-US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long-term hydrologic observations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to help us evaluate, on an ongoing basis, how the changing atmosphere is changing hydrologic processes.” (Milly et al., 2015, </a:t>
            </a:r>
            <a:r>
              <a:rPr lang="en-US" sz="32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Water </a:t>
            </a:r>
            <a:r>
              <a:rPr lang="en-US" sz="3200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Resour</a:t>
            </a:r>
            <a:r>
              <a:rPr lang="en-US" sz="32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Res.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en-US" sz="2800" dirty="0"/>
          </a:p>
        </p:txBody>
      </p:sp>
      <p:sp>
        <p:nvSpPr>
          <p:cNvPr id="2" name="TextBox 1"/>
          <p:cNvSpPr txBox="1"/>
          <p:nvPr/>
        </p:nvSpPr>
        <p:spPr>
          <a:xfrm>
            <a:off x="1409700" y="238125"/>
            <a:ext cx="113156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</a:rPr>
              <a:t>Long-Term Observations Necessary</a:t>
            </a:r>
            <a:endParaRPr lang="en-US" sz="4400" dirty="0">
              <a:solidFill>
                <a:schemeClr val="bg1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1182" y="6285005"/>
            <a:ext cx="1350818" cy="572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2190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94200" y="381610"/>
            <a:ext cx="559346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Diverse Watershed</a:t>
            </a:r>
            <a:endParaRPr lang="en-US" sz="4400" dirty="0"/>
          </a:p>
        </p:txBody>
      </p:sp>
      <p:sp>
        <p:nvSpPr>
          <p:cNvPr id="3" name="TextBox 2"/>
          <p:cNvSpPr txBox="1"/>
          <p:nvPr/>
        </p:nvSpPr>
        <p:spPr>
          <a:xfrm>
            <a:off x="5994842" y="1891936"/>
            <a:ext cx="523773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2800" dirty="0" smtClean="0"/>
              <a:t>Complicating Factors:</a:t>
            </a:r>
          </a:p>
          <a:p>
            <a:pPr lvl="1"/>
            <a:endParaRPr lang="en-US" sz="2800" dirty="0" smtClean="0"/>
          </a:p>
          <a:p>
            <a:r>
              <a:rPr lang="en-US" sz="2800" dirty="0"/>
              <a:t>	</a:t>
            </a:r>
            <a:r>
              <a:rPr lang="en-US" sz="2800" dirty="0" smtClean="0"/>
              <a:t>Land Use</a:t>
            </a:r>
            <a:endParaRPr lang="en-US" sz="2800" dirty="0" smtClean="0"/>
          </a:p>
          <a:p>
            <a:r>
              <a:rPr lang="en-US" sz="2800" dirty="0"/>
              <a:t>	</a:t>
            </a:r>
            <a:r>
              <a:rPr lang="en-US" sz="2800" dirty="0" smtClean="0"/>
              <a:t>Wetlands</a:t>
            </a:r>
          </a:p>
          <a:p>
            <a:r>
              <a:rPr lang="en-US" sz="2800" dirty="0"/>
              <a:t>	</a:t>
            </a:r>
            <a:r>
              <a:rPr lang="en-US" sz="2800" dirty="0" smtClean="0"/>
              <a:t>Dams</a:t>
            </a:r>
          </a:p>
          <a:p>
            <a:r>
              <a:rPr lang="en-US" sz="2800" dirty="0"/>
              <a:t>	</a:t>
            </a:r>
            <a:r>
              <a:rPr lang="en-US" sz="2800" dirty="0" smtClean="0"/>
              <a:t>Withdrawals</a:t>
            </a:r>
          </a:p>
          <a:p>
            <a:r>
              <a:rPr lang="en-US" sz="2800" dirty="0" smtClean="0"/>
              <a:t>	Hurricanes</a:t>
            </a:r>
          </a:p>
          <a:p>
            <a:r>
              <a:rPr lang="en-US" sz="2800" dirty="0" smtClean="0"/>
              <a:t>	Atmospheric </a:t>
            </a:r>
            <a:r>
              <a:rPr lang="en-US" sz="2800" dirty="0" err="1" smtClean="0"/>
              <a:t>Forcings</a:t>
            </a:r>
            <a:endParaRPr lang="en-US" sz="2800" dirty="0" smtClean="0"/>
          </a:p>
          <a:p>
            <a:endParaRPr lang="en-US" sz="2800" dirty="0" smtClean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50818" cy="572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6151" y="1891936"/>
            <a:ext cx="2865293" cy="3155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550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lum bright="-29000" contrast="-3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74000"/>
                    </a14:imgEffect>
                    <a14:imgEffect>
                      <a14:brightnessContrast bright="-3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78" y="123825"/>
            <a:ext cx="2245489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 flipH="1">
            <a:off x="3949700" y="355600"/>
            <a:ext cx="4140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chemeClr val="bg1"/>
                </a:solidFill>
              </a:rPr>
              <a:t>Summary</a:t>
            </a:r>
            <a:endParaRPr lang="en-US" sz="60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43059" y="2764297"/>
            <a:ext cx="50585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</a:rPr>
              <a:t>2)  North ≠ South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543059" y="1849369"/>
            <a:ext cx="56900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</a:rPr>
              <a:t>1)  P ≠ Q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543059" y="3679225"/>
            <a:ext cx="750432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</a:rPr>
              <a:t>3)  Trends in </a:t>
            </a:r>
          </a:p>
          <a:p>
            <a:pPr lvl="1"/>
            <a:r>
              <a:rPr lang="en-US" sz="4000" dirty="0">
                <a:solidFill>
                  <a:schemeClr val="bg1"/>
                </a:solidFill>
              </a:rPr>
              <a:t>	</a:t>
            </a:r>
            <a:r>
              <a:rPr lang="en-US" sz="4000" dirty="0" smtClean="0">
                <a:solidFill>
                  <a:schemeClr val="bg1"/>
                </a:solidFill>
              </a:rPr>
              <a:t>1985-2014 ≠ 1927-2014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875620" y="5939968"/>
            <a:ext cx="8839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Analyses have not been reviewed or approved by USGS; please do not cite or quote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6180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40565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5000" y="457200"/>
            <a:ext cx="82169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Is the flow variability in the upper deciles so high that it is masking </a:t>
            </a:r>
          </a:p>
          <a:p>
            <a:pPr algn="ctr"/>
            <a:r>
              <a:rPr lang="en-US" sz="3600" dirty="0" smtClean="0"/>
              <a:t>the ability to detect a linear trend?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3305175" y="2765425"/>
            <a:ext cx="67056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Addressed by:</a:t>
            </a:r>
          </a:p>
          <a:p>
            <a:endParaRPr lang="en-US" sz="3200" dirty="0" smtClean="0"/>
          </a:p>
          <a:p>
            <a:pPr marL="342900" indent="-342900">
              <a:buAutoNum type="arabicParenR"/>
            </a:pPr>
            <a:r>
              <a:rPr lang="en-US" sz="3200" dirty="0" smtClean="0"/>
              <a:t> log</a:t>
            </a:r>
            <a:r>
              <a:rPr lang="en-US" sz="3200" baseline="-25000" dirty="0" smtClean="0"/>
              <a:t>10</a:t>
            </a:r>
            <a:r>
              <a:rPr lang="en-US" sz="3200" dirty="0" smtClean="0"/>
              <a:t> transforming  </a:t>
            </a:r>
          </a:p>
          <a:p>
            <a:pPr marL="342900" indent="-342900">
              <a:buAutoNum type="arabicParenR"/>
            </a:pPr>
            <a:r>
              <a:rPr lang="en-US" sz="3200" dirty="0" smtClean="0"/>
              <a:t> ranking</a:t>
            </a:r>
          </a:p>
          <a:p>
            <a:pPr marL="342900" indent="-342900">
              <a:buAutoNum type="arabicParenR"/>
            </a:pPr>
            <a:r>
              <a:rPr lang="en-US" sz="3200" dirty="0"/>
              <a:t> </a:t>
            </a:r>
            <a:r>
              <a:rPr lang="en-US" sz="3200" dirty="0" smtClean="0"/>
              <a:t>non-parametric Spearman’s rho 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955246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526" y="1829663"/>
            <a:ext cx="5096698" cy="418221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8450" y="2033587"/>
            <a:ext cx="4708072" cy="3810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52575" y="1183332"/>
            <a:ext cx="251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Parametric:</a:t>
            </a:r>
          </a:p>
          <a:p>
            <a:pPr algn="ctr"/>
            <a:r>
              <a:rPr lang="en-US" dirty="0" smtClean="0"/>
              <a:t>Linear Regression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001000" y="1321832"/>
            <a:ext cx="251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Non-parametric:</a:t>
            </a:r>
          </a:p>
          <a:p>
            <a:pPr algn="ctr"/>
            <a:r>
              <a:rPr lang="en-US" dirty="0" smtClean="0"/>
              <a:t>Spearman rho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552575" y="88792"/>
            <a:ext cx="904875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Q that corresponds to 30</a:t>
            </a:r>
            <a:r>
              <a:rPr lang="en-US" sz="2800" baseline="30000" dirty="0" smtClean="0"/>
              <a:t>th</a:t>
            </a:r>
            <a:r>
              <a:rPr lang="en-US" sz="2800" dirty="0" smtClean="0"/>
              <a:t> decile for each year </a:t>
            </a:r>
          </a:p>
          <a:p>
            <a:pPr algn="ctr"/>
            <a:r>
              <a:rPr lang="en-US" sz="2800" dirty="0" smtClean="0"/>
              <a:t>at site 01550000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7024687" y="6086475"/>
            <a:ext cx="44672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Spearman rho = 0.2958; p-value </a:t>
            </a:r>
            <a:r>
              <a:rPr lang="en-US" dirty="0" smtClean="0">
                <a:solidFill>
                  <a:srgbClr val="FF0000"/>
                </a:solidFill>
              </a:rPr>
              <a:t>0.0051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1950" y="6119663"/>
            <a:ext cx="51292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Slope = 0.4655; t-ratio = 2.98; p-value = </a:t>
            </a:r>
            <a:r>
              <a:rPr lang="en-US" dirty="0" smtClean="0">
                <a:solidFill>
                  <a:srgbClr val="FF0000"/>
                </a:solidFill>
              </a:rPr>
              <a:t>0.0038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09613" y="1968163"/>
            <a:ext cx="2647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y = -840 + 0.47*Year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7662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1237" y="1447800"/>
            <a:ext cx="6524625" cy="5410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30148" y="0"/>
            <a:ext cx="1012495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Observed Change in Very Heavy Precipitation</a:t>
            </a:r>
          </a:p>
          <a:p>
            <a:endParaRPr lang="en-US" dirty="0" smtClean="0"/>
          </a:p>
          <a:p>
            <a:pPr algn="ctr"/>
            <a:r>
              <a:rPr lang="en-US" sz="2000" dirty="0" smtClean="0"/>
              <a:t>Percent increase in heaviest 1% of all daily events from 1958 to 2012 [in U.S. Climate Assessment (2014), from Karl et al. (2009)]</a:t>
            </a:r>
            <a:endParaRPr lang="en-US" sz="2000" dirty="0"/>
          </a:p>
        </p:txBody>
      </p:sp>
      <p:sp>
        <p:nvSpPr>
          <p:cNvPr id="5" name="Freeform 4"/>
          <p:cNvSpPr/>
          <p:nvPr/>
        </p:nvSpPr>
        <p:spPr>
          <a:xfrm>
            <a:off x="7677150" y="3438525"/>
            <a:ext cx="518392" cy="819150"/>
          </a:xfrm>
          <a:custGeom>
            <a:avLst/>
            <a:gdLst>
              <a:gd name="connsiteX0" fmla="*/ 258929 w 575849"/>
              <a:gd name="connsiteY0" fmla="*/ 57150 h 975786"/>
              <a:gd name="connsiteX1" fmla="*/ 306554 w 575849"/>
              <a:gd name="connsiteY1" fmla="*/ 66675 h 975786"/>
              <a:gd name="connsiteX2" fmla="*/ 325604 w 575849"/>
              <a:gd name="connsiteY2" fmla="*/ 95250 h 975786"/>
              <a:gd name="connsiteX3" fmla="*/ 354179 w 575849"/>
              <a:gd name="connsiteY3" fmla="*/ 104775 h 975786"/>
              <a:gd name="connsiteX4" fmla="*/ 439904 w 575849"/>
              <a:gd name="connsiteY4" fmla="*/ 95250 h 975786"/>
              <a:gd name="connsiteX5" fmla="*/ 420854 w 575849"/>
              <a:gd name="connsiteY5" fmla="*/ 66675 h 975786"/>
              <a:gd name="connsiteX6" fmla="*/ 487529 w 575849"/>
              <a:gd name="connsiteY6" fmla="*/ 0 h 975786"/>
              <a:gd name="connsiteX7" fmla="*/ 573254 w 575849"/>
              <a:gd name="connsiteY7" fmla="*/ 19050 h 975786"/>
              <a:gd name="connsiteX8" fmla="*/ 544679 w 575849"/>
              <a:gd name="connsiteY8" fmla="*/ 95250 h 975786"/>
              <a:gd name="connsiteX9" fmla="*/ 487529 w 575849"/>
              <a:gd name="connsiteY9" fmla="*/ 114300 h 975786"/>
              <a:gd name="connsiteX10" fmla="*/ 478004 w 575849"/>
              <a:gd name="connsiteY10" fmla="*/ 152400 h 975786"/>
              <a:gd name="connsiteX11" fmla="*/ 468479 w 575849"/>
              <a:gd name="connsiteY11" fmla="*/ 219075 h 975786"/>
              <a:gd name="connsiteX12" fmla="*/ 449429 w 575849"/>
              <a:gd name="connsiteY12" fmla="*/ 276225 h 975786"/>
              <a:gd name="connsiteX13" fmla="*/ 439904 w 575849"/>
              <a:gd name="connsiteY13" fmla="*/ 304800 h 975786"/>
              <a:gd name="connsiteX14" fmla="*/ 430379 w 575849"/>
              <a:gd name="connsiteY14" fmla="*/ 333375 h 975786"/>
              <a:gd name="connsiteX15" fmla="*/ 449429 w 575849"/>
              <a:gd name="connsiteY15" fmla="*/ 466725 h 975786"/>
              <a:gd name="connsiteX16" fmla="*/ 468479 w 575849"/>
              <a:gd name="connsiteY16" fmla="*/ 495300 h 975786"/>
              <a:gd name="connsiteX17" fmla="*/ 497054 w 575849"/>
              <a:gd name="connsiteY17" fmla="*/ 523875 h 975786"/>
              <a:gd name="connsiteX18" fmla="*/ 525629 w 575849"/>
              <a:gd name="connsiteY18" fmla="*/ 714375 h 975786"/>
              <a:gd name="connsiteX19" fmla="*/ 516104 w 575849"/>
              <a:gd name="connsiteY19" fmla="*/ 838200 h 975786"/>
              <a:gd name="connsiteX20" fmla="*/ 497054 w 575849"/>
              <a:gd name="connsiteY20" fmla="*/ 866775 h 975786"/>
              <a:gd name="connsiteX21" fmla="*/ 487529 w 575849"/>
              <a:gd name="connsiteY21" fmla="*/ 895350 h 975786"/>
              <a:gd name="connsiteX22" fmla="*/ 478004 w 575849"/>
              <a:gd name="connsiteY22" fmla="*/ 971550 h 975786"/>
              <a:gd name="connsiteX23" fmla="*/ 439904 w 575849"/>
              <a:gd name="connsiteY23" fmla="*/ 962025 h 975786"/>
              <a:gd name="connsiteX24" fmla="*/ 401804 w 575849"/>
              <a:gd name="connsiteY24" fmla="*/ 895350 h 975786"/>
              <a:gd name="connsiteX25" fmla="*/ 182729 w 575849"/>
              <a:gd name="connsiteY25" fmla="*/ 876300 h 975786"/>
              <a:gd name="connsiteX26" fmla="*/ 154154 w 575849"/>
              <a:gd name="connsiteY26" fmla="*/ 847725 h 975786"/>
              <a:gd name="connsiteX27" fmla="*/ 125579 w 575849"/>
              <a:gd name="connsiteY27" fmla="*/ 838200 h 975786"/>
              <a:gd name="connsiteX28" fmla="*/ 68429 w 575849"/>
              <a:gd name="connsiteY28" fmla="*/ 866775 h 975786"/>
              <a:gd name="connsiteX29" fmla="*/ 39854 w 575849"/>
              <a:gd name="connsiteY29" fmla="*/ 876300 h 975786"/>
              <a:gd name="connsiteX30" fmla="*/ 1754 w 575849"/>
              <a:gd name="connsiteY30" fmla="*/ 866775 h 975786"/>
              <a:gd name="connsiteX31" fmla="*/ 11279 w 575849"/>
              <a:gd name="connsiteY31" fmla="*/ 838200 h 975786"/>
              <a:gd name="connsiteX32" fmla="*/ 58904 w 575849"/>
              <a:gd name="connsiteY32" fmla="*/ 781050 h 975786"/>
              <a:gd name="connsiteX33" fmla="*/ 68429 w 575849"/>
              <a:gd name="connsiteY33" fmla="*/ 752475 h 975786"/>
              <a:gd name="connsiteX34" fmla="*/ 135104 w 575849"/>
              <a:gd name="connsiteY34" fmla="*/ 676275 h 975786"/>
              <a:gd name="connsiteX35" fmla="*/ 154154 w 575849"/>
              <a:gd name="connsiteY35" fmla="*/ 619125 h 975786"/>
              <a:gd name="connsiteX36" fmla="*/ 173204 w 575849"/>
              <a:gd name="connsiteY36" fmla="*/ 495300 h 975786"/>
              <a:gd name="connsiteX37" fmla="*/ 182729 w 575849"/>
              <a:gd name="connsiteY37" fmla="*/ 466725 h 975786"/>
              <a:gd name="connsiteX38" fmla="*/ 230354 w 575849"/>
              <a:gd name="connsiteY38" fmla="*/ 209550 h 975786"/>
              <a:gd name="connsiteX39" fmla="*/ 258929 w 575849"/>
              <a:gd name="connsiteY39" fmla="*/ 190500 h 975786"/>
              <a:gd name="connsiteX40" fmla="*/ 268454 w 575849"/>
              <a:gd name="connsiteY40" fmla="*/ 161925 h 975786"/>
              <a:gd name="connsiteX41" fmla="*/ 277979 w 575849"/>
              <a:gd name="connsiteY41" fmla="*/ 95250 h 975786"/>
              <a:gd name="connsiteX42" fmla="*/ 306554 w 575849"/>
              <a:gd name="connsiteY42" fmla="*/ 76200 h 975786"/>
              <a:gd name="connsiteX43" fmla="*/ 258929 w 575849"/>
              <a:gd name="connsiteY43" fmla="*/ 57150 h 975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575849" h="975786">
                <a:moveTo>
                  <a:pt x="258929" y="57150"/>
                </a:moveTo>
                <a:cubicBezTo>
                  <a:pt x="258929" y="55563"/>
                  <a:pt x="292498" y="58643"/>
                  <a:pt x="306554" y="66675"/>
                </a:cubicBezTo>
                <a:cubicBezTo>
                  <a:pt x="316493" y="72355"/>
                  <a:pt x="316665" y="88099"/>
                  <a:pt x="325604" y="95250"/>
                </a:cubicBezTo>
                <a:cubicBezTo>
                  <a:pt x="333444" y="101522"/>
                  <a:pt x="344654" y="101600"/>
                  <a:pt x="354179" y="104775"/>
                </a:cubicBezTo>
                <a:cubicBezTo>
                  <a:pt x="382754" y="101600"/>
                  <a:pt x="414941" y="109514"/>
                  <a:pt x="439904" y="95250"/>
                </a:cubicBezTo>
                <a:cubicBezTo>
                  <a:pt x="449843" y="89570"/>
                  <a:pt x="418371" y="77850"/>
                  <a:pt x="420854" y="66675"/>
                </a:cubicBezTo>
                <a:cubicBezTo>
                  <a:pt x="433081" y="11652"/>
                  <a:pt x="451022" y="12169"/>
                  <a:pt x="487529" y="0"/>
                </a:cubicBezTo>
                <a:cubicBezTo>
                  <a:pt x="516104" y="6350"/>
                  <a:pt x="551225" y="-226"/>
                  <a:pt x="573254" y="19050"/>
                </a:cubicBezTo>
                <a:cubicBezTo>
                  <a:pt x="584460" y="28855"/>
                  <a:pt x="556463" y="87885"/>
                  <a:pt x="544679" y="95250"/>
                </a:cubicBezTo>
                <a:cubicBezTo>
                  <a:pt x="527651" y="105893"/>
                  <a:pt x="487529" y="114300"/>
                  <a:pt x="487529" y="114300"/>
                </a:cubicBezTo>
                <a:cubicBezTo>
                  <a:pt x="484354" y="127000"/>
                  <a:pt x="480346" y="139520"/>
                  <a:pt x="478004" y="152400"/>
                </a:cubicBezTo>
                <a:cubicBezTo>
                  <a:pt x="473988" y="174489"/>
                  <a:pt x="473527" y="197199"/>
                  <a:pt x="468479" y="219075"/>
                </a:cubicBezTo>
                <a:cubicBezTo>
                  <a:pt x="463964" y="238641"/>
                  <a:pt x="455779" y="257175"/>
                  <a:pt x="449429" y="276225"/>
                </a:cubicBezTo>
                <a:lnTo>
                  <a:pt x="439904" y="304800"/>
                </a:lnTo>
                <a:lnTo>
                  <a:pt x="430379" y="333375"/>
                </a:lnTo>
                <a:cubicBezTo>
                  <a:pt x="432813" y="360144"/>
                  <a:pt x="431105" y="430076"/>
                  <a:pt x="449429" y="466725"/>
                </a:cubicBezTo>
                <a:cubicBezTo>
                  <a:pt x="454549" y="476964"/>
                  <a:pt x="461150" y="486506"/>
                  <a:pt x="468479" y="495300"/>
                </a:cubicBezTo>
                <a:cubicBezTo>
                  <a:pt x="477103" y="505648"/>
                  <a:pt x="487529" y="514350"/>
                  <a:pt x="497054" y="523875"/>
                </a:cubicBezTo>
                <a:cubicBezTo>
                  <a:pt x="530196" y="623301"/>
                  <a:pt x="514673" y="560996"/>
                  <a:pt x="525629" y="714375"/>
                </a:cubicBezTo>
                <a:cubicBezTo>
                  <a:pt x="522454" y="755650"/>
                  <a:pt x="523733" y="797512"/>
                  <a:pt x="516104" y="838200"/>
                </a:cubicBezTo>
                <a:cubicBezTo>
                  <a:pt x="513994" y="849452"/>
                  <a:pt x="502174" y="856536"/>
                  <a:pt x="497054" y="866775"/>
                </a:cubicBezTo>
                <a:cubicBezTo>
                  <a:pt x="492564" y="875755"/>
                  <a:pt x="490704" y="885825"/>
                  <a:pt x="487529" y="895350"/>
                </a:cubicBezTo>
                <a:cubicBezTo>
                  <a:pt x="484354" y="920750"/>
                  <a:pt x="492882" y="950720"/>
                  <a:pt x="478004" y="971550"/>
                </a:cubicBezTo>
                <a:cubicBezTo>
                  <a:pt x="470395" y="982202"/>
                  <a:pt x="449961" y="970406"/>
                  <a:pt x="439904" y="962025"/>
                </a:cubicBezTo>
                <a:cubicBezTo>
                  <a:pt x="439765" y="961909"/>
                  <a:pt x="409356" y="896860"/>
                  <a:pt x="401804" y="895350"/>
                </a:cubicBezTo>
                <a:cubicBezTo>
                  <a:pt x="329927" y="880975"/>
                  <a:pt x="182729" y="876300"/>
                  <a:pt x="182729" y="876300"/>
                </a:cubicBezTo>
                <a:cubicBezTo>
                  <a:pt x="173204" y="866775"/>
                  <a:pt x="165362" y="855197"/>
                  <a:pt x="154154" y="847725"/>
                </a:cubicBezTo>
                <a:cubicBezTo>
                  <a:pt x="145800" y="842156"/>
                  <a:pt x="135619" y="838200"/>
                  <a:pt x="125579" y="838200"/>
                </a:cubicBezTo>
                <a:cubicBezTo>
                  <a:pt x="101638" y="838200"/>
                  <a:pt x="87692" y="857143"/>
                  <a:pt x="68429" y="866775"/>
                </a:cubicBezTo>
                <a:cubicBezTo>
                  <a:pt x="59449" y="871265"/>
                  <a:pt x="49379" y="873125"/>
                  <a:pt x="39854" y="876300"/>
                </a:cubicBezTo>
                <a:cubicBezTo>
                  <a:pt x="27154" y="873125"/>
                  <a:pt x="9609" y="877248"/>
                  <a:pt x="1754" y="866775"/>
                </a:cubicBezTo>
                <a:cubicBezTo>
                  <a:pt x="-4270" y="858743"/>
                  <a:pt x="6789" y="847180"/>
                  <a:pt x="11279" y="838200"/>
                </a:cubicBezTo>
                <a:cubicBezTo>
                  <a:pt x="24540" y="811678"/>
                  <a:pt x="37838" y="802116"/>
                  <a:pt x="58904" y="781050"/>
                </a:cubicBezTo>
                <a:cubicBezTo>
                  <a:pt x="62079" y="771525"/>
                  <a:pt x="62157" y="760315"/>
                  <a:pt x="68429" y="752475"/>
                </a:cubicBezTo>
                <a:cubicBezTo>
                  <a:pt x="112879" y="696913"/>
                  <a:pt x="97004" y="790575"/>
                  <a:pt x="135104" y="676275"/>
                </a:cubicBezTo>
                <a:lnTo>
                  <a:pt x="154154" y="619125"/>
                </a:lnTo>
                <a:cubicBezTo>
                  <a:pt x="159938" y="572856"/>
                  <a:pt x="162295" y="538935"/>
                  <a:pt x="173204" y="495300"/>
                </a:cubicBezTo>
                <a:cubicBezTo>
                  <a:pt x="175639" y="485560"/>
                  <a:pt x="179554" y="476250"/>
                  <a:pt x="182729" y="466725"/>
                </a:cubicBezTo>
                <a:cubicBezTo>
                  <a:pt x="184366" y="432340"/>
                  <a:pt x="158306" y="257582"/>
                  <a:pt x="230354" y="209550"/>
                </a:cubicBezTo>
                <a:lnTo>
                  <a:pt x="258929" y="190500"/>
                </a:lnTo>
                <a:cubicBezTo>
                  <a:pt x="262104" y="180975"/>
                  <a:pt x="266485" y="171770"/>
                  <a:pt x="268454" y="161925"/>
                </a:cubicBezTo>
                <a:cubicBezTo>
                  <a:pt x="272857" y="139910"/>
                  <a:pt x="268861" y="115766"/>
                  <a:pt x="277979" y="95250"/>
                </a:cubicBezTo>
                <a:cubicBezTo>
                  <a:pt x="282628" y="84789"/>
                  <a:pt x="297029" y="82550"/>
                  <a:pt x="306554" y="76200"/>
                </a:cubicBezTo>
                <a:cubicBezTo>
                  <a:pt x="274967" y="65671"/>
                  <a:pt x="258929" y="58737"/>
                  <a:pt x="258929" y="57150"/>
                </a:cubicBezTo>
                <a:close/>
              </a:path>
            </a:pathLst>
          </a:custGeom>
          <a:noFill/>
          <a:ln w="539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1182" y="6285005"/>
            <a:ext cx="1350818" cy="572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0482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24560" y="3727"/>
            <a:ext cx="696277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Comparison of Methods</a:t>
            </a:r>
          </a:p>
          <a:p>
            <a:pPr algn="ctr"/>
            <a:r>
              <a:rPr lang="en-US" sz="3600" dirty="0" smtClean="0"/>
              <a:t>1927-2014 Trends</a:t>
            </a:r>
          </a:p>
          <a:p>
            <a:pPr algn="ctr"/>
            <a:r>
              <a:rPr lang="en-US" sz="3600" dirty="0" smtClean="0"/>
              <a:t>0</a:t>
            </a:r>
            <a:r>
              <a:rPr lang="en-US" sz="3600" baseline="30000" dirty="0" smtClean="0"/>
              <a:t>th</a:t>
            </a:r>
            <a:r>
              <a:rPr lang="en-US" sz="3600" dirty="0" smtClean="0"/>
              <a:t> quantile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2171190" y="1811131"/>
            <a:ext cx="7734810" cy="584775"/>
            <a:chOff x="2171190" y="1811131"/>
            <a:chExt cx="7734810" cy="584775"/>
          </a:xfrm>
        </p:grpSpPr>
        <p:sp>
          <p:nvSpPr>
            <p:cNvPr id="5" name="TextBox 4"/>
            <p:cNvSpPr txBox="1"/>
            <p:nvPr/>
          </p:nvSpPr>
          <p:spPr>
            <a:xfrm>
              <a:off x="2171190" y="1811131"/>
              <a:ext cx="126869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North</a:t>
              </a:r>
              <a:endParaRPr lang="en-US" sz="3200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8637310" y="1811131"/>
              <a:ext cx="126869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South</a:t>
              </a:r>
              <a:endParaRPr lang="en-US" sz="3200" dirty="0"/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960" y="2393004"/>
            <a:ext cx="5097150" cy="443387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3080" y="2393004"/>
            <a:ext cx="5097150" cy="2402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701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24560" y="3727"/>
            <a:ext cx="696277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Comparison of Methods</a:t>
            </a:r>
          </a:p>
          <a:p>
            <a:pPr algn="ctr"/>
            <a:r>
              <a:rPr lang="en-US" sz="3600" dirty="0" smtClean="0"/>
              <a:t>1927-2014 Trends</a:t>
            </a:r>
          </a:p>
          <a:p>
            <a:pPr algn="ctr"/>
            <a:r>
              <a:rPr lang="en-US" sz="3600" dirty="0" smtClean="0"/>
              <a:t>10</a:t>
            </a:r>
            <a:r>
              <a:rPr lang="en-US" sz="3600" baseline="30000" dirty="0" smtClean="0"/>
              <a:t>th</a:t>
            </a:r>
            <a:r>
              <a:rPr lang="en-US" sz="3600" dirty="0" smtClean="0"/>
              <a:t> quantile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2171190" y="1811131"/>
            <a:ext cx="7734810" cy="584775"/>
            <a:chOff x="2171190" y="1811131"/>
            <a:chExt cx="7734810" cy="584775"/>
          </a:xfrm>
        </p:grpSpPr>
        <p:sp>
          <p:nvSpPr>
            <p:cNvPr id="15" name="TextBox 14"/>
            <p:cNvSpPr txBox="1"/>
            <p:nvPr/>
          </p:nvSpPr>
          <p:spPr>
            <a:xfrm>
              <a:off x="2171190" y="1811131"/>
              <a:ext cx="126869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North</a:t>
              </a:r>
              <a:endParaRPr lang="en-US" sz="3200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8637310" y="1811131"/>
              <a:ext cx="126869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South</a:t>
              </a:r>
              <a:endParaRPr lang="en-US" sz="3200" dirty="0"/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960" y="2395906"/>
            <a:ext cx="5097150" cy="443387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3080" y="2395906"/>
            <a:ext cx="5097150" cy="2402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378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24560" y="3727"/>
            <a:ext cx="696277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Comparison of Methods</a:t>
            </a:r>
          </a:p>
          <a:p>
            <a:pPr algn="ctr"/>
            <a:r>
              <a:rPr lang="en-US" sz="3600" dirty="0" smtClean="0"/>
              <a:t>1927-2014 Trends</a:t>
            </a:r>
          </a:p>
          <a:p>
            <a:pPr algn="ctr"/>
            <a:r>
              <a:rPr lang="en-US" sz="3600" dirty="0" smtClean="0"/>
              <a:t>20</a:t>
            </a:r>
            <a:r>
              <a:rPr lang="en-US" sz="3600" baseline="30000" dirty="0" smtClean="0"/>
              <a:t>th</a:t>
            </a:r>
            <a:r>
              <a:rPr lang="en-US" sz="3600" dirty="0" smtClean="0"/>
              <a:t> quantile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2171190" y="1811131"/>
            <a:ext cx="7734810" cy="584775"/>
            <a:chOff x="2171190" y="1811131"/>
            <a:chExt cx="7734810" cy="584775"/>
          </a:xfrm>
        </p:grpSpPr>
        <p:sp>
          <p:nvSpPr>
            <p:cNvPr id="15" name="TextBox 14"/>
            <p:cNvSpPr txBox="1"/>
            <p:nvPr/>
          </p:nvSpPr>
          <p:spPr>
            <a:xfrm>
              <a:off x="2171190" y="1811131"/>
              <a:ext cx="126869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North</a:t>
              </a:r>
              <a:endParaRPr lang="en-US" sz="3200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8637310" y="1811131"/>
              <a:ext cx="126869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South</a:t>
              </a:r>
              <a:endParaRPr lang="en-US" sz="3200" dirty="0"/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3080" y="2395906"/>
            <a:ext cx="5097150" cy="240212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960" y="2395906"/>
            <a:ext cx="5097150" cy="4433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7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24560" y="3727"/>
            <a:ext cx="696277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Comparison of Methods</a:t>
            </a:r>
          </a:p>
          <a:p>
            <a:pPr algn="ctr"/>
            <a:r>
              <a:rPr lang="en-US" sz="3600" dirty="0" smtClean="0"/>
              <a:t>1927-2014 Trends</a:t>
            </a:r>
          </a:p>
          <a:p>
            <a:pPr algn="ctr"/>
            <a:r>
              <a:rPr lang="en-US" sz="3600" dirty="0" smtClean="0"/>
              <a:t>30</a:t>
            </a:r>
            <a:r>
              <a:rPr lang="en-US" sz="3600" baseline="30000" dirty="0" smtClean="0"/>
              <a:t>th</a:t>
            </a:r>
            <a:r>
              <a:rPr lang="en-US" sz="3600" dirty="0" smtClean="0"/>
              <a:t> quantile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2171190" y="1811131"/>
            <a:ext cx="7734810" cy="584775"/>
            <a:chOff x="2171190" y="1811131"/>
            <a:chExt cx="7734810" cy="584775"/>
          </a:xfrm>
        </p:grpSpPr>
        <p:sp>
          <p:nvSpPr>
            <p:cNvPr id="15" name="TextBox 14"/>
            <p:cNvSpPr txBox="1"/>
            <p:nvPr/>
          </p:nvSpPr>
          <p:spPr>
            <a:xfrm>
              <a:off x="2171190" y="1811131"/>
              <a:ext cx="126869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North</a:t>
              </a:r>
              <a:endParaRPr lang="en-US" sz="3200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8637310" y="1811131"/>
              <a:ext cx="126869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South</a:t>
              </a:r>
              <a:endParaRPr lang="en-US" sz="3200" dirty="0"/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960" y="2395906"/>
            <a:ext cx="5097150" cy="443387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3080" y="2395906"/>
            <a:ext cx="5097150" cy="2402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745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24560" y="3727"/>
            <a:ext cx="696277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Comparison of Methods</a:t>
            </a:r>
          </a:p>
          <a:p>
            <a:pPr algn="ctr"/>
            <a:r>
              <a:rPr lang="en-US" sz="3600" dirty="0" smtClean="0"/>
              <a:t>1927-2014 Trends</a:t>
            </a:r>
          </a:p>
          <a:p>
            <a:pPr algn="ctr"/>
            <a:r>
              <a:rPr lang="en-US" sz="3600" dirty="0" smtClean="0"/>
              <a:t>40</a:t>
            </a:r>
            <a:r>
              <a:rPr lang="en-US" sz="3600" baseline="30000" dirty="0" smtClean="0"/>
              <a:t>th</a:t>
            </a:r>
            <a:r>
              <a:rPr lang="en-US" sz="3600" dirty="0" smtClean="0"/>
              <a:t> quantile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2171190" y="1811131"/>
            <a:ext cx="7734810" cy="584775"/>
            <a:chOff x="2171190" y="1811131"/>
            <a:chExt cx="7734810" cy="584775"/>
          </a:xfrm>
        </p:grpSpPr>
        <p:sp>
          <p:nvSpPr>
            <p:cNvPr id="15" name="TextBox 14"/>
            <p:cNvSpPr txBox="1"/>
            <p:nvPr/>
          </p:nvSpPr>
          <p:spPr>
            <a:xfrm>
              <a:off x="2171190" y="1811131"/>
              <a:ext cx="126869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North</a:t>
              </a:r>
              <a:endParaRPr lang="en-US" sz="3200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8637310" y="1811131"/>
              <a:ext cx="126869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South</a:t>
              </a:r>
              <a:endParaRPr lang="en-US" sz="3200" dirty="0"/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960" y="2395906"/>
            <a:ext cx="5097150" cy="443387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3080" y="2395906"/>
            <a:ext cx="5097150" cy="2402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979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24560" y="3727"/>
            <a:ext cx="696277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Comparison of Methods</a:t>
            </a:r>
          </a:p>
          <a:p>
            <a:pPr algn="ctr"/>
            <a:r>
              <a:rPr lang="en-US" sz="3600" dirty="0" smtClean="0"/>
              <a:t>1927-2014 Trends</a:t>
            </a:r>
          </a:p>
          <a:p>
            <a:pPr algn="ctr"/>
            <a:r>
              <a:rPr lang="en-US" sz="3600" dirty="0" smtClean="0"/>
              <a:t>50</a:t>
            </a:r>
            <a:r>
              <a:rPr lang="en-US" sz="3600" baseline="30000" dirty="0" smtClean="0"/>
              <a:t>th</a:t>
            </a:r>
            <a:r>
              <a:rPr lang="en-US" sz="3600" dirty="0" smtClean="0"/>
              <a:t> quantile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2171190" y="1811131"/>
            <a:ext cx="7734810" cy="584775"/>
            <a:chOff x="2171190" y="1811131"/>
            <a:chExt cx="7734810" cy="584775"/>
          </a:xfrm>
        </p:grpSpPr>
        <p:sp>
          <p:nvSpPr>
            <p:cNvPr id="15" name="TextBox 14"/>
            <p:cNvSpPr txBox="1"/>
            <p:nvPr/>
          </p:nvSpPr>
          <p:spPr>
            <a:xfrm>
              <a:off x="2171190" y="1811131"/>
              <a:ext cx="126869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North</a:t>
              </a:r>
              <a:endParaRPr lang="en-US" sz="3200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8637310" y="1811131"/>
              <a:ext cx="126869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South</a:t>
              </a:r>
              <a:endParaRPr lang="en-US" sz="3200" dirty="0"/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960" y="2395906"/>
            <a:ext cx="5097150" cy="443387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3080" y="2395906"/>
            <a:ext cx="5097150" cy="2402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046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24560" y="3727"/>
            <a:ext cx="696277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Comparison of Methods</a:t>
            </a:r>
          </a:p>
          <a:p>
            <a:pPr algn="ctr"/>
            <a:r>
              <a:rPr lang="en-US" sz="3600" dirty="0" smtClean="0"/>
              <a:t>1927-2014 Trends</a:t>
            </a:r>
          </a:p>
          <a:p>
            <a:pPr algn="ctr"/>
            <a:r>
              <a:rPr lang="en-US" sz="3600" dirty="0" smtClean="0"/>
              <a:t>60</a:t>
            </a:r>
            <a:r>
              <a:rPr lang="en-US" sz="3600" baseline="30000" dirty="0" smtClean="0"/>
              <a:t>th</a:t>
            </a:r>
            <a:r>
              <a:rPr lang="en-US" sz="3600" dirty="0" smtClean="0"/>
              <a:t> quantile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2171190" y="1811131"/>
            <a:ext cx="7734810" cy="584775"/>
            <a:chOff x="2171190" y="1811131"/>
            <a:chExt cx="7734810" cy="584775"/>
          </a:xfrm>
        </p:grpSpPr>
        <p:sp>
          <p:nvSpPr>
            <p:cNvPr id="15" name="TextBox 14"/>
            <p:cNvSpPr txBox="1"/>
            <p:nvPr/>
          </p:nvSpPr>
          <p:spPr>
            <a:xfrm>
              <a:off x="2171190" y="1811131"/>
              <a:ext cx="126869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North</a:t>
              </a:r>
              <a:endParaRPr lang="en-US" sz="3200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8637310" y="1811131"/>
              <a:ext cx="126869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South</a:t>
              </a:r>
              <a:endParaRPr lang="en-US" sz="3200" dirty="0"/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960" y="2395906"/>
            <a:ext cx="5097150" cy="443387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3080" y="2395906"/>
            <a:ext cx="5097150" cy="2402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026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24560" y="3727"/>
            <a:ext cx="696277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Comparison of Methods</a:t>
            </a:r>
          </a:p>
          <a:p>
            <a:pPr algn="ctr"/>
            <a:r>
              <a:rPr lang="en-US" sz="3600" dirty="0" smtClean="0"/>
              <a:t>1927-2014 Trends</a:t>
            </a:r>
          </a:p>
          <a:p>
            <a:pPr algn="ctr"/>
            <a:r>
              <a:rPr lang="en-US" sz="3600" dirty="0" smtClean="0"/>
              <a:t>70</a:t>
            </a:r>
            <a:r>
              <a:rPr lang="en-US" sz="3600" baseline="30000" dirty="0" smtClean="0"/>
              <a:t>th</a:t>
            </a:r>
            <a:r>
              <a:rPr lang="en-US" sz="3600" dirty="0" smtClean="0"/>
              <a:t> quantile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2171190" y="1811131"/>
            <a:ext cx="7734810" cy="584775"/>
            <a:chOff x="2171190" y="1811131"/>
            <a:chExt cx="7734810" cy="584775"/>
          </a:xfrm>
        </p:grpSpPr>
        <p:sp>
          <p:nvSpPr>
            <p:cNvPr id="15" name="TextBox 14"/>
            <p:cNvSpPr txBox="1"/>
            <p:nvPr/>
          </p:nvSpPr>
          <p:spPr>
            <a:xfrm>
              <a:off x="2171190" y="1811131"/>
              <a:ext cx="126869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North</a:t>
              </a:r>
              <a:endParaRPr lang="en-US" sz="3200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8637310" y="1811131"/>
              <a:ext cx="126869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South</a:t>
              </a:r>
              <a:endParaRPr lang="en-US" sz="3200" dirty="0"/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960" y="2395906"/>
            <a:ext cx="5097150" cy="443387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3080" y="2395906"/>
            <a:ext cx="5097150" cy="2402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120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24560" y="3727"/>
            <a:ext cx="696277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Comparison of Methods</a:t>
            </a:r>
          </a:p>
          <a:p>
            <a:pPr algn="ctr"/>
            <a:r>
              <a:rPr lang="en-US" sz="3600" dirty="0" smtClean="0"/>
              <a:t>1927-2014 Trends</a:t>
            </a:r>
          </a:p>
          <a:p>
            <a:pPr algn="ctr"/>
            <a:r>
              <a:rPr lang="en-US" sz="3600" dirty="0" smtClean="0"/>
              <a:t>80</a:t>
            </a:r>
            <a:r>
              <a:rPr lang="en-US" sz="3600" baseline="30000" dirty="0" smtClean="0"/>
              <a:t>th</a:t>
            </a:r>
            <a:r>
              <a:rPr lang="en-US" sz="3600" dirty="0" smtClean="0"/>
              <a:t> quantile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2171190" y="1811131"/>
            <a:ext cx="7734810" cy="584775"/>
            <a:chOff x="2171190" y="1811131"/>
            <a:chExt cx="7734810" cy="584775"/>
          </a:xfrm>
        </p:grpSpPr>
        <p:sp>
          <p:nvSpPr>
            <p:cNvPr id="15" name="TextBox 14"/>
            <p:cNvSpPr txBox="1"/>
            <p:nvPr/>
          </p:nvSpPr>
          <p:spPr>
            <a:xfrm>
              <a:off x="2171190" y="1811131"/>
              <a:ext cx="126869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North</a:t>
              </a:r>
              <a:endParaRPr lang="en-US" sz="3200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8637310" y="1811131"/>
              <a:ext cx="126869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South</a:t>
              </a:r>
              <a:endParaRPr lang="en-US" sz="3200" dirty="0"/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960" y="2395906"/>
            <a:ext cx="5097150" cy="443387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3080" y="2395906"/>
            <a:ext cx="5097150" cy="2402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627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24560" y="3727"/>
            <a:ext cx="696277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Comparison of Methods</a:t>
            </a:r>
          </a:p>
          <a:p>
            <a:pPr algn="ctr"/>
            <a:r>
              <a:rPr lang="en-US" sz="3600" dirty="0" smtClean="0"/>
              <a:t>1927-2014 Trends</a:t>
            </a:r>
          </a:p>
          <a:p>
            <a:pPr algn="ctr"/>
            <a:r>
              <a:rPr lang="en-US" sz="3600" dirty="0" smtClean="0"/>
              <a:t>90</a:t>
            </a:r>
            <a:r>
              <a:rPr lang="en-US" sz="3600" baseline="30000" dirty="0" smtClean="0"/>
              <a:t>th</a:t>
            </a:r>
            <a:r>
              <a:rPr lang="en-US" sz="3600" dirty="0" smtClean="0"/>
              <a:t> quantile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2171190" y="1811131"/>
            <a:ext cx="7734810" cy="584775"/>
            <a:chOff x="2171190" y="1811131"/>
            <a:chExt cx="7734810" cy="584775"/>
          </a:xfrm>
        </p:grpSpPr>
        <p:sp>
          <p:nvSpPr>
            <p:cNvPr id="15" name="TextBox 14"/>
            <p:cNvSpPr txBox="1"/>
            <p:nvPr/>
          </p:nvSpPr>
          <p:spPr>
            <a:xfrm>
              <a:off x="2171190" y="1811131"/>
              <a:ext cx="126869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North</a:t>
              </a:r>
              <a:endParaRPr lang="en-US" sz="3200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8637310" y="1811131"/>
              <a:ext cx="126869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South</a:t>
              </a:r>
              <a:endParaRPr lang="en-US" sz="3200" dirty="0"/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960" y="2395906"/>
            <a:ext cx="5097150" cy="443387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3080" y="2395906"/>
            <a:ext cx="5097150" cy="2402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0740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2936" y="309995"/>
            <a:ext cx="817245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Objective</a:t>
            </a:r>
          </a:p>
          <a:p>
            <a:pPr algn="ctr"/>
            <a:endParaRPr lang="en-US" sz="3600" dirty="0"/>
          </a:p>
          <a:p>
            <a:pPr algn="ctr"/>
            <a:r>
              <a:rPr lang="en-US" sz="3600" dirty="0" smtClean="0"/>
              <a:t>Use Historical Records in Precipitation (P) and Discharge (Q) to Compare Trends in the Chesapeake Bay Watershed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122342" y="4301836"/>
            <a:ext cx="727363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How are </a:t>
            </a:r>
            <a:r>
              <a:rPr lang="en-US" sz="4000" dirty="0" smtClean="0"/>
              <a:t>changes </a:t>
            </a:r>
            <a:r>
              <a:rPr lang="en-US" sz="4000" dirty="0"/>
              <a:t>in P </a:t>
            </a:r>
            <a:r>
              <a:rPr lang="en-US" sz="4000" dirty="0" smtClean="0"/>
              <a:t>being manifested in </a:t>
            </a:r>
            <a:r>
              <a:rPr lang="en-US" sz="4000" dirty="0"/>
              <a:t>Q?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1182" y="6285005"/>
            <a:ext cx="1350818" cy="572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0097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24560" y="3727"/>
            <a:ext cx="696277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Comparison of Methods</a:t>
            </a:r>
          </a:p>
          <a:p>
            <a:pPr algn="ctr"/>
            <a:r>
              <a:rPr lang="en-US" sz="3600" dirty="0" smtClean="0"/>
              <a:t>1927-2014 Trends</a:t>
            </a:r>
          </a:p>
          <a:p>
            <a:pPr algn="ctr"/>
            <a:r>
              <a:rPr lang="en-US" sz="3600" dirty="0" smtClean="0"/>
              <a:t>100</a:t>
            </a:r>
            <a:r>
              <a:rPr lang="en-US" sz="3600" baseline="30000" dirty="0" smtClean="0"/>
              <a:t>th</a:t>
            </a:r>
            <a:r>
              <a:rPr lang="en-US" sz="3600" dirty="0" smtClean="0"/>
              <a:t> quantile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2171190" y="1811131"/>
            <a:ext cx="7734810" cy="584775"/>
            <a:chOff x="2171190" y="1811131"/>
            <a:chExt cx="7734810" cy="584775"/>
          </a:xfrm>
        </p:grpSpPr>
        <p:sp>
          <p:nvSpPr>
            <p:cNvPr id="15" name="TextBox 14"/>
            <p:cNvSpPr txBox="1"/>
            <p:nvPr/>
          </p:nvSpPr>
          <p:spPr>
            <a:xfrm>
              <a:off x="2171190" y="1811131"/>
              <a:ext cx="126869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North</a:t>
              </a:r>
              <a:endParaRPr lang="en-US" sz="3200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8637310" y="1811131"/>
              <a:ext cx="126869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South</a:t>
              </a:r>
              <a:endParaRPr lang="en-US" sz="3200" dirty="0"/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960" y="2395906"/>
            <a:ext cx="5097150" cy="443387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3080" y="2395906"/>
            <a:ext cx="5097150" cy="2402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1902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33765" y="114300"/>
            <a:ext cx="892342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Summary of Comparison of Four Methods</a:t>
            </a:r>
          </a:p>
          <a:p>
            <a:pPr algn="ctr"/>
            <a:endParaRPr lang="en-US" sz="3600" dirty="0" smtClean="0"/>
          </a:p>
          <a:p>
            <a:pPr algn="ctr"/>
            <a:r>
              <a:rPr lang="en-US" sz="3600" dirty="0" smtClean="0"/>
              <a:t>Number of Significant Slopes for each Quantile</a:t>
            </a:r>
            <a:endParaRPr lang="en-US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5506" y="2624824"/>
            <a:ext cx="6299944" cy="379502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545549" y="6419850"/>
            <a:ext cx="3838575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*Two of the slopes are negative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7677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66950"/>
            <a:ext cx="5295900" cy="41338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71650" y="1743730"/>
            <a:ext cx="28860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01532000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9375" y="2266950"/>
            <a:ext cx="5229225" cy="4114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562975" y="1743730"/>
            <a:ext cx="28860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01550000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10968037" y="5155165"/>
            <a:ext cx="962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Sig.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1096625" y="3264277"/>
            <a:ext cx="962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1096625" y="2386340"/>
            <a:ext cx="962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24399" y="4201596"/>
            <a:ext cx="962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724400" y="3264277"/>
            <a:ext cx="962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NS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714874" y="2371724"/>
            <a:ext cx="971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NS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0968037" y="4209721"/>
            <a:ext cx="962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Sig.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633912" y="5136772"/>
            <a:ext cx="962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Sig.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629025" y="228630"/>
            <a:ext cx="47482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Plots of Individual Deciles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120395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70697" y="1057275"/>
            <a:ext cx="8463385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Linear Regression Trends</a:t>
            </a:r>
          </a:p>
          <a:p>
            <a:pPr algn="ctr"/>
            <a:r>
              <a:rPr lang="en-US" sz="3600" dirty="0" smtClean="0"/>
              <a:t>1927-2014</a:t>
            </a:r>
          </a:p>
          <a:p>
            <a:pPr algn="ctr"/>
            <a:r>
              <a:rPr lang="en-US" sz="3600" dirty="0" smtClean="0"/>
              <a:t>27 Watersheds</a:t>
            </a:r>
          </a:p>
          <a:p>
            <a:pPr algn="ctr"/>
            <a:endParaRPr lang="en-US" sz="3200" dirty="0" smtClean="0"/>
          </a:p>
          <a:p>
            <a:r>
              <a:rPr lang="en-US" sz="3600" dirty="0" smtClean="0"/>
              <a:t>Precipitation: </a:t>
            </a:r>
            <a:r>
              <a:rPr lang="en-US" sz="3600" dirty="0"/>
              <a:t>(PRISM </a:t>
            </a:r>
            <a:r>
              <a:rPr lang="en-US" sz="3600" dirty="0" smtClean="0"/>
              <a:t>data, monthly)</a:t>
            </a:r>
          </a:p>
          <a:p>
            <a:endParaRPr lang="en-US" sz="3200" dirty="0" smtClean="0"/>
          </a:p>
          <a:p>
            <a:pPr marL="0" lvl="1"/>
            <a:r>
              <a:rPr lang="en-US" sz="3600" dirty="0" smtClean="0"/>
              <a:t>Discharge:  (</a:t>
            </a:r>
            <a:r>
              <a:rPr lang="en-US" sz="3600" dirty="0"/>
              <a:t>USGS </a:t>
            </a:r>
            <a:r>
              <a:rPr lang="en-US" sz="3600" dirty="0" smtClean="0"/>
              <a:t>gages, daily)</a:t>
            </a:r>
            <a:endParaRPr lang="en-US" sz="3600" dirty="0"/>
          </a:p>
          <a:p>
            <a:endParaRPr lang="en-US" sz="3200" dirty="0"/>
          </a:p>
        </p:txBody>
      </p:sp>
      <p:grpSp>
        <p:nvGrpSpPr>
          <p:cNvPr id="15" name="Group 14"/>
          <p:cNvGrpSpPr/>
          <p:nvPr/>
        </p:nvGrpSpPr>
        <p:grpSpPr>
          <a:xfrm>
            <a:off x="717320" y="209549"/>
            <a:ext cx="10695471" cy="390526"/>
            <a:chOff x="126770" y="314324"/>
            <a:chExt cx="10695471" cy="390526"/>
          </a:xfrm>
        </p:grpSpPr>
        <p:grpSp>
          <p:nvGrpSpPr>
            <p:cNvPr id="16" name="Group 15"/>
            <p:cNvGrpSpPr/>
            <p:nvPr/>
          </p:nvGrpSpPr>
          <p:grpSpPr>
            <a:xfrm>
              <a:off x="126770" y="342899"/>
              <a:ext cx="5435839" cy="361951"/>
              <a:chOff x="126770" y="342899"/>
              <a:chExt cx="5435839" cy="361951"/>
            </a:xfrm>
          </p:grpSpPr>
          <p:sp>
            <p:nvSpPr>
              <p:cNvPr id="38" name="Oval 37"/>
              <p:cNvSpPr/>
              <p:nvPr/>
            </p:nvSpPr>
            <p:spPr>
              <a:xfrm>
                <a:off x="1789485" y="371475"/>
                <a:ext cx="485775" cy="314325"/>
              </a:xfrm>
              <a:prstGeom prst="ellipse">
                <a:avLst/>
              </a:prstGeom>
              <a:noFill/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/>
              <p:nvPr/>
            </p:nvSpPr>
            <p:spPr>
              <a:xfrm>
                <a:off x="3428992" y="342900"/>
                <a:ext cx="485775" cy="314325"/>
              </a:xfrm>
              <a:prstGeom prst="ellipse">
                <a:avLst/>
              </a:prstGeom>
              <a:noFill/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0" name="Group 39"/>
              <p:cNvGrpSpPr/>
              <p:nvPr/>
            </p:nvGrpSpPr>
            <p:grpSpPr>
              <a:xfrm>
                <a:off x="126770" y="342899"/>
                <a:ext cx="5435839" cy="361951"/>
                <a:chOff x="1536470" y="1200149"/>
                <a:chExt cx="5435839" cy="361951"/>
              </a:xfrm>
            </p:grpSpPr>
            <p:sp>
              <p:nvSpPr>
                <p:cNvPr id="42" name="Oval 41"/>
                <p:cNvSpPr/>
                <p:nvPr/>
              </p:nvSpPr>
              <p:spPr>
                <a:xfrm>
                  <a:off x="1808531" y="1238250"/>
                  <a:ext cx="485775" cy="314325"/>
                </a:xfrm>
                <a:prstGeom prst="ellipse">
                  <a:avLst/>
                </a:prstGeom>
                <a:noFill/>
                <a:ln w="381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" name="Oval 42"/>
                <p:cNvSpPr/>
                <p:nvPr/>
              </p:nvSpPr>
              <p:spPr>
                <a:xfrm>
                  <a:off x="1536470" y="1247775"/>
                  <a:ext cx="485775" cy="314325"/>
                </a:xfrm>
                <a:prstGeom prst="ellipse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 w="381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4" name="Oval 43"/>
                <p:cNvSpPr/>
                <p:nvPr/>
              </p:nvSpPr>
              <p:spPr>
                <a:xfrm>
                  <a:off x="2353846" y="1219200"/>
                  <a:ext cx="485775" cy="314325"/>
                </a:xfrm>
                <a:prstGeom prst="ellipse">
                  <a:avLst/>
                </a:prstGeom>
                <a:noFill/>
                <a:ln w="381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" name="Oval 44"/>
                <p:cNvSpPr/>
                <p:nvPr/>
              </p:nvSpPr>
              <p:spPr>
                <a:xfrm>
                  <a:off x="2094276" y="1228725"/>
                  <a:ext cx="485775" cy="314325"/>
                </a:xfrm>
                <a:prstGeom prst="ellipse">
                  <a:avLst/>
                </a:prstGeom>
                <a:noFill/>
                <a:ln w="381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6" name="Oval 45"/>
                <p:cNvSpPr/>
                <p:nvPr/>
              </p:nvSpPr>
              <p:spPr>
                <a:xfrm>
                  <a:off x="2658637" y="1228725"/>
                  <a:ext cx="485775" cy="314325"/>
                </a:xfrm>
                <a:prstGeom prst="ellipse">
                  <a:avLst/>
                </a:prstGeom>
                <a:noFill/>
                <a:ln w="381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7" name="Oval 46"/>
                <p:cNvSpPr/>
                <p:nvPr/>
              </p:nvSpPr>
              <p:spPr>
                <a:xfrm>
                  <a:off x="2917000" y="1228725"/>
                  <a:ext cx="485775" cy="314325"/>
                </a:xfrm>
                <a:prstGeom prst="ellipse">
                  <a:avLst/>
                </a:prstGeom>
                <a:noFill/>
                <a:ln w="381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8" name="Oval 47"/>
                <p:cNvSpPr/>
                <p:nvPr/>
              </p:nvSpPr>
              <p:spPr>
                <a:xfrm>
                  <a:off x="3469458" y="1219200"/>
                  <a:ext cx="485775" cy="314325"/>
                </a:xfrm>
                <a:prstGeom prst="ellipse">
                  <a:avLst/>
                </a:prstGeom>
                <a:noFill/>
                <a:ln w="381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9" name="Oval 48"/>
                <p:cNvSpPr/>
                <p:nvPr/>
              </p:nvSpPr>
              <p:spPr>
                <a:xfrm>
                  <a:off x="3745687" y="1209675"/>
                  <a:ext cx="485775" cy="314325"/>
                </a:xfrm>
                <a:prstGeom prst="ellipse">
                  <a:avLst/>
                </a:prstGeom>
                <a:noFill/>
                <a:ln w="381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0" name="Oval 49"/>
                <p:cNvSpPr/>
                <p:nvPr/>
              </p:nvSpPr>
              <p:spPr>
                <a:xfrm>
                  <a:off x="4029053" y="1200149"/>
                  <a:ext cx="485775" cy="314325"/>
                </a:xfrm>
                <a:prstGeom prst="ellipse">
                  <a:avLst/>
                </a:prstGeom>
                <a:noFill/>
                <a:ln w="381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1" name="Oval 50"/>
                <p:cNvSpPr/>
                <p:nvPr/>
              </p:nvSpPr>
              <p:spPr>
                <a:xfrm>
                  <a:off x="4586275" y="1200150"/>
                  <a:ext cx="485775" cy="314325"/>
                </a:xfrm>
                <a:prstGeom prst="ellipse">
                  <a:avLst/>
                </a:prstGeom>
                <a:noFill/>
                <a:ln w="381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2" name="Oval 51"/>
                <p:cNvSpPr/>
                <p:nvPr/>
              </p:nvSpPr>
              <p:spPr>
                <a:xfrm>
                  <a:off x="4288614" y="1209675"/>
                  <a:ext cx="485775" cy="314325"/>
                </a:xfrm>
                <a:prstGeom prst="ellipse">
                  <a:avLst/>
                </a:prstGeom>
                <a:noFill/>
                <a:ln w="381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3" name="Oval 52"/>
                <p:cNvSpPr/>
                <p:nvPr/>
              </p:nvSpPr>
              <p:spPr>
                <a:xfrm>
                  <a:off x="6238880" y="1209675"/>
                  <a:ext cx="485775" cy="314325"/>
                </a:xfrm>
                <a:prstGeom prst="ellipse">
                  <a:avLst/>
                </a:prstGeom>
                <a:noFill/>
                <a:ln w="381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4" name="Oval 53"/>
                <p:cNvSpPr/>
                <p:nvPr/>
              </p:nvSpPr>
              <p:spPr>
                <a:xfrm>
                  <a:off x="6486534" y="1209675"/>
                  <a:ext cx="485775" cy="314325"/>
                </a:xfrm>
                <a:prstGeom prst="ellipse">
                  <a:avLst/>
                </a:prstGeom>
                <a:noFill/>
                <a:ln w="381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5" name="Oval 54"/>
                <p:cNvSpPr/>
                <p:nvPr/>
              </p:nvSpPr>
              <p:spPr>
                <a:xfrm>
                  <a:off x="5143497" y="1200150"/>
                  <a:ext cx="485775" cy="314325"/>
                </a:xfrm>
                <a:prstGeom prst="ellipse">
                  <a:avLst/>
                </a:prstGeom>
                <a:noFill/>
                <a:ln w="381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6" name="Oval 55"/>
                <p:cNvSpPr/>
                <p:nvPr/>
              </p:nvSpPr>
              <p:spPr>
                <a:xfrm>
                  <a:off x="5691188" y="1209675"/>
                  <a:ext cx="485775" cy="304800"/>
                </a:xfrm>
                <a:prstGeom prst="ellipse">
                  <a:avLst/>
                </a:prstGeom>
                <a:noFill/>
                <a:ln w="381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7" name="Oval 56"/>
                <p:cNvSpPr/>
                <p:nvPr/>
              </p:nvSpPr>
              <p:spPr>
                <a:xfrm>
                  <a:off x="5391149" y="1200150"/>
                  <a:ext cx="485775" cy="314325"/>
                </a:xfrm>
                <a:prstGeom prst="ellipse">
                  <a:avLst/>
                </a:prstGeom>
                <a:noFill/>
                <a:ln w="381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41" name="Oval 40"/>
              <p:cNvSpPr/>
              <p:nvPr/>
            </p:nvSpPr>
            <p:spPr>
              <a:xfrm>
                <a:off x="4524375" y="342899"/>
                <a:ext cx="485775" cy="314325"/>
              </a:xfrm>
              <a:prstGeom prst="ellipse">
                <a:avLst/>
              </a:prstGeom>
              <a:noFill/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7" name="Group 16"/>
            <p:cNvGrpSpPr/>
            <p:nvPr/>
          </p:nvGrpSpPr>
          <p:grpSpPr>
            <a:xfrm>
              <a:off x="5386402" y="314324"/>
              <a:ext cx="5435839" cy="361951"/>
              <a:chOff x="126770" y="342899"/>
              <a:chExt cx="5435839" cy="361951"/>
            </a:xfrm>
          </p:grpSpPr>
          <p:sp>
            <p:nvSpPr>
              <p:cNvPr id="18" name="Oval 17"/>
              <p:cNvSpPr/>
              <p:nvPr/>
            </p:nvSpPr>
            <p:spPr>
              <a:xfrm>
                <a:off x="1789485" y="371475"/>
                <a:ext cx="485775" cy="314325"/>
              </a:xfrm>
              <a:prstGeom prst="ellipse">
                <a:avLst/>
              </a:prstGeom>
              <a:noFill/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Oval 18"/>
              <p:cNvSpPr/>
              <p:nvPr/>
            </p:nvSpPr>
            <p:spPr>
              <a:xfrm>
                <a:off x="3428992" y="342900"/>
                <a:ext cx="485775" cy="314325"/>
              </a:xfrm>
              <a:prstGeom prst="ellipse">
                <a:avLst/>
              </a:prstGeom>
              <a:noFill/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0" name="Group 19"/>
              <p:cNvGrpSpPr/>
              <p:nvPr/>
            </p:nvGrpSpPr>
            <p:grpSpPr>
              <a:xfrm>
                <a:off x="126770" y="342899"/>
                <a:ext cx="5435839" cy="361951"/>
                <a:chOff x="1536470" y="1200149"/>
                <a:chExt cx="5435839" cy="361951"/>
              </a:xfrm>
            </p:grpSpPr>
            <p:sp>
              <p:nvSpPr>
                <p:cNvPr id="22" name="Oval 21"/>
                <p:cNvSpPr/>
                <p:nvPr/>
              </p:nvSpPr>
              <p:spPr>
                <a:xfrm>
                  <a:off x="1808531" y="1238250"/>
                  <a:ext cx="485775" cy="314325"/>
                </a:xfrm>
                <a:prstGeom prst="ellipse">
                  <a:avLst/>
                </a:prstGeom>
                <a:noFill/>
                <a:ln w="381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" name="Oval 22"/>
                <p:cNvSpPr/>
                <p:nvPr/>
              </p:nvSpPr>
              <p:spPr>
                <a:xfrm>
                  <a:off x="1536470" y="1247775"/>
                  <a:ext cx="485775" cy="314325"/>
                </a:xfrm>
                <a:prstGeom prst="ellipse">
                  <a:avLst/>
                </a:prstGeom>
                <a:noFill/>
                <a:ln w="381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" name="Oval 23"/>
                <p:cNvSpPr/>
                <p:nvPr/>
              </p:nvSpPr>
              <p:spPr>
                <a:xfrm>
                  <a:off x="2353846" y="1219200"/>
                  <a:ext cx="485775" cy="314325"/>
                </a:xfrm>
                <a:prstGeom prst="ellipse">
                  <a:avLst/>
                </a:prstGeom>
                <a:noFill/>
                <a:ln w="381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" name="Oval 24"/>
                <p:cNvSpPr/>
                <p:nvPr/>
              </p:nvSpPr>
              <p:spPr>
                <a:xfrm>
                  <a:off x="2094276" y="1228725"/>
                  <a:ext cx="485775" cy="314325"/>
                </a:xfrm>
                <a:prstGeom prst="ellipse">
                  <a:avLst/>
                </a:prstGeom>
                <a:noFill/>
                <a:ln w="381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" name="Oval 25"/>
                <p:cNvSpPr/>
                <p:nvPr/>
              </p:nvSpPr>
              <p:spPr>
                <a:xfrm>
                  <a:off x="2658637" y="1228725"/>
                  <a:ext cx="485775" cy="314325"/>
                </a:xfrm>
                <a:prstGeom prst="ellipse">
                  <a:avLst/>
                </a:prstGeom>
                <a:noFill/>
                <a:ln w="381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" name="Oval 26"/>
                <p:cNvSpPr/>
                <p:nvPr/>
              </p:nvSpPr>
              <p:spPr>
                <a:xfrm>
                  <a:off x="2917000" y="1228725"/>
                  <a:ext cx="485775" cy="314325"/>
                </a:xfrm>
                <a:prstGeom prst="ellipse">
                  <a:avLst/>
                </a:prstGeom>
                <a:noFill/>
                <a:ln w="381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" name="Oval 27"/>
                <p:cNvSpPr/>
                <p:nvPr/>
              </p:nvSpPr>
              <p:spPr>
                <a:xfrm>
                  <a:off x="3469458" y="1219200"/>
                  <a:ext cx="485775" cy="314325"/>
                </a:xfrm>
                <a:prstGeom prst="ellipse">
                  <a:avLst/>
                </a:prstGeom>
                <a:noFill/>
                <a:ln w="381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" name="Oval 28"/>
                <p:cNvSpPr/>
                <p:nvPr/>
              </p:nvSpPr>
              <p:spPr>
                <a:xfrm>
                  <a:off x="3745687" y="1209675"/>
                  <a:ext cx="485775" cy="314325"/>
                </a:xfrm>
                <a:prstGeom prst="ellipse">
                  <a:avLst/>
                </a:prstGeom>
                <a:noFill/>
                <a:ln w="381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" name="Oval 29"/>
                <p:cNvSpPr/>
                <p:nvPr/>
              </p:nvSpPr>
              <p:spPr>
                <a:xfrm>
                  <a:off x="4029053" y="1200149"/>
                  <a:ext cx="485775" cy="314325"/>
                </a:xfrm>
                <a:prstGeom prst="ellipse">
                  <a:avLst/>
                </a:prstGeom>
                <a:noFill/>
                <a:ln w="381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" name="Oval 30"/>
                <p:cNvSpPr/>
                <p:nvPr/>
              </p:nvSpPr>
              <p:spPr>
                <a:xfrm>
                  <a:off x="4586275" y="1200150"/>
                  <a:ext cx="485775" cy="314325"/>
                </a:xfrm>
                <a:prstGeom prst="ellipse">
                  <a:avLst/>
                </a:prstGeom>
                <a:noFill/>
                <a:ln w="381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" name="Oval 31"/>
                <p:cNvSpPr/>
                <p:nvPr/>
              </p:nvSpPr>
              <p:spPr>
                <a:xfrm>
                  <a:off x="4288614" y="1209675"/>
                  <a:ext cx="485775" cy="314325"/>
                </a:xfrm>
                <a:prstGeom prst="ellipse">
                  <a:avLst/>
                </a:prstGeom>
                <a:noFill/>
                <a:ln w="381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" name="Oval 32"/>
                <p:cNvSpPr/>
                <p:nvPr/>
              </p:nvSpPr>
              <p:spPr>
                <a:xfrm>
                  <a:off x="6238880" y="1209675"/>
                  <a:ext cx="485775" cy="314325"/>
                </a:xfrm>
                <a:prstGeom prst="ellipse">
                  <a:avLst/>
                </a:prstGeom>
                <a:noFill/>
                <a:ln w="381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" name="Oval 33"/>
                <p:cNvSpPr/>
                <p:nvPr/>
              </p:nvSpPr>
              <p:spPr>
                <a:xfrm>
                  <a:off x="6486534" y="1209675"/>
                  <a:ext cx="485775" cy="314325"/>
                </a:xfrm>
                <a:prstGeom prst="ellipse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 w="381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" name="Oval 34"/>
                <p:cNvSpPr/>
                <p:nvPr/>
              </p:nvSpPr>
              <p:spPr>
                <a:xfrm>
                  <a:off x="5143497" y="1200150"/>
                  <a:ext cx="485775" cy="314325"/>
                </a:xfrm>
                <a:prstGeom prst="ellipse">
                  <a:avLst/>
                </a:prstGeom>
                <a:noFill/>
                <a:ln w="381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" name="Oval 35"/>
                <p:cNvSpPr/>
                <p:nvPr/>
              </p:nvSpPr>
              <p:spPr>
                <a:xfrm>
                  <a:off x="5691188" y="1209675"/>
                  <a:ext cx="485775" cy="304800"/>
                </a:xfrm>
                <a:prstGeom prst="ellipse">
                  <a:avLst/>
                </a:prstGeom>
                <a:noFill/>
                <a:ln w="381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" name="Oval 36"/>
                <p:cNvSpPr/>
                <p:nvPr/>
              </p:nvSpPr>
              <p:spPr>
                <a:xfrm>
                  <a:off x="5391149" y="1200150"/>
                  <a:ext cx="485775" cy="314325"/>
                </a:xfrm>
                <a:prstGeom prst="ellipse">
                  <a:avLst/>
                </a:prstGeom>
                <a:noFill/>
                <a:ln w="381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1" name="Oval 20"/>
              <p:cNvSpPr/>
              <p:nvPr/>
            </p:nvSpPr>
            <p:spPr>
              <a:xfrm>
                <a:off x="4524375" y="342899"/>
                <a:ext cx="485775" cy="314325"/>
              </a:xfrm>
              <a:prstGeom prst="ellipse">
                <a:avLst/>
              </a:prstGeom>
              <a:noFill/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58" name="Group 57"/>
          <p:cNvGrpSpPr/>
          <p:nvPr/>
        </p:nvGrpSpPr>
        <p:grpSpPr>
          <a:xfrm>
            <a:off x="717320" y="6219824"/>
            <a:ext cx="10695471" cy="390526"/>
            <a:chOff x="126770" y="314324"/>
            <a:chExt cx="10695471" cy="390526"/>
          </a:xfrm>
        </p:grpSpPr>
        <p:grpSp>
          <p:nvGrpSpPr>
            <p:cNvPr id="59" name="Group 58"/>
            <p:cNvGrpSpPr/>
            <p:nvPr/>
          </p:nvGrpSpPr>
          <p:grpSpPr>
            <a:xfrm>
              <a:off x="126770" y="342899"/>
              <a:ext cx="5435839" cy="361951"/>
              <a:chOff x="126770" y="342899"/>
              <a:chExt cx="5435839" cy="361951"/>
            </a:xfrm>
          </p:grpSpPr>
          <p:sp>
            <p:nvSpPr>
              <p:cNvPr id="81" name="Oval 80"/>
              <p:cNvSpPr/>
              <p:nvPr/>
            </p:nvSpPr>
            <p:spPr>
              <a:xfrm>
                <a:off x="1789485" y="371475"/>
                <a:ext cx="485775" cy="314325"/>
              </a:xfrm>
              <a:prstGeom prst="ellipse">
                <a:avLst/>
              </a:prstGeom>
              <a:noFill/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" name="Oval 81"/>
              <p:cNvSpPr/>
              <p:nvPr/>
            </p:nvSpPr>
            <p:spPr>
              <a:xfrm>
                <a:off x="3428992" y="342900"/>
                <a:ext cx="485775" cy="314325"/>
              </a:xfrm>
              <a:prstGeom prst="ellipse">
                <a:avLst/>
              </a:prstGeom>
              <a:noFill/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83" name="Group 82"/>
              <p:cNvGrpSpPr/>
              <p:nvPr/>
            </p:nvGrpSpPr>
            <p:grpSpPr>
              <a:xfrm>
                <a:off x="126770" y="342899"/>
                <a:ext cx="5435839" cy="361951"/>
                <a:chOff x="1536470" y="1200149"/>
                <a:chExt cx="5435839" cy="361951"/>
              </a:xfrm>
            </p:grpSpPr>
            <p:sp>
              <p:nvSpPr>
                <p:cNvPr id="85" name="Oval 84"/>
                <p:cNvSpPr/>
                <p:nvPr/>
              </p:nvSpPr>
              <p:spPr>
                <a:xfrm>
                  <a:off x="1808531" y="1238250"/>
                  <a:ext cx="485775" cy="314325"/>
                </a:xfrm>
                <a:prstGeom prst="ellipse">
                  <a:avLst/>
                </a:prstGeom>
                <a:noFill/>
                <a:ln w="381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Oval 85"/>
                <p:cNvSpPr/>
                <p:nvPr/>
              </p:nvSpPr>
              <p:spPr>
                <a:xfrm>
                  <a:off x="1536470" y="1247775"/>
                  <a:ext cx="485775" cy="314325"/>
                </a:xfrm>
                <a:prstGeom prst="ellipse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 w="381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7" name="Oval 86"/>
                <p:cNvSpPr/>
                <p:nvPr/>
              </p:nvSpPr>
              <p:spPr>
                <a:xfrm>
                  <a:off x="2353846" y="1219200"/>
                  <a:ext cx="485775" cy="314325"/>
                </a:xfrm>
                <a:prstGeom prst="ellipse">
                  <a:avLst/>
                </a:prstGeom>
                <a:noFill/>
                <a:ln w="381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Oval 87"/>
                <p:cNvSpPr/>
                <p:nvPr/>
              </p:nvSpPr>
              <p:spPr>
                <a:xfrm>
                  <a:off x="2094276" y="1228725"/>
                  <a:ext cx="485775" cy="314325"/>
                </a:xfrm>
                <a:prstGeom prst="ellipse">
                  <a:avLst/>
                </a:prstGeom>
                <a:noFill/>
                <a:ln w="381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Oval 88"/>
                <p:cNvSpPr/>
                <p:nvPr/>
              </p:nvSpPr>
              <p:spPr>
                <a:xfrm>
                  <a:off x="2658637" y="1228725"/>
                  <a:ext cx="485775" cy="314325"/>
                </a:xfrm>
                <a:prstGeom prst="ellipse">
                  <a:avLst/>
                </a:prstGeom>
                <a:noFill/>
                <a:ln w="381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0" name="Oval 89"/>
                <p:cNvSpPr/>
                <p:nvPr/>
              </p:nvSpPr>
              <p:spPr>
                <a:xfrm>
                  <a:off x="2917000" y="1228725"/>
                  <a:ext cx="485775" cy="314325"/>
                </a:xfrm>
                <a:prstGeom prst="ellipse">
                  <a:avLst/>
                </a:prstGeom>
                <a:noFill/>
                <a:ln w="381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1" name="Oval 90"/>
                <p:cNvSpPr/>
                <p:nvPr/>
              </p:nvSpPr>
              <p:spPr>
                <a:xfrm>
                  <a:off x="3469458" y="1219200"/>
                  <a:ext cx="485775" cy="314325"/>
                </a:xfrm>
                <a:prstGeom prst="ellipse">
                  <a:avLst/>
                </a:prstGeom>
                <a:noFill/>
                <a:ln w="381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2" name="Oval 91"/>
                <p:cNvSpPr/>
                <p:nvPr/>
              </p:nvSpPr>
              <p:spPr>
                <a:xfrm>
                  <a:off x="3745687" y="1209675"/>
                  <a:ext cx="485775" cy="314325"/>
                </a:xfrm>
                <a:prstGeom prst="ellipse">
                  <a:avLst/>
                </a:prstGeom>
                <a:noFill/>
                <a:ln w="381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3" name="Oval 92"/>
                <p:cNvSpPr/>
                <p:nvPr/>
              </p:nvSpPr>
              <p:spPr>
                <a:xfrm>
                  <a:off x="4029053" y="1200149"/>
                  <a:ext cx="485775" cy="314325"/>
                </a:xfrm>
                <a:prstGeom prst="ellipse">
                  <a:avLst/>
                </a:prstGeom>
                <a:noFill/>
                <a:ln w="381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4" name="Oval 93"/>
                <p:cNvSpPr/>
                <p:nvPr/>
              </p:nvSpPr>
              <p:spPr>
                <a:xfrm>
                  <a:off x="4586275" y="1200150"/>
                  <a:ext cx="485775" cy="314325"/>
                </a:xfrm>
                <a:prstGeom prst="ellipse">
                  <a:avLst/>
                </a:prstGeom>
                <a:noFill/>
                <a:ln w="381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5" name="Oval 94"/>
                <p:cNvSpPr/>
                <p:nvPr/>
              </p:nvSpPr>
              <p:spPr>
                <a:xfrm>
                  <a:off x="4288614" y="1209675"/>
                  <a:ext cx="485775" cy="314325"/>
                </a:xfrm>
                <a:prstGeom prst="ellipse">
                  <a:avLst/>
                </a:prstGeom>
                <a:noFill/>
                <a:ln w="381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6" name="Oval 95"/>
                <p:cNvSpPr/>
                <p:nvPr/>
              </p:nvSpPr>
              <p:spPr>
                <a:xfrm>
                  <a:off x="6238880" y="1209675"/>
                  <a:ext cx="485775" cy="314325"/>
                </a:xfrm>
                <a:prstGeom prst="ellipse">
                  <a:avLst/>
                </a:prstGeom>
                <a:noFill/>
                <a:ln w="381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7" name="Oval 96"/>
                <p:cNvSpPr/>
                <p:nvPr/>
              </p:nvSpPr>
              <p:spPr>
                <a:xfrm>
                  <a:off x="6486534" y="1209675"/>
                  <a:ext cx="485775" cy="314325"/>
                </a:xfrm>
                <a:prstGeom prst="ellipse">
                  <a:avLst/>
                </a:prstGeom>
                <a:noFill/>
                <a:ln w="381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8" name="Oval 97"/>
                <p:cNvSpPr/>
                <p:nvPr/>
              </p:nvSpPr>
              <p:spPr>
                <a:xfrm>
                  <a:off x="5143497" y="1200150"/>
                  <a:ext cx="485775" cy="314325"/>
                </a:xfrm>
                <a:prstGeom prst="ellipse">
                  <a:avLst/>
                </a:prstGeom>
                <a:noFill/>
                <a:ln w="381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9" name="Oval 98"/>
                <p:cNvSpPr/>
                <p:nvPr/>
              </p:nvSpPr>
              <p:spPr>
                <a:xfrm>
                  <a:off x="5691188" y="1209675"/>
                  <a:ext cx="485775" cy="304800"/>
                </a:xfrm>
                <a:prstGeom prst="ellipse">
                  <a:avLst/>
                </a:prstGeom>
                <a:noFill/>
                <a:ln w="381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0" name="Oval 99"/>
                <p:cNvSpPr/>
                <p:nvPr/>
              </p:nvSpPr>
              <p:spPr>
                <a:xfrm>
                  <a:off x="5391149" y="1200150"/>
                  <a:ext cx="485775" cy="314325"/>
                </a:xfrm>
                <a:prstGeom prst="ellipse">
                  <a:avLst/>
                </a:prstGeom>
                <a:noFill/>
                <a:ln w="381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84" name="Oval 83"/>
              <p:cNvSpPr/>
              <p:nvPr/>
            </p:nvSpPr>
            <p:spPr>
              <a:xfrm>
                <a:off x="4524375" y="342899"/>
                <a:ext cx="485775" cy="314325"/>
              </a:xfrm>
              <a:prstGeom prst="ellipse">
                <a:avLst/>
              </a:prstGeom>
              <a:noFill/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0" name="Group 59"/>
            <p:cNvGrpSpPr/>
            <p:nvPr/>
          </p:nvGrpSpPr>
          <p:grpSpPr>
            <a:xfrm>
              <a:off x="5386402" y="314324"/>
              <a:ext cx="5435839" cy="361951"/>
              <a:chOff x="126770" y="342899"/>
              <a:chExt cx="5435839" cy="361951"/>
            </a:xfrm>
          </p:grpSpPr>
          <p:sp>
            <p:nvSpPr>
              <p:cNvPr id="61" name="Oval 60"/>
              <p:cNvSpPr/>
              <p:nvPr/>
            </p:nvSpPr>
            <p:spPr>
              <a:xfrm>
                <a:off x="1789485" y="371475"/>
                <a:ext cx="485775" cy="314325"/>
              </a:xfrm>
              <a:prstGeom prst="ellipse">
                <a:avLst/>
              </a:prstGeom>
              <a:noFill/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/>
              <p:nvPr/>
            </p:nvSpPr>
            <p:spPr>
              <a:xfrm>
                <a:off x="3428992" y="342900"/>
                <a:ext cx="485775" cy="314325"/>
              </a:xfrm>
              <a:prstGeom prst="ellipse">
                <a:avLst/>
              </a:prstGeom>
              <a:noFill/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63" name="Group 62"/>
              <p:cNvGrpSpPr/>
              <p:nvPr/>
            </p:nvGrpSpPr>
            <p:grpSpPr>
              <a:xfrm>
                <a:off x="126770" y="342899"/>
                <a:ext cx="5435839" cy="361951"/>
                <a:chOff x="1536470" y="1200149"/>
                <a:chExt cx="5435839" cy="361951"/>
              </a:xfrm>
            </p:grpSpPr>
            <p:sp>
              <p:nvSpPr>
                <p:cNvPr id="65" name="Oval 64"/>
                <p:cNvSpPr/>
                <p:nvPr/>
              </p:nvSpPr>
              <p:spPr>
                <a:xfrm>
                  <a:off x="1808531" y="1238250"/>
                  <a:ext cx="485775" cy="314325"/>
                </a:xfrm>
                <a:prstGeom prst="ellipse">
                  <a:avLst/>
                </a:prstGeom>
                <a:noFill/>
                <a:ln w="381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6" name="Oval 65"/>
                <p:cNvSpPr/>
                <p:nvPr/>
              </p:nvSpPr>
              <p:spPr>
                <a:xfrm>
                  <a:off x="1536470" y="1247775"/>
                  <a:ext cx="485775" cy="314325"/>
                </a:xfrm>
                <a:prstGeom prst="ellipse">
                  <a:avLst/>
                </a:prstGeom>
                <a:noFill/>
                <a:ln w="381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7" name="Oval 66"/>
                <p:cNvSpPr/>
                <p:nvPr/>
              </p:nvSpPr>
              <p:spPr>
                <a:xfrm>
                  <a:off x="2353846" y="1219200"/>
                  <a:ext cx="485775" cy="314325"/>
                </a:xfrm>
                <a:prstGeom prst="ellipse">
                  <a:avLst/>
                </a:prstGeom>
                <a:noFill/>
                <a:ln w="381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" name="Oval 67"/>
                <p:cNvSpPr/>
                <p:nvPr/>
              </p:nvSpPr>
              <p:spPr>
                <a:xfrm>
                  <a:off x="2094276" y="1228725"/>
                  <a:ext cx="485775" cy="314325"/>
                </a:xfrm>
                <a:prstGeom prst="ellipse">
                  <a:avLst/>
                </a:prstGeom>
                <a:noFill/>
                <a:ln w="381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9" name="Oval 68"/>
                <p:cNvSpPr/>
                <p:nvPr/>
              </p:nvSpPr>
              <p:spPr>
                <a:xfrm>
                  <a:off x="2658637" y="1228725"/>
                  <a:ext cx="485775" cy="314325"/>
                </a:xfrm>
                <a:prstGeom prst="ellipse">
                  <a:avLst/>
                </a:prstGeom>
                <a:noFill/>
                <a:ln w="381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0" name="Oval 69"/>
                <p:cNvSpPr/>
                <p:nvPr/>
              </p:nvSpPr>
              <p:spPr>
                <a:xfrm>
                  <a:off x="2917000" y="1228725"/>
                  <a:ext cx="485775" cy="314325"/>
                </a:xfrm>
                <a:prstGeom prst="ellipse">
                  <a:avLst/>
                </a:prstGeom>
                <a:noFill/>
                <a:ln w="381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1" name="Oval 70"/>
                <p:cNvSpPr/>
                <p:nvPr/>
              </p:nvSpPr>
              <p:spPr>
                <a:xfrm>
                  <a:off x="3469458" y="1219200"/>
                  <a:ext cx="485775" cy="314325"/>
                </a:xfrm>
                <a:prstGeom prst="ellipse">
                  <a:avLst/>
                </a:prstGeom>
                <a:noFill/>
                <a:ln w="381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2" name="Oval 71"/>
                <p:cNvSpPr/>
                <p:nvPr/>
              </p:nvSpPr>
              <p:spPr>
                <a:xfrm>
                  <a:off x="3745687" y="1209675"/>
                  <a:ext cx="485775" cy="314325"/>
                </a:xfrm>
                <a:prstGeom prst="ellipse">
                  <a:avLst/>
                </a:prstGeom>
                <a:noFill/>
                <a:ln w="381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3" name="Oval 72"/>
                <p:cNvSpPr/>
                <p:nvPr/>
              </p:nvSpPr>
              <p:spPr>
                <a:xfrm>
                  <a:off x="4029053" y="1200149"/>
                  <a:ext cx="485775" cy="314325"/>
                </a:xfrm>
                <a:prstGeom prst="ellipse">
                  <a:avLst/>
                </a:prstGeom>
                <a:noFill/>
                <a:ln w="381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4" name="Oval 73"/>
                <p:cNvSpPr/>
                <p:nvPr/>
              </p:nvSpPr>
              <p:spPr>
                <a:xfrm>
                  <a:off x="4586275" y="1200150"/>
                  <a:ext cx="485775" cy="314325"/>
                </a:xfrm>
                <a:prstGeom prst="ellipse">
                  <a:avLst/>
                </a:prstGeom>
                <a:noFill/>
                <a:ln w="381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5" name="Oval 74"/>
                <p:cNvSpPr/>
                <p:nvPr/>
              </p:nvSpPr>
              <p:spPr>
                <a:xfrm>
                  <a:off x="4288614" y="1209675"/>
                  <a:ext cx="485775" cy="314325"/>
                </a:xfrm>
                <a:prstGeom prst="ellipse">
                  <a:avLst/>
                </a:prstGeom>
                <a:noFill/>
                <a:ln w="381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6" name="Oval 75"/>
                <p:cNvSpPr/>
                <p:nvPr/>
              </p:nvSpPr>
              <p:spPr>
                <a:xfrm>
                  <a:off x="6238880" y="1209675"/>
                  <a:ext cx="485775" cy="314325"/>
                </a:xfrm>
                <a:prstGeom prst="ellipse">
                  <a:avLst/>
                </a:prstGeom>
                <a:noFill/>
                <a:ln w="381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7" name="Oval 76"/>
                <p:cNvSpPr/>
                <p:nvPr/>
              </p:nvSpPr>
              <p:spPr>
                <a:xfrm>
                  <a:off x="6486534" y="1209675"/>
                  <a:ext cx="485775" cy="314325"/>
                </a:xfrm>
                <a:prstGeom prst="ellipse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 w="381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8" name="Oval 77"/>
                <p:cNvSpPr/>
                <p:nvPr/>
              </p:nvSpPr>
              <p:spPr>
                <a:xfrm>
                  <a:off x="5143497" y="1200150"/>
                  <a:ext cx="485775" cy="314325"/>
                </a:xfrm>
                <a:prstGeom prst="ellipse">
                  <a:avLst/>
                </a:prstGeom>
                <a:noFill/>
                <a:ln w="381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Oval 78"/>
                <p:cNvSpPr/>
                <p:nvPr/>
              </p:nvSpPr>
              <p:spPr>
                <a:xfrm>
                  <a:off x="5691188" y="1209675"/>
                  <a:ext cx="485775" cy="304800"/>
                </a:xfrm>
                <a:prstGeom prst="ellipse">
                  <a:avLst/>
                </a:prstGeom>
                <a:noFill/>
                <a:ln w="381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Oval 79"/>
                <p:cNvSpPr/>
                <p:nvPr/>
              </p:nvSpPr>
              <p:spPr>
                <a:xfrm>
                  <a:off x="5391149" y="1200150"/>
                  <a:ext cx="485775" cy="314325"/>
                </a:xfrm>
                <a:prstGeom prst="ellipse">
                  <a:avLst/>
                </a:prstGeom>
                <a:noFill/>
                <a:ln w="381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64" name="Oval 63"/>
              <p:cNvSpPr/>
              <p:nvPr/>
            </p:nvSpPr>
            <p:spPr>
              <a:xfrm>
                <a:off x="4524375" y="342899"/>
                <a:ext cx="485775" cy="314325"/>
              </a:xfrm>
              <a:prstGeom prst="ellipse">
                <a:avLst/>
              </a:prstGeom>
              <a:noFill/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10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1182" y="5635570"/>
            <a:ext cx="1350818" cy="572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4081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2584" y="667511"/>
            <a:ext cx="3658950" cy="619048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24134" y="0"/>
            <a:ext cx="3327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Precipitation   </a:t>
            </a:r>
            <a:endParaRPr lang="en-US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7482890" y="0"/>
            <a:ext cx="3327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Discharge</a:t>
            </a:r>
            <a:endParaRPr lang="en-US" sz="4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7475" y="667510"/>
            <a:ext cx="3320550" cy="619048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936662" y="542936"/>
            <a:ext cx="19856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NORTH</a:t>
            </a:r>
            <a:endParaRPr lang="en-US" sz="4000" dirty="0"/>
          </a:p>
        </p:txBody>
      </p:sp>
      <p:sp>
        <p:nvSpPr>
          <p:cNvPr id="7" name="TextBox 6"/>
          <p:cNvSpPr txBox="1"/>
          <p:nvPr/>
        </p:nvSpPr>
        <p:spPr>
          <a:xfrm>
            <a:off x="4851534" y="6057045"/>
            <a:ext cx="19856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SOUTH</a:t>
            </a:r>
            <a:endParaRPr lang="en-US" sz="4000" dirty="0"/>
          </a:p>
        </p:txBody>
      </p:sp>
      <p:cxnSp>
        <p:nvCxnSpPr>
          <p:cNvPr id="9" name="Straight Arrow Connector 8"/>
          <p:cNvCxnSpPr>
            <a:stCxn id="6" idx="2"/>
          </p:cNvCxnSpPr>
          <p:nvPr/>
        </p:nvCxnSpPr>
        <p:spPr>
          <a:xfrm>
            <a:off x="5929504" y="1250822"/>
            <a:ext cx="0" cy="4806223"/>
          </a:xfrm>
          <a:prstGeom prst="straightConnector1">
            <a:avLst/>
          </a:prstGeom>
          <a:ln w="104775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1182" y="6285005"/>
            <a:ext cx="1350818" cy="572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7987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12345</TotalTime>
  <Words>1176</Words>
  <Application>Microsoft Office PowerPoint</Application>
  <PresentationFormat>Widescreen</PresentationFormat>
  <Paragraphs>399</Paragraphs>
  <Slides>72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72</vt:i4>
      </vt:variant>
    </vt:vector>
  </HeadingPairs>
  <TitlesOfParts>
    <vt:vector size="75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Specific Quantiles  in P and Q</vt:lpstr>
      <vt:lpstr>Methods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USGS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Rice, Karen C.</dc:creator>
  <cp:lastModifiedBy>Rice, Karen C.</cp:lastModifiedBy>
  <cp:revision>583</cp:revision>
  <cp:lastPrinted>2016-03-03T21:51:25Z</cp:lastPrinted>
  <dcterms:created xsi:type="dcterms:W3CDTF">2015-06-24T17:19:52Z</dcterms:created>
  <dcterms:modified xsi:type="dcterms:W3CDTF">2016-03-07T13:26:16Z</dcterms:modified>
</cp:coreProperties>
</file>