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65" r:id="rId2"/>
    <p:sldId id="266" r:id="rId3"/>
    <p:sldId id="291" r:id="rId4"/>
    <p:sldId id="267" r:id="rId5"/>
    <p:sldId id="293" r:id="rId6"/>
    <p:sldId id="259" r:id="rId7"/>
    <p:sldId id="256" r:id="rId8"/>
    <p:sldId id="257" r:id="rId9"/>
    <p:sldId id="260" r:id="rId10"/>
    <p:sldId id="304" r:id="rId11"/>
    <p:sldId id="272" r:id="rId12"/>
    <p:sldId id="280" r:id="rId13"/>
    <p:sldId id="279" r:id="rId14"/>
    <p:sldId id="261" r:id="rId15"/>
    <p:sldId id="284" r:id="rId16"/>
    <p:sldId id="258" r:id="rId17"/>
    <p:sldId id="282" r:id="rId18"/>
    <p:sldId id="309" r:id="rId19"/>
    <p:sldId id="308" r:id="rId20"/>
    <p:sldId id="290" r:id="rId21"/>
    <p:sldId id="276" r:id="rId22"/>
    <p:sldId id="264" r:id="rId23"/>
    <p:sldId id="270" r:id="rId24"/>
    <p:sldId id="263" r:id="rId25"/>
    <p:sldId id="277" r:id="rId26"/>
    <p:sldId id="278" r:id="rId27"/>
    <p:sldId id="274" r:id="rId28"/>
    <p:sldId id="275" r:id="rId29"/>
    <p:sldId id="269" r:id="rId30"/>
    <p:sldId id="294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10" r:id="rId40"/>
    <p:sldId id="305" r:id="rId41"/>
    <p:sldId id="306" r:id="rId42"/>
    <p:sldId id="30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2" autoAdjust="0"/>
  </p:normalViewPr>
  <p:slideViewPr>
    <p:cSldViewPr snapToGrid="0">
      <p:cViewPr varScale="1">
        <p:scale>
          <a:sx n="56" d="100"/>
          <a:sy n="56" d="100"/>
        </p:scale>
        <p:origin x="13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5204D-E2B0-4849-BE84-A7A4AE8FEA5D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0FE9C-7815-8240-A052-BDB0C512C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220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48F68-95FB-304A-810F-B4B02D3F6A4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AABCE-1A69-7742-AB09-49510BA2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218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55A3-3B09-E04B-A101-A61B7C3C4473}" type="datetime1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5C3-0D3E-2340-A8C5-8A69BD21C01B}" type="datetime1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F8F-6832-E344-9E47-CAE13DBE3A99}" type="datetime1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E970-BD99-A245-8EFF-DC2D259B75A4}" type="datetime1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4BEA-BABB-3741-812B-6D565B96EFE0}" type="datetime1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A54F-398E-8148-83AF-223302BE61F5}" type="datetime1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8104-0508-A945-918F-0119943DD28F}" type="datetime1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415E-9D0A-4B4D-A315-6BEA1B6F40C3}" type="datetime1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1DEE-3D0A-E74B-AFB6-7729E2482AEF}" type="datetime1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AEF0-6BED-9F4E-9097-7777D9695060}" type="datetime1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AEB0-4D3A-F84B-B28D-9351F12263DA}" type="datetime1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49C70-61C5-0C40-A613-0B9EA2CE7A95}" type="datetime1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239" y="728134"/>
            <a:ext cx="8867775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Climate change in the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Northeast US: </a:t>
            </a:r>
            <a:r>
              <a:rPr lang="en-US" dirty="0"/>
              <a:t>Past, Present, and Future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911" y="2728170"/>
            <a:ext cx="7676707" cy="3200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Raymond Najjar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Department of Meteorology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Pennsylvania State University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Chesapeake Climate Projections Workshop March 7-8, 2016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utoShape 4" descr="data:image/jpeg;base64,/9j/4AAQSkZJRgABAQAAAQABAAD/2wCEAAkGBhQSERQUEhQVFRQWGBcYGBgWFBgYGBQYFhUVGBgXFxcYHCYfHB8jGhcXHy8gJCcpLSwsGB4xNTAqNSYrLCkBCQoKDgwOGg8PGiokHiUuLCwyMiwsKjAsLywyLCwsKiwpLCwsLCwsLCwsLCwsLCwsLCwsLCwsLCwsLCwsLCwsLP/AABEIAN0A3AMBIgACEQEDEQH/xAAcAAACAwEBAQEAAAAAAAAAAAAABgQFBwMCAQj/xABHEAACAQICBwUEBgULBAMAAAABAgMAEQQhBQYSMUFRYRMicYGRBzKhsRQjQlJywWJzkrLRJDM0Q1N0gqKz4fAWJcLxFTVj/8QAGgEAAgMBAQAAAAAAAAAAAAAAAAQCAwUBBv/EADERAAICAgECBAMHBQEBAAAAAAECAAMEESESMQUiQVETYXEjMoGx0eHwFJGhwfEzQv/aAAwDAQACEQMRAD8A3GiiiiEKKKKIQoooohCiiiiEL0VA0hpQR5WJbZJA3Xt/z41IweKEiK67mAI86gLFLdIPM7o63O9FFFTnIGq/SWlRFvF+6W32yFTzS3pqQNIeQGz8yfnS+RYUTY7yyteo8y/weJEkaONzqrDwYA/nXaqfVae+HVD70X1Z/wAO4+a2NXFW1t1KDIEaOoUUUVOchRVXpjTYgFyLgAs2drAVOweI7SNHsRtKGsd4uL51AWKWKjuJ0qQNztRRRU5yFFFFEIUUUUQhRRRRCFFFFEIUUUUQhRRRRCFFFFEJT6fi/m24hiPIqfzAqDozGmEkWvGTcgb0J3lRyPKpmm57lVH2bk+JFgPS9VZrJubVpZY0g2ujGWPSMZFw6/L519OPT7w9b0oMZZJRDBYNs7bO9ysak2BsPeYm9h0zq0h1KjI+ulmmPHakKL5JHYW9aarttcbAEqZVX1kzGaaFiE38/wDaqVjerR9S8LY7MQRuDKWDKeBBvVRHewvvtn1pTJFgI65bX0+k6Yedo320Oe4g7mHI/wAavcNp1G94FT6j1FLeD0X9JxDI7MIo41YqrFS7OzAXZc7ALuHOrn/onCcI2B5iWQH12qsxltC7UjXzkbCu9GWy45D9tfWo+L0wijI7R+FVGI1RKi+HmkBH2JT2iHpdu8PG5qvVrgE5Hly6VK7Itr4IAnERW5nDTbGVSG+28anwaRQfhT6KRcTDtKV3X3Hkd4PqBTborSImjB3MMnH3W4/7VHCcbIPcztw7ESdRRRWnF4UUUUQhRRRRCFFFFEIUUUUQhRRRRCUk+niJGVVvsGzKcmsdzD8udWmFxiSC6kHpxHQjhVXrDghYTL7yZN+khOYPhvHnVdx/586z2uepyG5l4QMOI0yShd5Aqj0rrMEIjiVpJW91EF2PXPJV/Sawqr0jjGSNmUbTAd0c2JsBflcir3QOglw6Ek7cr5ySHe7chyUbgvAVYtrXHS8CRKhO8qYdXcVJ35Z1hPBI0Dgfjd/e8rVyQMLq9ttDZrbjlcEdCCDTRjtIxwrtSMFHXj0A40h6X1l7SRmiXZBAF2zJtextw311sI2aFQ+sj/UBPvmWsGMWCYSuQqMNhySAAL3Vs+Rvfoa64j2jYUMViLzMPuLl+01hWWaYwExJkdzIOZJJUdRw8q+6ukiQjKxFzzy3WPnWxj+GCuvzNv6THu8SZrQoXX1j5pP2myRrdcNle1zLe3iFWlg+0F/7FP2m/hUyTD7SleYI9fGlCWCxIvexIvzsbXppMDHt+8u9fM/rFcjNyKiCrcH5D9I2aF1/dcQG7FbuAhs5tYNcHdv305Qa/JezxsPwkH4ZVkUBKsGXeM6tU02WKgqqj7RNyPIcPjXW8OrUarGh9f1nKPE3P/o3P0/SaydaYXQ9m/e3AEWPxqlNJPYyCTuglOIZwR0KHM9c6tIMc6bjccjn/wCqyMzwx35Rvw/ebGPnDsy6l/ozRc2L23SXsY1ZkW0YdpCpszHaOS7WQA5GukuGxOEbtG2XUb5I1O7lJHmbdVJtXfVLWGFIkga6FcgWIsxJJvfnc8abKS/o1CgHhv8AccF3VyORK7R2nY5QDcKSOJyPg241YNKvMetLGmdELE4ePuq5O0n2Q2/aUcL8RUAyGqGy3qPQ42ZYKgw2Jf6W0+qKdkjIG7cFA3mu2r2kXngWR0KXva+W2vB7bxfkaVI8H9IxEMLZobySD7yx2sp6Fyt+gPOn4CrsZntJsY8dtSNgC+UT7RRRTsphRRRRCFFFFEIUUUUQkTSn8zJfipHrlSvJjEVtkuoY7gWAJ8r3qfrLpNu5DDZpZGso4XAzZv0UGZ8hUrAaqwRx7DosrNm8kigtIx3knh0A3UhYhufy+kuVugcypljDAgi4ORFdJ9bDBHsuNuS3dzsSObjh48artMyfQyY77VxeK5uQpNrPx7tsjx8qWGcsSzG5O8mmMHDdm624Hb6/tKcnICjpXv8AlJOMx8k77cjbR+A6AcK8KlCJVfpDSbxvshRbgSD3uds69FXX/wDKzFttCDqaTZcYisqk5sbcMvxVAxTLDiAVUAbPeA63vbkbWrvhtCCQbcpYO2ZAsLX3ZW5VWYnDlXZSb2Nr8/8AgputFJ1uZmTfYFDEevEuZ9LJ2ZKG7bgLEEE8c+VU8qRbA2dvbyve1uteAletir1qC9pn25bWdwJ70YwWRSzFRncjw49KmnARzZpcPcglR3d/vEHcCOtV+xXbCySA/VlvAC/qLGuPX6gztOQB5GGx/mMLJXJkr3g5WZbupVhvuLX6i9V+l9KGNtlVBNgbnPf0FIhCT0zdNyqvWe07ulXWgta3gOzJd4+u9fA8ulKs2k1v3mKNYHaQ7aEEcQflvFd0xKkLdlO0bAqciRwscwehqq2jqGmEuqyBvymPGM0iZjtXy4W3W6VX4jGoltt1W+7aYC/heqPBaSMZI3ry5G2R8Ke9WdARrEJH2JZZQGd7BhmPcS4yQbrcd5ryl+BYLSGPHvN+vIVk2JW6ElC4uNjudHQHqSrj12TToKTdO6C7D6yDux3BK8ImBurryW+8cL0z6Mx4ljVxkftD7rDeD51PF3WTU3fv+ELPN5hJdFFFPymFFFFEIVBxulFjYC1zvIBzA4VOqs0roCKexYFXHuyIdl18+I6G4quzr6fJ3kl1vmdE0zGeJHlUXG6ZuLJcdf4VSPC8T9nLYm11cCwkA6cGHEede71mvk2fdPEYWte8kar4bbxE8zb12YU6AKHc+ZYfs1cae0ymFgeaT3UG7ix4KOpOVUeExBiYlDba94HME7r9DakX2h6xNi8TFhQbJGbvsnIuRf8Ayrl4k0/4fq3Vf4n6RXKb4Slv7T4+JkldpJTeRzdrbhyUdFFh5V2Ra4xipKCvQgADQmWZ1Ra7Km7Ldu6eFeEFdkFSlbT6zhRckAcybVV6ZSMgMpUsTwN7ixzNvKpWP0kqXUZv4ZLcbyfDhVEopuis/emLn5Kj7MaP+oKtetivarXrZp2YRacilWugpsynPMc8uHWq8rQGINwSDzFVuvUupdRf8Jw0ZmWlPTcP1zcb2PqBV3g9IvKStlBtfazy/wAPGukOj9ly7NtueNrW8BSa/ZE7m6xGSo6O2+8oPoExiKGO4vcXIDKeNs+PKq/GllQRtGFIN9rME79/A799OjioWOwayCzbr3FjYg9DXBbzyIx/S8eU861zE+bSsll72a7m4+BPEeNOvsx12KyfRZ2urkmNifdY/Y8Dnal/F6ujIxtbo2Y9QKlS4ddoPsgODcEDMHoRyqjIVLE0P+GX4wtrfZP7ibZLEGBUi4III5g0oYd2w0jBTex2SDudR7t+oHGumjtbHkhXdtAWY/pDIn86hySFiSd5rxmbavUAPvKZ6eleN+hjLDrFGRndT6/GuWN1nRFZlBNhfkMs6V8TiBGhZtwF/HoBxJ3Wq00Nqh2oEuMG0TmsH2I+W2Ptt45Cu1X33eVdfWcZETkxpwmJWRFdDdWAYHmCLiu1eIogoAUAAbgBYAdAK91qiLQooorsJV6w4cNFtcUKsPWx9QTSzCJppHTDohEdg7yMQu0RfYUKCSbWvyvTXptwIWvxsPiD+VQdTILYSNj70paVvGRi3ysPKkbKlsv0faXKxVIuaR0g+GR2xEZQqrMCDtRvsjcrjiTbIgGk3Qeo2IxDDExSwTAttMUkubtmwI4HM5Gmz21aT2MJHCN8smf4Yxc/ErWdah6akwuMjMR7sjqkifZcMwF/EXuDWxgYxqrZ6+59/YTMy7laxUf+GaCupWJH2F/bFVUTZspBVkYqynIqw4H5+Fa8KUddtW2e+Jw63mQd9P7ZBuH414c8xyqyrJJbTSVlOhtYsJQcfGrhHkiRiAQJJFQG5tkWypbh1glLA5Wv7oXI9Od6laW0SZn2hESCBe+zv48fCtQ1HsTqY5ylIJVSdS5fUfEm8jdnY97a7QWzzvflVBJMiy9kskcjWveN1dRnaxK5XqbjJJE0LLASwVcTHGAb3EcgVinhe/rVfgsAiAbKgdaljvczEMRocTP8QTGrrBVT1MN9+0nQQFiFUEk7gKm6R0amGUHFzxwFswhu8h8EQE026haKAiM5HeYkL0AyJHiRWaGIz4nETzd5zK6i/wBkIxUD0FROQ9tprr4A9YDCpxsYX5A6iew7Sxw+JwshCx4uMMcgJUkiBPR2XZ9TVg2rGIDBTE2drFbMpvx2lyqnkwiMLFQR4Uw6iadbDSrhpGJgkOzGW/qpDuS/3W3DkfGpWm+pSwPV/PlIYwwspwjKUPyPB+XO5x0dhxHPiYt7ROE2uBGyrfNvhUnAYtJ22IpImf7naor3BII2GN+FcYP6dj/1w/00rlpbRyFGfZAkUF1Ye8rLmCD4ilepnUHfM2VSupigHAl82rGI/sx+2tQsfoWSIbUpjjHN5kUepNaLA11BPEA+orLvaPhVm0nCkg2kWAsFO4EyWvbwpOu93bp4mk1KINzkkCubLPhSemJiP/lUwam4hxdQhHMSKR8KXJtX8Of6pfSvWi5JMC4kwrNsjNoSxKSDiAPsm24imGFnpqVjo9ZbIHwc/YTA7UibahO+TZtmwC53O61X0WiMYy7fYoo3hGk+sI8hsg9L0u636XDaRweJiPdOHEinp2l7eO8HwrWonDKCNxAI8xesPJxEss+I3cj/AD/NR+m0qvSPSIGGjEs+FU+6Zdog80VmAPgwHpWhWpQx+GEWPhO5TIG83R1P+b503ClsJelWU9wZdadkGfaKKKflMK+VXaU00kBG1xF9/WqbG64XFox50rbl1VbDHmWLUzdhJesOI2u4OAPqR/z1qbq0w+iQdI1U9CosfiKTItJm528wfhVnh8SVF0JAOeRNj1rOpzQbC/vGGp8uoj+27GXxkMf3Ir+bufyUUoat/wBKw/62P99asvabMWx+Zv8AVR/+Rqs1aP8AKsP+tj/fFe2wzvHU+43PM5Q+3/ER5h16fB6YxiyknDNNZh/ZnZUCRenMfwrX4pQyhlIIIBBGYIO4g1+dtcP/ALPG/rT+6KbfZjrt2LLhJ2+rY2hcn3GP9WTyPDrlS12NuoWL7cxmrJ1aa29+JO9omqJhc4yAWQm8qj7DX/nR0J97rnzpTXSUh3yN+1/Ct5kjDAggEEEEHMEHIgiso05qcuFxPH6PIfqs8lbeYmb4rzFxvGd2FlDXQ/p2ifiGExPXVxvv+sgYvEsdGSuTcjF4fM9FFq8SYjbbasATa9txPPOpulIVXAyBRYfTMNl4qvOpM+iVfNe6f8p8uFM0WKHY/OI5+NY9SAHehHjUiUNgILcAwPiHYH41Qay6iOJHmwwDBztPFcA7R3shOWfFTx3cqrNW9Ym0e5TEAjDSNfb3iFzvJt9ht/Q+JrTIZ1dQykMpzBBuCDyNZdjPj3Fl/wCzYrSrNxgjj237gzGHUhirAqw3qwIYeIOdcp0upANjvBG8MMwR4EA+VbFpPQkOIW0qBrbjuZfwsMxSLrBqPJCpeEmZBmVt9Yo5i2T28j41p0eIV2eV+D/iYGT4LbSeuk9QH9/3i3obS0hxE8k6qpmcMdk5A7KrfwJFXmkf5qT8Dfumlcygi4zB+NepdLybBXauLEZgE2tbfvq9scADohRnMzH4vrNywvuL+EfIVmmvR/7rH/dj/qGtLwvuL+EfIVn+vOBT6fFI88EQ7EpaWUIx797hTvHWsCggWbM9ZaNpKjDwl5ERd7Mo9SPyvVUst3nHBZ5lXPcqyMFHkAK0nVrV6NPrg6ytbulTdRlwPGsvwx72I/vE3+o1OraHfQ7Sgp0jmRJe0aVAwHZxI6Ib5kPIXsRwsSRW26rYjbwcDfoAemX5Vjsppv1exTLh47MRkePU0h4laKVVyPX8/wDkYxU6iRGHW2O7LY2YLkeRDBlPqKu9FaQE0YYZH7Q+63EUlYrGnibnr+dcsFpR4m2lOZ39fEV5lc8JcW1wZpGjage00e9FKR17VFJcC4HO16Z8Fie0jRxudVb9oA/nWzTkV3fcMVZGXvImk9X4MQQZow5AsLk5ehqjx3s+iAvhneJvuli6HxDXI8j5U20V16K3HmUTgdh2MyzEI0RZZV2WTeOHiDxBFTdEaFxsiCVBCiMAVWQttMp3E7I7txV7r1ozbi7QDMAqeobd6H51c6AkDYWAj+zT4KB+VZNGCi3srenI+kZe4lARMF9puGkjxoEoVXMSZKxZbXYAgkDlyqr1YP8AK8P+tj/fFOvt4wRE+GltkyOnmjBvk1I2qzfyvD/rY/3xXtcPQxwo9BqeeyR9tuWmuR/7pjf1v5Cq7eLGp2uh/wC6Y39b+QqtVqexv/JfpEMofakzYvZnrx26jC4hvr0HcY/1yD/yHHmM+dOulNGpiImilF0YeYO8EHgQcwa/OEUzKyujFXUhlYb1I3Gtz1E1xXHQ96yzx2EideDr+ifhmKyczGNTdadvymph5ItXofv+cU9atEyYfBukmd8Xh9l8vrFAA2iBuPAjmKkI+VW/tX/ocf8AeIf3xS+X7p8D8qnjsWBJkclACAJJYo4ZDZhuYeIBz8jeoWEwk+EO1gZdld5hku0R8OK+XxqRpLCmKXDS57GIw8Sk8pYoxb9pD/krr2lWjVi8xYqan8sttEe0tCwjxkZw0hyDHOJj0fh4G1OasCLg3B5Vj+skwMYQgHbve/If7/Kmb2U49zFLCxLLEVMZJuQrhu5fkCpt0PSlb8ToT4g7RrHzhZb8Fu8WNfdHDDY4hBZJl7QDgrg2kA8TZv8AEaW5X30z+1rHBsfh4xvjjct02yoH7ppSd61sNi1A3MTPqVco9PyM/ROG9xfwj5Csd9rwX/5LD7YuBFex5dob1sWF9xfwj5Csd9rzhdJYckXAiuRzHaG4rFxBu4T0mUdVGdtWMT9CxKGMkQSOElj+yNs7KyKOBDEX5g1TQZPiP7xP/qNUnFd5SAd4yPXeD8jUHCRuu2ZCC7u7sQLC7sWOXDM090ANsSoE61OkrU6aC1exUuHjMTQohW4LbbMczfICwz8azvS+kxEvNj7q/menzrd9WMKY8Hh0b3hEl/EqCfiazvEK1tCq3bv/AD+8ZobpJ1EXFYKSFik1toZ3U3VgeIJr3oHV2TG99maLDAkArk8xBsSpPurwvxq11/jLNHGnvybMY6bTEX8hc03YHBrFGkaCyooUeAFq85j4KfGffYdpoPcege8qcNqNgkH9HRur3cnxLXq8jjCgKosAAABuAGQAr1RWyqqvYRUknvCiiipTkrdYVvh38v3hVdqXjLwmI74ybdUJuD5XIqZrLigsJB3mkjD4lka6mxrGysn4GSG+WjGq6+usiTvbRowS6P2h78Lq457J7rfA38qRdStQZlxEU2JMcMSMr96RLtaxFgDTZjMQZQRISwYEEX3hhYj0NYppLRPYzSRsWurEXucx9k+Ysa2fC87+pD1rwR+X8/OI5dArIduZp+vupjS4yTEYV45VlsWVZF2lYCxyvmDbhSGQVJU5FSQRyIyIqpXCL19TUyBQosK9Hjh0HSTxMbI6GPUN7k5WqfonS8mGmSeE2deB3Op3o3MH+FVStXVXptlDjRiI2h6lmsa66xR4zRcM0RyM8IZTvRgwurdR8arjJ3T4flSLonC9pIF22VcnKg5MyEEEjiacg2Vqy1p+CSs1xZ8ZQ0b8bpPBNhIMLip0jd4YmW7AMhCLsupO4g1SSYGWMd8dovCWLvRuOfduVPQ+RNLWG0EgLGQmUsAO+dohVACrc8ABaqfSMZglthpZYbAX7ORlFznuB5WqFVLg6WdvtQLt5e4rBT4mW0cUhFgBdSPM33Z0yxafw+hsMyu6yYp8zGhBNwLKDbcBc1mmI0linGy+MxDLyMrW+dQ4cGim+88zmaaem20BG0FmfXbTSxsXZYyW2MknlkxExvJIb/hHBR0Aph0TqjNMUZthImsdtpFA2emedLRkqDLgUJuRn40w1bKgWviUIyvYXt2Z+mY9NYcADto8svfX+NZ57T9AfTJIp8NJHIyKyMgkUNYm4ZbnPO9x4VkhwCcj61ybApyPrWdXhPWwYETVfMrsXpIM0GaExbMbgq2yLA8QtgTUeV9/AVXYPAQw2YFQ2yATtDPIX486rtYNLgjs0IIPvEG+V8gPzqfJ7y/YUTzgIhitIxre8ZkW5/8AzTNjblYH1r9NQTKygqQRwtX579nejf5yc/gT5uR8B60+w49091iK8x4j4oteSa9bAGvx9Zo42MTX1ep5l1pHEbeksMOCs3wjb+JpxrMIcSVlSXeUYN4jcR6E1pWHnDqGU3Ui4NUeH3i0N773Lb06dTrRRRWnF4VVaY08mH97fa4vuq1NV+k9Bw4jY7aMPsElQ17XPMbj4Gq7Q5XSHRkl1vmZ7pPWuOV7tIvgDcfCucM6sLqwI6GtOhwEaiyxoByCAD0tVTpfVCGa7Ioil4Ogtc8mAyYfHlWNd4Y7bYNsxpcgDjXEVdBatNjNt3kaOFWKAJYPIRa5LHcM7bqXva5qAsEMeJw4YqncluxY2JurknkTY+Ip21UxTQTPh5Rsljcctu3A8Qw3eFNmMwiyo0bqGRwVYHcQRYitDw4JWoZRphwf9iUX7YkHtPyXG9SFarbXrU99HYkxm5ha7RP95fun9Jdx9ao0evWV2hhsTGsq0dSWrV0DVHVq9g00rxJqpLhnKkMMiMx5U8iSs+Bpv0Pi9uJSd47p/wAPH0tVd3IBl2KNEietL6Y7IALYsd989keHWl2bFF2LMbk5muWNJEj7XvbRvbde9cNur61CiK3sztz2kjtK+GSuG3XwvU9ygJOpevDPXgvXktUS0sCGei9cnahmrk71UzxhKp8dq+6PwD4iZIYhd5GCqOp4noBn5VHkkrbvY9qGcPH9LnW00g+rUjOOM8TyZvgPE0hkX/DX5+k0Kadn5S/wns2wyQRxrtq6IF7RHILEDMlTdcznuqhxeEMTMjEEqSL7r241pGInCKWO4UhYDRDaRmaR7jCqx3ZGdgcwDvCX3njuHGvH52MLWVUHmP5e5mzS/SCT2lIdKx3IBLEb9hS1vSrTQ+uKwXG13d5VgR6A53rQsHgkiUJGioo3BQAPhXjH6LimXZljRwfvKD865X4Yaz1I+jOnI6uCOJ90Xju2hSTZK7ahgDvAO74Z+dSq8ooAAGQG6vVa47cxWFFFFdhCiiiiEXNb8BdFmX3kIBt90nf5Gx9a+aI1oBW0vvDj97x61eY5AY3B3FW+RrNpFsTWJm2NjXCxPXuI3UosXpPpJeuckeOUxOLpwPFTwZTwI+NYpprQsmEk2HF1PuOB3XHTkeY4VrOKm2ELWuRuHM8BTFgfZvFLAwxt5JJBmASBDy7O25h978qu8Kzcg2MTyp7/AC+n85kcmpOkD1n56SSuyyUy66+zDEaPJdAZsPwkUd5BykUbvxDLwpPSWvYV3BxtTMh6tSer1aaH0sIiQ19k8uBHH0/KqJZa9iWri2xoykIVOxLbSmKR5NpL52vfienlaoe1X3RuH7WQLew3k8h/zKuUrWYjMWJFjvFjxqQcDiQarfmM6Xr5tVx7SvhkqXXOCqdi1cy9cjJXNpagXlgqnV5KjySV0wmFkmcRxI0kjblUXJ/5zrZdQvY2sOzPjrPJvWLeidWP2m+ApS7IVPr7RhKtxK1O1QNxPiFtxjjI9HcfIeZ5Vr2rusIRezkJsPdbkORqu05q39HYNGSYmvkTcod9gTmR41VV4XKzchcku/f29NTarqrNYAl7rLpY4l48LCSO1bZLD7KWu7eSg/CnDC4ZY0VEACqAoA4ACwpB1XUfToyf7OQDxy/K9aJWngubUNrdyYvcOk9IhRRRWhKYUUUUQhRRRRCFFFFEJT6xaUEcZFxc/Ks+gneZiMPFJMQcyosoPVzl8addNampiZldnYR/1kY3SW3Z/Z6231fYbDLGoRFCqosAosAOgrMtw2yLOqw6A7ajC2hF0szPEaNxSi8uFkC8ShWS3UhCT8KcdXdaknUKzAOMr7rnryPQ0w2qj07q0s3fjtHMNzAZN0e28dd4rq4hx/NSfwPrOGwPw8uSoIsayfX/ANnuEeUmFewkOZMfuEniY93par7DawTwkxuCGXIqc7eB5dRVfi8W0jFm3mlr/Eyq/ZbDSxMfZ83ImfNqV2IF1Ev6VzmTw2L/AMajy6KivYpsnpdT6VqOq2jhNjQz5rAm2oPF2NgfIX87U747Q0Mw+tiR/wASgn131r4WddbWHs1+HEXtrVW0J+fsJh0jFkFr7ycyfE1FxeiEdi12Unfa1r87GtxxHs3wTboiv4XYfC9I2I1ZhViLNkbe+efhV93iddGi4PPtr9ZFKC/AiRh9Dxrvu5/S3eldhhIwb9mgP4R8t1PmreqcE+JaN1Yose177XJLADO+616eMHqRg481gQnm12/eqdeeLl60B/H+GRaroOjMLOr4mHdiP4kFgPP3a94H2bsWvNLZOCqO8fE+6PK9foXEaOjaJo9lQpFrAAAdRblWczQ7JK8sqyvEvEMioAIQAf7/AM/CMUUo3eMXs50Nh4cN9TEiPdldhmzWOV2Oe61NUkgUXJsKz7RelmgJK7jvHA9alYBJtJsWdjHhVNjsmzTEb1U8FHE+lU42b8VAoG29f1JnbKuk7Pac9Y9ZhNJ2MCtKw+zGu0R4ncPOoP8A8LjQLnC5chLGW9L1oej9GxwIEhRUUcFFvXmepqVapt4etpLWnZnBcV4WZXhcYUlU2ZJIzfZcbJ8CDwIuK0rR+kFmQOh8RxU8jUbTmgY8Smy3dYDuOB3kPMdOm40aB0FHhIhGlyTm7n3nbixP5cK7i4z47kA7U/nCywON+ss6KKK0ZRCiiiiEKKKKIQoooohCiiiiEKKKKIRZ1ywAKrL9oHZPUEXHoR8TSfLKFBLEADiadtcMUFiCki5z8gN/xqh1P1aGItisQLpf6mM7rD+sYcSeA5Z15/Kxvj5XSntzHa7OivZlXonSUobtMPBO43bSRnZI8TvFMaa7sg/lEEsY5vGyj1sRTcFoK1o1YZpGkcyhreo8iLf/AFtEVumfKxvStiJtti3M026U1Kgku0aiGT7yCwJ/STcfnSfLAyMUcWZTY8vEdDWV4it418Q7HyjNBT07yboLSAgmLncy7LeF7g+tXk2v+HB2Rd3+6gLt6KKWdDaFbGysu0VgjykZci7HPs1PDLeeorQdG6Hhw67MMaoP0RmfE7z5034el/w++l/zKrmTq7cxUx2t07giPC4kDn2LUvtjO9aRXRzwkUqT4X31q9qj47R6TIUkUMp4Hh1B3g9RVuRgG7kudyKXdPYTLNIseya28iw8TlWpaNwKwxJEg7qKFHkN/nvrO9YNEHDlkJuttpGPEA7j1B/KtE0bjVmiSRSCHUNl1GfxqnwxPhs6N3ElkHqAI7SVRRRW1FYUUUUQhRRRRCFFFFEIUUUUQhRRRRCFFFFEIUUUUQldpjV+DFLszIG5G5DC/JhnU2CAIqqosqgADkALAV0oqIUA71O7hRRRUpyfDSfrtAFZZMhdSD12f/dONV2ltAw4kKJ0Dhb2uWFr2v7pHIUtlU/GrKSyt+htyBqLhQmBiPF9qRjzLsT8rDypgrhgsIsUaxxjZRQAozyA3DOu9XIvSoX2kCdncKKKKnOSBpTQcOJ2RMgcIbgG9r2tmBvHQ8qmQwKihUUKo3BQAB4AV7ormgDuG4UUUV2EKKKKIQoooohCiiiiE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QUEhQVFRQWGBcYGBgWFBgYGBQYFhUVGBgXFxcYHCYfHB8jGhcXHy8gJCcpLSwsGB4xNTAqNSYrLCkBCQoKDgwOGg8PGiokHiUuLCwyMiwsKjAsLywyLCwsKiwpLCwsLCwsLCwsLCwsLCwsLCwsLCwsLCwsLCwsLCwsLP/AABEIAN0A3AMBIgACEQEDEQH/xAAcAAACAwEBAQEAAAAAAAAAAAAABgQFBwMCAQj/xABHEAACAQICBwUEBgULBAMAAAABAgMAEQQhBQYSMUFRYRMicYGRBzKhsRQjQlJywWJzkrLRJDM0Q1N0gqKz4fAWJcLxFTVj/8QAGgEAAgMBAQAAAAAAAAAAAAAAAAQCAwUBBv/EADERAAICAgECBAMHBQEBAAAAAAECAAMEESESMQUiQVETYXEjMoGx0eHwFJGhwfEzQv/aAAwDAQACEQMRAD8A3GiiiiEKKKKIQoooohCiiiiEL0VA0hpQR5WJbZJA3Xt/z41IweKEiK67mAI86gLFLdIPM7o63O9FFFTnIGq/SWlRFvF+6W32yFTzS3pqQNIeQGz8yfnS+RYUTY7yyteo8y/weJEkaONzqrDwYA/nXaqfVae+HVD70X1Z/wAO4+a2NXFW1t1KDIEaOoUUUVOchRVXpjTYgFyLgAs2drAVOweI7SNHsRtKGsd4uL51AWKWKjuJ0qQNztRRRU5yFFFFEIUUUUQhRRRRCFFFFEIUUUUQhRRRRCFFFFEJT6fi/m24hiPIqfzAqDozGmEkWvGTcgb0J3lRyPKpmm57lVH2bk+JFgPS9VZrJubVpZY0g2ujGWPSMZFw6/L519OPT7w9b0oMZZJRDBYNs7bO9ysak2BsPeYm9h0zq0h1KjI+ulmmPHakKL5JHYW9aarttcbAEqZVX1kzGaaFiE38/wDaqVjerR9S8LY7MQRuDKWDKeBBvVRHewvvtn1pTJFgI65bX0+k6Yedo320Oe4g7mHI/wAavcNp1G94FT6j1FLeD0X9JxDI7MIo41YqrFS7OzAXZc7ALuHOrn/onCcI2B5iWQH12qsxltC7UjXzkbCu9GWy45D9tfWo+L0wijI7R+FVGI1RKi+HmkBH2JT2iHpdu8PG5qvVrgE5Hly6VK7Itr4IAnERW5nDTbGVSG+28anwaRQfhT6KRcTDtKV3X3Hkd4PqBTborSImjB3MMnH3W4/7VHCcbIPcztw7ESdRRRWnF4UUUUQhRRRRCFFFFEIUUUUQhRRRRCUk+niJGVVvsGzKcmsdzD8udWmFxiSC6kHpxHQjhVXrDghYTL7yZN+khOYPhvHnVdx/586z2uepyG5l4QMOI0yShd5Aqj0rrMEIjiVpJW91EF2PXPJV/Sawqr0jjGSNmUbTAd0c2JsBflcir3QOglw6Ek7cr5ySHe7chyUbgvAVYtrXHS8CRKhO8qYdXcVJ35Z1hPBI0Dgfjd/e8rVyQMLq9ttDZrbjlcEdCCDTRjtIxwrtSMFHXj0A40h6X1l7SRmiXZBAF2zJtextw311sI2aFQ+sj/UBPvmWsGMWCYSuQqMNhySAAL3Vs+Rvfoa64j2jYUMViLzMPuLl+01hWWaYwExJkdzIOZJJUdRw8q+6ukiQjKxFzzy3WPnWxj+GCuvzNv6THu8SZrQoXX1j5pP2myRrdcNle1zLe3iFWlg+0F/7FP2m/hUyTD7SleYI9fGlCWCxIvexIvzsbXppMDHt+8u9fM/rFcjNyKiCrcH5D9I2aF1/dcQG7FbuAhs5tYNcHdv305Qa/JezxsPwkH4ZVkUBKsGXeM6tU02WKgqqj7RNyPIcPjXW8OrUarGh9f1nKPE3P/o3P0/SaydaYXQ9m/e3AEWPxqlNJPYyCTuglOIZwR0KHM9c6tIMc6bjccjn/wCqyMzwx35Rvw/ebGPnDsy6l/ozRc2L23SXsY1ZkW0YdpCpszHaOS7WQA5GukuGxOEbtG2XUb5I1O7lJHmbdVJtXfVLWGFIkga6FcgWIsxJJvfnc8abKS/o1CgHhv8AccF3VyORK7R2nY5QDcKSOJyPg241YNKvMetLGmdELE4ePuq5O0n2Q2/aUcL8RUAyGqGy3qPQ42ZYKgw2Jf6W0+qKdkjIG7cFA3mu2r2kXngWR0KXva+W2vB7bxfkaVI8H9IxEMLZobySD7yx2sp6Fyt+gPOn4CrsZntJsY8dtSNgC+UT7RRRTsphRRRRCFFFFEIUUUUQkTSn8zJfipHrlSvJjEVtkuoY7gWAJ8r3qfrLpNu5DDZpZGso4XAzZv0UGZ8hUrAaqwRx7DosrNm8kigtIx3knh0A3UhYhufy+kuVugcypljDAgi4ORFdJ9bDBHsuNuS3dzsSObjh48artMyfQyY77VxeK5uQpNrPx7tsjx8qWGcsSzG5O8mmMHDdm624Hb6/tKcnICjpXv8AlJOMx8k77cjbR+A6AcK8KlCJVfpDSbxvshRbgSD3uds69FXX/wDKzFttCDqaTZcYisqk5sbcMvxVAxTLDiAVUAbPeA63vbkbWrvhtCCQbcpYO2ZAsLX3ZW5VWYnDlXZSb2Nr8/8AgputFJ1uZmTfYFDEevEuZ9LJ2ZKG7bgLEEE8c+VU8qRbA2dvbyve1uteAletir1qC9pn25bWdwJ70YwWRSzFRncjw49KmnARzZpcPcglR3d/vEHcCOtV+xXbCySA/VlvAC/qLGuPX6gztOQB5GGx/mMLJXJkr3g5WZbupVhvuLX6i9V+l9KGNtlVBNgbnPf0FIhCT0zdNyqvWe07ulXWgta3gOzJd4+u9fA8ulKs2k1v3mKNYHaQ7aEEcQflvFd0xKkLdlO0bAqciRwscwehqq2jqGmEuqyBvymPGM0iZjtXy4W3W6VX4jGoltt1W+7aYC/heqPBaSMZI3ry5G2R8Ke9WdARrEJH2JZZQGd7BhmPcS4yQbrcd5ryl+BYLSGPHvN+vIVk2JW6ElC4uNjudHQHqSrj12TToKTdO6C7D6yDux3BK8ImBurryW+8cL0z6Mx4ljVxkftD7rDeD51PF3WTU3fv+ELPN5hJdFFFPymFFFFEIVBxulFjYC1zvIBzA4VOqs0roCKexYFXHuyIdl18+I6G4quzr6fJ3kl1vmdE0zGeJHlUXG6ZuLJcdf4VSPC8T9nLYm11cCwkA6cGHEede71mvk2fdPEYWte8kar4bbxE8zb12YU6AKHc+ZYfs1cae0ymFgeaT3UG7ix4KOpOVUeExBiYlDba94HME7r9DakX2h6xNi8TFhQbJGbvsnIuRf8Ayrl4k0/4fq3Vf4n6RXKb4Slv7T4+JkldpJTeRzdrbhyUdFFh5V2Ra4xipKCvQgADQmWZ1Ra7Km7Ldu6eFeEFdkFSlbT6zhRckAcybVV6ZSMgMpUsTwN7ixzNvKpWP0kqXUZv4ZLcbyfDhVEopuis/emLn5Kj7MaP+oKtetivarXrZp2YRacilWugpsynPMc8uHWq8rQGINwSDzFVuvUupdRf8Jw0ZmWlPTcP1zcb2PqBV3g9IvKStlBtfazy/wAPGukOj9ly7NtueNrW8BSa/ZE7m6xGSo6O2+8oPoExiKGO4vcXIDKeNs+PKq/GllQRtGFIN9rME79/A799OjioWOwayCzbr3FjYg9DXBbzyIx/S8eU861zE+bSsll72a7m4+BPEeNOvsx12KyfRZ2urkmNifdY/Y8Dnal/F6ujIxtbo2Y9QKlS4ddoPsgODcEDMHoRyqjIVLE0P+GX4wtrfZP7ibZLEGBUi4III5g0oYd2w0jBTex2SDudR7t+oHGumjtbHkhXdtAWY/pDIn86hySFiSd5rxmbavUAPvKZ6eleN+hjLDrFGRndT6/GuWN1nRFZlBNhfkMs6V8TiBGhZtwF/HoBxJ3Wq00Nqh2oEuMG0TmsH2I+W2Ptt45Cu1X33eVdfWcZETkxpwmJWRFdDdWAYHmCLiu1eIogoAUAAbgBYAdAK91qiLQooorsJV6w4cNFtcUKsPWx9QTSzCJppHTDohEdg7yMQu0RfYUKCSbWvyvTXptwIWvxsPiD+VQdTILYSNj70paVvGRi3ysPKkbKlsv0faXKxVIuaR0g+GR2xEZQqrMCDtRvsjcrjiTbIgGk3Qeo2IxDDExSwTAttMUkubtmwI4HM5Gmz21aT2MJHCN8smf4Yxc/ErWdah6akwuMjMR7sjqkifZcMwF/EXuDWxgYxqrZ6+59/YTMy7laxUf+GaCupWJH2F/bFVUTZspBVkYqynIqw4H5+Fa8KUddtW2e+Jw63mQd9P7ZBuH414c8xyqyrJJbTSVlOhtYsJQcfGrhHkiRiAQJJFQG5tkWypbh1glLA5Wv7oXI9Od6laW0SZn2hESCBe+zv48fCtQ1HsTqY5ylIJVSdS5fUfEm8jdnY97a7QWzzvflVBJMiy9kskcjWveN1dRnaxK5XqbjJJE0LLASwVcTHGAb3EcgVinhe/rVfgsAiAbKgdaljvczEMRocTP8QTGrrBVT1MN9+0nQQFiFUEk7gKm6R0amGUHFzxwFswhu8h8EQE026haKAiM5HeYkL0AyJHiRWaGIz4nETzd5zK6i/wBkIxUD0FROQ9tprr4A9YDCpxsYX5A6iew7Sxw+JwshCx4uMMcgJUkiBPR2XZ9TVg2rGIDBTE2drFbMpvx2lyqnkwiMLFQR4Uw6iadbDSrhpGJgkOzGW/qpDuS/3W3DkfGpWm+pSwPV/PlIYwwspwjKUPyPB+XO5x0dhxHPiYt7ROE2uBGyrfNvhUnAYtJ22IpImf7naor3BII2GN+FcYP6dj/1w/00rlpbRyFGfZAkUF1Ye8rLmCD4ilepnUHfM2VSupigHAl82rGI/sx+2tQsfoWSIbUpjjHN5kUepNaLA11BPEA+orLvaPhVm0nCkg2kWAsFO4EyWvbwpOu93bp4mk1KINzkkCubLPhSemJiP/lUwam4hxdQhHMSKR8KXJtX8Of6pfSvWi5JMC4kwrNsjNoSxKSDiAPsm24imGFnpqVjo9ZbIHwc/YTA7UibahO+TZtmwC53O61X0WiMYy7fYoo3hGk+sI8hsg9L0u636XDaRweJiPdOHEinp2l7eO8HwrWonDKCNxAI8xesPJxEss+I3cj/AD/NR+m0qvSPSIGGjEs+FU+6Zdog80VmAPgwHpWhWpQx+GEWPhO5TIG83R1P+b503ClsJelWU9wZdadkGfaKKKflMK+VXaU00kBG1xF9/WqbG64XFox50rbl1VbDHmWLUzdhJesOI2u4OAPqR/z1qbq0w+iQdI1U9CosfiKTItJm528wfhVnh8SVF0JAOeRNj1rOpzQbC/vGGp8uoj+27GXxkMf3Ir+bufyUUoat/wBKw/62P99asvabMWx+Zv8AVR/+Rqs1aP8AKsP+tj/fFe2wzvHU+43PM5Q+3/ER5h16fB6YxiyknDNNZh/ZnZUCRenMfwrX4pQyhlIIIBBGYIO4g1+dtcP/ALPG/rT+6KbfZjrt2LLhJ2+rY2hcn3GP9WTyPDrlS12NuoWL7cxmrJ1aa29+JO9omqJhc4yAWQm8qj7DX/nR0J97rnzpTXSUh3yN+1/Ct5kjDAggEEEEHMEHIgiso05qcuFxPH6PIfqs8lbeYmb4rzFxvGd2FlDXQ/p2ifiGExPXVxvv+sgYvEsdGSuTcjF4fM9FFq8SYjbbasATa9txPPOpulIVXAyBRYfTMNl4qvOpM+iVfNe6f8p8uFM0WKHY/OI5+NY9SAHehHjUiUNgILcAwPiHYH41Qay6iOJHmwwDBztPFcA7R3shOWfFTx3cqrNW9Ym0e5TEAjDSNfb3iFzvJt9ht/Q+JrTIZ1dQykMpzBBuCDyNZdjPj3Fl/wCzYrSrNxgjj237gzGHUhirAqw3qwIYeIOdcp0upANjvBG8MMwR4EA+VbFpPQkOIW0qBrbjuZfwsMxSLrBqPJCpeEmZBmVt9Yo5i2T28j41p0eIV2eV+D/iYGT4LbSeuk9QH9/3i3obS0hxE8k6qpmcMdk5A7KrfwJFXmkf5qT8Dfumlcygi4zB+NepdLybBXauLEZgE2tbfvq9scADohRnMzH4vrNywvuL+EfIVmmvR/7rH/dj/qGtLwvuL+EfIVn+vOBT6fFI88EQ7EpaWUIx797hTvHWsCggWbM9ZaNpKjDwl5ERd7Mo9SPyvVUst3nHBZ5lXPcqyMFHkAK0nVrV6NPrg6ytbulTdRlwPGsvwx72I/vE3+o1OraHfQ7Sgp0jmRJe0aVAwHZxI6Ib5kPIXsRwsSRW26rYjbwcDfoAemX5Vjsppv1exTLh47MRkePU0h4laKVVyPX8/wDkYxU6iRGHW2O7LY2YLkeRDBlPqKu9FaQE0YYZH7Q+63EUlYrGnibnr+dcsFpR4m2lOZ39fEV5lc8JcW1wZpGjage00e9FKR17VFJcC4HO16Z8Fie0jRxudVb9oA/nWzTkV3fcMVZGXvImk9X4MQQZow5AsLk5ehqjx3s+iAvhneJvuli6HxDXI8j5U20V16K3HmUTgdh2MyzEI0RZZV2WTeOHiDxBFTdEaFxsiCVBCiMAVWQttMp3E7I7txV7r1ozbi7QDMAqeobd6H51c6AkDYWAj+zT4KB+VZNGCi3srenI+kZe4lARMF9puGkjxoEoVXMSZKxZbXYAgkDlyqr1YP8AK8P+tj/fFOvt4wRE+GltkyOnmjBvk1I2qzfyvD/rY/3xXtcPQxwo9BqeeyR9tuWmuR/7pjf1v5Cq7eLGp2uh/wC6Y39b+QqtVqexv/JfpEMofakzYvZnrx26jC4hvr0HcY/1yD/yHHmM+dOulNGpiImilF0YeYO8EHgQcwa/OEUzKyujFXUhlYb1I3Gtz1E1xXHQ96yzx2EideDr+ifhmKyczGNTdadvymph5ItXofv+cU9atEyYfBukmd8Xh9l8vrFAA2iBuPAjmKkI+VW/tX/ocf8AeIf3xS+X7p8D8qnjsWBJkclACAJJYo4ZDZhuYeIBz8jeoWEwk+EO1gZdld5hku0R8OK+XxqRpLCmKXDS57GIw8Sk8pYoxb9pD/krr2lWjVi8xYqan8sttEe0tCwjxkZw0hyDHOJj0fh4G1OasCLg3B5Vj+skwMYQgHbve/If7/Kmb2U49zFLCxLLEVMZJuQrhu5fkCpt0PSlb8ToT4g7RrHzhZb8Fu8WNfdHDDY4hBZJl7QDgrg2kA8TZv8AEaW5X30z+1rHBsfh4xvjjct02yoH7ppSd61sNi1A3MTPqVco9PyM/ROG9xfwj5Csd9rwX/5LD7YuBFex5dob1sWF9xfwj5Csd9rzhdJYckXAiuRzHaG4rFxBu4T0mUdVGdtWMT9CxKGMkQSOElj+yNs7KyKOBDEX5g1TQZPiP7xP/qNUnFd5SAd4yPXeD8jUHCRuu2ZCC7u7sQLC7sWOXDM090ANsSoE61OkrU6aC1exUuHjMTQohW4LbbMczfICwz8azvS+kxEvNj7q/menzrd9WMKY8Hh0b3hEl/EqCfiazvEK1tCq3bv/AD+8ZobpJ1EXFYKSFik1toZ3U3VgeIJr3oHV2TG99maLDAkArk8xBsSpPurwvxq11/jLNHGnvybMY6bTEX8hc03YHBrFGkaCyooUeAFq85j4KfGffYdpoPcege8qcNqNgkH9HRur3cnxLXq8jjCgKosAAABuAGQAr1RWyqqvYRUknvCiiipTkrdYVvh38v3hVdqXjLwmI74ybdUJuD5XIqZrLigsJB3mkjD4lka6mxrGysn4GSG+WjGq6+usiTvbRowS6P2h78Lq457J7rfA38qRdStQZlxEU2JMcMSMr96RLtaxFgDTZjMQZQRISwYEEX3hhYj0NYppLRPYzSRsWurEXucx9k+Ysa2fC87+pD1rwR+X8/OI5dArIduZp+vupjS4yTEYV45VlsWVZF2lYCxyvmDbhSGQVJU5FSQRyIyIqpXCL19TUyBQosK9Hjh0HSTxMbI6GPUN7k5WqfonS8mGmSeE2deB3Op3o3MH+FVStXVXptlDjRiI2h6lmsa66xR4zRcM0RyM8IZTvRgwurdR8arjJ3T4flSLonC9pIF22VcnKg5MyEEEjiacg2Vqy1p+CSs1xZ8ZQ0b8bpPBNhIMLip0jd4YmW7AMhCLsupO4g1SSYGWMd8dovCWLvRuOfduVPQ+RNLWG0EgLGQmUsAO+dohVACrc8ABaqfSMZglthpZYbAX7ORlFznuB5WqFVLg6WdvtQLt5e4rBT4mW0cUhFgBdSPM33Z0yxafw+hsMyu6yYp8zGhBNwLKDbcBc1mmI0linGy+MxDLyMrW+dQ4cGim+88zmaaem20BG0FmfXbTSxsXZYyW2MknlkxExvJIb/hHBR0Aph0TqjNMUZthImsdtpFA2emedLRkqDLgUJuRn40w1bKgWviUIyvYXt2Z+mY9NYcADto8svfX+NZ57T9AfTJIp8NJHIyKyMgkUNYm4ZbnPO9x4VkhwCcj61ybApyPrWdXhPWwYETVfMrsXpIM0GaExbMbgq2yLA8QtgTUeV9/AVXYPAQw2YFQ2yATtDPIX486rtYNLgjs0IIPvEG+V8gPzqfJ7y/YUTzgIhitIxre8ZkW5/8AzTNjblYH1r9NQTKygqQRwtX579nejf5yc/gT5uR8B60+w49091iK8x4j4oteSa9bAGvx9Zo42MTX1ep5l1pHEbeksMOCs3wjb+JpxrMIcSVlSXeUYN4jcR6E1pWHnDqGU3Ui4NUeH3i0N773Lb06dTrRRRWnF4VVaY08mH97fa4vuq1NV+k9Bw4jY7aMPsElQ17XPMbj4Gq7Q5XSHRkl1vmZ7pPWuOV7tIvgDcfCucM6sLqwI6GtOhwEaiyxoByCAD0tVTpfVCGa7Ioil4Ogtc8mAyYfHlWNd4Y7bYNsxpcgDjXEVdBatNjNt3kaOFWKAJYPIRa5LHcM7bqXva5qAsEMeJw4YqncluxY2JurknkTY+Ip21UxTQTPh5Rsljcctu3A8Qw3eFNmMwiyo0bqGRwVYHcQRYitDw4JWoZRphwf9iUX7YkHtPyXG9SFarbXrU99HYkxm5ha7RP95fun9Jdx9ao0evWV2hhsTGsq0dSWrV0DVHVq9g00rxJqpLhnKkMMiMx5U8iSs+Bpv0Pi9uJSd47p/wAPH0tVd3IBl2KNEietL6Y7IALYsd989keHWl2bFF2LMbk5muWNJEj7XvbRvbde9cNur61CiK3sztz2kjtK+GSuG3XwvU9ygJOpevDPXgvXktUS0sCGei9cnahmrk71UzxhKp8dq+6PwD4iZIYhd5GCqOp4noBn5VHkkrbvY9qGcPH9LnW00g+rUjOOM8TyZvgPE0hkX/DX5+k0Kadn5S/wns2wyQRxrtq6IF7RHILEDMlTdcznuqhxeEMTMjEEqSL7r241pGInCKWO4UhYDRDaRmaR7jCqx3ZGdgcwDvCX3njuHGvH52MLWVUHmP5e5mzS/SCT2lIdKx3IBLEb9hS1vSrTQ+uKwXG13d5VgR6A53rQsHgkiUJGioo3BQAPhXjH6LimXZljRwfvKD865X4Yaz1I+jOnI6uCOJ90Xju2hSTZK7ahgDvAO74Z+dSq8ooAAGQG6vVa47cxWFFFFdhCiiiiEXNb8BdFmX3kIBt90nf5Gx9a+aI1oBW0vvDj97x61eY5AY3B3FW+RrNpFsTWJm2NjXCxPXuI3UosXpPpJeuckeOUxOLpwPFTwZTwI+NYpprQsmEk2HF1PuOB3XHTkeY4VrOKm2ELWuRuHM8BTFgfZvFLAwxt5JJBmASBDy7O25h978qu8Kzcg2MTyp7/AC+n85kcmpOkD1n56SSuyyUy66+zDEaPJdAZsPwkUd5BykUbvxDLwpPSWvYV3BxtTMh6tSer1aaH0sIiQ19k8uBHH0/KqJZa9iWri2xoykIVOxLbSmKR5NpL52vfienlaoe1X3RuH7WQLew3k8h/zKuUrWYjMWJFjvFjxqQcDiQarfmM6Xr5tVx7SvhkqXXOCqdi1cy9cjJXNpagXlgqnV5KjySV0wmFkmcRxI0kjblUXJ/5zrZdQvY2sOzPjrPJvWLeidWP2m+ApS7IVPr7RhKtxK1O1QNxPiFtxjjI9HcfIeZ5Vr2rusIRezkJsPdbkORqu05q39HYNGSYmvkTcod9gTmR41VV4XKzchcku/f29NTarqrNYAl7rLpY4l48LCSO1bZLD7KWu7eSg/CnDC4ZY0VEACqAoA4ACwpB1XUfToyf7OQDxy/K9aJWngubUNrdyYvcOk9IhRRRWhKYUUUUQhRRRRCFFFFEJT6xaUEcZFxc/Ks+gneZiMPFJMQcyosoPVzl8addNampiZldnYR/1kY3SW3Z/Z6231fYbDLGoRFCqosAosAOgrMtw2yLOqw6A7ajC2hF0szPEaNxSi8uFkC8ShWS3UhCT8KcdXdaknUKzAOMr7rnryPQ0w2qj07q0s3fjtHMNzAZN0e28dd4rq4hx/NSfwPrOGwPw8uSoIsayfX/ANnuEeUmFewkOZMfuEniY93par7DawTwkxuCGXIqc7eB5dRVfi8W0jFm3mlr/Eyq/ZbDSxMfZ83ImfNqV2IF1Ev6VzmTw2L/AMajy6KivYpsnpdT6VqOq2jhNjQz5rAm2oPF2NgfIX87U747Q0Mw+tiR/wASgn131r4WddbWHs1+HEXtrVW0J+fsJh0jFkFr7ycyfE1FxeiEdi12Unfa1r87GtxxHs3wTboiv4XYfC9I2I1ZhViLNkbe+efhV93iddGi4PPtr9ZFKC/AiRh9Dxrvu5/S3eldhhIwb9mgP4R8t1PmreqcE+JaN1Yose177XJLADO+616eMHqRg481gQnm12/eqdeeLl60B/H+GRaroOjMLOr4mHdiP4kFgPP3a94H2bsWvNLZOCqO8fE+6PK9foXEaOjaJo9lQpFrAAAdRblWczQ7JK8sqyvEvEMioAIQAf7/AM/CMUUo3eMXs50Nh4cN9TEiPdldhmzWOV2Oe61NUkgUXJsKz7RelmgJK7jvHA9alYBJtJsWdjHhVNjsmzTEb1U8FHE+lU42b8VAoG29f1JnbKuk7Pac9Y9ZhNJ2MCtKw+zGu0R4ncPOoP8A8LjQLnC5chLGW9L1oej9GxwIEhRUUcFFvXmepqVapt4etpLWnZnBcV4WZXhcYUlU2ZJIzfZcbJ8CDwIuK0rR+kFmQOh8RxU8jUbTmgY8Smy3dYDuOB3kPMdOm40aB0FHhIhGlyTm7n3nbixP5cK7i4z47kA7U/nCywON+ss6KKK0ZRCiiiiEKKKKIQoooohCiiiiEKKKKIRZ1ywAKrL9oHZPUEXHoR8TSfLKFBLEADiadtcMUFiCki5z8gN/xqh1P1aGItisQLpf6mM7rD+sYcSeA5Z15/Kxvj5XSntzHa7OivZlXonSUobtMPBO43bSRnZI8TvFMaa7sg/lEEsY5vGyj1sRTcFoK1o1YZpGkcyhreo8iLf/AFtEVumfKxvStiJtti3M026U1Kgku0aiGT7yCwJ/STcfnSfLAyMUcWZTY8vEdDWV4it418Q7HyjNBT07yboLSAgmLncy7LeF7g+tXk2v+HB2Rd3+6gLt6KKWdDaFbGysu0VgjykZci7HPs1PDLeeorQdG6Hhw67MMaoP0RmfE7z5034el/w++l/zKrmTq7cxUx2t07giPC4kDn2LUvtjO9aRXRzwkUqT4X31q9qj47R6TIUkUMp4Hh1B3g9RVuRgG7kudyKXdPYTLNIseya28iw8TlWpaNwKwxJEg7qKFHkN/nvrO9YNEHDlkJuttpGPEA7j1B/KtE0bjVmiSRSCHUNl1GfxqnwxPhs6N3ElkHqAI7SVRRRW1FYUUUUQhRRRRCFFFFEIUUUUQhRRRRCFFFFEIUUUUQldpjV+DFLszIG5G5DC/JhnU2CAIqqosqgADkALAV0oqIUA71O7hRRRUpyfDSfrtAFZZMhdSD12f/dONV2ltAw4kKJ0Dhb2uWFr2v7pHIUtlU/GrKSyt+htyBqLhQmBiPF9qRjzLsT8rDypgrhgsIsUaxxjZRQAozyA3DOu9XIvSoX2kCdncKKKKnOSBpTQcOJ2RMgcIbgG9r2tmBvHQ8qmQwKihUUKo3BQAB4AV7ormgDuG4UUUV2EKKKKIQoooohCiiiiE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xQSEhUTExQUFhMVFxcXFxgYFxkeHhsbHhgaGB4aIR8dHigiGhslHxgcIz0jJSkrLjAuFyA1ODMsOiktOisBCgoKDg0OGxAQGjIkICQvLCwvNDA1LSwvLDQvLCwsLC0sLC8sLC0sLCwsLy0sLC8sLCwsLCwtLCwsLCwsLCwsLP/AABEIAKAA8AMBEQACEQEDEQH/xAAcAAEAAgMBAQEAAAAAAAAAAAAAAwUEBgcCAQj/xABCEAACAQMDAgQDBQUFBgcBAAABAgMABBEFEiETMQYiQVEHMmEjQnGBkRRScqHRFlRisbMVMzU2Q4JEY3OTosPhCP/EABoBAQADAQEBAAAAAAAAAAAAAAABAgMEBQb/xAA1EQACAQIEAwQJBAIDAAAAAAAAAQIDEQQSITETQVEiYXHwFDKBkaGxwdHhBTM0UiNCFSTx/9oADAMBAAIRAxEAPwDuNAKAUAoBQCgFAKAUAoBQCgFAKAUAoBQCgFAKAUAoBQCgFAKAUAoBQCgFAKAUAoBQCgFAKAUAoBQCgPEse5SpyAQRwcHnjgjsfrRaA/N51XUA0yG6uN8G7eOq/wB1tjEc+h/lXt5KWjyrU8q9S7V3p3nrQvEN3Jc28bXVwVeaJCOq/IaRQfX60qUoKDeVbMinUm5pNsgvvEF7HJJGbu5yjsh+1furFff6VaNKm0nlREpzi2rskOr6h9kourjqTY2L1Xz5jtX1+8f5VXJS17K0LXqaavU/SEEW1VXJO0AZJyTgYyT6mvFbuz1USVAFAKAUAoBQCgFAKAUAoBQCgFAKAUAoBQCgFAKAUBha3JItvM0RxIsbsnl3cgEgY9c4x+dWhZyVyJXs7HDh8VtQ/eh/9sf1r1fQqXeed6XMyrH4p3jHbJLHHntJ0dwH0ZQc4+o5Gex9KywcFsrlo4uT30KHU5bm2u1vJUQmRuoGTHSlBGGUEZGGBII7jceK2goThkX5RnLNGedl3p/htIdWsthLWlwwngb12qN+0/4lIUH8R71lKs5UZX3WjNI0kqqa2ZCnhwS6hfSz5FrbTSyzEfey7OsY+rZ/Ie2RUurlpxUd2kkRwr1JSlsin0/9purlruNUBR+oztgRRbflBJ4AUAADvwK0lkhDI/yzOOec86/Bf3XxPvIzsjmSXB5cxAA9uFHfHfk4znsMc5LBwerVjWWKktFqYb/FLUTz1Ix+EYq3odIp6XUO5eHpJGtoWmbdI0asxAxyRnt6d68qpZSdj0Y3srlhVCwoBQCgFAKAUAoBQCgFAKAUAoBQCgFAKAUAoBQH5d1W1FrcywMgZYpWADZBKgnbypBAK4PFe9B54qV90eRPsSaa5kkElk+eolzCfQxOki5/gcKwH/eahqotmn8PPuCdJ7po3bwNpOSyWd5DdQOftreaCRFOPXHn2Nj730HBwK5a8+c42fJpnVShyi7rozq2kaRFbxJGiBVQllBO7YWySFJ7AZIH0rz5zcnds60kkeNa0SG5iKOgZSwkK5Kh3XtvKjJHA9+1IVJRd0xKKkjlfjbSCNq319FbxIfsoILeRkHHcDK5P+Lnue2a9ChP+kbvm2zkqwvpKVl3Gl3EtimOnHcyn1MrpGuf4EVmI/7xXUlUe7S8NfPuOZuktk2WXhTwnLqUnki6Vtuy8nPC9iqsx854Pvj1+udWsqS1d2Xp0nUe1kfooCvGPTPtAKAUAoBQCgFAKAUAoBQCgFAKAUAoBQCgFAKAUBxr4jeFozfSTyzLDFIqtgDfI7AbTtTIx2AySB+NdsMbGlTSerPOxShGWabt8yii1C3g4trWPI/6k+JXPGM4ICL74A4NcdXG1Z87Hnyx1tKcffqeLvxBdScPPLjGNoYquPbauB/KuRtvdnNPFVZbyZWpFuIAGWJwABkkn0A9TUWRkrt2RvOi/DGeQBp3WEfu43N/mAP1P4VdUrnp0v0ypJXm7HQNJ8LpAMCe5f0w8pIx7bflx+VaxhbmepTw6h/s34sp9cuNJtHLtDA02MbEjVj+GPlXt64rSWIklbMzOtXoUtXuTeA9XkvXnuHVVjXbFEgOdg5ZvQZJynOPu1lCTk22VwdaVZym1psvr9DcK0O4UAoBQCgFAKAUAoBQCgFAKAUAoBQCgFAKAUAoBQHNvjJZeW3mAHBeNj6nIDL+Q2v+tY1VszyP1WGkZew5jWZ4p8JqAdo8AeEltYxLKoNw4yc/cH7o9j71vCFtWfR4LCKlHNL1n8DK1PxzZxEqJlL4OCqs6g/Xb3/I1LqJF6mNox0za+857rniy6fLLdxtG3lKImOOe6uuSMetZOTfM8yvi6r1jNNdP/TT6psebud08CWfQtxBjzoFaT6SP5ih47qpX9fpXVGGWKPp8JT4dNRNkqTpFAKAUAoBQCgFAKAUAoBQCgFAKAUAoBQCgFAKAUBrHxHtOpYS+6bXH5Hn+WapUXZOTHQzUJd2pw+sD5k2X4d6aJ72PcPLHmQ8fu9vw5I/SrQV2duAp56yvy1Nm8T/ABGXc8MMSSxjgs7HD+4AGPL9c8+1WlU5I7cR+pRu4xV18zTLvVoZODZxJ9YmdT/PcP1BrNvuOCdenPeml4aFOxH5fWoOXwNlsrZNPjF5dj7TvbW54Z2HaRh3VB3+v+fXhcNKrLuPTw2H4f8AlqexHSPhojmxWaUhpbhnmdvcs3GfwUAfQACt8S1xLLZaHsUb5bvmbVWBqKAUAoBQCgFAKAUAoBQCgFAKAUAoBQCgFAKAUAoCC+t+pG8ZON6MufbIIz/OoauVlHNFo/N7AjgjBHBHsa5T5FrWx0NhbaRZFboO1zdL5o0bDbf3Nw+VOeT6nPfFduHwsqmh7tGjChStPd7/AGNVm1jSG7Q38Z9laJh/82rof6ZLk/PuMJUMK+qPB1DSR6aifp9h/Wq/8ZP+3n3FfR8N1fwH9soocmxslQg8TTMZXGe2BjajcH1NdFP9OhH1mbRdOnrTh7Xqalf3ss8hkkZpJW9TyT7Af0FehGMYqy0Rm5Ob1P1JpdmIYY4hjEaKnAxnAAz+deDKWZtnsxVlYyqqSKAUAoBQCgFAKAUAoBQCgFAKAUAoBQCgFAKAUAoBQHN9G8L7tXuJHB6cLiUZ9XfzL+hyfyFYqPbZ5VLC/wDalJ7LX3nKvF2sm8u5Z85VmIT+AcL+o5/Ovo6NPhwUSlaeebZVQuFYEqGA9DnB/TmtGrmadnqblZahaSgJ0tOiOPmdbjg/U8g1yyhUjrdv3HZGVOWmh7udKjMeF1i3UNndCnVWLH0AJ3Z9toqFN3/bfjzJlBNev9jB8IaPG+o20aTdUCQSMUjcAbDv53gcZUenrV61SSpNtWMqUI8RWdz9F14x6goBQCgFAKAUAoBQCgFAKAUAoBQCgFAKAUAoBQCgFAKAjEI83HzfN9eMf5ChFigHgTTv7pD+h/rW3pFX+zKcKHQf2E0/+6Rfof609Iq/2Y4UOg/sJp/90i/Q/wBaekVf7McKHQf2E0/+6Rfof609Iq/2Y4UOhl6Z4WtLeTqQ28ccgBG5Qc4PcVWVWclaTJjTjHVIuKzLigFAKAUAoBQCgFAKAUAoBQCgFAKA8pIDnBBx3we1LC56oDwsqkkAgkdxnkUsLnugPLuAMkgD3JoD1QCgPKOG5BBH0NAfWYAZJAA9TQHxGBGQQR7igPVAKA5p8SNbnj1Cxt45GSJ3hZ1XjdmcDBI5xgdu3JzXbhqcXTlJrXX5HNWnJTikdLriOkUAoDwsyk4DAkegIzU2ZF0e6gk+MwAySAB6mgAOaA0nTItV/wBpOZWX9iy+B5cbfuY43b+2c8d66pOjwlb1jnjxeJrsbq7gDJIA9zXKdARwRkEEe4NAeqAUAoBQCgFAcHsdI/a9Zu7fqvEkjzdQx4yyhs7c+xOPft2r1pTyUIytfY8+Mc9WUb6aknjbw/8A7Ent7iykkG/f82Dgrt8pIAyrBux/dP5RQqekRcZoVY8GScWXXxc8TSNHbQQM0aXEYlfnGVbAVCQeB82fTt9aywdJXcpcjTE1HZJcyj8Q+FdPt7bq2t6GuYtrcSKNxyMlQvKkdxg/r3rWnWqylaUdGZzpwjG8Zalx4p1drzw/FLJy/URWJxyVYqT+eKzpQUMS0i9SblQzEGg/Dl7+zjnnuWJ6WLaMDyxj0Bz6EgZCgds5NTPFKnNxjHnqIUHOF2zO+B+ou9vdQscxxCNkB9N4kyB7DyA49yarjoJSjLqThW8rTNT+Gvhp9QWaATmG2QxPMqjmQsHCj24Cnvkcjg+nRiaqptStd62MqMJVL66Fv4asG0zXVtY3LRyeU5+8pRnG4DgsCO/1PvWdWSq4fM+RamnTrZU9CDxfPHcaw8WoSyJbRnbHt7LlVI9DgMe7Y9BzxU0U40E6a1ZFVp1bTdkbZ4G8I28N0bixvi8G0bolKksfMBvxjyjkjK578+/PXrylDLOOpvSppO8ZaFLYRDSteKABYLrhfQYkOQO3pIMYHuK0k+Nh7815+Rmv8da3JknxRY3+o2unIeFOX+hfkn2JVFOP4iPWmF/x05VGTWeaooJnz4kwqmq6aigBV/Z1UD0AnwB+lMM70pvx+QrK1SBJ8aNOaGa21CIDejBWOPvKd8ZP04YfkB61GClmUqb89Rik01NGX8XPEQewgjiyTeYfA5OwAMRx6lmUY9earhKVqjb5FsRU7CS5lrqfg2MaXDaPcfsyRbWkcEBWJ+dWGQGyScZ9cHBrONd8VzSvcu6ayZW7HOvE+i6TFButLt3uFwVGQQeR7IMH6jFdtKpWlLtx0OWpGnFdmWptN1qUlz4caSU7nHkLHkttk2gnPc4Fc6goYmyNnJyoXZV+DfAr6laRyT3LiBN6QxIB5SGI3HPHfPYZI9RWlbEKlNqK15lKVF1IpyZJ8I0d2vdPkY9IxsCAflbcY2K5GBnd7egpjLLLUW4w13mgyPwRo6WmvPbxklY1cAtjccxq3OAB6+1K9Rzw6k+ZNOOWs4mweN/C1i92Z769aNWUBYiwyD6kZzhDjsAOc81jQrVFDLCJpVpwcrykaTazQWWp25064eSJ3jSTI9GkCsh4AYY5HHBxXU1KpSfEWpzpqFRZGfoCvIPRFAKAUAoBQHC9J1iK0124lnbbHvnXOCeSeO1erOnKeHSj3HnwmoVm2T/FLX49RltrayJmIL/KOGdtoUDPsA2T25+hxGFpuknKehOImqjUY6k/xh0R4Vs5QOpFFEsDHHGVxt3c8B8kfl35FVwdRPMub1JxUHZPoe21Dw9sD9FsnHk2vuHvnnHH4+nGaZcVe1yc2HLb4kWUEOjqtsAIDJG6YOQQxLZB+uc1nhpSdftblq6SpdnY2r4df8Ntf/SH+ZrnxH7svE3peojn/wABvlvv4Lf/ACnrsx+8fb9Dnwu0iT/+f/8Axn4W3/30/UP9fb9BhP8AY9an/wAzQ/8Ab/pPUR/ivzzD/kIs/E+u6TcXT217EyvF5esVZec8rlfNtwAQTwcn886VOtGGaD3LTnSlLLI0/QLeJNZgXTZHkj3eYsPu4PUGQBlcepHfHeumo26D4qMIJKquGbn8a9EMltHdJnfbthiO+xsc8c5Vgp78ZaubBVLScXzN8VC8cy5Fb8H7Z7m5utRmOWJ2A/4mwzfgAuwD+L6VfGNQjGmiuGTk3NkPxcmEWpWMr5CII2Jx6JNubHuQCOPqKnCK9KSXnQjEu04tm7aq0Or6dMsDBwwYIcdpEORwcY5A7++a5Y5qNRZjolarB2OV/DW2e+vbcSHdHZpuUYHADZVfT77Zz9K9DEtU4O27OLD3nNX5Gx/HzqbbTGelmXPfG/Cbc+mdu7H03VjgLdrrobYu9l0MLxNrekixaCziDSuowRF5kHcszMMjt6H1qaVOtxM02VnOlktFEtl/yy/8T/61JfyvPQlfxzbfg9/wyL+OX/UaubGfuv2G2G/bRqnwj/4nffhJ/rV0Yv8Aaj55GOG/ckTaP/zNP+D/AOklRP8AiotH+Qyigltl1m6OpglepJt3DK/N9nuA9OnjH5ZrZqboR4XnyzK8VWeci8Sava3OpWjWcYSJJIUJCBAzdYHIA79wOaUqc4UpZ+/5ETnGVSOU75XknoigFAKAUAoDj/h7Q3fXLhprZzAzT4aSJthyeCCy7T9K9GrUXAST10OKnTfFba0Om6X4etbYloII42PqqjP69xXDKpOXrM64wjHZFhNErqVYBlPBBAII+oPeqJ2LFPF4RsVcuLWDce/kB/keK1dao1bMyipQWti1urVJV2yIjr3wyhhn8DWabWxZpPc9QQqihUVVUcBVAAH4AdqN33JIbTToYs9KKOPdjdsRVzjOM4HOMn9TUuTe7ISS2Ptnp8UOelFHHuxnYirnGcZwOcZP61Dk3uwklsG0+IydUxRmQdn2Lu7Y+bGe1Mzta4sr3IdU0W3uf9/DHJ6AsoJA9s9wKtGpKPqsiUIy3Q0/SoLZT0YUjGOdigE4yce5/wD2olOUnqwoqOyOXa54g1TUYf2RdPkhL4EjkPgjI4yygKvvyxrvhSo0nncrnJOdSosqjY6T4T0QWVrFbgglB5iM4LE5YjPpk1xVanEm5HVThkiomXqelQ3K7J4kkX0DAHH4e35VWM5Rd4smUVLdH3TNMht02QRpGmc4UYye2T7ngfpSU5Sd5MRioqyPdtYxRljHHGhb5iqqC3c84HPc9/eocm92Sklsery0SVCkiK6HurAEfoaJtO6DSejMKx8PWsKskdvEqsMMNg8w74Oe4+hq0qk5O7ZChFbIyRp0Ij6XSj6X7mxdvfPy4x3qMzve5NlaxLbWyRrtjRUUfdVQBz9BxUNt6sJWI7bToo2LRxRozd2VFBPOeSBzzRyb3YSS2C6fEJDKIoxIe7hF3H0+bGaZna1xZbmNqmgW1yQ08EcjL2LKM/r7fSrRqTj6rIlCMt0THSYDtzDF5MBPs18uDkbePLzzxUZ5dScq6GZVSRQCgKnXtVeAwLHGsjzy9IBpCgH2byZyEbPyYxj1rSnBSvd7K5WUrbGDJ4lkj66z24SWGFp0Cy70kReDh9gKsDgEFfvA8+luEnbK9G7Fc7V7onGq3KxNNJBCqLE0vlnZicJuC4MKgZ7Zzx7GoyRvZP4fkKUrXa8+4i07xBMzW/Wt0jjuVzG6TF8MU6gRgY1xlQ3Iz8tTKnGzyvYKburrc9eH/Ev7TPNF09iphonLg9ZN7xlwAOFDJ7nIYGlSlkinfx7hCpmbRjReJ5+klw1tGIHkCErOS4Bk6YbYYgDzjgN+GanhRvlT18PyQqjtdrQnvNZukuI4BbwEyiZkY3DDyxlByOgcE9QcDPrzUKnBxcr7W5dfaS5STtbz7j7p3ibfdyWskYjKDyuH3B2VEeReVBG0Spz6g+mKSpWgpJ+eXyEal5OLMK38ZtJA8yW/a5jgiDSFd6yGMLKTsJQESA7cHj8as6CUlFvlf3X0IVW8b2MvWdcubaBpWtYnffFHHGlwTvZ32YLNCNvJHoc59KrCnCUrX68vyS5SSu0Sx+JBI1qIUDi6ilkQs23GwIQpG09y+CfTHrUOlZO/JpBVL2tzR4sNYupJ5ITbwL0jHvYXDHhxnIHQGSADwSKmUIKKd3r3fkhTk3a3x/Bkapq8izpbQRrJKyNIxdyiogO3cSFYsSxwAB6EkjjNYwTjmk9C7lrZGHJ4mkRbhZIVFxbiI7BISjrISqMH2ZAyDkbcjHrmrcJOzT0ZXO0nfdFvYTXBY9aKJFxwUmZyT7YMS4H1zWclHk/PvLJy5orYNauJZbhIbeIrBL0tzzspY9NJM4ELYH2gHf0rR04pJt7935IcpckedN8UdS9mtHi2BGKxyb8iRlSN3XG0bCBKpHJyM9sUlStBST8+UFPtZT7o/ibrPbq0QQXEMkqHfu8yOFZMbR6MDnj2xSdLKnrs7ERqXtpuiO+8TOqSyRwq6x3K24LS7Q+SqlhhGxtdtuP8LfgZjSTaTfK/n2ESqNK662JZNZuTNLDFbxO0KRM264Zcs6sdo+xPA24ycd+wqFCOVNvfu/JOZ3skQ2nilrkQC1iDNND1z1HKrGmdoyQrFmLZGABwCc1LpKN8z2dgpt2siO78VyRpMpt1N1DJAnSEvkcTNsjYSbOATngrkbT+NFRTa10d/huQ6jXLp8SysNeWYWzIvFxvzk4KFVJZSMfMCCpHGMVSVNxunyLKd7FRofjlbiye5aEpIuAId+SxfiIBioyHJABx3z3xWlTD5Z5b6dfn7iqqpxbJtM8UTXC25ht4908BnIecqFAdU2giI7vm74HaolSjFu72dtvyFNu1kSap4lktngWeFAsnUMrrKWESq0aBuYxuBMgz8u0A96RpKaeV+Hf8SXUy2ujMk1aVp5oYYY2aHokl5SgIkVz6RtyCgGPXd6Y5ooLKpN7387jM8zSXT6mFpnid3szezQxxQCJpRiYs3GfKQY1Azjvk1eVJKeRO7vbzqRGo3HM0P7VMLCa6eDZLbh+pAZBwy87d4X1BBzt7EcU4K4igno+ZKqdls2asDQ17xbHJutJI4nl6NxvdU27tvRlTPmYDuw9fWtqTXaTdrr6oznfRpFbqVrcXfWlMDRKtpNDCjsnUZ5MEkhSVUeRQPN61eLjCyvfVMrJOV3bkYmm6TGkUyQ6bLBM9tIhkIiwx2fL5ZCeW+lTObbTc7q/f9iIrS2W2ncZcHhw29ossSSyXq24SMSSs3TdkVW27iVQZAzj9wewqHVzTs/VuWUMsdNyWLw49q9m0LySrB9gykRgCFwAW8qrkhkQ8k8bvWodVTUr6X19oyONramEvhp0tIpAkpuIZVl6RkLBsS7ioRm6YJUnB9Dg8Vbipza5PT4e8qqfZXU2HULR2vrWUKTGkV0rNxwWMG0fntb9KyjJcOS8PqaNdpPxK6TwyLk3STB0V7lZUZSASvQjjbB5wGG9D64J7Vfi5crj0+rKKne9+v0Rh+IdGdobhBAZEa7tnEa7fPEggDAAkDGEYYyO1TTqJSTvyfv1Eouz05r6EI0dOlttdPktj+02buGEY3qkwYkbZG+QAnnHfjNW4jv2p30fXoFG60VtjOTQ5YtTjkRc2pFxJnj7OSTZvXvkhiu7t3LVTiJ0mnvp8BkaqX5alvplq63d27KQknR2HjnahB/Q1nJpwivEvFPM2YuqQyxXqXSRNMjQmB1QruTzh1fDEbgckHkEYHfPFotOGVu2tyJXUr2uVmoadPdLdyPCyrKkEMcTFdxVJGZ2bBIAO7gZzgGrxlGGVJ7XZVpyu7GxaN4ftrQsbeFIi+N20YzjOM/hk/rWM6k5+s7mqilsabdaHH+1Xb3GmSXJeYNHIoiI2dKNceaRT8yt6etdKqPJFRnbTv6vuMXFXd43LUaFK/wC2sBslN2txbMcfMsEKg8H5SVZD9Caz4iWXpaz97LuLaZDHp1wmnWjpCTdWzCQQlgCc7lePIOD5XPrjIB9KnNF1JJvR8yuVqCtuj3qGmSxadBCsTzTdSF5dmwEt1BNIxywHJBH4kUjOLqNt2Wv2REotQS3ZM/h/9qnu2lWaNJoYFXEjL9xwwIRsMV3Ac5FQqmSMbcm/oS4ZpO/RfUg0uO5ha3uHtmYvapBNHGU3RujEhsEgFSCfl7cVMnCV4p87oJSTTtysQ3GmXEzzXBhZOrPYBY2KlwkE25pGwcDO8+XJ4T64EqcYpRvspfFBxctbc18CwXSZYtQRkXNrIZJmI/6cpTYwxntJkNx6q3vVM6dPXfb2fgtlalpsY/hHwoEhspJg6TwQhHj3DaxGdpcD5im5sc8bzVqta8pJbNiNNaN7lHaeHisNit1YSXAitWjZB0zsk3qedzqOwPYmtXV7UssrXfeZuNrXVzZLPTFkaBf2VobYW9zC0T7fKGeHC4VjwwVjwfT0rBzsn2ru6fzL5btaaWZ58F6bcQzXQnBKgQRxSEj7RIw4DH/FhgDwOamtOMorL3t9xFOMlJ37vqYllo050+ytGVo/MpnPlyioS+PUNuYKMEEEFqtKceJKfuIjB5IxZFr+g3AS+jj3zLd2+QTsGJl8mMKFHmQrz/5dTTqRvFvSz+AlBq9uZtOl6o8zFWtp4QBndJ08HnGBsdjn+lc8oJbNP3/Y1jJvlYs6oWFAKAUAoBQCgFAKArta1YW6oenJK0jhFSPbknBb7zAdlPrV4Qzc7FZSy8isk8XxqjloZxLG8KNAQm/MrbYz820hjnnd6Grqi291bXXw3K8TS9ieHxRGOr10kt2ij6rLKFz0843gozAjIxjOc445qHSemV3vpoFUXNWPMXifzR9W2uIElYKjyBNu5uFU7XLIW7DcBzx3o6W9mnYKp1TRj/2tbqdH9hu+ps6m37DO3O3P+9x34q3BVr5l8fsRxXe2V/D7k0nic9SWOO0uZei/TZk6WN21WwN0gPZh6VHC0Tckr+P2J4mrST08PuS3PiPEskUNvPOYsCQxhAFYgMEy7rlsEHAzjI96hUtE20rkuetkrkGo+LBEqP8Ast00cnTCsFRfNIQqoVd1ZW3EDketTGjm0zIiVS3Jkk/iUoYA9rcK07mNQelw3mPOJP3VLcZ4HvRUr3tJaeP2DqNW0evh9xL4n80gitridImKO8YTbuX5lG5wzlex2g8gjvUKltdpB1OibPp8WQb7dRuZbld6SADYASFUMScgszADjucU4MrN9BxFdLqWsF4HkkjAOY9ufY7l3DFZtWSZe+tjJqCRQCgFAKAUAoBQCgFAKAUAoBQCgFAKAUBR+J7d3a1CbwRcAllXO0dKTk5BAHpk+9a02kpX6fVGc1qvH6MpvEfhwrGzpJPJPPc2W+TCllWOYYICptATczZIP14FaU6t3ZpWSfyIlB236GDrugTk3sQaW5kls16UkiqMbZG3Q7lCr5iVbGAavTqR7L2s/LKSg9VdvQtdZ1dLxIoYFd5DNbsytG6mJVkWQl8r5CFU4B7nis4QcG3Laz9vgXlJS0RYdFv9qb9rbP2MruwduesDjPbOOcVS64Vu/wChb/f2FTp0SpcXjSm6Qm53KEWbay9OPnyqQwyCPyrSTvGNrbd3VmcVaUr9fojK07U0tJLiK4DIWnZ432MRKHAYYIXBcHK7c5woPrVZQc0nHp7iyko3TJvFgM1tA0aOc3Nm+NjbgonjYkrjK4HJz2wc1FLsyd+j+TLvVDxU329hhXOy53sVR2Cr0JkySoIA3MBz70perLw+qIlujD0LU0sklguA6yie4dAI3Yyq0jSAptB3nawyB2NWnF1GpR2svYUjJR0feYejaAzpBBPGyA2EiPt+4xlRgAw4Dr3H8NWnUSblF8yIw0SfQtvBskzNcG4RllVo42YqQshRADInujd/zxxWdZRVsr0L0763NmrE0FAKAUAoBQCgFAKAUAoBQCgFAKAUAoBQCgFAKAUAoBQCgFAKAUAoBQCgFAKAUAoBQCgFAKAUAoBQCgFAKAUAoBQCgFAKAUAoBQCgFAKAUAoBQCgFAKAUAoBQCgFAKA//2Q=="/>
          <p:cNvSpPr>
            <a:spLocks noChangeAspect="1" noChangeArrowheads="1"/>
          </p:cNvSpPr>
          <p:nvPr/>
        </p:nvSpPr>
        <p:spPr bwMode="auto">
          <a:xfrm>
            <a:off x="155575" y="-9144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11" y="1440397"/>
            <a:ext cx="7330723" cy="4410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8" y="105306"/>
            <a:ext cx="8229600" cy="741361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Natural variability is important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439332" y="889001"/>
            <a:ext cx="632883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Global Wavelet Power of Susquehanna River Basin Precipitation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23333" y="5856112"/>
            <a:ext cx="6787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Significant power at a period of 20-30 years. Related to Pacific Ocean climate modes (PDO and ENSO).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337777" y="6084669"/>
            <a:ext cx="1574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Schulte et al. (2016)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900" y="2070100"/>
            <a:ext cx="3378200" cy="1701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6" y="1947334"/>
            <a:ext cx="4318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274638"/>
            <a:ext cx="4334493" cy="13879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 Climate Projections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8536" y="2143681"/>
            <a:ext cx="5421615" cy="42808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dirty="0" smtClean="0"/>
              <a:t>15 Global Climate Models (GCMs)</a:t>
            </a:r>
          </a:p>
          <a:p>
            <a:pPr marL="511175" indent="0">
              <a:buNone/>
            </a:pPr>
            <a:r>
              <a:rPr lang="en-US" altLang="en-US" sz="2800" i="1" dirty="0"/>
              <a:t>C</a:t>
            </a:r>
            <a:r>
              <a:rPr lang="en-US" altLang="en-US" sz="2800" i="1" dirty="0" smtClean="0"/>
              <a:t>oarse resolution, multiple emissions scenarios, full 20</a:t>
            </a:r>
            <a:r>
              <a:rPr lang="en-US" altLang="en-US" sz="2800" i="1" baseline="30000" dirty="0" smtClean="0"/>
              <a:t>th</a:t>
            </a:r>
            <a:r>
              <a:rPr lang="en-US" altLang="en-US" sz="2800" i="1" dirty="0" smtClean="0"/>
              <a:t>-21</a:t>
            </a:r>
            <a:r>
              <a:rPr lang="en-US" altLang="en-US" sz="2800" i="1" baseline="30000" dirty="0" smtClean="0"/>
              <a:t>st</a:t>
            </a:r>
            <a:r>
              <a:rPr lang="en-US" altLang="en-US" sz="2800" i="1" dirty="0" smtClean="0"/>
              <a:t> century</a:t>
            </a:r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r>
              <a:rPr lang="en-US" altLang="en-US" sz="2800" dirty="0" smtClean="0"/>
              <a:t>11 Regional Climate Models (RCMs)</a:t>
            </a:r>
          </a:p>
          <a:p>
            <a:pPr marL="511175" indent="0">
              <a:buNone/>
            </a:pPr>
            <a:r>
              <a:rPr lang="en-US" altLang="en-US" sz="2800" i="1" dirty="0" smtClean="0"/>
              <a:t>finer resolution, single emissions scenario, late 20</a:t>
            </a:r>
            <a:r>
              <a:rPr lang="en-US" altLang="en-US" sz="2800" i="1" baseline="30000" dirty="0" smtClean="0"/>
              <a:t>th</a:t>
            </a:r>
            <a:r>
              <a:rPr lang="en-US" altLang="en-US" sz="2800" i="1" dirty="0" smtClean="0"/>
              <a:t> / mid 21</a:t>
            </a:r>
            <a:r>
              <a:rPr lang="en-US" altLang="en-US" sz="2800" i="1" baseline="30000" dirty="0" smtClean="0"/>
              <a:t>st</a:t>
            </a:r>
            <a:r>
              <a:rPr lang="en-US" altLang="en-US" sz="2800" i="1" dirty="0" smtClean="0"/>
              <a:t> century</a:t>
            </a:r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7" name="Picture 8" descr="National Climate Assessmen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63" y="329053"/>
            <a:ext cx="4249998" cy="152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/>
          <a:stretch/>
        </p:blipFill>
        <p:spPr bwMode="auto">
          <a:xfrm>
            <a:off x="5474525" y="2006654"/>
            <a:ext cx="3562597" cy="231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554" y="4417622"/>
            <a:ext cx="3741446" cy="232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5158" y="1745672"/>
            <a:ext cx="2671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Surface air temperature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749651" y="3814349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/>
              <a:t>GCM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7747672" y="6163684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/>
              <a:t>RCM</a:t>
            </a:r>
            <a:endParaRPr lang="en-US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84" y="168313"/>
            <a:ext cx="88773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Observed </a:t>
            </a:r>
            <a:r>
              <a:rPr lang="en-US" dirty="0" smtClean="0">
                <a:solidFill>
                  <a:srgbClr val="0000FF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simulated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temperature and precipitation change in the Northeast U.S.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258" y="5713510"/>
            <a:ext cx="8346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Decadal averages; deviation from 1901-1960 average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931195" y="6306359"/>
            <a:ext cx="2189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Kunkel et al. (2013)</a:t>
            </a:r>
            <a:endParaRPr lang="en-US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977739" y="2117463"/>
            <a:ext cx="3278222" cy="3105379"/>
            <a:chOff x="780423" y="2081684"/>
            <a:chExt cx="3861122" cy="3410788"/>
          </a:xfrm>
        </p:grpSpPr>
        <p:grpSp>
          <p:nvGrpSpPr>
            <p:cNvPr id="20" name="Group 19"/>
            <p:cNvGrpSpPr/>
            <p:nvPr/>
          </p:nvGrpSpPr>
          <p:grpSpPr>
            <a:xfrm>
              <a:off x="1011127" y="2256669"/>
              <a:ext cx="3630418" cy="3235803"/>
              <a:chOff x="729773" y="2266718"/>
              <a:chExt cx="3630418" cy="323580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729773" y="5039499"/>
                <a:ext cx="7040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1905</a:t>
                </a:r>
                <a:endParaRPr lang="en-US" sz="2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530967" y="5041291"/>
                <a:ext cx="829224" cy="439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2005</a:t>
                </a:r>
                <a:endParaRPr lang="en-US" sz="2000" dirty="0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921048" y="2266718"/>
                <a:ext cx="2997810" cy="2866996"/>
                <a:chOff x="458823" y="2397347"/>
                <a:chExt cx="2997810" cy="2866996"/>
              </a:xfrm>
            </p:grpSpPr>
            <p:pic>
              <p:nvPicPr>
                <p:cNvPr id="7170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8823" y="2397347"/>
                  <a:ext cx="2997810" cy="28669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6" name="Straight Connector 5"/>
                <p:cNvCxnSpPr/>
                <p:nvPr/>
              </p:nvCxnSpPr>
              <p:spPr>
                <a:xfrm flipH="1">
                  <a:off x="3435586" y="2421653"/>
                  <a:ext cx="950" cy="2760274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504092" y="2421653"/>
                  <a:ext cx="2942493" cy="1674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Box 22"/>
              <p:cNvSpPr txBox="1"/>
              <p:nvPr/>
            </p:nvSpPr>
            <p:spPr>
              <a:xfrm>
                <a:off x="2130216" y="5063061"/>
                <a:ext cx="829224" cy="439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1955</a:t>
                </a:r>
                <a:endParaRPr lang="en-US" sz="2000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895978" y="208168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</a:t>
              </a:r>
              <a:endParaRPr lang="en-US" sz="2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57459" y="2977662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79231" y="3903785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80423" y="4779667"/>
              <a:ext cx="393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-2</a:t>
              </a:r>
              <a:endParaRPr lang="en-US" sz="2000" dirty="0"/>
            </a:p>
          </p:txBody>
        </p:sp>
      </p:grpSp>
      <p:sp>
        <p:nvSpPr>
          <p:cNvPr id="24" name="TextBox 23"/>
          <p:cNvSpPr txBox="1"/>
          <p:nvPr/>
        </p:nvSpPr>
        <p:spPr>
          <a:xfrm rot="16200000">
            <a:off x="-691507" y="3261602"/>
            <a:ext cx="2980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Temperature change (°F)</a:t>
            </a:r>
            <a:endParaRPr lang="en-US" sz="2000" dirty="0"/>
          </a:p>
        </p:txBody>
      </p:sp>
      <p:grpSp>
        <p:nvGrpSpPr>
          <p:cNvPr id="7169" name="Group 7168"/>
          <p:cNvGrpSpPr/>
          <p:nvPr/>
        </p:nvGrpSpPr>
        <p:grpSpPr>
          <a:xfrm>
            <a:off x="5185561" y="2070272"/>
            <a:ext cx="3162792" cy="3144653"/>
            <a:chOff x="5969333" y="2094022"/>
            <a:chExt cx="3162792" cy="3144653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6457" y="2288685"/>
              <a:ext cx="2315512" cy="2543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70" r="1470"/>
            <a:stretch/>
          </p:blipFill>
          <p:spPr bwMode="auto">
            <a:xfrm>
              <a:off x="6375998" y="4708938"/>
              <a:ext cx="242955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3" name="Straight Connector 32"/>
            <p:cNvCxnSpPr/>
            <p:nvPr/>
          </p:nvCxnSpPr>
          <p:spPr>
            <a:xfrm flipH="1">
              <a:off x="8792406" y="2283227"/>
              <a:ext cx="807" cy="2513113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6435201" y="2303813"/>
              <a:ext cx="2364415" cy="5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241179" y="4817113"/>
              <a:ext cx="597753" cy="3642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1905</a:t>
              </a:r>
              <a:endParaRPr lang="en-US" sz="2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428086" y="4824682"/>
              <a:ext cx="704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2005</a:t>
              </a:r>
              <a:endParaRPr lang="en-US" sz="2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353012" y="4838565"/>
              <a:ext cx="704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1955</a:t>
              </a:r>
              <a:endParaRPr lang="en-US" sz="2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034739" y="2094022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10</a:t>
              </a:r>
              <a:endParaRPr lang="en-US" sz="2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160102" y="3370668"/>
              <a:ext cx="267030" cy="3642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969333" y="4589696"/>
              <a:ext cx="522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-10</a:t>
              </a:r>
              <a:endParaRPr lang="en-US" sz="2000" dirty="0"/>
            </a:p>
          </p:txBody>
        </p:sp>
      </p:grpSp>
      <p:sp>
        <p:nvSpPr>
          <p:cNvPr id="51" name="TextBox 50"/>
          <p:cNvSpPr txBox="1"/>
          <p:nvPr/>
        </p:nvSpPr>
        <p:spPr>
          <a:xfrm rot="16200000">
            <a:off x="3678461" y="3326916"/>
            <a:ext cx="2755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Precipitation change (%)</a:t>
            </a:r>
            <a:endParaRPr lang="en-US" sz="2000" dirty="0"/>
          </a:p>
        </p:txBody>
      </p:sp>
      <p:sp>
        <p:nvSpPr>
          <p:cNvPr id="7173" name="TextBox 7172"/>
          <p:cNvSpPr txBox="1"/>
          <p:nvPr/>
        </p:nvSpPr>
        <p:spPr>
          <a:xfrm>
            <a:off x="6626431" y="5165767"/>
            <a:ext cx="63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Year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2384961" y="5187538"/>
            <a:ext cx="63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Year</a:t>
            </a:r>
            <a:endParaRPr lang="en-US" sz="2000" dirty="0"/>
          </a:p>
        </p:txBody>
      </p:sp>
      <p:cxnSp>
        <p:nvCxnSpPr>
          <p:cNvPr id="7175" name="Straight Connector 7174"/>
          <p:cNvCxnSpPr/>
          <p:nvPr/>
        </p:nvCxnSpPr>
        <p:spPr>
          <a:xfrm>
            <a:off x="1662545" y="2565070"/>
            <a:ext cx="66501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TextBox 7175"/>
          <p:cNvSpPr txBox="1"/>
          <p:nvPr/>
        </p:nvSpPr>
        <p:spPr>
          <a:xfrm>
            <a:off x="2381250" y="2349500"/>
            <a:ext cx="1053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observed</a:t>
            </a:r>
            <a:endParaRPr lang="en-US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1662545" y="2831770"/>
            <a:ext cx="665019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381250" y="261620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831850"/>
          </a:xfrm>
        </p:spPr>
        <p:txBody>
          <a:bodyPr anchor="b" anchorCtr="0">
            <a:normAutofit/>
          </a:bodyPr>
          <a:lstStyle/>
          <a:p>
            <a:r>
              <a:rPr lang="en-US" altLang="en-US" dirty="0" smtClean="0"/>
              <a:t>Future emissions scenarios</a:t>
            </a:r>
            <a:endParaRPr lang="en-US" altLang="en-US" dirty="0"/>
          </a:p>
        </p:txBody>
      </p:sp>
      <p:sp>
        <p:nvSpPr>
          <p:cNvPr id="304139" name="Text Box 11"/>
          <p:cNvSpPr txBox="1">
            <a:spLocks noChangeArrowheads="1"/>
          </p:cNvSpPr>
          <p:nvPr/>
        </p:nvSpPr>
        <p:spPr bwMode="auto">
          <a:xfrm rot="10800000">
            <a:off x="501650" y="5248275"/>
            <a:ext cx="4587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Annual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1938" y="1447800"/>
            <a:ext cx="8882062" cy="5002213"/>
            <a:chOff x="261938" y="1692275"/>
            <a:chExt cx="8882062" cy="5002213"/>
          </a:xfrm>
        </p:grpSpPr>
        <p:grpSp>
          <p:nvGrpSpPr>
            <p:cNvPr id="304131" name="Group 18"/>
            <p:cNvGrpSpPr>
              <a:grpSpLocks/>
            </p:cNvGrpSpPr>
            <p:nvPr/>
          </p:nvGrpSpPr>
          <p:grpSpPr bwMode="auto">
            <a:xfrm>
              <a:off x="261938" y="1692275"/>
              <a:ext cx="8882062" cy="5002213"/>
              <a:chOff x="261938" y="1692275"/>
              <a:chExt cx="8882062" cy="5002213"/>
            </a:xfrm>
          </p:grpSpPr>
          <p:pic>
            <p:nvPicPr>
              <p:cNvPr id="304132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938" y="1692275"/>
                <a:ext cx="6480175" cy="5002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04134" name="Group 5"/>
              <p:cNvGrpSpPr>
                <a:grpSpLocks/>
              </p:cNvGrpSpPr>
              <p:nvPr/>
            </p:nvGrpSpPr>
            <p:grpSpPr bwMode="auto">
              <a:xfrm>
                <a:off x="6513513" y="1768475"/>
                <a:ext cx="2630487" cy="4905375"/>
                <a:chOff x="3648" y="902"/>
                <a:chExt cx="1795" cy="3090"/>
              </a:xfrm>
            </p:grpSpPr>
            <p:sp>
              <p:nvSpPr>
                <p:cNvPr id="304135" name="AutoShape 6"/>
                <p:cNvSpPr>
                  <a:spLocks noChangeArrowheads="1"/>
                </p:cNvSpPr>
                <p:nvPr/>
              </p:nvSpPr>
              <p:spPr bwMode="auto">
                <a:xfrm>
                  <a:off x="3648" y="947"/>
                  <a:ext cx="336" cy="192"/>
                </a:xfrm>
                <a:prstGeom prst="leftArrow">
                  <a:avLst>
                    <a:gd name="adj1" fmla="val 50000"/>
                    <a:gd name="adj2" fmla="val 43750"/>
                  </a:avLst>
                </a:prstGeom>
                <a:solidFill>
                  <a:srgbClr val="99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>
                    <a:solidFill>
                      <a:srgbClr val="00008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04136" name="AutoShape 7"/>
                <p:cNvSpPr>
                  <a:spLocks noChangeArrowheads="1"/>
                </p:cNvSpPr>
                <p:nvPr/>
              </p:nvSpPr>
              <p:spPr bwMode="auto">
                <a:xfrm>
                  <a:off x="3696" y="3562"/>
                  <a:ext cx="336" cy="192"/>
                </a:xfrm>
                <a:prstGeom prst="leftArrow">
                  <a:avLst>
                    <a:gd name="adj1" fmla="val 50000"/>
                    <a:gd name="adj2" fmla="val 43750"/>
                  </a:avLst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>
                    <a:solidFill>
                      <a:srgbClr val="00008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0413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031" y="902"/>
                  <a:ext cx="1412" cy="6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000" dirty="0">
                      <a:solidFill>
                        <a:srgbClr val="000000"/>
                      </a:solidFill>
                    </a:rPr>
                    <a:t>“High” emissions A2 scenario</a:t>
                  </a:r>
                </a:p>
              </p:txBody>
            </p:sp>
            <p:sp>
              <p:nvSpPr>
                <p:cNvPr id="30413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080" y="3358"/>
                  <a:ext cx="1207" cy="6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000" dirty="0">
                      <a:solidFill>
                        <a:srgbClr val="000000"/>
                      </a:solidFill>
                    </a:rPr>
                    <a:t>“Low” emissions B1 scenario</a:t>
                  </a:r>
                </a:p>
              </p:txBody>
            </p:sp>
          </p:grpSp>
        </p:grpSp>
        <p:sp>
          <p:nvSpPr>
            <p:cNvPr id="304140" name="Oval 12"/>
            <p:cNvSpPr>
              <a:spLocks noChangeArrowheads="1"/>
            </p:cNvSpPr>
            <p:nvPr/>
          </p:nvSpPr>
          <p:spPr bwMode="auto">
            <a:xfrm>
              <a:off x="1371600" y="5605463"/>
              <a:ext cx="161925" cy="161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latin typeface="Verdana" pitchFamily="34" charset="0"/>
              </a:endParaRPr>
            </a:p>
          </p:txBody>
        </p:sp>
        <p:sp>
          <p:nvSpPr>
            <p:cNvPr id="304141" name="Oval 13"/>
            <p:cNvSpPr>
              <a:spLocks noChangeArrowheads="1"/>
            </p:cNvSpPr>
            <p:nvPr/>
          </p:nvSpPr>
          <p:spPr bwMode="auto">
            <a:xfrm>
              <a:off x="1819275" y="5476875"/>
              <a:ext cx="161925" cy="161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latin typeface="Verdana" pitchFamily="34" charset="0"/>
              </a:endParaRPr>
            </a:p>
          </p:txBody>
        </p:sp>
        <p:sp>
          <p:nvSpPr>
            <p:cNvPr id="304142" name="Oval 14"/>
            <p:cNvSpPr>
              <a:spLocks noChangeArrowheads="1"/>
            </p:cNvSpPr>
            <p:nvPr/>
          </p:nvSpPr>
          <p:spPr bwMode="auto">
            <a:xfrm>
              <a:off x="2257425" y="5153025"/>
              <a:ext cx="161925" cy="161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latin typeface="Verdana" pitchFamily="34" charset="0"/>
              </a:endParaRPr>
            </a:p>
          </p:txBody>
        </p:sp>
        <p:sp>
          <p:nvSpPr>
            <p:cNvPr id="304143" name="Text Box 15"/>
            <p:cNvSpPr txBox="1">
              <a:spLocks noChangeArrowheads="1"/>
            </p:cNvSpPr>
            <p:nvPr/>
          </p:nvSpPr>
          <p:spPr bwMode="auto">
            <a:xfrm rot="-5400000">
              <a:off x="3371850" y="4633913"/>
              <a:ext cx="733425" cy="260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Verdana" pitchFamily="34" charset="0"/>
                </a:rPr>
                <a:t>Actual fossil fuel + land use emissions</a:t>
              </a:r>
            </a:p>
          </p:txBody>
        </p:sp>
        <p:sp>
          <p:nvSpPr>
            <p:cNvPr id="304144" name="Line 16"/>
            <p:cNvSpPr>
              <a:spLocks noChangeShapeType="1"/>
            </p:cNvSpPr>
            <p:nvPr/>
          </p:nvSpPr>
          <p:spPr bwMode="auto">
            <a:xfrm flipH="1" flipV="1">
              <a:off x="1955800" y="5600700"/>
              <a:ext cx="439738" cy="266700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84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33961"/>
            <a:ext cx="8905875" cy="1323363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Projected 21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century </a:t>
            </a:r>
            <a:r>
              <a:rPr lang="en-US" sz="3200" b="1" dirty="0" smtClean="0"/>
              <a:t>temperature</a:t>
            </a:r>
            <a:r>
              <a:rPr lang="en-US" sz="3200" dirty="0" smtClean="0"/>
              <a:t> change from 15 global climate models under two climate scenarios</a:t>
            </a:r>
            <a:endParaRPr lang="en-US" sz="3200" dirty="0"/>
          </a:p>
        </p:txBody>
      </p:sp>
      <p:sp>
        <p:nvSpPr>
          <p:cNvPr id="9" name="Parallelogram 8"/>
          <p:cNvSpPr/>
          <p:nvPr/>
        </p:nvSpPr>
        <p:spPr>
          <a:xfrm rot="9365843">
            <a:off x="4809993" y="4115939"/>
            <a:ext cx="807826" cy="626497"/>
          </a:xfrm>
          <a:prstGeom prst="parallelogram">
            <a:avLst>
              <a:gd name="adj" fmla="val 403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422" y="1619250"/>
            <a:ext cx="1851390" cy="48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609" y="1587500"/>
            <a:ext cx="3513554" cy="490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52975" y="4324350"/>
            <a:ext cx="200025" cy="619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657475" y="3248025"/>
            <a:ext cx="3200400" cy="1857375"/>
          </a:xfrm>
          <a:custGeom>
            <a:avLst/>
            <a:gdLst>
              <a:gd name="connsiteX0" fmla="*/ 0 w 3200400"/>
              <a:gd name="connsiteY0" fmla="*/ 1857375 h 1857375"/>
              <a:gd name="connsiteX1" fmla="*/ 1581150 w 3200400"/>
              <a:gd name="connsiteY1" fmla="*/ 1209675 h 1857375"/>
              <a:gd name="connsiteX2" fmla="*/ 3200400 w 3200400"/>
              <a:gd name="connsiteY2" fmla="*/ 0 h 1857375"/>
              <a:gd name="connsiteX3" fmla="*/ 3200400 w 3200400"/>
              <a:gd name="connsiteY3" fmla="*/ 0 h 185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1857375">
                <a:moveTo>
                  <a:pt x="0" y="1857375"/>
                </a:moveTo>
                <a:cubicBezTo>
                  <a:pt x="523875" y="1688306"/>
                  <a:pt x="1047750" y="1519237"/>
                  <a:pt x="1581150" y="1209675"/>
                </a:cubicBezTo>
                <a:cubicBezTo>
                  <a:pt x="2114550" y="900112"/>
                  <a:pt x="3200400" y="0"/>
                  <a:pt x="3200400" y="0"/>
                </a:cubicBezTo>
                <a:lnTo>
                  <a:pt x="320040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990850" y="4467225"/>
            <a:ext cx="3200400" cy="781050"/>
          </a:xfrm>
          <a:custGeom>
            <a:avLst/>
            <a:gdLst>
              <a:gd name="connsiteX0" fmla="*/ 0 w 3200400"/>
              <a:gd name="connsiteY0" fmla="*/ 781050 h 781050"/>
              <a:gd name="connsiteX1" fmla="*/ 1562100 w 3200400"/>
              <a:gd name="connsiteY1" fmla="*/ 438150 h 781050"/>
              <a:gd name="connsiteX2" fmla="*/ 3200400 w 3200400"/>
              <a:gd name="connsiteY2" fmla="*/ 0 h 781050"/>
              <a:gd name="connsiteX3" fmla="*/ 3200400 w 3200400"/>
              <a:gd name="connsiteY3" fmla="*/ 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781050">
                <a:moveTo>
                  <a:pt x="0" y="781050"/>
                </a:moveTo>
                <a:cubicBezTo>
                  <a:pt x="514350" y="674687"/>
                  <a:pt x="1028700" y="568325"/>
                  <a:pt x="1562100" y="438150"/>
                </a:cubicBezTo>
                <a:cubicBezTo>
                  <a:pt x="2095500" y="307975"/>
                  <a:pt x="3200400" y="0"/>
                  <a:pt x="3200400" y="0"/>
                </a:cubicBezTo>
                <a:lnTo>
                  <a:pt x="3200400" y="0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38354" y="3030279"/>
            <a:ext cx="1545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A2 emissions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57061" y="3338623"/>
            <a:ext cx="340241" cy="5847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26623" y="2202873"/>
            <a:ext cx="2555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 individual model</a:t>
            </a:r>
          </a:p>
          <a:p>
            <a:r>
              <a:rPr lang="en-US" sz="2000" dirty="0" smtClean="0"/>
              <a:t>● multi-model average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968948" y="5149703"/>
            <a:ext cx="153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B1 emissions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273749" y="4710223"/>
            <a:ext cx="258725" cy="50327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54811" y="5817133"/>
            <a:ext cx="2189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Kunkel et al. (2013)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56" y="147047"/>
            <a:ext cx="8803758" cy="1143000"/>
          </a:xfrm>
        </p:spPr>
        <p:txBody>
          <a:bodyPr>
            <a:noAutofit/>
          </a:bodyPr>
          <a:lstStyle/>
          <a:p>
            <a:r>
              <a:rPr lang="en-US" sz="3200" dirty="0"/>
              <a:t>Projected 21</a:t>
            </a:r>
            <a:r>
              <a:rPr lang="en-US" sz="3200" baseline="30000" dirty="0"/>
              <a:t>st</a:t>
            </a:r>
            <a:r>
              <a:rPr lang="en-US" sz="3200" dirty="0"/>
              <a:t> century </a:t>
            </a:r>
            <a:r>
              <a:rPr lang="en-US" sz="3200" b="1" dirty="0" smtClean="0"/>
              <a:t>precipitation</a:t>
            </a:r>
            <a:r>
              <a:rPr lang="en-US" sz="3200" dirty="0" smtClean="0"/>
              <a:t> change </a:t>
            </a:r>
            <a:r>
              <a:rPr lang="en-US" sz="3200" dirty="0"/>
              <a:t>from 15 global climate models under two climate scenarios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66234" y="1241572"/>
            <a:ext cx="5653864" cy="5353050"/>
            <a:chOff x="902438" y="943861"/>
            <a:chExt cx="5653864" cy="535305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438" y="943861"/>
              <a:ext cx="4000500" cy="535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802" y="1028147"/>
              <a:ext cx="1714500" cy="524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635795" y="2371060"/>
              <a:ext cx="180754" cy="214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78826" y="2832851"/>
            <a:ext cx="1239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A2 emissions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54400" y="3530600"/>
            <a:ext cx="31750" cy="431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00741" y="1599440"/>
            <a:ext cx="2555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 individual model</a:t>
            </a:r>
          </a:p>
          <a:p>
            <a:r>
              <a:rPr lang="en-US" sz="2000" dirty="0" smtClean="0"/>
              <a:t>● multi-model average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826327" y="4648053"/>
            <a:ext cx="1246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B1 emissions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flipH="1" flipV="1">
            <a:off x="3390902" y="4057651"/>
            <a:ext cx="58880" cy="59040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47439" y="5944011"/>
            <a:ext cx="2189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Kunkel et al. (2013)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703424" y="4572000"/>
            <a:ext cx="4881526" cy="206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2413000" y="3600450"/>
            <a:ext cx="3422650" cy="476250"/>
          </a:xfrm>
          <a:custGeom>
            <a:avLst/>
            <a:gdLst>
              <a:gd name="connsiteX0" fmla="*/ 0 w 3422650"/>
              <a:gd name="connsiteY0" fmla="*/ 476250 h 476250"/>
              <a:gd name="connsiteX1" fmla="*/ 1701800 w 3422650"/>
              <a:gd name="connsiteY1" fmla="*/ 298450 h 476250"/>
              <a:gd name="connsiteX2" fmla="*/ 3422650 w 3422650"/>
              <a:gd name="connsiteY2" fmla="*/ 0 h 476250"/>
              <a:gd name="connsiteX3" fmla="*/ 3422650 w 3422650"/>
              <a:gd name="connsiteY3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2650" h="476250">
                <a:moveTo>
                  <a:pt x="0" y="476250"/>
                </a:moveTo>
                <a:cubicBezTo>
                  <a:pt x="565679" y="427037"/>
                  <a:pt x="1131358" y="377825"/>
                  <a:pt x="1701800" y="298450"/>
                </a:cubicBezTo>
                <a:cubicBezTo>
                  <a:pt x="2272242" y="219075"/>
                  <a:pt x="3422650" y="0"/>
                  <a:pt x="3422650" y="0"/>
                </a:cubicBezTo>
                <a:lnTo>
                  <a:pt x="342265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743200" y="3752850"/>
            <a:ext cx="3429000" cy="361950"/>
          </a:xfrm>
          <a:custGeom>
            <a:avLst/>
            <a:gdLst>
              <a:gd name="connsiteX0" fmla="*/ 0 w 3429000"/>
              <a:gd name="connsiteY0" fmla="*/ 361950 h 361950"/>
              <a:gd name="connsiteX1" fmla="*/ 1701800 w 3429000"/>
              <a:gd name="connsiteY1" fmla="*/ 234950 h 361950"/>
              <a:gd name="connsiteX2" fmla="*/ 3429000 w 3429000"/>
              <a:gd name="connsiteY2" fmla="*/ 0 h 361950"/>
              <a:gd name="connsiteX3" fmla="*/ 3429000 w 3429000"/>
              <a:gd name="connsiteY3" fmla="*/ 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61950">
                <a:moveTo>
                  <a:pt x="0" y="361950"/>
                </a:moveTo>
                <a:cubicBezTo>
                  <a:pt x="565150" y="328612"/>
                  <a:pt x="1130300" y="295275"/>
                  <a:pt x="1701800" y="234950"/>
                </a:cubicBezTo>
                <a:cubicBezTo>
                  <a:pt x="2273300" y="174625"/>
                  <a:pt x="3429000" y="0"/>
                  <a:pt x="3429000" y="0"/>
                </a:cubicBezTo>
                <a:lnTo>
                  <a:pt x="3429000" y="0"/>
                </a:ln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107"/>
            <a:ext cx="8229600" cy="1575427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Projected precipitation change in the Northeast U.S. by 2041-2070 using RCMs  (A2, multi-model average)</a:t>
            </a:r>
            <a:endParaRPr lang="en-US" sz="3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632" y="5399568"/>
            <a:ext cx="50577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98" y="2048539"/>
            <a:ext cx="35052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64" y="2103474"/>
            <a:ext cx="35623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50265" y="6099543"/>
            <a:ext cx="2134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Percent change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2781" y="6397255"/>
            <a:ext cx="2189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Kunkel et al. (2013)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900052" y="3966359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-4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8166" y="435626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0513" y="269174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0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19849" y="373479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17278" y="303216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2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43" y="274638"/>
            <a:ext cx="85485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 in extreme precipitation: number of days &gt; 1 inch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09823" y="1648047"/>
            <a:ext cx="6047175" cy="4869712"/>
            <a:chOff x="1297172" y="1786270"/>
            <a:chExt cx="6047175" cy="486971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1" r="507"/>
            <a:stretch/>
          </p:blipFill>
          <p:spPr bwMode="auto">
            <a:xfrm>
              <a:off x="2030828" y="1955615"/>
              <a:ext cx="5313519" cy="470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297172" y="1786270"/>
              <a:ext cx="4880344" cy="871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63" y="2314686"/>
            <a:ext cx="37433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7051" y="1786270"/>
            <a:ext cx="2424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Percent change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252483" y="5411972"/>
            <a:ext cx="3763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RCM multi-model average</a:t>
            </a:r>
          </a:p>
          <a:p>
            <a:pPr algn="ctr"/>
            <a:r>
              <a:rPr lang="en-US" sz="2400" dirty="0" smtClean="0"/>
              <a:t>2041-2070 minus 1980-2000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2781" y="6397255"/>
            <a:ext cx="2189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Kunkel et al. (2013)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21034" y="453043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9720" y="419594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7788" y="2436421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8353" y="367145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35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SRES and RCP Scenarios: Impact on global mean surface temperature</a:t>
            </a:r>
            <a:endParaRPr lang="en-US" dirty="0"/>
          </a:p>
        </p:txBody>
      </p:sp>
      <p:pic>
        <p:nvPicPr>
          <p:cNvPr id="4" name="Picture 3" descr="C:\Users\andrew\AppData\Local\Microsoft\Windows\INetCache\Content.Word\scenario_temp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43"/>
          <a:stretch>
            <a:fillRect/>
          </a:stretch>
        </p:blipFill>
        <p:spPr bwMode="auto">
          <a:xfrm>
            <a:off x="0" y="1622777"/>
            <a:ext cx="8918222" cy="43261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63749" y="6221779"/>
            <a:ext cx="2489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Knutti</a:t>
            </a:r>
            <a:r>
              <a:rPr lang="en-US" dirty="0"/>
              <a:t> &amp; </a:t>
            </a:r>
            <a:r>
              <a:rPr lang="en-US" dirty="0" err="1"/>
              <a:t>Sedláček</a:t>
            </a:r>
            <a:r>
              <a:rPr lang="en-US" dirty="0"/>
              <a:t> (2013)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2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Northeast US has gotten warmer and wetter; precipitation has become more intense</a:t>
            </a:r>
          </a:p>
          <a:p>
            <a:r>
              <a:rPr lang="en-US" dirty="0" smtClean="0"/>
              <a:t>These trends will continue in the coming decades</a:t>
            </a:r>
          </a:p>
          <a:p>
            <a:r>
              <a:rPr lang="en-US" dirty="0" smtClean="0"/>
              <a:t>There is a large sensitivity to the emissions scenario, but not until mid century</a:t>
            </a:r>
          </a:p>
          <a:p>
            <a:r>
              <a:rPr lang="en-US" dirty="0" smtClean="0"/>
              <a:t>Natural variability is important, particularly for precipitation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9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759" y="1600200"/>
            <a:ext cx="850273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Global climate change context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Historical climate change in the Northeast U.S.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Future climate change in the Northeast U.S.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0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867400"/>
          </a:xfrm>
        </p:spPr>
        <p:txBody>
          <a:bodyPr>
            <a:normAutofit/>
          </a:bodyPr>
          <a:lstStyle/>
          <a:p>
            <a:pPr marL="231775" indent="-231775">
              <a:buNone/>
            </a:pPr>
            <a:r>
              <a:rPr lang="en-US" sz="1600" dirty="0" smtClean="0"/>
              <a:t>IPCC</a:t>
            </a:r>
            <a:r>
              <a:rPr lang="en-US" sz="1600" dirty="0"/>
              <a:t>, 2013. Summary for Policymakers. In: T.F. Stocker, D. Qin, G.-K. </a:t>
            </a:r>
            <a:r>
              <a:rPr lang="en-US" sz="1600" dirty="0" err="1"/>
              <a:t>Plattner</a:t>
            </a:r>
            <a:r>
              <a:rPr lang="en-US" sz="1600" dirty="0"/>
              <a:t>, M. </a:t>
            </a:r>
            <a:r>
              <a:rPr lang="en-US" sz="1600" dirty="0" err="1"/>
              <a:t>Tignor</a:t>
            </a:r>
            <a:r>
              <a:rPr lang="en-US" sz="1600" dirty="0"/>
              <a:t>, S.K. Allen, J. </a:t>
            </a:r>
            <a:r>
              <a:rPr lang="en-US" sz="1600" dirty="0" err="1"/>
              <a:t>Boschung</a:t>
            </a:r>
            <a:r>
              <a:rPr lang="en-US" sz="1600" dirty="0"/>
              <a:t>, A. </a:t>
            </a:r>
            <a:r>
              <a:rPr lang="en-US" sz="1600" dirty="0" err="1"/>
              <a:t>Nauels</a:t>
            </a:r>
            <a:r>
              <a:rPr lang="en-US" sz="1600" dirty="0"/>
              <a:t>, Y. Xia, V. </a:t>
            </a:r>
            <a:r>
              <a:rPr lang="en-US" sz="1600" dirty="0" err="1"/>
              <a:t>Bex</a:t>
            </a:r>
            <a:r>
              <a:rPr lang="en-US" sz="1600" dirty="0"/>
              <a:t>, P.M. </a:t>
            </a:r>
            <a:r>
              <a:rPr lang="en-US" sz="1600" dirty="0" err="1"/>
              <a:t>Midgley</a:t>
            </a:r>
            <a:r>
              <a:rPr lang="en-US" sz="1600" dirty="0"/>
              <a:t> (Editors), Climate Change 2013: The Physical Science Basis. Contribution of Working Group I to the Fifth Assessment Report of the Intergovernmental Panel on Climate Change. Cambridge University Press, Cambridge, United Kingdom and New York, NY, USA</a:t>
            </a:r>
            <a:r>
              <a:rPr lang="en-US" sz="1600" dirty="0" smtClean="0"/>
              <a:t>.</a:t>
            </a:r>
          </a:p>
          <a:p>
            <a:pPr marL="231775" indent="-231775">
              <a:buNone/>
            </a:pPr>
            <a:r>
              <a:rPr lang="en-US" sz="1600" dirty="0" err="1"/>
              <a:t>Knutti</a:t>
            </a:r>
            <a:r>
              <a:rPr lang="en-US" sz="1600" dirty="0"/>
              <a:t>, R., </a:t>
            </a:r>
            <a:r>
              <a:rPr lang="en-US" sz="1600" dirty="0" err="1"/>
              <a:t>Sedláček</a:t>
            </a:r>
            <a:r>
              <a:rPr lang="en-US" sz="1600" dirty="0"/>
              <a:t>, J., 2013. Robustness and uncertainties in the new CMIP5 climate model projections. Nature Climate Change 3, 369-373</a:t>
            </a:r>
            <a:r>
              <a:rPr lang="en-US" sz="1600" dirty="0" smtClean="0"/>
              <a:t>.</a:t>
            </a:r>
          </a:p>
          <a:p>
            <a:pPr marL="231775" indent="-231775">
              <a:buNone/>
            </a:pPr>
            <a:r>
              <a:rPr lang="en-US" sz="1600" dirty="0"/>
              <a:t>Kunkel, K.E., Stevens, L.E., Stevens, S.E., Sun, L., Janssen, E., </a:t>
            </a:r>
            <a:r>
              <a:rPr lang="en-US" sz="1600" dirty="0" err="1"/>
              <a:t>Wuebbles</a:t>
            </a:r>
            <a:r>
              <a:rPr lang="en-US" sz="1600" dirty="0"/>
              <a:t>, D., </a:t>
            </a:r>
            <a:r>
              <a:rPr lang="en-US" sz="1600" dirty="0" err="1"/>
              <a:t>Rennells</a:t>
            </a:r>
            <a:r>
              <a:rPr lang="en-US" sz="1600" dirty="0"/>
              <a:t>, J., </a:t>
            </a:r>
            <a:r>
              <a:rPr lang="en-US" sz="1600" dirty="0" err="1"/>
              <a:t>DeGaetano</a:t>
            </a:r>
            <a:r>
              <a:rPr lang="en-US" sz="1600" dirty="0"/>
              <a:t>, A., Dobson, J.G., 2013. Regional Climate Trends and Scenarios for the U.S. National Climate Assessment, Part 1. Climate of the Northeast U.S., NOAA Technical Report NESDIS 142-1. U.S. Department of Commerce, Washington, D.C., 79 pp</a:t>
            </a:r>
            <a:r>
              <a:rPr lang="en-US" sz="1600" dirty="0" smtClean="0"/>
              <a:t>.</a:t>
            </a:r>
          </a:p>
          <a:p>
            <a:pPr marL="231775" indent="-231775">
              <a:buNone/>
            </a:pPr>
            <a:r>
              <a:rPr lang="en-US" sz="1600" dirty="0"/>
              <a:t>Schulte, J., Najjar, R.G., Li, M., 2016. The influence of climate modes on streamflow in the Mid-Atlantic Region of the United States. Journal of Hydrology: Regional Studies 5, 80-99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1" y="274638"/>
            <a:ext cx="88773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Observed and simulated (A2) temperature change in the Northeast U.S.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94" y="1619249"/>
            <a:ext cx="4666656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0401" y="5543549"/>
            <a:ext cx="1885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Deviation from 1901-1960 average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1004" y="6301562"/>
            <a:ext cx="199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Kunkel et al. (2013)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86"/>
            <a:ext cx="8229600" cy="129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Five global temperature data sets (1979-2010) with and without natural factors removed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447800"/>
            <a:ext cx="7696200" cy="4959773"/>
          </a:xfrm>
        </p:spPr>
      </p:pic>
      <p:sp>
        <p:nvSpPr>
          <p:cNvPr id="5" name="TextBox 4"/>
          <p:cNvSpPr txBox="1"/>
          <p:nvPr/>
        </p:nvSpPr>
        <p:spPr>
          <a:xfrm>
            <a:off x="381000" y="6248400"/>
            <a:ext cx="286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Foster and </a:t>
            </a:r>
            <a:r>
              <a:rPr lang="en-US" dirty="0" err="1" smtClean="0"/>
              <a:t>Rahmstorf</a:t>
            </a:r>
            <a:r>
              <a:rPr lang="en-US" dirty="0" smtClean="0"/>
              <a:t> (2011)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Model-average projected temperature change in the Northeast U.S. by 2041-2070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760595" y="5323952"/>
            <a:ext cx="1622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Degrees (F)</a:t>
            </a:r>
            <a:endParaRPr lang="en-US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390" y="1930427"/>
            <a:ext cx="3473694" cy="311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812" y="1836911"/>
            <a:ext cx="3319252" cy="306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5800725"/>
            <a:ext cx="43910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6781800" cy="2209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IPCC Fifth Assessment Report Summary for Policymakers</a:t>
            </a:r>
            <a:br>
              <a:rPr lang="en-US" dirty="0" smtClean="0"/>
            </a:br>
            <a:r>
              <a:rPr lang="en-US" dirty="0" smtClean="0"/>
              <a:t>The Physical Science Basis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1"/>
            <a:ext cx="8229600" cy="609600"/>
          </a:xfrm>
        </p:spPr>
        <p:txBody>
          <a:bodyPr/>
          <a:lstStyle/>
          <a:p>
            <a:r>
              <a:rPr lang="en-US" i="1" dirty="0"/>
              <a:t>Warming of the climate system is </a:t>
            </a:r>
            <a:r>
              <a:rPr lang="en-US" i="1" dirty="0" smtClean="0"/>
              <a:t>unequivocal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19400"/>
            <a:ext cx="6629400" cy="387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2766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Observed global mean surface air temperature anomaly (°C) with respect to the 1961-90 average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248400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IPCC (2013)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5410200"/>
            <a:ext cx="2481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Lines: different data sets</a:t>
            </a:r>
          </a:p>
          <a:p>
            <a:r>
              <a:rPr lang="en-US" dirty="0" smtClean="0"/>
              <a:t>Shading: uncertainty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Many of the observed changes since the 1950s are unprecedented over decades to millennia</a:t>
            </a:r>
          </a:p>
          <a:p>
            <a:endParaRPr lang="en-US" dirty="0"/>
          </a:p>
        </p:txBody>
      </p:sp>
      <p:pic>
        <p:nvPicPr>
          <p:cNvPr id="8194" name="Picture 2" descr="http://i.livescience.com/images/i/000/057/315/original/hockey_stick_graph.jpg?13801466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583"/>
            <a:ext cx="8534400" cy="569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52578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33FF"/>
                </a:solidFill>
              </a:rPr>
              <a:t>Mann et al. (1999) NH land</a:t>
            </a:r>
          </a:p>
          <a:p>
            <a:r>
              <a:rPr lang="en-US" sz="2000" b="1" dirty="0" smtClean="0">
                <a:solidFill>
                  <a:srgbClr val="3333FF"/>
                </a:solidFill>
              </a:rPr>
              <a:t>with confidence interval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5181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CC33"/>
                </a:solidFill>
              </a:rPr>
              <a:t>PAGES 2K (2013) Global land</a:t>
            </a:r>
            <a:endParaRPr lang="en-US" sz="2000" b="1" dirty="0">
              <a:solidFill>
                <a:srgbClr val="33CC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1981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Global mean HADCRUT4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934200" y="2362200"/>
            <a:ext cx="6096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00800" y="4572000"/>
            <a:ext cx="114300" cy="609600"/>
          </a:xfrm>
          <a:prstGeom prst="straightConnector1">
            <a:avLst/>
          </a:prstGeom>
          <a:ln w="571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810000" y="4876800"/>
            <a:ext cx="381000" cy="457200"/>
          </a:xfrm>
          <a:prstGeom prst="straightConnector1">
            <a:avLst/>
          </a:prstGeom>
          <a:ln w="571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71600" y="10668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Observed (red) and reconstructed (blue &amp; green) surface air temperature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" y="6400800"/>
            <a:ext cx="311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S. </a:t>
            </a:r>
            <a:r>
              <a:rPr lang="en-US" dirty="0" err="1" smtClean="0"/>
              <a:t>Rahmstorf</a:t>
            </a:r>
            <a:r>
              <a:rPr lang="en-US" dirty="0" smtClean="0"/>
              <a:t>, thinkprogress.org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1919" y="322375"/>
            <a:ext cx="8586787" cy="847208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Climate model </a:t>
            </a:r>
            <a:r>
              <a:rPr lang="en-US" altLang="en-US" sz="3600" dirty="0" smtClean="0"/>
              <a:t>evaluation over PA</a:t>
            </a:r>
            <a:endParaRPr lang="en-US" altLang="en-US" sz="3600" dirty="0"/>
          </a:p>
        </p:txBody>
      </p:sp>
      <p:pic>
        <p:nvPicPr>
          <p:cNvPr id="306180" name="Picture 7" descr="C:\Users\rgn1\Desktop\figures\figures\conf_cycle_ta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1487" r="7325" b="2335"/>
          <a:stretch/>
        </p:blipFill>
        <p:spPr bwMode="auto">
          <a:xfrm>
            <a:off x="3025067" y="1467292"/>
            <a:ext cx="5970078" cy="494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3525" y="1967023"/>
            <a:ext cx="1066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Global climate models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408428" y="2651051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63857" y="3967716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333FF"/>
                </a:solidFill>
              </a:rPr>
              <a:t>Regional climate models</a:t>
            </a:r>
            <a:endParaRPr lang="en-US" sz="2000" b="1" dirty="0">
              <a:solidFill>
                <a:srgbClr val="3333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354725" y="3079898"/>
            <a:ext cx="304800" cy="685800"/>
          </a:xfrm>
          <a:prstGeom prst="straightConnector1">
            <a:avLst/>
          </a:prstGeom>
          <a:ln w="381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45326" y="2959396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Observations</a:t>
            </a:r>
            <a:endParaRPr lang="en-US" sz="2000" b="1" dirty="0"/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flipH="1">
            <a:off x="8001000" y="3359506"/>
            <a:ext cx="182526" cy="9094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767899" y="6355255"/>
            <a:ext cx="2246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Shortle</a:t>
            </a:r>
            <a:r>
              <a:rPr lang="en-US" sz="2000" dirty="0" smtClean="0"/>
              <a:t> et al. (2013)</a:t>
            </a:r>
            <a:endParaRPr lang="en-US" sz="2000" dirty="0"/>
          </a:p>
        </p:txBody>
      </p:sp>
      <p:pic>
        <p:nvPicPr>
          <p:cNvPr id="12" name="Picture 2" descr="Andrew R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4" y="1733992"/>
            <a:ext cx="2211573" cy="165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4279" y="3349255"/>
            <a:ext cx="1527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Andrew Ross</a:t>
            </a:r>
            <a:endParaRPr lang="en-US" sz="2000" dirty="0"/>
          </a:p>
        </p:txBody>
      </p:sp>
      <p:pic>
        <p:nvPicPr>
          <p:cNvPr id="4098" name="Picture 2" descr="James Shortle, Ph.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79" y="3939363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22252" y="6298019"/>
            <a:ext cx="1340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Jim </a:t>
            </a:r>
            <a:r>
              <a:rPr lang="en-US" sz="2000" dirty="0" err="1" smtClean="0"/>
              <a:t>Shortle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4" name="Rectangle 4"/>
          <p:cNvSpPr>
            <a:spLocks noGrp="1" noChangeArrowheads="1"/>
          </p:cNvSpPr>
          <p:nvPr>
            <p:ph type="title"/>
          </p:nvPr>
        </p:nvSpPr>
        <p:spPr>
          <a:xfrm>
            <a:off x="271463" y="277813"/>
            <a:ext cx="8640762" cy="113982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n-US" sz="3600" dirty="0"/>
              <a:t>Climate model </a:t>
            </a:r>
            <a:r>
              <a:rPr lang="en-US" altLang="en-US" sz="3600" dirty="0" smtClean="0"/>
              <a:t>evaluation over PA: </a:t>
            </a:r>
            <a:r>
              <a:rPr lang="en-US" altLang="en-US" sz="3600" dirty="0"/>
              <a:t>Precipitation</a:t>
            </a:r>
          </a:p>
        </p:txBody>
      </p:sp>
      <p:pic>
        <p:nvPicPr>
          <p:cNvPr id="307205" name="Picture 7" descr="C:\Users\rgn1\Desktop\figures\figures\conf_cycle_p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339850"/>
            <a:ext cx="6978650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33600" y="2209800"/>
            <a:ext cx="1066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Global climate models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67000" y="3200400"/>
            <a:ext cx="3810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38800" y="25908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333FF"/>
                </a:solidFill>
              </a:rPr>
              <a:t>Regional climate models</a:t>
            </a:r>
            <a:endParaRPr lang="en-US" sz="2000" b="1" dirty="0">
              <a:solidFill>
                <a:srgbClr val="3333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953000" y="3200400"/>
            <a:ext cx="762000" cy="152400"/>
          </a:xfrm>
          <a:prstGeom prst="straightConnector1">
            <a:avLst/>
          </a:prstGeom>
          <a:ln w="381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00400" y="5105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Observations</a:t>
            </a:r>
            <a:endParaRPr lang="en-US" sz="20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429000" y="4648200"/>
            <a:ext cx="304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6324600"/>
            <a:ext cx="2039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Shortle</a:t>
            </a:r>
            <a:r>
              <a:rPr lang="en-US" dirty="0" smtClean="0"/>
              <a:t> et al. (2013)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“It </a:t>
            </a:r>
            <a:r>
              <a:rPr lang="en-US" i="1" dirty="0"/>
              <a:t>is extremely likely that human influence has been the dominant cause of the </a:t>
            </a:r>
            <a:r>
              <a:rPr lang="en-US" i="1" dirty="0" smtClean="0"/>
              <a:t>observed warming </a:t>
            </a:r>
            <a:r>
              <a:rPr lang="en-US" i="1" dirty="0"/>
              <a:t>since the mid-20th </a:t>
            </a:r>
            <a:r>
              <a:rPr lang="en-US" i="1" dirty="0" smtClean="0"/>
              <a:t>century”</a:t>
            </a:r>
            <a:endParaRPr lang="en-US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95" y="2021958"/>
            <a:ext cx="882463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0" y="5636200"/>
            <a:ext cx="8915400" cy="73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8496" y="6331528"/>
            <a:ext cx="1388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IPCC (2013)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125684" y="5153892"/>
            <a:ext cx="645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Year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7586" y="5045035"/>
            <a:ext cx="645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Year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Northeast US has gotten warmer and wetter; precipitation has become more intense</a:t>
            </a:r>
          </a:p>
          <a:p>
            <a:r>
              <a:rPr lang="en-US" dirty="0" smtClean="0"/>
              <a:t>These trends will continue in the coming decades</a:t>
            </a:r>
          </a:p>
          <a:p>
            <a:r>
              <a:rPr lang="en-US" dirty="0" smtClean="0"/>
              <a:t>There is a large sensitivity to the emissions scenario, but not until mid century</a:t>
            </a:r>
          </a:p>
          <a:p>
            <a:r>
              <a:rPr lang="en-US" dirty="0" smtClean="0"/>
              <a:t>Natural variability is important, particularly for precipitation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Southeast 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3" y="1320501"/>
            <a:ext cx="7476066" cy="50252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534400" cy="1447799"/>
          </a:xfrm>
        </p:spPr>
        <p:txBody>
          <a:bodyPr>
            <a:normAutofit/>
          </a:bodyPr>
          <a:lstStyle/>
          <a:p>
            <a:r>
              <a:rPr lang="en-US" dirty="0" smtClean="0"/>
              <a:t>Temperature anomaly for the Southeast U.S.: 1985-2011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6248400"/>
            <a:ext cx="2189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Kunkel et al. (2013)</a:t>
            </a:r>
            <a:endParaRPr lang="en-US" sz="2000" dirty="0"/>
          </a:p>
        </p:txBody>
      </p:sp>
      <p:sp>
        <p:nvSpPr>
          <p:cNvPr id="7" name="5-Point Star 6"/>
          <p:cNvSpPr/>
          <p:nvPr/>
        </p:nvSpPr>
        <p:spPr>
          <a:xfrm>
            <a:off x="6824506" y="1799493"/>
            <a:ext cx="223375" cy="22860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81102" y="1751623"/>
            <a:ext cx="203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Hottest year: 1998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99" y="1677774"/>
            <a:ext cx="6843889" cy="4467312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6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Annual precipitation anomaly for the Southeast U.S.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6248400"/>
            <a:ext cx="2189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Kunkel et al. (2013)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88" y="1619881"/>
            <a:ext cx="6970889" cy="456078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Extreme precipitation for the Southeast US: 1985-2011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5802" y="1647930"/>
            <a:ext cx="6745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 daily precipitation events with a five-year recurrence interval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6248400"/>
            <a:ext cx="2189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Kunkel et al. (2013)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222" y="1962418"/>
            <a:ext cx="6505223" cy="4331284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6" y="1734822"/>
            <a:ext cx="3556907" cy="39237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84" y="168313"/>
            <a:ext cx="88773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Observed </a:t>
            </a:r>
            <a:r>
              <a:rPr lang="en-US" dirty="0" smtClean="0">
                <a:solidFill>
                  <a:srgbClr val="0000FF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simulated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temperature and precipitation change in the Southeast U.S.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258" y="5713510"/>
            <a:ext cx="8346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Decadal averages; deviation from 1901-1960 average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806084" y="6292247"/>
            <a:ext cx="2189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Kunkel et al. (2013)</a:t>
            </a:r>
            <a:endParaRPr lang="en-US" sz="2000" dirty="0"/>
          </a:p>
        </p:txBody>
      </p:sp>
      <p:cxnSp>
        <p:nvCxnSpPr>
          <p:cNvPr id="7175" name="Straight Connector 7174"/>
          <p:cNvCxnSpPr/>
          <p:nvPr/>
        </p:nvCxnSpPr>
        <p:spPr>
          <a:xfrm>
            <a:off x="1662545" y="2565070"/>
            <a:ext cx="66501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TextBox 7175"/>
          <p:cNvSpPr txBox="1"/>
          <p:nvPr/>
        </p:nvSpPr>
        <p:spPr>
          <a:xfrm>
            <a:off x="2381250" y="2349500"/>
            <a:ext cx="1053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observed</a:t>
            </a:r>
            <a:endParaRPr lang="en-US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1662545" y="2831770"/>
            <a:ext cx="665019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381250" y="261620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449" y="1721555"/>
            <a:ext cx="3693237" cy="397933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33961"/>
            <a:ext cx="8905875" cy="1323363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Projected 21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century </a:t>
            </a:r>
            <a:r>
              <a:rPr lang="en-US" sz="3200" b="1" dirty="0" smtClean="0"/>
              <a:t>temperature</a:t>
            </a:r>
            <a:r>
              <a:rPr lang="en-US" sz="3200" dirty="0" smtClean="0"/>
              <a:t> change </a:t>
            </a:r>
            <a:r>
              <a:rPr lang="en-US" sz="3200" smtClean="0"/>
              <a:t>in Southeast US </a:t>
            </a:r>
            <a:r>
              <a:rPr lang="en-US" sz="3200" dirty="0" smtClean="0"/>
              <a:t>from 15 global climate models under two climate scenarios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752975" y="4324350"/>
            <a:ext cx="200025" cy="619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26623" y="2202873"/>
            <a:ext cx="2555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 individual model</a:t>
            </a:r>
          </a:p>
          <a:p>
            <a:r>
              <a:rPr lang="en-US" sz="2000" dirty="0" smtClean="0"/>
              <a:t>● multi-model average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34" y="1541023"/>
            <a:ext cx="7423856" cy="51109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04256" y="6325133"/>
            <a:ext cx="2189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Kunkel et al. (2013)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04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76" y="1439333"/>
            <a:ext cx="7392630" cy="52930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56" y="147047"/>
            <a:ext cx="8803758" cy="1143000"/>
          </a:xfrm>
        </p:spPr>
        <p:txBody>
          <a:bodyPr>
            <a:noAutofit/>
          </a:bodyPr>
          <a:lstStyle/>
          <a:p>
            <a:r>
              <a:rPr lang="en-US" sz="3200" dirty="0"/>
              <a:t>Projected 21</a:t>
            </a:r>
            <a:r>
              <a:rPr lang="en-US" sz="3200" baseline="30000" dirty="0"/>
              <a:t>st</a:t>
            </a:r>
            <a:r>
              <a:rPr lang="en-US" sz="3200" dirty="0"/>
              <a:t> century </a:t>
            </a:r>
            <a:r>
              <a:rPr lang="en-US" sz="3200" b="1" dirty="0" smtClean="0"/>
              <a:t>precipitation</a:t>
            </a:r>
            <a:r>
              <a:rPr lang="en-US" sz="3200" dirty="0" smtClean="0"/>
              <a:t> change </a:t>
            </a:r>
            <a:r>
              <a:rPr lang="en-US" sz="3200" dirty="0"/>
              <a:t>from 15 global climate models under two climate scenarios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89074" y="1303106"/>
            <a:ext cx="2555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 individual model</a:t>
            </a:r>
          </a:p>
          <a:p>
            <a:r>
              <a:rPr lang="en-US" sz="2000" dirty="0" smtClean="0"/>
              <a:t>● multi-model average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833328" y="6339122"/>
            <a:ext cx="2189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Kunkel et al. (2013)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107"/>
            <a:ext cx="8229600" cy="1575427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Projected precipitation change in the Southeast U.S. by 2041-2070 using RCMs  (A2, multi-model average)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450265" y="6099543"/>
            <a:ext cx="2134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Percent change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2781" y="6397255"/>
            <a:ext cx="2189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Kunkel et al. (2013)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900052" y="3966359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-4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0513" y="269174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0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90" y="2116666"/>
            <a:ext cx="3268510" cy="3287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334" y="2256707"/>
            <a:ext cx="3141132" cy="31041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667" y="5584336"/>
            <a:ext cx="3711222" cy="552735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556" y="1418718"/>
            <a:ext cx="5410355" cy="4952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43" y="274638"/>
            <a:ext cx="85485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 in extreme precipitation: number of days &gt; 1 inch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09823" y="1648047"/>
            <a:ext cx="4880344" cy="871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4495" y="1997937"/>
            <a:ext cx="2424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Percent change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359706" y="5411972"/>
            <a:ext cx="3763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RCM multi-model average</a:t>
            </a:r>
          </a:p>
          <a:p>
            <a:pPr algn="ctr"/>
            <a:r>
              <a:rPr lang="en-US" sz="2400" dirty="0" smtClean="0"/>
              <a:t>2041-2070 minus 1980-2000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2781" y="6397255"/>
            <a:ext cx="2189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Kunkel et al. (2013)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21034" y="453043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15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0505"/>
            <a:ext cx="3273778" cy="59621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9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8" y="105306"/>
            <a:ext cx="8229600" cy="7413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Natural variability is important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1" y="1547989"/>
            <a:ext cx="8082844" cy="42457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8223" y="889001"/>
            <a:ext cx="608188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Wavelet Power of Susquehanna River Basin Precipitation</a:t>
            </a:r>
            <a:endParaRPr lang="en-US" sz="2800" dirty="0"/>
          </a:p>
        </p:txBody>
      </p:sp>
      <p:sp>
        <p:nvSpPr>
          <p:cNvPr id="7" name="Bent Arrow 6"/>
          <p:cNvSpPr/>
          <p:nvPr/>
        </p:nvSpPr>
        <p:spPr>
          <a:xfrm rot="7562027">
            <a:off x="6880374" y="4809487"/>
            <a:ext cx="799090" cy="1375071"/>
          </a:xfrm>
          <a:prstGeom prst="bentArrow">
            <a:avLst>
              <a:gd name="adj1" fmla="val 25000"/>
              <a:gd name="adj2" fmla="val 50000"/>
              <a:gd name="adj3" fmla="val 50000"/>
              <a:gd name="adj4" fmla="val 8874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333" y="5856112"/>
            <a:ext cx="6787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Significant power at a period of 20-30 years. Related to Pacific Ocean climate modes (PDO and ENSO).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337777" y="6084669"/>
            <a:ext cx="1574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Schulte et al. (2016)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51" y="254767"/>
            <a:ext cx="5564372" cy="2666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Global context:</a:t>
            </a:r>
            <a:br>
              <a:rPr lang="en-US" sz="3600" dirty="0" smtClean="0"/>
            </a:br>
            <a:r>
              <a:rPr lang="en-US" sz="3600" dirty="0" smtClean="0"/>
              <a:t>IPCC Fifth Assessment Report (2013)</a:t>
            </a:r>
            <a:br>
              <a:rPr lang="en-US" sz="3600" dirty="0" smtClean="0"/>
            </a:br>
            <a:r>
              <a:rPr lang="en-US" sz="3600" dirty="0" smtClean="0"/>
              <a:t>The Physical Science Basis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350" y="3366977"/>
            <a:ext cx="8229600" cy="3259453"/>
          </a:xfrm>
        </p:spPr>
        <p:txBody>
          <a:bodyPr>
            <a:normAutofit fontScale="92500"/>
          </a:bodyPr>
          <a:lstStyle/>
          <a:p>
            <a:r>
              <a:rPr lang="en-US" i="1" dirty="0" smtClean="0"/>
              <a:t>“Warming </a:t>
            </a:r>
            <a:r>
              <a:rPr lang="en-US" i="1" dirty="0"/>
              <a:t>of the climate system is </a:t>
            </a:r>
            <a:r>
              <a:rPr lang="en-US" b="1" i="1" dirty="0" smtClean="0"/>
              <a:t>unequivocal</a:t>
            </a:r>
            <a:r>
              <a:rPr lang="en-US" i="1" dirty="0" smtClean="0"/>
              <a:t>”</a:t>
            </a:r>
          </a:p>
          <a:p>
            <a:r>
              <a:rPr lang="en-US" i="1" dirty="0" smtClean="0"/>
              <a:t>“Many </a:t>
            </a:r>
            <a:r>
              <a:rPr lang="en-US" i="1" dirty="0"/>
              <a:t>of the observed changes since the 1950s are </a:t>
            </a:r>
            <a:r>
              <a:rPr lang="en-US" b="1" i="1" dirty="0"/>
              <a:t>unprecedented</a:t>
            </a:r>
            <a:r>
              <a:rPr lang="en-US" i="1" dirty="0"/>
              <a:t> over decades to </a:t>
            </a:r>
            <a:r>
              <a:rPr lang="en-US" i="1" dirty="0" smtClean="0"/>
              <a:t>millennia”</a:t>
            </a:r>
          </a:p>
          <a:p>
            <a:r>
              <a:rPr lang="en-US" i="1" dirty="0"/>
              <a:t>“It is </a:t>
            </a:r>
            <a:r>
              <a:rPr lang="en-US" b="1" i="1" dirty="0"/>
              <a:t>extremely likely </a:t>
            </a:r>
            <a:r>
              <a:rPr lang="en-US" i="1" dirty="0"/>
              <a:t>that human influence has been the dominant cause of the observed warming since the mid-20th century”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0493" y="3363433"/>
            <a:ext cx="8534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050" name="Picture 2" descr="http://www.nobelprize.org/nobel_prizes/peace/laureates/2007/ipcc_postc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75" y="129725"/>
            <a:ext cx="2106603" cy="297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93610"/>
            <a:ext cx="8353778" cy="42882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84" y="897468"/>
            <a:ext cx="8495805" cy="484575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7156"/>
            <a:ext cx="9144000" cy="511487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39" r="3357"/>
          <a:stretch/>
        </p:blipFill>
        <p:spPr>
          <a:xfrm>
            <a:off x="682549" y="1268202"/>
            <a:ext cx="7906624" cy="5089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019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Earth’s mean surface temperature change over the past 135 years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925" y="1406562"/>
            <a:ext cx="6825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461451" y="4163001"/>
            <a:ext cx="65985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0 </a:t>
            </a:r>
            <a:r>
              <a:rPr lang="en-US" sz="2400" baseline="30000" dirty="0" err="1" smtClean="0"/>
              <a:t>o</a:t>
            </a:r>
            <a:r>
              <a:rPr lang="en-US" sz="2400" dirty="0" err="1"/>
              <a:t>F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461451" y="2693415"/>
            <a:ext cx="6825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F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83091" y="4163001"/>
            <a:ext cx="6825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  <a:r>
              <a:rPr lang="en-US" sz="2400" dirty="0" smtClean="0"/>
              <a:t>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299500" y="2028226"/>
            <a:ext cx="3757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2015 was  the warmest year on record by a large margin</a:t>
            </a:r>
            <a:endParaRPr lang="en-US" sz="2400" i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057264" y="2028226"/>
            <a:ext cx="1230765" cy="263230"/>
          </a:xfrm>
          <a:prstGeom prst="straightConnector1">
            <a:avLst/>
          </a:prstGeom>
          <a:ln w="730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0" y="6039556"/>
            <a:ext cx="78175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1890       1910       1930       1950       1970       1990       2010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1656" r="6862" b="819"/>
          <a:stretch/>
        </p:blipFill>
        <p:spPr bwMode="auto">
          <a:xfrm>
            <a:off x="5762845" y="2381693"/>
            <a:ext cx="3306727" cy="433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956" y="3359888"/>
            <a:ext cx="3874682" cy="3011672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NCA released in 2014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Northeast climate data and model analysis released January 2013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utoShape 4" descr="data:image/jpeg;base64,/9j/4AAQSkZJRgABAQAAAQABAAD/2wCEAAkGBxISEhMTEhQVFRUWGR4aFxgYFx8dHRofHxsbHRsYHBwcKCwkHR8oHx0cITEhMSktMC4uGiIzODgtNykwLisBCgoKDg0OGxAQGywkICYsLCw3NDQvNDQsLDQsNCw1LCw0LCw0LCwsLCwsLC8sLCwsLCw0LCwwLCw0LDQsLSwsLP/AABEIAEMA8AMBIgACEQEDEQH/xAAcAAEAAgMBAQEAAAAAAAAAAAAABQYDBAcCCAH/xAA6EAACAQMCBAQEBQIEBwEAAAABAgMAERIEIQUTMUEGIlFhBzJxgRRCkaGxI1IzgpLRFiRicqLB8BX/xAAZAQEAAwEBAAAAAAAAAAAAAAAAAQIEAwX/xAAmEQACAgEDAwMFAAAAAAAAAAAAARESAgMTMSFBUQQi4TJhkaGx/9oADAMBAAIRAxEAPwDuNRPiTxFptDFzdS4UflHVnPoq9zTxRx+LQ6aTUS9FGy33dj8qD3Jr5w1mp1fGNUZJCCx2HZIwTsi//XPWtPp9Dc92TjFFcsoOy8F8S63iDCSPk6fRBSzSZcxxYi6N0CPjvbcLfvUfx74r8OgJEEf4phe5vYX7WZwch6kdPetbT+GZuH8MmTNplYgtER5d/m2G4Hcje/eqxp5GKAjTwBDfG8S+a1gQtxc2uK7Y4aTbfb8fJDbLVJ8XtCeWE0jtcAtcIAn33vb6CrT4W8WaPW3SCQxygbxlgTb1AuQR9K53o/Cek1SqWRIZi+KCPYEgZMXVjYi2NxYfNa4qLQargOreWSFJYZvKcVxAF8gFvfBh1ANwbdTa4PS0sk1hyRZrk7tJxARMqzlVyOKP0Vj2G/ysewub9j2rfqoeHPEyap+UskcqSxl0aPZox3SVCSA3Xptsdhtfe4NxExPHo9Q4M5jyBHRsTYkegOxA9yO1Y3g0XksNKUqhIpSlAKUpQClKUApSlAKUpQClKUApSlAKUpQClKUApSlAcE+MfFX1nEI9FGfLBt12zYAsx/7Vtv2ufWoXhWnylhjh+UOoj9zcf1D7n9htWtw6Yyya/VH5nLfYyyH+F2q0fD/TZayLylgm5sOnYE+169TP2YV8L9nLlnX+JTYRuwdYzbZ2FwD2uO9VfXeF2K4wiFo5JBIbrYr0yxJuLHfba1x1q3SpkCNxfuDY/Y1XvFzal9K34YgtkQ+Bu2IvcA/3dL152Dcwjoyk6nhcc19OdtRErNkGDI1ibqRthsL37fepzwrJ+O082i1OLPEMVBO7LvdT6gEDzX2JBqJ8E6F5xqCJHWZFXlnIgfnGLDoR0HqL1FcU4bqNDMCSVbZlddhcjcA9NjcWrS1M4z1RUi+C8TThOpGceZja6SqLMYm3bLfzN2sdvpbe+QabU6njHMUWhRFfzEgqk6GxAP58k6dsR9ufeK1MscUzbtkyNt1uA4/lq6T8HuNyalZ1mYvJEsShj1KDmY3Pc3y367ir6v0278FceYLxPnLp5FU2kKMlwbWaxFweo33qvxfjXcMgmiVlhjbLEspRJzIwVrjdmiXLvb03qclnaP8AEkW8qZrf1xbr7XWtPQ8eaRYLqFkZwky/2kxs4K+xsCD6VhvXoXbSIbLiY/qBXzaJjh5cOYeUTe9yPz49rqfXfPE2ukkhEvMwVo2BVAobzPnzbgEFRhYDG9zse06eNqCwaOVSFZlBX5wtssbH3Gxt1rW0nHc100jERLJE0jhlPRURiQ9wABl3G/tap3F4FkRPEIdWJpuUZypZWLgG6gOl40VyUkUrc3ABGJBvevKajiTzMSsqRLKhQeQlgecGRrKPICIulyA53Ntp0+IogrM6yIBG0oyWxdFsWZR7XFxsRkKyxcaVi6hJclUOFK7upNrrvvv9LU3EJRAcN1XEiIDKGuZLSoqAWFkv5ytigJY2AuR0bbfLqoJ25qNHK0jyHzhjgIw6lMRe17AAjY3uakpuMFjEEDITMI5FddwCrN9N9txWfX66XmiCAJnhmzPcqi3xXYEFixDW3Hymo3F4EogZDrJCplEoCOrHBFujf1Qwj65pbDcg9fqAVtfK0ayxsAOWZLY45K0TEpYCw+e4ybp22vI6ziU0ckqM6DGKFrhCQGeWRDte9rKO+1bLeIow1sJSMzHkENswSMfvbY9Pem6vBFkR3FNPM51ClZS7MvJZT5AgwJ2vYMDkdxvWLU6niIJVFclRJZiEs/8AiYGwGzbJ3AOXTrU2vGAUzWKViGKsgUZKRucrm379xWFePq00EaI5WaNnDYnbFkW1v82/pYetNxE2RA8U4pqopVieVlS5ZnsgbC8O5AU3F2kUWANwPvtf89Lp9SJARIcQircWOZyxcY3XG3e/XffaXi4lBLIgwvu3KkZRiSvXA9ex32vbavHiDi7wFBGoewaSS9/LElsiLfmuRb1sfSpeoo4FlEkLpv8A9CJoY7EIGfJ95ATzLgb+bDA+W7Ag3uTYV+Qavid4clbHzZtipLkN0xCjBSvy3tY3uWtvZpeKIJREoZ2KhziBsrEqGNz0uD0v0rFHxuIiV9xHFkGkNsbobOOt7ggjp2puLwJRXNHqOKsrGzAqkhQME87Wi5aucV/uk6Bb4j77uhj1Q1HMDTGNjGpEioMhi+TEAAqQcelvoak24/GocuroVx8rABjmcUtv3bb272rJJxhVZE5cnMdWYJYZBVIBY726sO/em4hKII8N1vNklSR0vMVCg5XRmS72clFCqDay9ze/Q4NdxXXRBrhz5sLYoCTzLKImtZrxXYkggEdugn5/EMSsylZSFflswQ2Dm2K+pvkNxX5NxaGSMiSNiS/L5LICxa2QWx2O3mve1qbi7iyK/DqtedLzEkklc4qmKIoJwBZyGVmtzLpb+OtbDScT8rjK5VmKYpiCrwhU6XsytLfe/kG47zA4/EOWipIXcPjGqi45ZUOp3sLZDvXlfEKNLp0RHZZkdssTtiVUgj1Bbf0t703V9hZeT548Nn+lrYvzDBv9Elm/Suz/AA20CR6QSAeaUksfYGwH0/3rlXjHSHh/Fp7gmOVi9vVJblwO1wcrfQV0n4Z660bacnLG7o/YqSBt+oP3tWv1DnGV3hlceS8VDa7UrokBSJmRnuxDDy5Eb77k+gHpUzWDU6VXwyv5GyG/exH361jR0NThUEKiWaFuYszGQ2IIvYCy/p09aqHizjEpJh1CAQ36x2LXtcC7G1x32FSPiHUrw6JUhUlpAVDMegHWwFgCLi1c+giLt6+5P3JJP6k1o0sJ9zKN9jHxaG8Cou5MhYdjYKB/N9varP8ABmblz6iJgQZEUj/IWv8As/7VD6fjEYvFJEskeVxcb3ta4qE8ZcXOnWJuHpIhuWdxkStrWW46A3P6d6tqZZQ010IS6nb9JrDqZtfELBEVYle1/MVfO++9rjasx8PrzdNMHIeFcGsNpVC2AYX2IO4O9rsO9cJ8I/GKbSgpLEjqzFmPRiT1OXr9Qa6x4f8Aipw7VWBk5Lej9P1G1ZcobLwnySnCvDDROrPIj4q65CK0jh7byPkbsLdgB7Dt6Xw0zRRRTSh1jieG6piWR0VATdjZgFve1jfoKnoJlcBkYMp6FSCD9xWSqVRFEV6fw/LMrCeZWYQSQIUjK2EgAZ2BY3byrsLDr67ZuJcCaU3WbA8nlfL3zVrncbHHEr6HrU3SlUKIr2i8OFDlnGp5qy2jiwXyoVKgZHr1yrd4jw12lWeGQRyhShyXJHW9wGAINwb2IPc9alKVNUKqIITUcEkkLs8q5PHGhxjNrxyNJcAtffK1r+/tWVeDmwGY/wAczfL6sWw6+9r/ALVLUpCJqiA1vh93JKyJvK0hSSPJCGULZlDDIi1wb236d69aXgTxfhSkq3gV0a8ezK7IxsA3lIwFuo67VO0qKoiiIHg3h78M4C8kxrfAmH+qoJNl5l9wL9bX/ms03h6KWWWWdVmzxCqy7Iqg+UXJvdixvt19qmKVNUKrgrY8OSWgXmxkQ7K5iPNADXAVw9vlspuCDa9u1fup8MmVp+a6BJkZCIoyjMGtizkswZlAFjYd/pVjpUUQpiQMXBJBHKp/CFnAFxprBh35ih/Nf6i1YNR4ckaKKLmReQk5GJiyEm4MJzulhsAcu3parLSlUKIiZODEhxn806zfL0xKHHr3x6+/StbX+HOYXbNcucJkyjyUHl8sqy384Iv6dfap+lTVCqIXR8EKyQSExKYllUpFFgh5hj3AubWw9737V4g4FJGYGSUZRGQMWS4dZWDMLBhZgVFjc99t9p2lKoVRRPiv4POugWWIEzwAlQOrqbZJ7na499u9cm8I+JH0kiEjJVvYdxf5gP0G3tX0pXOvHnw5GoZtRpbLKd3jOyyH+4H8rfsfbvp0tRRTPgjJd0edf4+RoA2ms0hNiCCcBb5iB/72rS0njvUZLmiMu2QCkH3I/wBt653JoZIXwkR43HZgQR+v81KcI17Ryo0mciA+ZMyMh6XrrsJLp1Isyd4hpdRPO+ZLnIhSNwQD+QDqPYVJ6rwZqxEcFQDElsms235bDp+tX7gGq0ki30pj6AkLbIX/ALh1H3qSnnVFLOwVRuSTYCuL1ck4gtU4dH4a1WDO0EiqouxcYWH+a16lvBfh86mYFgeUli59fRPv39vqKufE0k4ljHGGj0wN2kYWMnoEU9R7na5HparHw7QxwRiONcVH7+59TXTPXaxjv/CFiQnHPAfDdXfnaaMk/mUYN+q2Nc7418BIt20eqdD/AGygMP8AUtj+xrtFKyFz5x/4a8Q8KJaFXkQdTCcwfqg83/jU9wD43SIwj18FiOrAFWH1B2P7V3Co7i/AtLqlx1EEco/6lBP69aAycH4nHqYUmiN0cXF63a1uHaCPTxJDCoSNBZVHQCtmgFKUoBSlKAUpSgFKUoBSlKAUpSgFKUoBSlKAUpSgNPiXDIZ1xmjSQdshe30PUVx/xhw6LTz4Qritulyf3YmlK0enbtBXLgsfgBykMrrYMWsTYdACQN/rVx4bplmVXlGbdfMSQPcKdh+lftKa3LCJelKVnLClKUApSlAKUpQClKUApSlAKUpQClKUApSlAKUpQClKUApSl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National Climate Assessmen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1" y="218447"/>
            <a:ext cx="80962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20047" y="2721934"/>
            <a:ext cx="1435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temperature (°F)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90436" y="60924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43775" y="28424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03310" y="40368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19774" y="502919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33823" y="6093178"/>
            <a:ext cx="2189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Kunkel et al. (2013)</a:t>
            </a:r>
            <a:endParaRPr lang="en-US" sz="2000" dirty="0"/>
          </a:p>
        </p:txBody>
      </p:sp>
      <p:pic>
        <p:nvPicPr>
          <p:cNvPr id="15" name="Picture 2" descr="Kenneth Kunk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70" y="4439979"/>
            <a:ext cx="17049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62795" y="6282599"/>
            <a:ext cx="1811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Kenneth Kunkel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9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534400" cy="1447799"/>
          </a:xfrm>
        </p:spPr>
        <p:txBody>
          <a:bodyPr>
            <a:normAutofit/>
          </a:bodyPr>
          <a:lstStyle/>
          <a:p>
            <a:r>
              <a:rPr lang="en-US" dirty="0" smtClean="0"/>
              <a:t>Temperature anomaly for the Northeast U.S.: 1985-2011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705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90267" y="6022622"/>
            <a:ext cx="2189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Kunkel et al. (2013)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6172200"/>
            <a:ext cx="4853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&gt;95% significance annually and in all seasons</a:t>
            </a:r>
            <a:endParaRPr lang="en-US" sz="2000" dirty="0"/>
          </a:p>
        </p:txBody>
      </p:sp>
      <p:sp>
        <p:nvSpPr>
          <p:cNvPr id="7" name="5-Point Star 6"/>
          <p:cNvSpPr/>
          <p:nvPr/>
        </p:nvSpPr>
        <p:spPr>
          <a:xfrm>
            <a:off x="6824506" y="1799493"/>
            <a:ext cx="223375" cy="22860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81102" y="1751623"/>
            <a:ext cx="203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Hottest year: 1998</a:t>
            </a:r>
            <a:endParaRPr lang="en-US" dirty="0"/>
          </a:p>
        </p:txBody>
      </p:sp>
      <p:sp>
        <p:nvSpPr>
          <p:cNvPr id="5" name="Up Arrow 4"/>
          <p:cNvSpPr/>
          <p:nvPr/>
        </p:nvSpPr>
        <p:spPr>
          <a:xfrm>
            <a:off x="7629525" y="3295650"/>
            <a:ext cx="371475" cy="914400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934325" y="352425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Δ</a:t>
            </a:r>
            <a:r>
              <a:rPr lang="en-US" dirty="0" smtClean="0"/>
              <a:t>T = 2.0 °F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1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Annual precipitation anomaly for the Northeast U.S.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4378" y="5952067"/>
            <a:ext cx="2189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Kunkel et al. (2013)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913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6172200"/>
            <a:ext cx="4704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&gt;95% significance in annually and in the fall</a:t>
            </a:r>
            <a:endParaRPr lang="en-US" sz="2000" dirty="0"/>
          </a:p>
        </p:txBody>
      </p:sp>
      <p:sp>
        <p:nvSpPr>
          <p:cNvPr id="6" name="5-Point Star 5"/>
          <p:cNvSpPr/>
          <p:nvPr/>
        </p:nvSpPr>
        <p:spPr>
          <a:xfrm>
            <a:off x="7517842" y="1361212"/>
            <a:ext cx="228600" cy="22860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00322" y="1291904"/>
            <a:ext cx="210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Wettest year: 2011</a:t>
            </a:r>
            <a:endParaRPr lang="en-US" dirty="0"/>
          </a:p>
        </p:txBody>
      </p:sp>
      <p:sp>
        <p:nvSpPr>
          <p:cNvPr id="8" name="Up Arrow 7"/>
          <p:cNvSpPr/>
          <p:nvPr/>
        </p:nvSpPr>
        <p:spPr>
          <a:xfrm>
            <a:off x="7629525" y="3295650"/>
            <a:ext cx="371475" cy="695325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934325" y="3524250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Δ</a:t>
            </a:r>
            <a:r>
              <a:rPr lang="en-US" dirty="0" smtClean="0"/>
              <a:t>P = 4.9 in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dirty="0" smtClean="0"/>
              <a:t>10%)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3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Extreme precipitation for the Northeast: 1985-2011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866" y="1889247"/>
            <a:ext cx="65913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5802" y="1647930"/>
            <a:ext cx="6745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 daily precipitation events with a five-year recurrence interval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2756" y="6229978"/>
            <a:ext cx="255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Not &gt;95% significance!</a:t>
            </a:r>
            <a:endParaRPr lang="en-US" sz="2000" dirty="0"/>
          </a:p>
        </p:txBody>
      </p:sp>
      <p:sp>
        <p:nvSpPr>
          <p:cNvPr id="6" name="Up Arrow 5"/>
          <p:cNvSpPr/>
          <p:nvPr/>
        </p:nvSpPr>
        <p:spPr>
          <a:xfrm>
            <a:off x="7654260" y="4381500"/>
            <a:ext cx="371475" cy="695325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59060" y="4610100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ymbol" panose="05050102010706020507" pitchFamily="18" charset="2"/>
              </a:rPr>
              <a:t>Δ</a:t>
            </a:r>
            <a:r>
              <a:rPr lang="en-US" dirty="0" smtClean="0"/>
              <a:t> =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dirty="0" smtClean="0"/>
              <a:t>80%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46045" y="6304845"/>
            <a:ext cx="2189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Kunkel et al. (2013)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1419</Words>
  <Application>Microsoft Office PowerPoint</Application>
  <PresentationFormat>On-screen Show (4:3)</PresentationFormat>
  <Paragraphs>248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Symbol</vt:lpstr>
      <vt:lpstr>Verdana</vt:lpstr>
      <vt:lpstr>Office Theme</vt:lpstr>
      <vt:lpstr>Climate change in the  Northeast US: Past, Present, and Future </vt:lpstr>
      <vt:lpstr>Outline</vt:lpstr>
      <vt:lpstr>Take-home messages</vt:lpstr>
      <vt:lpstr>Global context: IPCC Fifth Assessment Report (2013) The Physical Science Basis </vt:lpstr>
      <vt:lpstr>Earth’s mean surface temperature change over the past 135 years </vt:lpstr>
      <vt:lpstr>PowerPoint Presentation</vt:lpstr>
      <vt:lpstr>Temperature anomaly for the Northeast U.S.: 1985-2011</vt:lpstr>
      <vt:lpstr>Annual precipitation anomaly for the Northeast U.S.</vt:lpstr>
      <vt:lpstr>Extreme precipitation for the Northeast: 1985-2011</vt:lpstr>
      <vt:lpstr>Natural variability is important</vt:lpstr>
      <vt:lpstr>US Climate Projections</vt:lpstr>
      <vt:lpstr>Observed and simulated temperature and precipitation change in the Northeast U.S.</vt:lpstr>
      <vt:lpstr>Future emissions scenarios</vt:lpstr>
      <vt:lpstr>Projected 21st century temperature change from 15 global climate models under two climate scenarios</vt:lpstr>
      <vt:lpstr>Projected 21st century precipitation change from 15 global climate models under two climate scenarios</vt:lpstr>
      <vt:lpstr>Projected precipitation change in the Northeast U.S. by 2041-2070 using RCMs  (A2, multi-model average)</vt:lpstr>
      <vt:lpstr>Change in extreme precipitation: number of days &gt; 1 inch</vt:lpstr>
      <vt:lpstr>SRES and RCP Scenarios: Impact on global mean surface temperature</vt:lpstr>
      <vt:lpstr>Take-home messages</vt:lpstr>
      <vt:lpstr>References</vt:lpstr>
      <vt:lpstr>Extra slides</vt:lpstr>
      <vt:lpstr>Observed and simulated (A2) temperature change in the Northeast U.S.</vt:lpstr>
      <vt:lpstr>Five global temperature data sets (1979-2010) with and without natural factors removed</vt:lpstr>
      <vt:lpstr>Model-average projected temperature change in the Northeast U.S. by 2041-2070 </vt:lpstr>
      <vt:lpstr>1. IPCC Fifth Assessment Report Summary for Policymakers The Physical Science Basis </vt:lpstr>
      <vt:lpstr>PowerPoint Presentation</vt:lpstr>
      <vt:lpstr>Climate model evaluation over PA</vt:lpstr>
      <vt:lpstr>Climate model evaluation over PA: Precipitation</vt:lpstr>
      <vt:lpstr>PowerPoint Presentation</vt:lpstr>
      <vt:lpstr>Southeast US</vt:lpstr>
      <vt:lpstr>Temperature anomaly for the Southeast U.S.: 1985-2011</vt:lpstr>
      <vt:lpstr>Annual precipitation anomaly for the Southeast U.S.</vt:lpstr>
      <vt:lpstr>Extreme precipitation for the Southeast US: 1985-2011</vt:lpstr>
      <vt:lpstr>Observed and simulated temperature and precipitation change in the Southeast U.S.</vt:lpstr>
      <vt:lpstr>Projected 21st century temperature change in Southeast US from 15 global climate models under two climate scenarios</vt:lpstr>
      <vt:lpstr>Projected 21st century precipitation change from 15 global climate models under two climate scenarios</vt:lpstr>
      <vt:lpstr>Projected precipitation change in the Southeast U.S. by 2041-2070 using RCMs  (A2, multi-model average)</vt:lpstr>
      <vt:lpstr>Change in extreme precipitation: number of days &gt; 1 inch</vt:lpstr>
      <vt:lpstr>Natural variability is important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 anomaly for the Northeast U.S.</dc:title>
  <dc:creator>rgn1</dc:creator>
  <cp:lastModifiedBy>Dixon, Rachel</cp:lastModifiedBy>
  <cp:revision>60</cp:revision>
  <dcterms:created xsi:type="dcterms:W3CDTF">2006-08-16T00:00:00Z</dcterms:created>
  <dcterms:modified xsi:type="dcterms:W3CDTF">2016-03-07T13:18:40Z</dcterms:modified>
</cp:coreProperties>
</file>