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0"/>
  </p:notesMasterIdLst>
  <p:handoutMasterIdLst>
    <p:handoutMasterId r:id="rId31"/>
  </p:handoutMasterIdLst>
  <p:sldIdLst>
    <p:sldId id="256" r:id="rId2"/>
    <p:sldId id="272" r:id="rId3"/>
    <p:sldId id="287" r:id="rId4"/>
    <p:sldId id="288" r:id="rId5"/>
    <p:sldId id="277" r:id="rId6"/>
    <p:sldId id="299" r:id="rId7"/>
    <p:sldId id="258" r:id="rId8"/>
    <p:sldId id="290" r:id="rId9"/>
    <p:sldId id="282" r:id="rId10"/>
    <p:sldId id="283" r:id="rId11"/>
    <p:sldId id="295" r:id="rId12"/>
    <p:sldId id="296" r:id="rId13"/>
    <p:sldId id="301" r:id="rId14"/>
    <p:sldId id="309" r:id="rId15"/>
    <p:sldId id="303" r:id="rId16"/>
    <p:sldId id="306" r:id="rId17"/>
    <p:sldId id="304" r:id="rId18"/>
    <p:sldId id="305" r:id="rId19"/>
    <p:sldId id="297" r:id="rId20"/>
    <p:sldId id="307" r:id="rId21"/>
    <p:sldId id="260" r:id="rId22"/>
    <p:sldId id="266" r:id="rId23"/>
    <p:sldId id="268" r:id="rId24"/>
    <p:sldId id="261" r:id="rId25"/>
    <p:sldId id="267" r:id="rId26"/>
    <p:sldId id="270" r:id="rId27"/>
    <p:sldId id="271" r:id="rId28"/>
    <p:sldId id="293"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44"/>
    <p:restoredTop sz="94706"/>
  </p:normalViewPr>
  <p:slideViewPr>
    <p:cSldViewPr snapToGrid="0" snapToObjects="1">
      <p:cViewPr varScale="1">
        <p:scale>
          <a:sx n="56" d="100"/>
          <a:sy n="56" d="100"/>
        </p:scale>
        <p:origin x="1572" y="60"/>
      </p:cViewPr>
      <p:guideLst>
        <p:guide orient="horz" pos="2160"/>
        <p:guide pos="2880"/>
      </p:guideLst>
    </p:cSldViewPr>
  </p:slideViewPr>
  <p:outlineViewPr>
    <p:cViewPr>
      <p:scale>
        <a:sx n="33" d="100"/>
        <a:sy n="33" d="100"/>
      </p:scale>
      <p:origin x="0" y="-272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localhost\Text%20&amp;%20Data\MANUSCRIPTS,%20SEMINARS&amp;NOTES\Moving%20baselines\shellstring%20v%20tong\SSvsPT_disease_sites.msvers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localhost\Text%20&amp;%20Data\MANUSCRIPTS,%20SEMINARS&amp;NOTES\Moving%20baselines\shellstring%20v%20tong\SSvsPT_disease_sites.msvers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localhost\Text%20&amp;%20Data\MANUSCRIPTS,%20SEMINARS&amp;NOTES\Moving%20baselines\shellstring%20v%20tong\SSvsPT_disease_sites.msvers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000"/>
            </a:pPr>
            <a:r>
              <a:rPr lang="en-US" sz="1000" dirty="0" smtClean="0"/>
              <a:t>CSD </a:t>
            </a:r>
            <a:r>
              <a:rPr lang="en-US" sz="1000" dirty="0"/>
              <a:t>v YOY James River</a:t>
            </a:r>
          </a:p>
        </c:rich>
      </c:tx>
      <c:layout>
        <c:manualLayout>
          <c:xMode val="edge"/>
          <c:yMode val="edge"/>
          <c:x val="0.33945432590204699"/>
          <c:y val="0"/>
        </c:manualLayout>
      </c:layout>
      <c:overlay val="0"/>
    </c:title>
    <c:autoTitleDeleted val="0"/>
    <c:plotArea>
      <c:layout>
        <c:manualLayout>
          <c:layoutTarget val="inner"/>
          <c:xMode val="edge"/>
          <c:yMode val="edge"/>
          <c:x val="0.19819655011310999"/>
          <c:y val="0.10601612184272401"/>
          <c:w val="0.69407578309986495"/>
          <c:h val="0.771167562064073"/>
        </c:manualLayout>
      </c:layout>
      <c:scatterChart>
        <c:scatterStyle val="lineMarker"/>
        <c:varyColors val="0"/>
        <c:ser>
          <c:idx val="0"/>
          <c:order val="0"/>
          <c:tx>
            <c:v>JR 98-05</c:v>
          </c:tx>
          <c:spPr>
            <a:ln w="47625">
              <a:noFill/>
            </a:ln>
          </c:spPr>
          <c:trendline>
            <c:spPr>
              <a:ln w="19050" cmpd="sng">
                <a:solidFill>
                  <a:schemeClr val="accent1"/>
                </a:solidFill>
              </a:ln>
            </c:spPr>
            <c:trendlineType val="linear"/>
            <c:dispRSqr val="0"/>
            <c:dispEq val="0"/>
          </c:trendline>
          <c:xVal>
            <c:numRef>
              <c:f>Sheet5!$C$2:$C$53</c:f>
              <c:numCache>
                <c:formatCode>General</c:formatCode>
                <c:ptCount val="52"/>
                <c:pt idx="0">
                  <c:v>82.3</c:v>
                </c:pt>
                <c:pt idx="1">
                  <c:v>246.91</c:v>
                </c:pt>
                <c:pt idx="2">
                  <c:v>226.34</c:v>
                </c:pt>
                <c:pt idx="3">
                  <c:v>226.34</c:v>
                </c:pt>
                <c:pt idx="4">
                  <c:v>308.64</c:v>
                </c:pt>
                <c:pt idx="5">
                  <c:v>329.22</c:v>
                </c:pt>
                <c:pt idx="6">
                  <c:v>144.03</c:v>
                </c:pt>
                <c:pt idx="7">
                  <c:v>1502.06</c:v>
                </c:pt>
                <c:pt idx="8">
                  <c:v>1172.8399999999999</c:v>
                </c:pt>
                <c:pt idx="9">
                  <c:v>1255.1400000000001</c:v>
                </c:pt>
                <c:pt idx="10">
                  <c:v>781.89</c:v>
                </c:pt>
                <c:pt idx="11">
                  <c:v>720.16</c:v>
                </c:pt>
                <c:pt idx="12">
                  <c:v>1399.18</c:v>
                </c:pt>
                <c:pt idx="13">
                  <c:v>637.85999999999785</c:v>
                </c:pt>
                <c:pt idx="14">
                  <c:v>884.77</c:v>
                </c:pt>
                <c:pt idx="15">
                  <c:v>144.03</c:v>
                </c:pt>
                <c:pt idx="16">
                  <c:v>761.31999999999937</c:v>
                </c:pt>
                <c:pt idx="17">
                  <c:v>473.25</c:v>
                </c:pt>
                <c:pt idx="18">
                  <c:v>144.03</c:v>
                </c:pt>
                <c:pt idx="19">
                  <c:v>534.98</c:v>
                </c:pt>
                <c:pt idx="20">
                  <c:v>185.19</c:v>
                </c:pt>
                <c:pt idx="21">
                  <c:v>329.22</c:v>
                </c:pt>
                <c:pt idx="22">
                  <c:v>411.52</c:v>
                </c:pt>
                <c:pt idx="23">
                  <c:v>432.1</c:v>
                </c:pt>
                <c:pt idx="24">
                  <c:v>823.05</c:v>
                </c:pt>
                <c:pt idx="25">
                  <c:v>823.05</c:v>
                </c:pt>
                <c:pt idx="26">
                  <c:v>720.16</c:v>
                </c:pt>
                <c:pt idx="27">
                  <c:v>658.44</c:v>
                </c:pt>
                <c:pt idx="28">
                  <c:v>2160.4899999999998</c:v>
                </c:pt>
                <c:pt idx="29">
                  <c:v>6954.73</c:v>
                </c:pt>
                <c:pt idx="30">
                  <c:v>3395.06</c:v>
                </c:pt>
                <c:pt idx="31">
                  <c:v>5020.58</c:v>
                </c:pt>
                <c:pt idx="32">
                  <c:v>6440.33</c:v>
                </c:pt>
                <c:pt idx="33">
                  <c:v>5349.79</c:v>
                </c:pt>
                <c:pt idx="34">
                  <c:v>1707.82</c:v>
                </c:pt>
                <c:pt idx="35">
                  <c:v>113.17</c:v>
                </c:pt>
                <c:pt idx="36">
                  <c:v>20.58</c:v>
                </c:pt>
                <c:pt idx="37">
                  <c:v>267.49</c:v>
                </c:pt>
                <c:pt idx="38">
                  <c:v>736.63</c:v>
                </c:pt>
                <c:pt idx="39">
                  <c:v>318.92999999999961</c:v>
                </c:pt>
                <c:pt idx="40">
                  <c:v>1790.12</c:v>
                </c:pt>
                <c:pt idx="41">
                  <c:v>748.97</c:v>
                </c:pt>
                <c:pt idx="42">
                  <c:v>635.79999999999995</c:v>
                </c:pt>
                <c:pt idx="43">
                  <c:v>2450.62</c:v>
                </c:pt>
                <c:pt idx="44">
                  <c:v>4444.4399999999996</c:v>
                </c:pt>
                <c:pt idx="45">
                  <c:v>329.22</c:v>
                </c:pt>
                <c:pt idx="46">
                  <c:v>205.76</c:v>
                </c:pt>
                <c:pt idx="47">
                  <c:v>637.85999999999785</c:v>
                </c:pt>
                <c:pt idx="48">
                  <c:v>267.49</c:v>
                </c:pt>
                <c:pt idx="49">
                  <c:v>226.34</c:v>
                </c:pt>
                <c:pt idx="50">
                  <c:v>288.07</c:v>
                </c:pt>
                <c:pt idx="51">
                  <c:v>637.85999999999785</c:v>
                </c:pt>
              </c:numCache>
            </c:numRef>
          </c:xVal>
          <c:yVal>
            <c:numRef>
              <c:f>Sheet5!$D$2:$D$53</c:f>
              <c:numCache>
                <c:formatCode>General</c:formatCode>
                <c:ptCount val="52"/>
                <c:pt idx="0">
                  <c:v>20.73</c:v>
                </c:pt>
                <c:pt idx="1">
                  <c:v>15.97</c:v>
                </c:pt>
                <c:pt idx="2">
                  <c:v>69.709999999999994</c:v>
                </c:pt>
                <c:pt idx="3">
                  <c:v>85.6</c:v>
                </c:pt>
                <c:pt idx="4">
                  <c:v>49.24</c:v>
                </c:pt>
                <c:pt idx="5">
                  <c:v>6.6199999999999957</c:v>
                </c:pt>
                <c:pt idx="6">
                  <c:v>11.88</c:v>
                </c:pt>
                <c:pt idx="7">
                  <c:v>1.6</c:v>
                </c:pt>
                <c:pt idx="8">
                  <c:v>1.17</c:v>
                </c:pt>
                <c:pt idx="9">
                  <c:v>47.43</c:v>
                </c:pt>
                <c:pt idx="10">
                  <c:v>30.4</c:v>
                </c:pt>
                <c:pt idx="11">
                  <c:v>13</c:v>
                </c:pt>
                <c:pt idx="12">
                  <c:v>0.91</c:v>
                </c:pt>
                <c:pt idx="13">
                  <c:v>5.6</c:v>
                </c:pt>
                <c:pt idx="14">
                  <c:v>0.87</c:v>
                </c:pt>
                <c:pt idx="15">
                  <c:v>1.3</c:v>
                </c:pt>
                <c:pt idx="16">
                  <c:v>5.57</c:v>
                </c:pt>
                <c:pt idx="17">
                  <c:v>9.6</c:v>
                </c:pt>
                <c:pt idx="18">
                  <c:v>4.76</c:v>
                </c:pt>
                <c:pt idx="19">
                  <c:v>0.55000000000000004</c:v>
                </c:pt>
                <c:pt idx="20">
                  <c:v>1.2</c:v>
                </c:pt>
                <c:pt idx="21">
                  <c:v>6.2</c:v>
                </c:pt>
                <c:pt idx="22">
                  <c:v>14.53</c:v>
                </c:pt>
                <c:pt idx="23">
                  <c:v>20.14</c:v>
                </c:pt>
                <c:pt idx="24">
                  <c:v>51.2</c:v>
                </c:pt>
                <c:pt idx="25">
                  <c:v>21.22</c:v>
                </c:pt>
                <c:pt idx="26">
                  <c:v>6.55</c:v>
                </c:pt>
                <c:pt idx="27">
                  <c:v>4.9000000000000004</c:v>
                </c:pt>
                <c:pt idx="28">
                  <c:v>25.8</c:v>
                </c:pt>
                <c:pt idx="29">
                  <c:v>155.53</c:v>
                </c:pt>
                <c:pt idx="30">
                  <c:v>109.14</c:v>
                </c:pt>
                <c:pt idx="31">
                  <c:v>224.4</c:v>
                </c:pt>
                <c:pt idx="32">
                  <c:v>295.82</c:v>
                </c:pt>
                <c:pt idx="33">
                  <c:v>39.229999999999997</c:v>
                </c:pt>
                <c:pt idx="34">
                  <c:v>30.6</c:v>
                </c:pt>
                <c:pt idx="35">
                  <c:v>1.86</c:v>
                </c:pt>
                <c:pt idx="36">
                  <c:v>5.58</c:v>
                </c:pt>
                <c:pt idx="37">
                  <c:v>0.33</c:v>
                </c:pt>
                <c:pt idx="38">
                  <c:v>10.33</c:v>
                </c:pt>
                <c:pt idx="39">
                  <c:v>0.45</c:v>
                </c:pt>
                <c:pt idx="40">
                  <c:v>137.86000000000001</c:v>
                </c:pt>
                <c:pt idx="41">
                  <c:v>2.9</c:v>
                </c:pt>
                <c:pt idx="42">
                  <c:v>9.58</c:v>
                </c:pt>
                <c:pt idx="43">
                  <c:v>0.77</c:v>
                </c:pt>
                <c:pt idx="44">
                  <c:v>50.93</c:v>
                </c:pt>
                <c:pt idx="45">
                  <c:v>1.1299999999999999</c:v>
                </c:pt>
                <c:pt idx="46">
                  <c:v>1.8</c:v>
                </c:pt>
                <c:pt idx="47">
                  <c:v>27.14</c:v>
                </c:pt>
                <c:pt idx="48">
                  <c:v>7.7</c:v>
                </c:pt>
                <c:pt idx="49">
                  <c:v>1.58</c:v>
                </c:pt>
                <c:pt idx="50">
                  <c:v>0.14000000000000001</c:v>
                </c:pt>
                <c:pt idx="51">
                  <c:v>9.5299999999999994</c:v>
                </c:pt>
              </c:numCache>
            </c:numRef>
          </c:yVal>
          <c:smooth val="0"/>
        </c:ser>
        <c:ser>
          <c:idx val="1"/>
          <c:order val="1"/>
          <c:tx>
            <c:v>JR 06-14</c:v>
          </c:tx>
          <c:spPr>
            <a:ln w="47625">
              <a:noFill/>
            </a:ln>
          </c:spPr>
          <c:trendline>
            <c:spPr>
              <a:ln w="19050" cmpd="sng">
                <a:solidFill>
                  <a:schemeClr val="accent2"/>
                </a:solidFill>
              </a:ln>
            </c:spPr>
            <c:trendlineType val="linear"/>
            <c:dispRSqr val="0"/>
            <c:dispEq val="0"/>
          </c:trendline>
          <c:xVal>
            <c:numRef>
              <c:f>Sheet5!$C$54:$C$116</c:f>
              <c:numCache>
                <c:formatCode>General</c:formatCode>
                <c:ptCount val="63"/>
                <c:pt idx="0">
                  <c:v>397.12</c:v>
                </c:pt>
                <c:pt idx="1">
                  <c:v>432.1</c:v>
                </c:pt>
                <c:pt idx="2">
                  <c:v>1755.14</c:v>
                </c:pt>
                <c:pt idx="3">
                  <c:v>456.79</c:v>
                </c:pt>
                <c:pt idx="4">
                  <c:v>458.85</c:v>
                </c:pt>
                <c:pt idx="5">
                  <c:v>370.37</c:v>
                </c:pt>
                <c:pt idx="6">
                  <c:v>835.39</c:v>
                </c:pt>
                <c:pt idx="7">
                  <c:v>6331.28</c:v>
                </c:pt>
                <c:pt idx="8">
                  <c:v>1086.42</c:v>
                </c:pt>
                <c:pt idx="9">
                  <c:v>997.94</c:v>
                </c:pt>
                <c:pt idx="10">
                  <c:v>864.2</c:v>
                </c:pt>
                <c:pt idx="11">
                  <c:v>1769.55</c:v>
                </c:pt>
                <c:pt idx="12">
                  <c:v>1296.3</c:v>
                </c:pt>
                <c:pt idx="13">
                  <c:v>851.84999999999786</c:v>
                </c:pt>
                <c:pt idx="14">
                  <c:v>51282.720000000001</c:v>
                </c:pt>
                <c:pt idx="15">
                  <c:v>51909.42</c:v>
                </c:pt>
                <c:pt idx="16">
                  <c:v>55477.2</c:v>
                </c:pt>
                <c:pt idx="17">
                  <c:v>46831.13</c:v>
                </c:pt>
                <c:pt idx="18">
                  <c:v>60405.97</c:v>
                </c:pt>
                <c:pt idx="19">
                  <c:v>99070.81</c:v>
                </c:pt>
                <c:pt idx="20">
                  <c:v>120223.11</c:v>
                </c:pt>
                <c:pt idx="21">
                  <c:v>623.45999999999935</c:v>
                </c:pt>
                <c:pt idx="22">
                  <c:v>355.97</c:v>
                </c:pt>
                <c:pt idx="23">
                  <c:v>1820.99</c:v>
                </c:pt>
                <c:pt idx="24">
                  <c:v>853.91</c:v>
                </c:pt>
                <c:pt idx="25">
                  <c:v>586.41999999999996</c:v>
                </c:pt>
                <c:pt idx="26">
                  <c:v>1059.67</c:v>
                </c:pt>
                <c:pt idx="27">
                  <c:v>1460.91</c:v>
                </c:pt>
                <c:pt idx="28">
                  <c:v>68919.75</c:v>
                </c:pt>
                <c:pt idx="29">
                  <c:v>4048.93</c:v>
                </c:pt>
                <c:pt idx="30">
                  <c:v>49423.87</c:v>
                </c:pt>
                <c:pt idx="31">
                  <c:v>23662.55</c:v>
                </c:pt>
                <c:pt idx="32">
                  <c:v>13374.49</c:v>
                </c:pt>
                <c:pt idx="33">
                  <c:v>10792.18</c:v>
                </c:pt>
                <c:pt idx="34">
                  <c:v>13179.01</c:v>
                </c:pt>
                <c:pt idx="35">
                  <c:v>5267.49</c:v>
                </c:pt>
                <c:pt idx="36">
                  <c:v>1440.33</c:v>
                </c:pt>
                <c:pt idx="37">
                  <c:v>6954.73</c:v>
                </c:pt>
                <c:pt idx="38">
                  <c:v>3080.25</c:v>
                </c:pt>
                <c:pt idx="39">
                  <c:v>1646.09</c:v>
                </c:pt>
                <c:pt idx="40">
                  <c:v>2901.23</c:v>
                </c:pt>
                <c:pt idx="41">
                  <c:v>3600.82</c:v>
                </c:pt>
                <c:pt idx="42">
                  <c:v>37633.74</c:v>
                </c:pt>
                <c:pt idx="43">
                  <c:v>2798.35</c:v>
                </c:pt>
                <c:pt idx="44">
                  <c:v>31090.53</c:v>
                </c:pt>
                <c:pt idx="45">
                  <c:v>17757.2</c:v>
                </c:pt>
                <c:pt idx="46">
                  <c:v>13353.91</c:v>
                </c:pt>
                <c:pt idx="47">
                  <c:v>11687.24</c:v>
                </c:pt>
                <c:pt idx="48">
                  <c:v>13662.55</c:v>
                </c:pt>
                <c:pt idx="49">
                  <c:v>2283.9499999999998</c:v>
                </c:pt>
                <c:pt idx="50">
                  <c:v>576.13</c:v>
                </c:pt>
                <c:pt idx="51">
                  <c:v>4197.53</c:v>
                </c:pt>
                <c:pt idx="52">
                  <c:v>967.08</c:v>
                </c:pt>
                <c:pt idx="53">
                  <c:v>658.44</c:v>
                </c:pt>
                <c:pt idx="54">
                  <c:v>823.05</c:v>
                </c:pt>
                <c:pt idx="55">
                  <c:v>679.01</c:v>
                </c:pt>
                <c:pt idx="56">
                  <c:v>2736.63</c:v>
                </c:pt>
                <c:pt idx="57">
                  <c:v>473.25</c:v>
                </c:pt>
                <c:pt idx="58">
                  <c:v>4465.0200000000004</c:v>
                </c:pt>
                <c:pt idx="59">
                  <c:v>1255.1400000000001</c:v>
                </c:pt>
                <c:pt idx="60">
                  <c:v>1131.69</c:v>
                </c:pt>
                <c:pt idx="61">
                  <c:v>2633.74</c:v>
                </c:pt>
                <c:pt idx="62">
                  <c:v>2530.86</c:v>
                </c:pt>
              </c:numCache>
            </c:numRef>
          </c:xVal>
          <c:yVal>
            <c:numRef>
              <c:f>Sheet5!$D$54:$D$116</c:f>
              <c:numCache>
                <c:formatCode>General</c:formatCode>
                <c:ptCount val="63"/>
                <c:pt idx="0">
                  <c:v>2.67</c:v>
                </c:pt>
                <c:pt idx="1">
                  <c:v>5.6499999999999977</c:v>
                </c:pt>
                <c:pt idx="2">
                  <c:v>35.57</c:v>
                </c:pt>
                <c:pt idx="3">
                  <c:v>13.8</c:v>
                </c:pt>
                <c:pt idx="4">
                  <c:v>13.09</c:v>
                </c:pt>
                <c:pt idx="5">
                  <c:v>1.73</c:v>
                </c:pt>
                <c:pt idx="6">
                  <c:v>6.27</c:v>
                </c:pt>
                <c:pt idx="7">
                  <c:v>7.27</c:v>
                </c:pt>
                <c:pt idx="8">
                  <c:v>22.6</c:v>
                </c:pt>
                <c:pt idx="9">
                  <c:v>13.29</c:v>
                </c:pt>
                <c:pt idx="10">
                  <c:v>32.5</c:v>
                </c:pt>
                <c:pt idx="11">
                  <c:v>51.39</c:v>
                </c:pt>
                <c:pt idx="12">
                  <c:v>4.55</c:v>
                </c:pt>
                <c:pt idx="13">
                  <c:v>4.03</c:v>
                </c:pt>
                <c:pt idx="14">
                  <c:v>6.2</c:v>
                </c:pt>
                <c:pt idx="15">
                  <c:v>97.1</c:v>
                </c:pt>
                <c:pt idx="16">
                  <c:v>40.43</c:v>
                </c:pt>
                <c:pt idx="17">
                  <c:v>100.6</c:v>
                </c:pt>
                <c:pt idx="18">
                  <c:v>81.73</c:v>
                </c:pt>
                <c:pt idx="19">
                  <c:v>68.180000000000007</c:v>
                </c:pt>
                <c:pt idx="20">
                  <c:v>6.2</c:v>
                </c:pt>
                <c:pt idx="21">
                  <c:v>1.93</c:v>
                </c:pt>
                <c:pt idx="22">
                  <c:v>14.27</c:v>
                </c:pt>
                <c:pt idx="23">
                  <c:v>5.8599999999999977</c:v>
                </c:pt>
                <c:pt idx="24">
                  <c:v>59.8</c:v>
                </c:pt>
                <c:pt idx="25">
                  <c:v>28.06</c:v>
                </c:pt>
                <c:pt idx="26">
                  <c:v>13</c:v>
                </c:pt>
                <c:pt idx="27">
                  <c:v>0.9</c:v>
                </c:pt>
                <c:pt idx="28">
                  <c:v>15.8</c:v>
                </c:pt>
                <c:pt idx="29">
                  <c:v>81.22</c:v>
                </c:pt>
                <c:pt idx="30">
                  <c:v>93.71</c:v>
                </c:pt>
                <c:pt idx="31">
                  <c:v>164.6</c:v>
                </c:pt>
                <c:pt idx="32">
                  <c:v>138.52000000000001</c:v>
                </c:pt>
                <c:pt idx="33">
                  <c:v>51.82</c:v>
                </c:pt>
                <c:pt idx="34">
                  <c:v>22</c:v>
                </c:pt>
                <c:pt idx="35">
                  <c:v>1</c:v>
                </c:pt>
                <c:pt idx="36">
                  <c:v>4.75</c:v>
                </c:pt>
                <c:pt idx="37">
                  <c:v>12.29</c:v>
                </c:pt>
                <c:pt idx="38">
                  <c:v>24</c:v>
                </c:pt>
                <c:pt idx="39">
                  <c:v>11.18</c:v>
                </c:pt>
                <c:pt idx="40">
                  <c:v>4.5</c:v>
                </c:pt>
                <c:pt idx="41">
                  <c:v>3.07</c:v>
                </c:pt>
                <c:pt idx="42">
                  <c:v>5.73</c:v>
                </c:pt>
                <c:pt idx="43">
                  <c:v>45.65</c:v>
                </c:pt>
                <c:pt idx="44">
                  <c:v>82.71</c:v>
                </c:pt>
                <c:pt idx="45">
                  <c:v>178.2</c:v>
                </c:pt>
                <c:pt idx="46">
                  <c:v>168.52</c:v>
                </c:pt>
                <c:pt idx="47">
                  <c:v>23.23</c:v>
                </c:pt>
                <c:pt idx="48">
                  <c:v>41.57</c:v>
                </c:pt>
                <c:pt idx="49">
                  <c:v>4.71</c:v>
                </c:pt>
                <c:pt idx="50">
                  <c:v>8.5</c:v>
                </c:pt>
                <c:pt idx="51">
                  <c:v>18.71</c:v>
                </c:pt>
                <c:pt idx="52">
                  <c:v>75.2</c:v>
                </c:pt>
                <c:pt idx="53">
                  <c:v>30.7</c:v>
                </c:pt>
                <c:pt idx="54">
                  <c:v>16.45</c:v>
                </c:pt>
                <c:pt idx="55">
                  <c:v>6.8</c:v>
                </c:pt>
                <c:pt idx="56">
                  <c:v>5.4</c:v>
                </c:pt>
                <c:pt idx="57">
                  <c:v>6.7</c:v>
                </c:pt>
                <c:pt idx="58">
                  <c:v>15.29</c:v>
                </c:pt>
                <c:pt idx="59">
                  <c:v>21.1</c:v>
                </c:pt>
                <c:pt idx="60">
                  <c:v>8.4499999999999993</c:v>
                </c:pt>
                <c:pt idx="61">
                  <c:v>12</c:v>
                </c:pt>
                <c:pt idx="62">
                  <c:v>3.1</c:v>
                </c:pt>
              </c:numCache>
            </c:numRef>
          </c:yVal>
          <c:smooth val="0"/>
        </c:ser>
        <c:dLbls>
          <c:showLegendKey val="0"/>
          <c:showVal val="0"/>
          <c:showCatName val="0"/>
          <c:showSerName val="0"/>
          <c:showPercent val="0"/>
          <c:showBubbleSize val="0"/>
        </c:dLbls>
        <c:axId val="50731552"/>
        <c:axId val="50732112"/>
      </c:scatterChart>
      <c:valAx>
        <c:axId val="50731552"/>
        <c:scaling>
          <c:logBase val="10"/>
          <c:orientation val="minMax"/>
        </c:scaling>
        <c:delete val="0"/>
        <c:axPos val="b"/>
        <c:numFmt formatCode="0.0E+00" sourceLinked="0"/>
        <c:majorTickMark val="out"/>
        <c:minorTickMark val="none"/>
        <c:tickLblPos val="nextTo"/>
        <c:txPr>
          <a:bodyPr/>
          <a:lstStyle/>
          <a:p>
            <a:pPr>
              <a:defRPr sz="1000"/>
            </a:pPr>
            <a:endParaRPr lang="en-US"/>
          </a:p>
        </c:txPr>
        <c:crossAx val="50732112"/>
        <c:crossesAt val="0.1"/>
        <c:crossBetween val="midCat"/>
      </c:valAx>
      <c:valAx>
        <c:axId val="50732112"/>
        <c:scaling>
          <c:logBase val="10"/>
          <c:orientation val="minMax"/>
        </c:scaling>
        <c:delete val="0"/>
        <c:axPos val="l"/>
        <c:majorGridlines/>
        <c:title>
          <c:tx>
            <c:rich>
              <a:bodyPr rot="-5400000" vert="horz"/>
              <a:lstStyle/>
              <a:p>
                <a:pPr>
                  <a:defRPr sz="1200"/>
                </a:pPr>
                <a:r>
                  <a:rPr lang="en-US" sz="1200"/>
                  <a:t>YOY </a:t>
                </a:r>
              </a:p>
            </c:rich>
          </c:tx>
          <c:overlay val="0"/>
        </c:title>
        <c:numFmt formatCode="0.0E+00" sourceLinked="0"/>
        <c:majorTickMark val="out"/>
        <c:minorTickMark val="none"/>
        <c:tickLblPos val="nextTo"/>
        <c:txPr>
          <a:bodyPr/>
          <a:lstStyle/>
          <a:p>
            <a:pPr>
              <a:defRPr sz="1000"/>
            </a:pPr>
            <a:endParaRPr lang="en-US"/>
          </a:p>
        </c:txPr>
        <c:crossAx val="50731552"/>
        <c:crosses val="autoZero"/>
        <c:crossBetween val="midCat"/>
      </c:valAx>
    </c:plotArea>
    <c:legend>
      <c:legendPos val="r"/>
      <c:legendEntry>
        <c:idx val="2"/>
        <c:delete val="1"/>
      </c:legendEntry>
      <c:legendEntry>
        <c:idx val="3"/>
        <c:delete val="1"/>
      </c:legendEntry>
      <c:layout>
        <c:manualLayout>
          <c:xMode val="edge"/>
          <c:yMode val="edge"/>
          <c:x val="0.67395675080315698"/>
          <c:y val="0.67327101960092395"/>
          <c:w val="0.204134978887445"/>
          <c:h val="0.184337495905215"/>
        </c:manualLayout>
      </c:layout>
      <c:overlay val="0"/>
      <c:txPr>
        <a:bodyPr/>
        <a:lstStyle/>
        <a:p>
          <a:pPr>
            <a:defRPr sz="1000">
              <a:solidFill>
                <a:schemeClr val="tx1">
                  <a:alpha val="37000"/>
                </a:schemeClr>
              </a:solidFill>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000"/>
            </a:pPr>
            <a:r>
              <a:rPr lang="en-US" sz="1000" baseline="0" dirty="0" smtClean="0"/>
              <a:t>CSD</a:t>
            </a:r>
            <a:r>
              <a:rPr lang="en-US" sz="1000" dirty="0" smtClean="0"/>
              <a:t> </a:t>
            </a:r>
            <a:r>
              <a:rPr lang="en-US" sz="1000" dirty="0"/>
              <a:t>v YOY</a:t>
            </a:r>
            <a:r>
              <a:rPr lang="en-US" sz="1000" baseline="0" dirty="0"/>
              <a:t> </a:t>
            </a:r>
            <a:r>
              <a:rPr lang="en-US" sz="1000" baseline="0" dirty="0" err="1"/>
              <a:t>Piankatank</a:t>
            </a:r>
            <a:r>
              <a:rPr lang="en-US" sz="1000" baseline="0" dirty="0"/>
              <a:t> River</a:t>
            </a:r>
            <a:endParaRPr lang="en-US" sz="1000" dirty="0"/>
          </a:p>
        </c:rich>
      </c:tx>
      <c:layout>
        <c:manualLayout>
          <c:xMode val="edge"/>
          <c:yMode val="edge"/>
          <c:x val="0.37541495811426101"/>
          <c:y val="1.1675445701480199E-3"/>
        </c:manualLayout>
      </c:layout>
      <c:overlay val="0"/>
    </c:title>
    <c:autoTitleDeleted val="0"/>
    <c:plotArea>
      <c:layout>
        <c:manualLayout>
          <c:layoutTarget val="inner"/>
          <c:xMode val="edge"/>
          <c:yMode val="edge"/>
          <c:x val="0.20930716022788601"/>
          <c:y val="0.12207906110042201"/>
          <c:w val="0.67895486834450802"/>
          <c:h val="0.76184262330745101"/>
        </c:manualLayout>
      </c:layout>
      <c:scatterChart>
        <c:scatterStyle val="lineMarker"/>
        <c:varyColors val="0"/>
        <c:ser>
          <c:idx val="2"/>
          <c:order val="0"/>
          <c:tx>
            <c:v>PR 98-05</c:v>
          </c:tx>
          <c:spPr>
            <a:ln w="47625">
              <a:noFill/>
            </a:ln>
          </c:spPr>
          <c:trendline>
            <c:spPr>
              <a:ln w="19050" cmpd="sng">
                <a:solidFill>
                  <a:schemeClr val="accent3"/>
                </a:solidFill>
              </a:ln>
            </c:spPr>
            <c:trendlineType val="linear"/>
            <c:dispRSqr val="0"/>
            <c:dispEq val="0"/>
          </c:trendline>
          <c:xVal>
            <c:numRef>
              <c:f>Sheet5!$G$2:$G$22</c:f>
              <c:numCache>
                <c:formatCode>General</c:formatCode>
                <c:ptCount val="21"/>
                <c:pt idx="0">
                  <c:v>267.49</c:v>
                </c:pt>
                <c:pt idx="1">
                  <c:v>452.67</c:v>
                </c:pt>
                <c:pt idx="2">
                  <c:v>1131.69</c:v>
                </c:pt>
                <c:pt idx="3">
                  <c:v>1316.87</c:v>
                </c:pt>
                <c:pt idx="4">
                  <c:v>2078.19</c:v>
                </c:pt>
                <c:pt idx="5">
                  <c:v>555.55999999999938</c:v>
                </c:pt>
                <c:pt idx="6">
                  <c:v>1399.18</c:v>
                </c:pt>
                <c:pt idx="7">
                  <c:v>802.47</c:v>
                </c:pt>
                <c:pt idx="8">
                  <c:v>164.61</c:v>
                </c:pt>
                <c:pt idx="9">
                  <c:v>246.91</c:v>
                </c:pt>
                <c:pt idx="10">
                  <c:v>41.15</c:v>
                </c:pt>
                <c:pt idx="11">
                  <c:v>1008.23</c:v>
                </c:pt>
                <c:pt idx="12">
                  <c:v>1213.99</c:v>
                </c:pt>
                <c:pt idx="13">
                  <c:v>637.85999999999785</c:v>
                </c:pt>
                <c:pt idx="14">
                  <c:v>41.15</c:v>
                </c:pt>
                <c:pt idx="15">
                  <c:v>10.29</c:v>
                </c:pt>
                <c:pt idx="16">
                  <c:v>30.86</c:v>
                </c:pt>
                <c:pt idx="17">
                  <c:v>92.59</c:v>
                </c:pt>
                <c:pt idx="18">
                  <c:v>185.19</c:v>
                </c:pt>
                <c:pt idx="19">
                  <c:v>61.73</c:v>
                </c:pt>
                <c:pt idx="20">
                  <c:v>41.15</c:v>
                </c:pt>
              </c:numCache>
            </c:numRef>
          </c:xVal>
          <c:yVal>
            <c:numRef>
              <c:f>Sheet5!$H$2:$H$22</c:f>
              <c:numCache>
                <c:formatCode>General</c:formatCode>
                <c:ptCount val="21"/>
                <c:pt idx="0">
                  <c:v>13.14</c:v>
                </c:pt>
                <c:pt idx="1">
                  <c:v>10.86</c:v>
                </c:pt>
                <c:pt idx="2">
                  <c:v>80.069999999999993</c:v>
                </c:pt>
                <c:pt idx="3">
                  <c:v>159.13999999999999</c:v>
                </c:pt>
                <c:pt idx="4">
                  <c:v>245.71</c:v>
                </c:pt>
                <c:pt idx="5">
                  <c:v>5.4</c:v>
                </c:pt>
                <c:pt idx="6">
                  <c:v>41.14</c:v>
                </c:pt>
                <c:pt idx="7">
                  <c:v>50.8</c:v>
                </c:pt>
                <c:pt idx="8">
                  <c:v>8.5</c:v>
                </c:pt>
                <c:pt idx="9">
                  <c:v>15.43</c:v>
                </c:pt>
                <c:pt idx="10">
                  <c:v>7.7</c:v>
                </c:pt>
                <c:pt idx="11">
                  <c:v>33.799999999999997</c:v>
                </c:pt>
                <c:pt idx="12">
                  <c:v>102.6</c:v>
                </c:pt>
                <c:pt idx="13">
                  <c:v>209</c:v>
                </c:pt>
                <c:pt idx="14">
                  <c:v>1.86</c:v>
                </c:pt>
                <c:pt idx="15">
                  <c:v>1.4</c:v>
                </c:pt>
                <c:pt idx="16">
                  <c:v>0.15</c:v>
                </c:pt>
                <c:pt idx="17">
                  <c:v>0.8</c:v>
                </c:pt>
                <c:pt idx="18">
                  <c:v>0.1</c:v>
                </c:pt>
                <c:pt idx="19">
                  <c:v>0.56999999999999995</c:v>
                </c:pt>
                <c:pt idx="20">
                  <c:v>2.2999999999999998</c:v>
                </c:pt>
              </c:numCache>
            </c:numRef>
          </c:yVal>
          <c:smooth val="0"/>
        </c:ser>
        <c:ser>
          <c:idx val="3"/>
          <c:order val="1"/>
          <c:tx>
            <c:v>PR 06-14</c:v>
          </c:tx>
          <c:spPr>
            <a:ln w="47625">
              <a:noFill/>
            </a:ln>
          </c:spPr>
          <c:trendline>
            <c:spPr>
              <a:ln w="19050" cmpd="sng">
                <a:solidFill>
                  <a:schemeClr val="accent4">
                    <a:lumMod val="60000"/>
                    <a:lumOff val="40000"/>
                  </a:schemeClr>
                </a:solidFill>
              </a:ln>
            </c:spPr>
            <c:trendlineType val="linear"/>
            <c:dispRSqr val="0"/>
            <c:dispEq val="0"/>
          </c:trendline>
          <c:xVal>
            <c:numRef>
              <c:f>Sheet5!$G$23:$G$49</c:f>
              <c:numCache>
                <c:formatCode>General</c:formatCode>
                <c:ptCount val="27"/>
                <c:pt idx="0">
                  <c:v>596.71</c:v>
                </c:pt>
                <c:pt idx="1">
                  <c:v>798.34999999999786</c:v>
                </c:pt>
                <c:pt idx="2">
                  <c:v>434.16</c:v>
                </c:pt>
                <c:pt idx="3">
                  <c:v>2189.3000000000002</c:v>
                </c:pt>
                <c:pt idx="4">
                  <c:v>1462.96</c:v>
                </c:pt>
                <c:pt idx="5">
                  <c:v>950.62</c:v>
                </c:pt>
                <c:pt idx="6">
                  <c:v>1455.76</c:v>
                </c:pt>
                <c:pt idx="7">
                  <c:v>3761.93</c:v>
                </c:pt>
                <c:pt idx="8">
                  <c:v>1532.92</c:v>
                </c:pt>
                <c:pt idx="9">
                  <c:v>613.16999999999996</c:v>
                </c:pt>
                <c:pt idx="10">
                  <c:v>915.64</c:v>
                </c:pt>
                <c:pt idx="11">
                  <c:v>1209.8800000000001</c:v>
                </c:pt>
                <c:pt idx="12">
                  <c:v>3899.18</c:v>
                </c:pt>
                <c:pt idx="13">
                  <c:v>13096.71</c:v>
                </c:pt>
                <c:pt idx="14">
                  <c:v>6234.57</c:v>
                </c:pt>
                <c:pt idx="15">
                  <c:v>3600.82</c:v>
                </c:pt>
                <c:pt idx="16">
                  <c:v>6584.36</c:v>
                </c:pt>
                <c:pt idx="17">
                  <c:v>2901.23</c:v>
                </c:pt>
                <c:pt idx="18">
                  <c:v>35390.949999999997</c:v>
                </c:pt>
                <c:pt idx="19">
                  <c:v>47736.63</c:v>
                </c:pt>
                <c:pt idx="20">
                  <c:v>32037.040000000001</c:v>
                </c:pt>
                <c:pt idx="21">
                  <c:v>4382.72</c:v>
                </c:pt>
                <c:pt idx="22">
                  <c:v>6028.81</c:v>
                </c:pt>
                <c:pt idx="23">
                  <c:v>3415.64</c:v>
                </c:pt>
                <c:pt idx="24">
                  <c:v>12016.46</c:v>
                </c:pt>
                <c:pt idx="25">
                  <c:v>14506.17</c:v>
                </c:pt>
                <c:pt idx="26">
                  <c:v>5102.88</c:v>
                </c:pt>
              </c:numCache>
            </c:numRef>
          </c:xVal>
          <c:yVal>
            <c:numRef>
              <c:f>Sheet5!$H$23:$H$49</c:f>
              <c:numCache>
                <c:formatCode>General</c:formatCode>
                <c:ptCount val="27"/>
                <c:pt idx="0">
                  <c:v>10.14</c:v>
                </c:pt>
                <c:pt idx="1">
                  <c:v>46</c:v>
                </c:pt>
                <c:pt idx="2">
                  <c:v>46.6</c:v>
                </c:pt>
                <c:pt idx="3">
                  <c:v>10</c:v>
                </c:pt>
                <c:pt idx="4">
                  <c:v>53.29</c:v>
                </c:pt>
                <c:pt idx="5">
                  <c:v>42.9</c:v>
                </c:pt>
                <c:pt idx="6">
                  <c:v>8</c:v>
                </c:pt>
                <c:pt idx="7">
                  <c:v>21</c:v>
                </c:pt>
                <c:pt idx="8">
                  <c:v>42.1</c:v>
                </c:pt>
                <c:pt idx="9">
                  <c:v>9</c:v>
                </c:pt>
                <c:pt idx="10">
                  <c:v>10</c:v>
                </c:pt>
                <c:pt idx="11">
                  <c:v>21.7</c:v>
                </c:pt>
                <c:pt idx="12">
                  <c:v>20.57</c:v>
                </c:pt>
                <c:pt idx="13">
                  <c:v>118.86</c:v>
                </c:pt>
                <c:pt idx="14">
                  <c:v>225.1</c:v>
                </c:pt>
                <c:pt idx="15">
                  <c:v>7</c:v>
                </c:pt>
                <c:pt idx="16">
                  <c:v>7.8599999999999977</c:v>
                </c:pt>
                <c:pt idx="17">
                  <c:v>8.6</c:v>
                </c:pt>
                <c:pt idx="18">
                  <c:v>5.43</c:v>
                </c:pt>
                <c:pt idx="19">
                  <c:v>108.14</c:v>
                </c:pt>
                <c:pt idx="20">
                  <c:v>96.9</c:v>
                </c:pt>
                <c:pt idx="21">
                  <c:v>5.4</c:v>
                </c:pt>
                <c:pt idx="22">
                  <c:v>7.71</c:v>
                </c:pt>
                <c:pt idx="23">
                  <c:v>42.1</c:v>
                </c:pt>
                <c:pt idx="24">
                  <c:v>16.18</c:v>
                </c:pt>
                <c:pt idx="25">
                  <c:v>61.14</c:v>
                </c:pt>
                <c:pt idx="26">
                  <c:v>73.400000000000006</c:v>
                </c:pt>
              </c:numCache>
            </c:numRef>
          </c:yVal>
          <c:smooth val="0"/>
        </c:ser>
        <c:dLbls>
          <c:showLegendKey val="0"/>
          <c:showVal val="0"/>
          <c:showCatName val="0"/>
          <c:showSerName val="0"/>
          <c:showPercent val="0"/>
          <c:showBubbleSize val="0"/>
        </c:dLbls>
        <c:axId val="50734912"/>
        <c:axId val="51128912"/>
      </c:scatterChart>
      <c:valAx>
        <c:axId val="50734912"/>
        <c:scaling>
          <c:logBase val="10"/>
          <c:orientation val="minMax"/>
        </c:scaling>
        <c:delete val="0"/>
        <c:axPos val="b"/>
        <c:numFmt formatCode="0.0E+00" sourceLinked="0"/>
        <c:majorTickMark val="out"/>
        <c:minorTickMark val="none"/>
        <c:tickLblPos val="nextTo"/>
        <c:txPr>
          <a:bodyPr/>
          <a:lstStyle/>
          <a:p>
            <a:pPr>
              <a:defRPr sz="1000"/>
            </a:pPr>
            <a:endParaRPr lang="en-US"/>
          </a:p>
        </c:txPr>
        <c:crossAx val="51128912"/>
        <c:crossesAt val="0.1"/>
        <c:crossBetween val="midCat"/>
      </c:valAx>
      <c:valAx>
        <c:axId val="51128912"/>
        <c:scaling>
          <c:logBase val="10"/>
          <c:orientation val="minMax"/>
        </c:scaling>
        <c:delete val="0"/>
        <c:axPos val="l"/>
        <c:majorGridlines/>
        <c:title>
          <c:tx>
            <c:rich>
              <a:bodyPr rot="-5400000" vert="horz"/>
              <a:lstStyle/>
              <a:p>
                <a:pPr>
                  <a:defRPr sz="1200"/>
                </a:pPr>
                <a:r>
                  <a:rPr lang="en-US" sz="1200"/>
                  <a:t>YOY </a:t>
                </a:r>
              </a:p>
            </c:rich>
          </c:tx>
          <c:overlay val="0"/>
        </c:title>
        <c:numFmt formatCode="0.0E+00" sourceLinked="0"/>
        <c:majorTickMark val="out"/>
        <c:minorTickMark val="none"/>
        <c:tickLblPos val="nextTo"/>
        <c:txPr>
          <a:bodyPr/>
          <a:lstStyle/>
          <a:p>
            <a:pPr>
              <a:defRPr sz="1000"/>
            </a:pPr>
            <a:endParaRPr lang="en-US"/>
          </a:p>
        </c:txPr>
        <c:crossAx val="50734912"/>
        <c:crosses val="autoZero"/>
        <c:crossBetween val="midCat"/>
      </c:valAx>
    </c:plotArea>
    <c:legend>
      <c:legendPos val="r"/>
      <c:legendEntry>
        <c:idx val="2"/>
        <c:delete val="1"/>
      </c:legendEntry>
      <c:legendEntry>
        <c:idx val="3"/>
        <c:delete val="1"/>
      </c:legendEntry>
      <c:layout>
        <c:manualLayout>
          <c:xMode val="edge"/>
          <c:yMode val="edge"/>
          <c:x val="0.67432442636269996"/>
          <c:y val="0.69639804049764498"/>
          <c:w val="0.208095082915566"/>
          <c:h val="0.184337495905215"/>
        </c:manualLayout>
      </c:layout>
      <c:overlay val="0"/>
      <c:txPr>
        <a:bodyPr/>
        <a:lstStyle/>
        <a:p>
          <a:pPr>
            <a:defRPr sz="10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800"/>
            </a:pPr>
            <a:r>
              <a:rPr lang="en-US" sz="1000" dirty="0" smtClean="0"/>
              <a:t>CSD </a:t>
            </a:r>
            <a:r>
              <a:rPr lang="en-US" sz="1000" dirty="0"/>
              <a:t>v YOY Great</a:t>
            </a:r>
            <a:r>
              <a:rPr lang="en-US" sz="1000" baseline="0" dirty="0"/>
              <a:t> Wicomico River</a:t>
            </a:r>
            <a:endParaRPr lang="en-US" sz="1000" dirty="0"/>
          </a:p>
        </c:rich>
      </c:tx>
      <c:overlay val="0"/>
    </c:title>
    <c:autoTitleDeleted val="0"/>
    <c:plotArea>
      <c:layout>
        <c:manualLayout>
          <c:layoutTarget val="inner"/>
          <c:xMode val="edge"/>
          <c:yMode val="edge"/>
          <c:x val="0.20072920865837601"/>
          <c:y val="0.119873804998417"/>
          <c:w val="0.66964221789519696"/>
          <c:h val="0.73732163846204801"/>
        </c:manualLayout>
      </c:layout>
      <c:scatterChart>
        <c:scatterStyle val="lineMarker"/>
        <c:varyColors val="0"/>
        <c:ser>
          <c:idx val="4"/>
          <c:order val="0"/>
          <c:tx>
            <c:v>GW 98-05</c:v>
          </c:tx>
          <c:spPr>
            <a:ln w="47625">
              <a:noFill/>
            </a:ln>
          </c:spPr>
          <c:trendline>
            <c:trendlineType val="linear"/>
            <c:dispRSqr val="0"/>
            <c:dispEq val="0"/>
          </c:trendline>
          <c:xVal>
            <c:numRef>
              <c:f>Sheet5!$K$2:$K$24</c:f>
              <c:numCache>
                <c:formatCode>General</c:formatCode>
                <c:ptCount val="23"/>
                <c:pt idx="0">
                  <c:v>82.3</c:v>
                </c:pt>
                <c:pt idx="1">
                  <c:v>61.73</c:v>
                </c:pt>
                <c:pt idx="2">
                  <c:v>144.03</c:v>
                </c:pt>
                <c:pt idx="3">
                  <c:v>370.37</c:v>
                </c:pt>
                <c:pt idx="4">
                  <c:v>102.88</c:v>
                </c:pt>
                <c:pt idx="5">
                  <c:v>226.34</c:v>
                </c:pt>
                <c:pt idx="6">
                  <c:v>41.15</c:v>
                </c:pt>
                <c:pt idx="7">
                  <c:v>123.46</c:v>
                </c:pt>
                <c:pt idx="8">
                  <c:v>226.34</c:v>
                </c:pt>
                <c:pt idx="9">
                  <c:v>144.03</c:v>
                </c:pt>
                <c:pt idx="10">
                  <c:v>205.76</c:v>
                </c:pt>
                <c:pt idx="11">
                  <c:v>185.19</c:v>
                </c:pt>
                <c:pt idx="12">
                  <c:v>493.83</c:v>
                </c:pt>
                <c:pt idx="13">
                  <c:v>802.47</c:v>
                </c:pt>
                <c:pt idx="14">
                  <c:v>3168.72</c:v>
                </c:pt>
                <c:pt idx="15">
                  <c:v>174.9</c:v>
                </c:pt>
                <c:pt idx="16">
                  <c:v>72.02</c:v>
                </c:pt>
                <c:pt idx="17">
                  <c:v>329.22</c:v>
                </c:pt>
                <c:pt idx="18">
                  <c:v>61.73</c:v>
                </c:pt>
                <c:pt idx="19">
                  <c:v>51.44</c:v>
                </c:pt>
                <c:pt idx="20">
                  <c:v>82.3</c:v>
                </c:pt>
                <c:pt idx="21">
                  <c:v>82.3</c:v>
                </c:pt>
                <c:pt idx="22">
                  <c:v>164.61</c:v>
                </c:pt>
              </c:numCache>
            </c:numRef>
          </c:xVal>
          <c:yVal>
            <c:numRef>
              <c:f>Sheet5!$L$2:$L$24</c:f>
              <c:numCache>
                <c:formatCode>General</c:formatCode>
                <c:ptCount val="23"/>
                <c:pt idx="0">
                  <c:v>5.8</c:v>
                </c:pt>
                <c:pt idx="1">
                  <c:v>4</c:v>
                </c:pt>
                <c:pt idx="2">
                  <c:v>2.1</c:v>
                </c:pt>
                <c:pt idx="3">
                  <c:v>3.2</c:v>
                </c:pt>
                <c:pt idx="4">
                  <c:v>1</c:v>
                </c:pt>
                <c:pt idx="5">
                  <c:v>1.43</c:v>
                </c:pt>
                <c:pt idx="6">
                  <c:v>1.86</c:v>
                </c:pt>
                <c:pt idx="7">
                  <c:v>0.86</c:v>
                </c:pt>
                <c:pt idx="8">
                  <c:v>0.86</c:v>
                </c:pt>
                <c:pt idx="9">
                  <c:v>7.8599999999999977</c:v>
                </c:pt>
                <c:pt idx="10">
                  <c:v>9.14</c:v>
                </c:pt>
                <c:pt idx="11">
                  <c:v>6.71</c:v>
                </c:pt>
                <c:pt idx="12">
                  <c:v>9.57</c:v>
                </c:pt>
                <c:pt idx="13">
                  <c:v>19.86</c:v>
                </c:pt>
                <c:pt idx="14">
                  <c:v>135.57</c:v>
                </c:pt>
                <c:pt idx="15">
                  <c:v>1</c:v>
                </c:pt>
                <c:pt idx="16">
                  <c:v>0.56999999999999995</c:v>
                </c:pt>
                <c:pt idx="17">
                  <c:v>9.14</c:v>
                </c:pt>
                <c:pt idx="18">
                  <c:v>0.28999999999999998</c:v>
                </c:pt>
                <c:pt idx="19">
                  <c:v>0.14000000000000001</c:v>
                </c:pt>
                <c:pt idx="20">
                  <c:v>1</c:v>
                </c:pt>
                <c:pt idx="21">
                  <c:v>0.14000000000000001</c:v>
                </c:pt>
                <c:pt idx="22">
                  <c:v>1.43</c:v>
                </c:pt>
              </c:numCache>
            </c:numRef>
          </c:yVal>
          <c:smooth val="0"/>
        </c:ser>
        <c:ser>
          <c:idx val="5"/>
          <c:order val="1"/>
          <c:tx>
            <c:v>GW 06-14</c:v>
          </c:tx>
          <c:spPr>
            <a:ln w="47625">
              <a:noFill/>
            </a:ln>
          </c:spPr>
          <c:trendline>
            <c:spPr>
              <a:ln w="19050" cmpd="sng">
                <a:solidFill>
                  <a:schemeClr val="accent6"/>
                </a:solidFill>
              </a:ln>
            </c:spPr>
            <c:trendlineType val="linear"/>
            <c:dispRSqr val="0"/>
            <c:dispEq val="0"/>
          </c:trendline>
          <c:xVal>
            <c:numRef>
              <c:f>Sheet5!$K$25:$K$51</c:f>
              <c:numCache>
                <c:formatCode>General</c:formatCode>
                <c:ptCount val="27"/>
                <c:pt idx="0">
                  <c:v>1232.51</c:v>
                </c:pt>
                <c:pt idx="1">
                  <c:v>1012.35</c:v>
                </c:pt>
                <c:pt idx="2">
                  <c:v>3526.75</c:v>
                </c:pt>
                <c:pt idx="3">
                  <c:v>4440.33</c:v>
                </c:pt>
                <c:pt idx="4">
                  <c:v>1759.26</c:v>
                </c:pt>
                <c:pt idx="5">
                  <c:v>5104.9399999999996</c:v>
                </c:pt>
                <c:pt idx="6">
                  <c:v>396.91</c:v>
                </c:pt>
                <c:pt idx="7">
                  <c:v>1735.19</c:v>
                </c:pt>
                <c:pt idx="8">
                  <c:v>8877.7800000000007</c:v>
                </c:pt>
                <c:pt idx="9">
                  <c:v>462.96</c:v>
                </c:pt>
                <c:pt idx="10">
                  <c:v>267.49</c:v>
                </c:pt>
                <c:pt idx="11">
                  <c:v>1759.26</c:v>
                </c:pt>
                <c:pt idx="12">
                  <c:v>3364.2</c:v>
                </c:pt>
                <c:pt idx="13">
                  <c:v>2098.77</c:v>
                </c:pt>
                <c:pt idx="14">
                  <c:v>3662.55</c:v>
                </c:pt>
                <c:pt idx="15">
                  <c:v>1131.69</c:v>
                </c:pt>
                <c:pt idx="16">
                  <c:v>1337.45</c:v>
                </c:pt>
                <c:pt idx="17">
                  <c:v>4670.78</c:v>
                </c:pt>
                <c:pt idx="18">
                  <c:v>29773.66</c:v>
                </c:pt>
                <c:pt idx="19">
                  <c:v>16316.87</c:v>
                </c:pt>
                <c:pt idx="20">
                  <c:v>43930.04</c:v>
                </c:pt>
                <c:pt idx="21">
                  <c:v>843.62</c:v>
                </c:pt>
                <c:pt idx="22">
                  <c:v>1728.4</c:v>
                </c:pt>
                <c:pt idx="23">
                  <c:v>3312.76</c:v>
                </c:pt>
                <c:pt idx="24">
                  <c:v>17078.189999999999</c:v>
                </c:pt>
                <c:pt idx="25">
                  <c:v>15946.5</c:v>
                </c:pt>
                <c:pt idx="26">
                  <c:v>45349.79</c:v>
                </c:pt>
              </c:numCache>
            </c:numRef>
          </c:xVal>
          <c:yVal>
            <c:numRef>
              <c:f>Sheet5!$L$25:$L$51</c:f>
              <c:numCache>
                <c:formatCode>General</c:formatCode>
                <c:ptCount val="27"/>
                <c:pt idx="0">
                  <c:v>37.86</c:v>
                </c:pt>
                <c:pt idx="1">
                  <c:v>4.29</c:v>
                </c:pt>
                <c:pt idx="2">
                  <c:v>108.71</c:v>
                </c:pt>
                <c:pt idx="3">
                  <c:v>18.57</c:v>
                </c:pt>
                <c:pt idx="4">
                  <c:v>16</c:v>
                </c:pt>
                <c:pt idx="5">
                  <c:v>39.43</c:v>
                </c:pt>
                <c:pt idx="6">
                  <c:v>40.71</c:v>
                </c:pt>
                <c:pt idx="7">
                  <c:v>8.7100000000000009</c:v>
                </c:pt>
                <c:pt idx="8">
                  <c:v>14</c:v>
                </c:pt>
                <c:pt idx="9">
                  <c:v>2.57</c:v>
                </c:pt>
                <c:pt idx="10">
                  <c:v>2</c:v>
                </c:pt>
                <c:pt idx="11">
                  <c:v>8.7100000000000009</c:v>
                </c:pt>
                <c:pt idx="12">
                  <c:v>7.43</c:v>
                </c:pt>
                <c:pt idx="13">
                  <c:v>5.43</c:v>
                </c:pt>
                <c:pt idx="14">
                  <c:v>13.86</c:v>
                </c:pt>
                <c:pt idx="15">
                  <c:v>2</c:v>
                </c:pt>
                <c:pt idx="16">
                  <c:v>1.29</c:v>
                </c:pt>
                <c:pt idx="17">
                  <c:v>39.86</c:v>
                </c:pt>
                <c:pt idx="18">
                  <c:v>57.71</c:v>
                </c:pt>
                <c:pt idx="19">
                  <c:v>17.57</c:v>
                </c:pt>
                <c:pt idx="20">
                  <c:v>392.86</c:v>
                </c:pt>
                <c:pt idx="21">
                  <c:v>15.71</c:v>
                </c:pt>
                <c:pt idx="22">
                  <c:v>6.8599999999999977</c:v>
                </c:pt>
                <c:pt idx="23">
                  <c:v>6.8599999999999977</c:v>
                </c:pt>
                <c:pt idx="24">
                  <c:v>18.71</c:v>
                </c:pt>
                <c:pt idx="25">
                  <c:v>14.57</c:v>
                </c:pt>
                <c:pt idx="26">
                  <c:v>16.14</c:v>
                </c:pt>
              </c:numCache>
            </c:numRef>
          </c:yVal>
          <c:smooth val="0"/>
        </c:ser>
        <c:dLbls>
          <c:showLegendKey val="0"/>
          <c:showVal val="0"/>
          <c:showCatName val="0"/>
          <c:showSerName val="0"/>
          <c:showPercent val="0"/>
          <c:showBubbleSize val="0"/>
        </c:dLbls>
        <c:axId val="51213472"/>
        <c:axId val="51214032"/>
      </c:scatterChart>
      <c:valAx>
        <c:axId val="51213472"/>
        <c:scaling>
          <c:logBase val="10"/>
          <c:orientation val="minMax"/>
        </c:scaling>
        <c:delete val="0"/>
        <c:axPos val="b"/>
        <c:numFmt formatCode="0.0E+00" sourceLinked="0"/>
        <c:majorTickMark val="out"/>
        <c:minorTickMark val="none"/>
        <c:tickLblPos val="nextTo"/>
        <c:txPr>
          <a:bodyPr/>
          <a:lstStyle/>
          <a:p>
            <a:pPr>
              <a:defRPr sz="1000"/>
            </a:pPr>
            <a:endParaRPr lang="en-US"/>
          </a:p>
        </c:txPr>
        <c:crossAx val="51214032"/>
        <c:crossesAt val="0.1"/>
        <c:crossBetween val="midCat"/>
      </c:valAx>
      <c:valAx>
        <c:axId val="51214032"/>
        <c:scaling>
          <c:logBase val="10"/>
          <c:orientation val="minMax"/>
        </c:scaling>
        <c:delete val="0"/>
        <c:axPos val="l"/>
        <c:majorGridlines/>
        <c:title>
          <c:tx>
            <c:rich>
              <a:bodyPr rot="-5400000" vert="horz"/>
              <a:lstStyle/>
              <a:p>
                <a:pPr>
                  <a:defRPr sz="1200"/>
                </a:pPr>
                <a:r>
                  <a:rPr lang="en-US" sz="1200"/>
                  <a:t>YOY </a:t>
                </a:r>
              </a:p>
            </c:rich>
          </c:tx>
          <c:overlay val="0"/>
        </c:title>
        <c:numFmt formatCode="0.0E+00" sourceLinked="0"/>
        <c:majorTickMark val="out"/>
        <c:minorTickMark val="none"/>
        <c:tickLblPos val="nextTo"/>
        <c:txPr>
          <a:bodyPr/>
          <a:lstStyle/>
          <a:p>
            <a:pPr>
              <a:defRPr sz="1000"/>
            </a:pPr>
            <a:endParaRPr lang="en-US"/>
          </a:p>
        </c:txPr>
        <c:crossAx val="51213472"/>
        <c:crosses val="autoZero"/>
        <c:crossBetween val="midCat"/>
      </c:valAx>
    </c:plotArea>
    <c:legend>
      <c:legendPos val="r"/>
      <c:legendEntry>
        <c:idx val="2"/>
        <c:delete val="1"/>
      </c:legendEntry>
      <c:legendEntry>
        <c:idx val="3"/>
        <c:delete val="1"/>
      </c:legendEntry>
      <c:layout>
        <c:manualLayout>
          <c:xMode val="edge"/>
          <c:yMode val="edge"/>
          <c:x val="0.63706688522377997"/>
          <c:y val="0.68078056962692901"/>
          <c:w val="0.217611584679343"/>
          <c:h val="0.18536289874947801"/>
        </c:manualLayout>
      </c:layout>
      <c:overlay val="0"/>
      <c:txPr>
        <a:bodyPr/>
        <a:lstStyle/>
        <a:p>
          <a:pPr>
            <a:defRPr sz="100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5BF12C-CA1C-0A4A-A74B-3B87AD28F243}" type="datetimeFigureOut">
              <a:rPr lang="en-US" smtClean="0"/>
              <a:t>3/4/2016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DB62930-E668-D24F-93F0-5AC2F2CA2A14}" type="slidenum">
              <a:rPr lang="en-US" smtClean="0"/>
              <a:t>‹#›</a:t>
            </a:fld>
            <a:endParaRPr lang="en-US"/>
          </a:p>
        </p:txBody>
      </p:sp>
    </p:spTree>
    <p:extLst>
      <p:ext uri="{BB962C8B-B14F-4D97-AF65-F5344CB8AC3E}">
        <p14:creationId xmlns:p14="http://schemas.microsoft.com/office/powerpoint/2010/main" val="16661848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43748F-22FD-734E-B1FC-31178B755ED5}" type="datetimeFigureOut">
              <a:rPr lang="en-US" smtClean="0"/>
              <a:t>3/4/2016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803F63-4C0E-384E-9EF8-B94427BCE055}" type="slidenum">
              <a:rPr lang="en-US" smtClean="0"/>
              <a:t>‹#›</a:t>
            </a:fld>
            <a:endParaRPr lang="en-US"/>
          </a:p>
        </p:txBody>
      </p:sp>
    </p:spTree>
    <p:extLst>
      <p:ext uri="{BB962C8B-B14F-4D97-AF65-F5344CB8AC3E}">
        <p14:creationId xmlns:p14="http://schemas.microsoft.com/office/powerpoint/2010/main" val="206001503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Ryan’s comment: interactions</a:t>
            </a:r>
            <a:r>
              <a:rPr lang="en-US" baseline="0" dirty="0" smtClean="0"/>
              <a:t> of climate (increased precipitation frequency/intensity) with changing land use -&gt; increases in pollutants, anthropogenic toxins; also HAB toxins; in general, what else besides acidification is challenging oyster health/performance?</a:t>
            </a:r>
            <a:endParaRPr lang="en-US" dirty="0" smtClean="0"/>
          </a:p>
          <a:p>
            <a:endParaRPr lang="en-US" dirty="0"/>
          </a:p>
        </p:txBody>
      </p:sp>
      <p:sp>
        <p:nvSpPr>
          <p:cNvPr id="4" name="Slide Number Placeholder 3"/>
          <p:cNvSpPr>
            <a:spLocks noGrp="1"/>
          </p:cNvSpPr>
          <p:nvPr>
            <p:ph type="sldNum" sz="quarter" idx="10"/>
          </p:nvPr>
        </p:nvSpPr>
        <p:spPr/>
        <p:txBody>
          <a:bodyPr/>
          <a:lstStyle/>
          <a:p>
            <a:fld id="{71803F63-4C0E-384E-9EF8-B94427BCE055}" type="slidenum">
              <a:rPr lang="en-US" smtClean="0"/>
              <a:t>9</a:t>
            </a:fld>
            <a:endParaRPr lang="en-US"/>
          </a:p>
        </p:txBody>
      </p:sp>
    </p:spTree>
    <p:extLst>
      <p:ext uri="{BB962C8B-B14F-4D97-AF65-F5344CB8AC3E}">
        <p14:creationId xmlns:p14="http://schemas.microsoft.com/office/powerpoint/2010/main" val="3397793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Dermo</a:t>
            </a:r>
            <a:r>
              <a:rPr lang="en-US" dirty="0" smtClean="0"/>
              <a:t> weighted </a:t>
            </a:r>
            <a:r>
              <a:rPr lang="en-US" dirty="0" err="1" smtClean="0"/>
              <a:t>prevalance</a:t>
            </a:r>
            <a:r>
              <a:rPr lang="en-US" baseline="0" dirty="0" smtClean="0"/>
              <a:t> maxima in fall in spring import deployments, 1950s to present</a:t>
            </a:r>
          </a:p>
          <a:p>
            <a:endParaRPr lang="en-US" dirty="0"/>
          </a:p>
        </p:txBody>
      </p:sp>
      <p:sp>
        <p:nvSpPr>
          <p:cNvPr id="4" name="Slide Number Placeholder 3"/>
          <p:cNvSpPr>
            <a:spLocks noGrp="1"/>
          </p:cNvSpPr>
          <p:nvPr>
            <p:ph type="sldNum" sz="quarter" idx="10"/>
          </p:nvPr>
        </p:nvSpPr>
        <p:spPr/>
        <p:txBody>
          <a:bodyPr/>
          <a:lstStyle/>
          <a:p>
            <a:fld id="{71803F63-4C0E-384E-9EF8-B94427BCE055}" type="slidenum">
              <a:rPr lang="en-US" smtClean="0"/>
              <a:t>11</a:t>
            </a:fld>
            <a:endParaRPr lang="en-US"/>
          </a:p>
        </p:txBody>
      </p:sp>
    </p:spTree>
    <p:extLst>
      <p:ext uri="{BB962C8B-B14F-4D97-AF65-F5344CB8AC3E}">
        <p14:creationId xmlns:p14="http://schemas.microsoft.com/office/powerpoint/2010/main" val="88290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effects? Continued intensification of </a:t>
            </a:r>
            <a:r>
              <a:rPr lang="en-US" baseline="0" dirty="0" err="1" smtClean="0"/>
              <a:t>dermo</a:t>
            </a:r>
            <a:r>
              <a:rPr lang="en-US" baseline="0" dirty="0" smtClean="0"/>
              <a:t> outpacing oyster capacity for response? Increased selective pressure for genuine resistance leaving oysters (somewhat paradoxically) better off? </a:t>
            </a:r>
            <a:endParaRPr lang="en-US" dirty="0"/>
          </a:p>
        </p:txBody>
      </p:sp>
      <p:sp>
        <p:nvSpPr>
          <p:cNvPr id="4" name="Slide Number Placeholder 3"/>
          <p:cNvSpPr>
            <a:spLocks noGrp="1"/>
          </p:cNvSpPr>
          <p:nvPr>
            <p:ph type="sldNum" sz="quarter" idx="10"/>
          </p:nvPr>
        </p:nvSpPr>
        <p:spPr/>
        <p:txBody>
          <a:bodyPr/>
          <a:lstStyle/>
          <a:p>
            <a:fld id="{71803F63-4C0E-384E-9EF8-B94427BCE055}" type="slidenum">
              <a:rPr lang="en-US" smtClean="0"/>
              <a:t>12</a:t>
            </a:fld>
            <a:endParaRPr lang="en-US"/>
          </a:p>
        </p:txBody>
      </p:sp>
    </p:spTree>
    <p:extLst>
      <p:ext uri="{BB962C8B-B14F-4D97-AF65-F5344CB8AC3E}">
        <p14:creationId xmlns:p14="http://schemas.microsoft.com/office/powerpoint/2010/main" val="1197443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Patent tong survey –</a:t>
            </a:r>
            <a:r>
              <a:rPr lang="en-US" baseline="0" dirty="0" smtClean="0"/>
              <a:t> Conducted every fall in late October into November. Stratified random design. Sample consists of a grab with a hydraulic patent tong – 1 m2 opening. For each sample obtain a length demographic by measuring (length, technically height, of distance from hinge to growing edge) all of the live oysters collected. This includes spat which </a:t>
            </a:r>
            <a:r>
              <a:rPr lang="en-US" baseline="0" smtClean="0"/>
              <a:t>are identified </a:t>
            </a:r>
            <a:r>
              <a:rPr lang="en-US" baseline="0" dirty="0" smtClean="0"/>
              <a:t>in the field as oysters that are growing flat along the shells surface (i.e. has not yet started to cup). </a:t>
            </a:r>
            <a:endParaRPr lang="en-US" dirty="0"/>
          </a:p>
        </p:txBody>
      </p:sp>
      <p:sp>
        <p:nvSpPr>
          <p:cNvPr id="4" name="Slide Number Placeholder 3"/>
          <p:cNvSpPr>
            <a:spLocks noGrp="1"/>
          </p:cNvSpPr>
          <p:nvPr>
            <p:ph type="sldNum" sz="quarter" idx="10"/>
          </p:nvPr>
        </p:nvSpPr>
        <p:spPr/>
        <p:txBody>
          <a:bodyPr/>
          <a:lstStyle/>
          <a:p>
            <a:fld id="{7EE85704-216D-CC48-A046-4965B525DBA6}" type="slidenum">
              <a:rPr lang="en-US" smtClean="0"/>
              <a:t>13</a:t>
            </a:fld>
            <a:endParaRPr lang="en-US"/>
          </a:p>
        </p:txBody>
      </p:sp>
    </p:spTree>
    <p:extLst>
      <p:ext uri="{BB962C8B-B14F-4D97-AF65-F5344CB8AC3E}">
        <p14:creationId xmlns:p14="http://schemas.microsoft.com/office/powerpoint/2010/main" val="1192945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Roger: two</a:t>
            </a:r>
            <a:r>
              <a:rPr lang="en-US" baseline="0" dirty="0" smtClean="0"/>
              <a:t> points to encompass what we talked about. Feel free to shorten or rewrite as necessary—just wanted you to have these laid out in full so they were clear </a:t>
            </a:r>
            <a:r>
              <a:rPr lang="en-US" baseline="0" smtClean="0"/>
              <a:t>to you</a:t>
            </a:r>
            <a:endParaRPr lang="en-US"/>
          </a:p>
        </p:txBody>
      </p:sp>
      <p:sp>
        <p:nvSpPr>
          <p:cNvPr id="4" name="Slide Number Placeholder 3"/>
          <p:cNvSpPr>
            <a:spLocks noGrp="1"/>
          </p:cNvSpPr>
          <p:nvPr>
            <p:ph type="sldNum" sz="quarter" idx="10"/>
          </p:nvPr>
        </p:nvSpPr>
        <p:spPr/>
        <p:txBody>
          <a:bodyPr/>
          <a:lstStyle/>
          <a:p>
            <a:fld id="{71803F63-4C0E-384E-9EF8-B94427BCE055}" type="slidenum">
              <a:rPr lang="en-US" smtClean="0"/>
              <a:t>28</a:t>
            </a:fld>
            <a:endParaRPr lang="en-US"/>
          </a:p>
        </p:txBody>
      </p:sp>
    </p:spTree>
    <p:extLst>
      <p:ext uri="{BB962C8B-B14F-4D97-AF65-F5344CB8AC3E}">
        <p14:creationId xmlns:p14="http://schemas.microsoft.com/office/powerpoint/2010/main" val="261660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C05BD7-1437-7149-9D14-38F568532B0C}" type="datetime1">
              <a:rPr lang="en-US" smtClean="0"/>
              <a:t>3/4/2016</a:t>
            </a:fld>
            <a:endParaRPr lang="en-US"/>
          </a:p>
        </p:txBody>
      </p:sp>
      <p:sp>
        <p:nvSpPr>
          <p:cNvPr id="5" name="Footer Placeholder 4"/>
          <p:cNvSpPr>
            <a:spLocks noGrp="1"/>
          </p:cNvSpPr>
          <p:nvPr>
            <p:ph type="ftr" sz="quarter" idx="11"/>
          </p:nvPr>
        </p:nvSpPr>
        <p:spPr/>
        <p:txBody>
          <a:bodyPr/>
          <a:lstStyle/>
          <a:p>
            <a:r>
              <a:rPr lang="da-DK" smtClean="0"/>
              <a:t>Wesson (VMRC) - GIT - 12/2014</a:t>
            </a:r>
            <a:endParaRPr lang="en-US"/>
          </a:p>
        </p:txBody>
      </p:sp>
      <p:sp>
        <p:nvSpPr>
          <p:cNvPr id="6" name="Slide Number Placeholder 5"/>
          <p:cNvSpPr>
            <a:spLocks noGrp="1"/>
          </p:cNvSpPr>
          <p:nvPr>
            <p:ph type="sldNum" sz="quarter" idx="12"/>
          </p:nvPr>
        </p:nvSpPr>
        <p:spPr/>
        <p:txBody>
          <a:bodyPr/>
          <a:lstStyle/>
          <a:p>
            <a:fld id="{EE3097E2-350E-5840-8699-E64BF56528C4}" type="slidenum">
              <a:rPr lang="en-US" smtClean="0"/>
              <a:t>‹#›</a:t>
            </a:fld>
            <a:endParaRPr lang="en-US"/>
          </a:p>
        </p:txBody>
      </p:sp>
    </p:spTree>
    <p:extLst>
      <p:ext uri="{BB962C8B-B14F-4D97-AF65-F5344CB8AC3E}">
        <p14:creationId xmlns:p14="http://schemas.microsoft.com/office/powerpoint/2010/main" val="2535249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FC1FFA-815E-BD48-BC44-7D5404FB4F2D}" type="datetime1">
              <a:rPr lang="en-US" smtClean="0"/>
              <a:t>3/4/2016</a:t>
            </a:fld>
            <a:endParaRPr lang="en-US"/>
          </a:p>
        </p:txBody>
      </p:sp>
      <p:sp>
        <p:nvSpPr>
          <p:cNvPr id="5" name="Footer Placeholder 4"/>
          <p:cNvSpPr>
            <a:spLocks noGrp="1"/>
          </p:cNvSpPr>
          <p:nvPr>
            <p:ph type="ftr" sz="quarter" idx="11"/>
          </p:nvPr>
        </p:nvSpPr>
        <p:spPr/>
        <p:txBody>
          <a:bodyPr/>
          <a:lstStyle/>
          <a:p>
            <a:r>
              <a:rPr lang="da-DK" smtClean="0"/>
              <a:t>Wesson (VMRC) - GIT - 12/2014</a:t>
            </a:r>
            <a:endParaRPr lang="en-US"/>
          </a:p>
        </p:txBody>
      </p:sp>
      <p:sp>
        <p:nvSpPr>
          <p:cNvPr id="6" name="Slide Number Placeholder 5"/>
          <p:cNvSpPr>
            <a:spLocks noGrp="1"/>
          </p:cNvSpPr>
          <p:nvPr>
            <p:ph type="sldNum" sz="quarter" idx="12"/>
          </p:nvPr>
        </p:nvSpPr>
        <p:spPr/>
        <p:txBody>
          <a:bodyPr/>
          <a:lstStyle/>
          <a:p>
            <a:fld id="{EE3097E2-350E-5840-8699-E64BF56528C4}" type="slidenum">
              <a:rPr lang="en-US" smtClean="0"/>
              <a:t>‹#›</a:t>
            </a:fld>
            <a:endParaRPr lang="en-US"/>
          </a:p>
        </p:txBody>
      </p:sp>
    </p:spTree>
    <p:extLst>
      <p:ext uri="{BB962C8B-B14F-4D97-AF65-F5344CB8AC3E}">
        <p14:creationId xmlns:p14="http://schemas.microsoft.com/office/powerpoint/2010/main" val="1333587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925591-191A-1D40-98D6-9DD5DB7993D4}" type="datetime1">
              <a:rPr lang="en-US" smtClean="0"/>
              <a:t>3/4/2016</a:t>
            </a:fld>
            <a:endParaRPr lang="en-US"/>
          </a:p>
        </p:txBody>
      </p:sp>
      <p:sp>
        <p:nvSpPr>
          <p:cNvPr id="5" name="Footer Placeholder 4"/>
          <p:cNvSpPr>
            <a:spLocks noGrp="1"/>
          </p:cNvSpPr>
          <p:nvPr>
            <p:ph type="ftr" sz="quarter" idx="11"/>
          </p:nvPr>
        </p:nvSpPr>
        <p:spPr/>
        <p:txBody>
          <a:bodyPr/>
          <a:lstStyle/>
          <a:p>
            <a:r>
              <a:rPr lang="da-DK" smtClean="0"/>
              <a:t>Wesson (VMRC) - GIT - 12/2014</a:t>
            </a:r>
            <a:endParaRPr lang="en-US"/>
          </a:p>
        </p:txBody>
      </p:sp>
      <p:sp>
        <p:nvSpPr>
          <p:cNvPr id="6" name="Slide Number Placeholder 5"/>
          <p:cNvSpPr>
            <a:spLocks noGrp="1"/>
          </p:cNvSpPr>
          <p:nvPr>
            <p:ph type="sldNum" sz="quarter" idx="12"/>
          </p:nvPr>
        </p:nvSpPr>
        <p:spPr/>
        <p:txBody>
          <a:bodyPr/>
          <a:lstStyle/>
          <a:p>
            <a:fld id="{EE3097E2-350E-5840-8699-E64BF56528C4}" type="slidenum">
              <a:rPr lang="en-US" smtClean="0"/>
              <a:t>‹#›</a:t>
            </a:fld>
            <a:endParaRPr lang="en-US"/>
          </a:p>
        </p:txBody>
      </p:sp>
    </p:spTree>
    <p:extLst>
      <p:ext uri="{BB962C8B-B14F-4D97-AF65-F5344CB8AC3E}">
        <p14:creationId xmlns:p14="http://schemas.microsoft.com/office/powerpoint/2010/main" val="741386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8C59A-3A10-6A44-8988-B2EE199F5AD3}" type="datetime1">
              <a:rPr lang="en-US" smtClean="0"/>
              <a:t>3/4/2016</a:t>
            </a:fld>
            <a:endParaRPr lang="en-US"/>
          </a:p>
        </p:txBody>
      </p:sp>
      <p:sp>
        <p:nvSpPr>
          <p:cNvPr id="5" name="Footer Placeholder 4"/>
          <p:cNvSpPr>
            <a:spLocks noGrp="1"/>
          </p:cNvSpPr>
          <p:nvPr>
            <p:ph type="ftr" sz="quarter" idx="11"/>
          </p:nvPr>
        </p:nvSpPr>
        <p:spPr/>
        <p:txBody>
          <a:bodyPr/>
          <a:lstStyle/>
          <a:p>
            <a:r>
              <a:rPr lang="da-DK" smtClean="0"/>
              <a:t>Wesson (VMRC) - GIT - 12/2014</a:t>
            </a:r>
            <a:endParaRPr lang="en-US"/>
          </a:p>
        </p:txBody>
      </p:sp>
      <p:sp>
        <p:nvSpPr>
          <p:cNvPr id="6" name="Slide Number Placeholder 5"/>
          <p:cNvSpPr>
            <a:spLocks noGrp="1"/>
          </p:cNvSpPr>
          <p:nvPr>
            <p:ph type="sldNum" sz="quarter" idx="12"/>
          </p:nvPr>
        </p:nvSpPr>
        <p:spPr/>
        <p:txBody>
          <a:bodyPr/>
          <a:lstStyle/>
          <a:p>
            <a:fld id="{EE3097E2-350E-5840-8699-E64BF56528C4}" type="slidenum">
              <a:rPr lang="en-US" smtClean="0"/>
              <a:t>‹#›</a:t>
            </a:fld>
            <a:endParaRPr lang="en-US"/>
          </a:p>
        </p:txBody>
      </p:sp>
    </p:spTree>
    <p:extLst>
      <p:ext uri="{BB962C8B-B14F-4D97-AF65-F5344CB8AC3E}">
        <p14:creationId xmlns:p14="http://schemas.microsoft.com/office/powerpoint/2010/main" val="834978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514F6B-2257-6F4A-8E25-E51847149378}" type="datetime1">
              <a:rPr lang="en-US" smtClean="0"/>
              <a:t>3/4/2016</a:t>
            </a:fld>
            <a:endParaRPr lang="en-US"/>
          </a:p>
        </p:txBody>
      </p:sp>
      <p:sp>
        <p:nvSpPr>
          <p:cNvPr id="5" name="Footer Placeholder 4"/>
          <p:cNvSpPr>
            <a:spLocks noGrp="1"/>
          </p:cNvSpPr>
          <p:nvPr>
            <p:ph type="ftr" sz="quarter" idx="11"/>
          </p:nvPr>
        </p:nvSpPr>
        <p:spPr/>
        <p:txBody>
          <a:bodyPr/>
          <a:lstStyle/>
          <a:p>
            <a:r>
              <a:rPr lang="da-DK" smtClean="0"/>
              <a:t>Wesson (VMRC) - GIT - 12/2014</a:t>
            </a:r>
            <a:endParaRPr lang="en-US"/>
          </a:p>
        </p:txBody>
      </p:sp>
      <p:sp>
        <p:nvSpPr>
          <p:cNvPr id="6" name="Slide Number Placeholder 5"/>
          <p:cNvSpPr>
            <a:spLocks noGrp="1"/>
          </p:cNvSpPr>
          <p:nvPr>
            <p:ph type="sldNum" sz="quarter" idx="12"/>
          </p:nvPr>
        </p:nvSpPr>
        <p:spPr/>
        <p:txBody>
          <a:bodyPr/>
          <a:lstStyle/>
          <a:p>
            <a:fld id="{EE3097E2-350E-5840-8699-E64BF56528C4}" type="slidenum">
              <a:rPr lang="en-US" smtClean="0"/>
              <a:t>‹#›</a:t>
            </a:fld>
            <a:endParaRPr lang="en-US"/>
          </a:p>
        </p:txBody>
      </p:sp>
    </p:spTree>
    <p:extLst>
      <p:ext uri="{BB962C8B-B14F-4D97-AF65-F5344CB8AC3E}">
        <p14:creationId xmlns:p14="http://schemas.microsoft.com/office/powerpoint/2010/main" val="1981243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C42506-9A18-0A49-85F8-822740AA803B}" type="datetime1">
              <a:rPr lang="en-US" smtClean="0"/>
              <a:t>3/4/2016</a:t>
            </a:fld>
            <a:endParaRPr lang="en-US"/>
          </a:p>
        </p:txBody>
      </p:sp>
      <p:sp>
        <p:nvSpPr>
          <p:cNvPr id="6" name="Footer Placeholder 5"/>
          <p:cNvSpPr>
            <a:spLocks noGrp="1"/>
          </p:cNvSpPr>
          <p:nvPr>
            <p:ph type="ftr" sz="quarter" idx="11"/>
          </p:nvPr>
        </p:nvSpPr>
        <p:spPr/>
        <p:txBody>
          <a:bodyPr/>
          <a:lstStyle/>
          <a:p>
            <a:r>
              <a:rPr lang="da-DK" smtClean="0"/>
              <a:t>Wesson (VMRC) - GIT - 12/2014</a:t>
            </a:r>
            <a:endParaRPr lang="en-US"/>
          </a:p>
        </p:txBody>
      </p:sp>
      <p:sp>
        <p:nvSpPr>
          <p:cNvPr id="7" name="Slide Number Placeholder 6"/>
          <p:cNvSpPr>
            <a:spLocks noGrp="1"/>
          </p:cNvSpPr>
          <p:nvPr>
            <p:ph type="sldNum" sz="quarter" idx="12"/>
          </p:nvPr>
        </p:nvSpPr>
        <p:spPr/>
        <p:txBody>
          <a:bodyPr/>
          <a:lstStyle/>
          <a:p>
            <a:fld id="{EE3097E2-350E-5840-8699-E64BF56528C4}" type="slidenum">
              <a:rPr lang="en-US" smtClean="0"/>
              <a:t>‹#›</a:t>
            </a:fld>
            <a:endParaRPr lang="en-US"/>
          </a:p>
        </p:txBody>
      </p:sp>
    </p:spTree>
    <p:extLst>
      <p:ext uri="{BB962C8B-B14F-4D97-AF65-F5344CB8AC3E}">
        <p14:creationId xmlns:p14="http://schemas.microsoft.com/office/powerpoint/2010/main" val="235901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96CED9-5156-4047-BC09-E4619ACF3446}" type="datetime1">
              <a:rPr lang="en-US" smtClean="0"/>
              <a:t>3/4/2016</a:t>
            </a:fld>
            <a:endParaRPr lang="en-US"/>
          </a:p>
        </p:txBody>
      </p:sp>
      <p:sp>
        <p:nvSpPr>
          <p:cNvPr id="8" name="Footer Placeholder 7"/>
          <p:cNvSpPr>
            <a:spLocks noGrp="1"/>
          </p:cNvSpPr>
          <p:nvPr>
            <p:ph type="ftr" sz="quarter" idx="11"/>
          </p:nvPr>
        </p:nvSpPr>
        <p:spPr/>
        <p:txBody>
          <a:bodyPr/>
          <a:lstStyle/>
          <a:p>
            <a:r>
              <a:rPr lang="da-DK" smtClean="0"/>
              <a:t>Wesson (VMRC) - GIT - 12/2014</a:t>
            </a:r>
            <a:endParaRPr lang="en-US"/>
          </a:p>
        </p:txBody>
      </p:sp>
      <p:sp>
        <p:nvSpPr>
          <p:cNvPr id="9" name="Slide Number Placeholder 8"/>
          <p:cNvSpPr>
            <a:spLocks noGrp="1"/>
          </p:cNvSpPr>
          <p:nvPr>
            <p:ph type="sldNum" sz="quarter" idx="12"/>
          </p:nvPr>
        </p:nvSpPr>
        <p:spPr/>
        <p:txBody>
          <a:bodyPr/>
          <a:lstStyle/>
          <a:p>
            <a:fld id="{EE3097E2-350E-5840-8699-E64BF56528C4}" type="slidenum">
              <a:rPr lang="en-US" smtClean="0"/>
              <a:t>‹#›</a:t>
            </a:fld>
            <a:endParaRPr lang="en-US"/>
          </a:p>
        </p:txBody>
      </p:sp>
    </p:spTree>
    <p:extLst>
      <p:ext uri="{BB962C8B-B14F-4D97-AF65-F5344CB8AC3E}">
        <p14:creationId xmlns:p14="http://schemas.microsoft.com/office/powerpoint/2010/main" val="2230110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27319E-64DF-0E43-AC46-6E5338AF1308}" type="datetime1">
              <a:rPr lang="en-US" smtClean="0"/>
              <a:t>3/4/2016</a:t>
            </a:fld>
            <a:endParaRPr lang="en-US"/>
          </a:p>
        </p:txBody>
      </p:sp>
      <p:sp>
        <p:nvSpPr>
          <p:cNvPr id="4" name="Footer Placeholder 3"/>
          <p:cNvSpPr>
            <a:spLocks noGrp="1"/>
          </p:cNvSpPr>
          <p:nvPr>
            <p:ph type="ftr" sz="quarter" idx="11"/>
          </p:nvPr>
        </p:nvSpPr>
        <p:spPr/>
        <p:txBody>
          <a:bodyPr/>
          <a:lstStyle/>
          <a:p>
            <a:r>
              <a:rPr lang="da-DK" smtClean="0"/>
              <a:t>Wesson (VMRC) - GIT - 12/2014</a:t>
            </a:r>
            <a:endParaRPr lang="en-US"/>
          </a:p>
        </p:txBody>
      </p:sp>
      <p:sp>
        <p:nvSpPr>
          <p:cNvPr id="5" name="Slide Number Placeholder 4"/>
          <p:cNvSpPr>
            <a:spLocks noGrp="1"/>
          </p:cNvSpPr>
          <p:nvPr>
            <p:ph type="sldNum" sz="quarter" idx="12"/>
          </p:nvPr>
        </p:nvSpPr>
        <p:spPr/>
        <p:txBody>
          <a:bodyPr/>
          <a:lstStyle/>
          <a:p>
            <a:fld id="{EE3097E2-350E-5840-8699-E64BF56528C4}" type="slidenum">
              <a:rPr lang="en-US" smtClean="0"/>
              <a:t>‹#›</a:t>
            </a:fld>
            <a:endParaRPr lang="en-US"/>
          </a:p>
        </p:txBody>
      </p:sp>
    </p:spTree>
    <p:extLst>
      <p:ext uri="{BB962C8B-B14F-4D97-AF65-F5344CB8AC3E}">
        <p14:creationId xmlns:p14="http://schemas.microsoft.com/office/powerpoint/2010/main" val="3242033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53A5B5-4FDF-BD49-84EF-DDF9F5D36F39}" type="datetime1">
              <a:rPr lang="en-US" smtClean="0"/>
              <a:t>3/4/2016</a:t>
            </a:fld>
            <a:endParaRPr lang="en-US"/>
          </a:p>
        </p:txBody>
      </p:sp>
      <p:sp>
        <p:nvSpPr>
          <p:cNvPr id="3" name="Footer Placeholder 2"/>
          <p:cNvSpPr>
            <a:spLocks noGrp="1"/>
          </p:cNvSpPr>
          <p:nvPr>
            <p:ph type="ftr" sz="quarter" idx="11"/>
          </p:nvPr>
        </p:nvSpPr>
        <p:spPr/>
        <p:txBody>
          <a:bodyPr/>
          <a:lstStyle/>
          <a:p>
            <a:r>
              <a:rPr lang="da-DK" smtClean="0"/>
              <a:t>Wesson (VMRC) - GIT - 12/2014</a:t>
            </a:r>
            <a:endParaRPr lang="en-US"/>
          </a:p>
        </p:txBody>
      </p:sp>
      <p:sp>
        <p:nvSpPr>
          <p:cNvPr id="4" name="Slide Number Placeholder 3"/>
          <p:cNvSpPr>
            <a:spLocks noGrp="1"/>
          </p:cNvSpPr>
          <p:nvPr>
            <p:ph type="sldNum" sz="quarter" idx="12"/>
          </p:nvPr>
        </p:nvSpPr>
        <p:spPr/>
        <p:txBody>
          <a:bodyPr/>
          <a:lstStyle/>
          <a:p>
            <a:fld id="{EE3097E2-350E-5840-8699-E64BF56528C4}" type="slidenum">
              <a:rPr lang="en-US" smtClean="0"/>
              <a:t>‹#›</a:t>
            </a:fld>
            <a:endParaRPr lang="en-US"/>
          </a:p>
        </p:txBody>
      </p:sp>
    </p:spTree>
    <p:extLst>
      <p:ext uri="{BB962C8B-B14F-4D97-AF65-F5344CB8AC3E}">
        <p14:creationId xmlns:p14="http://schemas.microsoft.com/office/powerpoint/2010/main" val="930757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7829B7-BB53-EE4D-9DC9-9CDD5E820FC8}" type="datetime1">
              <a:rPr lang="en-US" smtClean="0"/>
              <a:t>3/4/2016</a:t>
            </a:fld>
            <a:endParaRPr lang="en-US"/>
          </a:p>
        </p:txBody>
      </p:sp>
      <p:sp>
        <p:nvSpPr>
          <p:cNvPr id="6" name="Footer Placeholder 5"/>
          <p:cNvSpPr>
            <a:spLocks noGrp="1"/>
          </p:cNvSpPr>
          <p:nvPr>
            <p:ph type="ftr" sz="quarter" idx="11"/>
          </p:nvPr>
        </p:nvSpPr>
        <p:spPr/>
        <p:txBody>
          <a:bodyPr/>
          <a:lstStyle/>
          <a:p>
            <a:r>
              <a:rPr lang="da-DK" smtClean="0"/>
              <a:t>Wesson (VMRC) - GIT - 12/2014</a:t>
            </a:r>
            <a:endParaRPr lang="en-US"/>
          </a:p>
        </p:txBody>
      </p:sp>
      <p:sp>
        <p:nvSpPr>
          <p:cNvPr id="7" name="Slide Number Placeholder 6"/>
          <p:cNvSpPr>
            <a:spLocks noGrp="1"/>
          </p:cNvSpPr>
          <p:nvPr>
            <p:ph type="sldNum" sz="quarter" idx="12"/>
          </p:nvPr>
        </p:nvSpPr>
        <p:spPr/>
        <p:txBody>
          <a:bodyPr/>
          <a:lstStyle/>
          <a:p>
            <a:fld id="{EE3097E2-350E-5840-8699-E64BF56528C4}" type="slidenum">
              <a:rPr lang="en-US" smtClean="0"/>
              <a:t>‹#›</a:t>
            </a:fld>
            <a:endParaRPr lang="en-US"/>
          </a:p>
        </p:txBody>
      </p:sp>
    </p:spTree>
    <p:extLst>
      <p:ext uri="{BB962C8B-B14F-4D97-AF65-F5344CB8AC3E}">
        <p14:creationId xmlns:p14="http://schemas.microsoft.com/office/powerpoint/2010/main" val="410728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F3A691-8B28-F344-AC3F-5D1BCDB85233}" type="datetime1">
              <a:rPr lang="en-US" smtClean="0"/>
              <a:t>3/4/2016</a:t>
            </a:fld>
            <a:endParaRPr lang="en-US"/>
          </a:p>
        </p:txBody>
      </p:sp>
      <p:sp>
        <p:nvSpPr>
          <p:cNvPr id="6" name="Footer Placeholder 5"/>
          <p:cNvSpPr>
            <a:spLocks noGrp="1"/>
          </p:cNvSpPr>
          <p:nvPr>
            <p:ph type="ftr" sz="quarter" idx="11"/>
          </p:nvPr>
        </p:nvSpPr>
        <p:spPr/>
        <p:txBody>
          <a:bodyPr/>
          <a:lstStyle/>
          <a:p>
            <a:r>
              <a:rPr lang="da-DK" smtClean="0"/>
              <a:t>Wesson (VMRC) - GIT - 12/2014</a:t>
            </a:r>
            <a:endParaRPr lang="en-US"/>
          </a:p>
        </p:txBody>
      </p:sp>
      <p:sp>
        <p:nvSpPr>
          <p:cNvPr id="7" name="Slide Number Placeholder 6"/>
          <p:cNvSpPr>
            <a:spLocks noGrp="1"/>
          </p:cNvSpPr>
          <p:nvPr>
            <p:ph type="sldNum" sz="quarter" idx="12"/>
          </p:nvPr>
        </p:nvSpPr>
        <p:spPr/>
        <p:txBody>
          <a:bodyPr/>
          <a:lstStyle/>
          <a:p>
            <a:fld id="{EE3097E2-350E-5840-8699-E64BF56528C4}" type="slidenum">
              <a:rPr lang="en-US" smtClean="0"/>
              <a:t>‹#›</a:t>
            </a:fld>
            <a:endParaRPr lang="en-US"/>
          </a:p>
        </p:txBody>
      </p:sp>
    </p:spTree>
    <p:extLst>
      <p:ext uri="{BB962C8B-B14F-4D97-AF65-F5344CB8AC3E}">
        <p14:creationId xmlns:p14="http://schemas.microsoft.com/office/powerpoint/2010/main" val="3865734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9A3CC-DA34-D349-B39F-912F9F172D2D}" type="datetime1">
              <a:rPr lang="en-US" smtClean="0"/>
              <a:t>3/4/2016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smtClean="0"/>
              <a:t>Wesson (VMRC) - GIT - 12/2014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097E2-350E-5840-8699-E64BF56528C4}" type="slidenum">
              <a:rPr lang="en-US" smtClean="0"/>
              <a:t>‹#›</a:t>
            </a:fld>
            <a:endParaRPr lang="en-US"/>
          </a:p>
        </p:txBody>
      </p:sp>
    </p:spTree>
    <p:extLst>
      <p:ext uri="{BB962C8B-B14F-4D97-AF65-F5344CB8AC3E}">
        <p14:creationId xmlns:p14="http://schemas.microsoft.com/office/powerpoint/2010/main" val="2758572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arnegie@vims.edu" TargetMode="External"/><Relationship Id="rId2" Type="http://schemas.openxmlformats.org/officeDocument/2006/relationships/hyperlink" Target="mailto:rmann@vims.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15172"/>
            <a:ext cx="7772400" cy="1470025"/>
          </a:xfrm>
        </p:spPr>
        <p:txBody>
          <a:bodyPr>
            <a:normAutofit/>
          </a:bodyPr>
          <a:lstStyle/>
          <a:p>
            <a:r>
              <a:rPr lang="en-US" dirty="0" smtClean="0"/>
              <a:t>Climate Change and Oysters in the Chesapeake Bay</a:t>
            </a:r>
            <a:endParaRPr lang="en-US" dirty="0"/>
          </a:p>
        </p:txBody>
      </p:sp>
      <p:sp>
        <p:nvSpPr>
          <p:cNvPr id="3" name="Subtitle 2"/>
          <p:cNvSpPr>
            <a:spLocks noGrp="1"/>
          </p:cNvSpPr>
          <p:nvPr>
            <p:ph type="subTitle" idx="1"/>
          </p:nvPr>
        </p:nvSpPr>
        <p:spPr>
          <a:xfrm>
            <a:off x="1371600" y="2953870"/>
            <a:ext cx="6400800" cy="1752600"/>
          </a:xfrm>
        </p:spPr>
        <p:txBody>
          <a:bodyPr>
            <a:normAutofit fontScale="25000" lnSpcReduction="20000"/>
          </a:bodyPr>
          <a:lstStyle/>
          <a:p>
            <a:r>
              <a:rPr lang="en-US" dirty="0" smtClean="0"/>
              <a:t> </a:t>
            </a:r>
            <a:r>
              <a:rPr lang="en-US" sz="6400" dirty="0" smtClean="0"/>
              <a:t>Roger Mann and Ryan Carnegie</a:t>
            </a:r>
          </a:p>
          <a:p>
            <a:r>
              <a:rPr lang="en-US" sz="6400" dirty="0" smtClean="0"/>
              <a:t>Virginia Institute of Marine Science</a:t>
            </a:r>
          </a:p>
          <a:p>
            <a:r>
              <a:rPr lang="en-US" sz="6400" dirty="0" smtClean="0"/>
              <a:t>Gloucester Point, VA 23062</a:t>
            </a:r>
          </a:p>
          <a:p>
            <a:endParaRPr lang="en-US" sz="6400" dirty="0" smtClean="0"/>
          </a:p>
          <a:p>
            <a:r>
              <a:rPr lang="en-US" sz="6400" dirty="0"/>
              <a:t>p</a:t>
            </a:r>
            <a:r>
              <a:rPr lang="en-US" sz="6400" dirty="0" smtClean="0"/>
              <a:t>resentation to </a:t>
            </a:r>
          </a:p>
          <a:p>
            <a:endParaRPr lang="en-US" sz="6400" dirty="0" smtClean="0"/>
          </a:p>
          <a:p>
            <a:r>
              <a:rPr lang="en-US" sz="6400" b="1" i="1" dirty="0" smtClean="0"/>
              <a:t>STAC</a:t>
            </a:r>
            <a:r>
              <a:rPr lang="en-US" sz="6400" dirty="0" smtClean="0"/>
              <a:t>, </a:t>
            </a:r>
            <a:r>
              <a:rPr lang="en-US" sz="6400" b="1" i="1" dirty="0"/>
              <a:t>Development of Climate Projections for Use in Chesapeake </a:t>
            </a:r>
            <a:endParaRPr lang="en-US" sz="6400" dirty="0"/>
          </a:p>
          <a:p>
            <a:r>
              <a:rPr lang="en-US" sz="6400" b="1" i="1" dirty="0"/>
              <a:t>Bay Program Assessments</a:t>
            </a:r>
            <a:endParaRPr lang="en-US" sz="6400" dirty="0"/>
          </a:p>
          <a:p>
            <a:r>
              <a:rPr lang="en-US" sz="6400" dirty="0" smtClean="0"/>
              <a:t>Annapolis, March 2016</a:t>
            </a:r>
          </a:p>
          <a:p>
            <a:endParaRPr lang="en-US" sz="6400" dirty="0"/>
          </a:p>
          <a:p>
            <a:r>
              <a:rPr lang="en-US" sz="6400" dirty="0" smtClean="0">
                <a:hlinkClick r:id="rId2"/>
              </a:rPr>
              <a:t>rmann@vims.edu</a:t>
            </a:r>
            <a:r>
              <a:rPr lang="en-US" sz="6400" dirty="0" smtClean="0"/>
              <a:t>, </a:t>
            </a:r>
            <a:r>
              <a:rPr lang="en-US" sz="6400" dirty="0" smtClean="0">
                <a:hlinkClick r:id="rId3"/>
              </a:rPr>
              <a:t>carnegie@vims.edu</a:t>
            </a:r>
            <a:endParaRPr lang="en-US" sz="6400" dirty="0" smtClean="0"/>
          </a:p>
          <a:p>
            <a:endParaRPr lang="en-US" sz="6400" dirty="0" smtClean="0"/>
          </a:p>
        </p:txBody>
      </p:sp>
    </p:spTree>
    <p:extLst>
      <p:ext uri="{BB962C8B-B14F-4D97-AF65-F5344CB8AC3E}">
        <p14:creationId xmlns:p14="http://schemas.microsoft.com/office/powerpoint/2010/main" val="3882636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1362"/>
          </a:xfrm>
        </p:spPr>
        <p:txBody>
          <a:bodyPr>
            <a:normAutofit/>
          </a:bodyPr>
          <a:lstStyle/>
          <a:p>
            <a:r>
              <a:rPr lang="en-US" sz="2800" u="sng" dirty="0"/>
              <a:t>I</a:t>
            </a:r>
            <a:r>
              <a:rPr lang="en-US" sz="2800" u="sng" dirty="0" smtClean="0"/>
              <a:t>mpact of </a:t>
            </a:r>
            <a:r>
              <a:rPr lang="en-US" sz="2800" u="sng" dirty="0"/>
              <a:t>diseases on </a:t>
            </a:r>
            <a:r>
              <a:rPr lang="en-US" sz="2800" u="sng" dirty="0" smtClean="0"/>
              <a:t>oysters</a:t>
            </a:r>
            <a:r>
              <a:rPr lang="en-US" sz="2800" dirty="0" smtClean="0"/>
              <a:t>?</a:t>
            </a:r>
            <a:endParaRPr lang="en-US" sz="2800" dirty="0"/>
          </a:p>
        </p:txBody>
      </p:sp>
      <p:sp>
        <p:nvSpPr>
          <p:cNvPr id="3" name="Content Placeholder 2"/>
          <p:cNvSpPr>
            <a:spLocks noGrp="1"/>
          </p:cNvSpPr>
          <p:nvPr>
            <p:ph idx="1"/>
          </p:nvPr>
        </p:nvSpPr>
        <p:spPr>
          <a:xfrm>
            <a:off x="524934" y="1016000"/>
            <a:ext cx="8229600" cy="4525963"/>
          </a:xfrm>
        </p:spPr>
        <p:txBody>
          <a:bodyPr>
            <a:normAutofit fontScale="92500" lnSpcReduction="10000"/>
          </a:bodyPr>
          <a:lstStyle/>
          <a:p>
            <a:r>
              <a:rPr lang="en-US" sz="2400" dirty="0"/>
              <a:t>This </a:t>
            </a:r>
            <a:r>
              <a:rPr lang="en-US" sz="2400" dirty="0" smtClean="0"/>
              <a:t>is in two parts: </a:t>
            </a:r>
            <a:r>
              <a:rPr lang="en-US" sz="2400" dirty="0"/>
              <a:t>climate on diseases and the disease-oyster interaction. </a:t>
            </a:r>
            <a:endParaRPr lang="en-US" sz="2400" dirty="0" smtClean="0"/>
          </a:p>
          <a:p>
            <a:r>
              <a:rPr lang="en-US" sz="2400" dirty="0" smtClean="0"/>
              <a:t>Diseases are moderated by temperature and salinity. This </a:t>
            </a:r>
            <a:r>
              <a:rPr lang="en-US" sz="2400" dirty="0"/>
              <a:t>is </a:t>
            </a:r>
            <a:r>
              <a:rPr lang="en-US" sz="2400" dirty="0" smtClean="0"/>
              <a:t>a </a:t>
            </a:r>
            <a:r>
              <a:rPr lang="en-US" sz="2400" dirty="0"/>
              <a:t>fluid situation as the native </a:t>
            </a:r>
            <a:r>
              <a:rPr lang="en-US" sz="2400" dirty="0" err="1"/>
              <a:t>Dermo</a:t>
            </a:r>
            <a:r>
              <a:rPr lang="en-US" sz="2400" dirty="0"/>
              <a:t> (</a:t>
            </a:r>
            <a:r>
              <a:rPr lang="en-US" sz="2400" i="1" dirty="0" err="1"/>
              <a:t>Perkinsus</a:t>
            </a:r>
            <a:r>
              <a:rPr lang="en-US" sz="2400" i="1" dirty="0"/>
              <a:t> </a:t>
            </a:r>
            <a:r>
              <a:rPr lang="en-US" sz="2400" i="1" dirty="0" err="1"/>
              <a:t>marinus</a:t>
            </a:r>
            <a:r>
              <a:rPr lang="en-US" sz="2400" dirty="0"/>
              <a:t>) evolves in response to competition with the introduced MSX (</a:t>
            </a:r>
            <a:r>
              <a:rPr lang="en-US" sz="2400" i="1" dirty="0" err="1"/>
              <a:t>Haplosporidium</a:t>
            </a:r>
            <a:r>
              <a:rPr lang="en-US" sz="2400" i="1" dirty="0"/>
              <a:t> </a:t>
            </a:r>
            <a:r>
              <a:rPr lang="en-US" sz="2400" i="1" dirty="0" err="1"/>
              <a:t>nelsoni</a:t>
            </a:r>
            <a:r>
              <a:rPr lang="en-US" sz="2400" dirty="0"/>
              <a:t>), and the oyster responds </a:t>
            </a:r>
            <a:r>
              <a:rPr lang="en-US" sz="2400" dirty="0" smtClean="0"/>
              <a:t>to both </a:t>
            </a:r>
            <a:r>
              <a:rPr lang="en-US" sz="2400" dirty="0"/>
              <a:t>these changing disease challenges. </a:t>
            </a:r>
            <a:endParaRPr lang="en-US" sz="2400" dirty="0" smtClean="0"/>
          </a:p>
          <a:p>
            <a:r>
              <a:rPr lang="en-US" sz="2400" dirty="0" smtClean="0"/>
              <a:t>Summary of recent changes in disease.</a:t>
            </a:r>
          </a:p>
          <a:p>
            <a:r>
              <a:rPr lang="en-US" sz="2400" dirty="0" smtClean="0"/>
              <a:t>Summary of “immediate” impact on oysters. </a:t>
            </a:r>
          </a:p>
          <a:p>
            <a:r>
              <a:rPr lang="en-US" sz="2400" dirty="0" smtClean="0"/>
              <a:t>Long term predictions for impact on population dynamics of oysters… </a:t>
            </a:r>
            <a:r>
              <a:rPr lang="en-US" sz="2400" i="1" dirty="0" smtClean="0"/>
              <a:t>preserving ecological and economic services are all about population dynamics and demographics. </a:t>
            </a:r>
          </a:p>
          <a:p>
            <a:r>
              <a:rPr lang="en-US" sz="2400" dirty="0" smtClean="0"/>
              <a:t>What do we need to know – new research questions.</a:t>
            </a:r>
          </a:p>
          <a:p>
            <a:endParaRPr lang="en-US" dirty="0"/>
          </a:p>
          <a:p>
            <a:endParaRPr lang="en-US" dirty="0"/>
          </a:p>
        </p:txBody>
      </p:sp>
      <p:sp>
        <p:nvSpPr>
          <p:cNvPr id="4" name="Footer Placeholder 3"/>
          <p:cNvSpPr>
            <a:spLocks noGrp="1"/>
          </p:cNvSpPr>
          <p:nvPr>
            <p:ph type="ftr" sz="quarter" idx="11"/>
          </p:nvPr>
        </p:nvSpPr>
        <p:spPr>
          <a:xfrm>
            <a:off x="5981700" y="6283325"/>
            <a:ext cx="2895600" cy="365125"/>
          </a:xfrm>
        </p:spPr>
        <p:txBody>
          <a:bodyPr/>
          <a:lstStyle/>
          <a:p>
            <a:r>
              <a:rPr lang="da-DK" dirty="0"/>
              <a:t>Mann &amp; Carnegie STAC </a:t>
            </a:r>
            <a:r>
              <a:rPr lang="da-DK" dirty="0" smtClean="0"/>
              <a:t>3/2016</a:t>
            </a:r>
            <a:endParaRPr lang="en-US" dirty="0"/>
          </a:p>
        </p:txBody>
      </p:sp>
    </p:spTree>
    <p:extLst>
      <p:ext uri="{BB962C8B-B14F-4D97-AF65-F5344CB8AC3E}">
        <p14:creationId xmlns:p14="http://schemas.microsoft.com/office/powerpoint/2010/main" val="183095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513" y="1265238"/>
            <a:ext cx="8291512" cy="3217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rot="16200000">
            <a:off x="-819331" y="2643287"/>
            <a:ext cx="2421304" cy="307777"/>
          </a:xfrm>
          <a:prstGeom prst="rect">
            <a:avLst/>
          </a:prstGeom>
          <a:noFill/>
        </p:spPr>
        <p:txBody>
          <a:bodyPr wrap="none">
            <a:spAutoFit/>
          </a:bodyPr>
          <a:lstStyle/>
          <a:p>
            <a:pPr>
              <a:defRPr/>
            </a:pPr>
            <a:r>
              <a:rPr lang="en-US" sz="1400" dirty="0" err="1" smtClean="0">
                <a:solidFill>
                  <a:schemeClr val="tx1">
                    <a:lumMod val="75000"/>
                    <a:lumOff val="25000"/>
                  </a:schemeClr>
                </a:solidFill>
                <a:latin typeface="Tahoma"/>
                <a:cs typeface="Tahoma"/>
              </a:rPr>
              <a:t>Dermo</a:t>
            </a:r>
            <a:r>
              <a:rPr lang="en-US" sz="1400" dirty="0" smtClean="0">
                <a:solidFill>
                  <a:schemeClr val="tx1">
                    <a:lumMod val="75000"/>
                    <a:lumOff val="25000"/>
                  </a:schemeClr>
                </a:solidFill>
                <a:latin typeface="Tahoma"/>
                <a:cs typeface="Tahoma"/>
              </a:rPr>
              <a:t> Weighted </a:t>
            </a:r>
            <a:r>
              <a:rPr lang="en-US" sz="1400" dirty="0">
                <a:solidFill>
                  <a:schemeClr val="tx1">
                    <a:lumMod val="75000"/>
                    <a:lumOff val="25000"/>
                  </a:schemeClr>
                </a:solidFill>
                <a:latin typeface="Tahoma"/>
                <a:cs typeface="Tahoma"/>
              </a:rPr>
              <a:t>Prevalence</a:t>
            </a:r>
          </a:p>
        </p:txBody>
      </p:sp>
      <p:sp>
        <p:nvSpPr>
          <p:cNvPr id="7" name="TextBox 6"/>
          <p:cNvSpPr txBox="1"/>
          <p:nvPr/>
        </p:nvSpPr>
        <p:spPr>
          <a:xfrm>
            <a:off x="544513" y="4804385"/>
            <a:ext cx="8047914" cy="1200329"/>
          </a:xfrm>
          <a:prstGeom prst="rect">
            <a:avLst/>
          </a:prstGeom>
          <a:noFill/>
        </p:spPr>
        <p:txBody>
          <a:bodyPr wrap="square" rtlCol="0">
            <a:spAutoFit/>
          </a:bodyPr>
          <a:lstStyle/>
          <a:p>
            <a:pPr marL="454025" indent="-454025" algn="ctr"/>
            <a:r>
              <a:rPr lang="en-US" dirty="0" err="1" smtClean="0">
                <a:latin typeface="+mj-lt"/>
                <a:cs typeface="Tahoma"/>
              </a:rPr>
              <a:t>Dermo</a:t>
            </a:r>
            <a:r>
              <a:rPr lang="en-US" dirty="0" smtClean="0">
                <a:latin typeface="+mj-lt"/>
                <a:cs typeface="Tahoma"/>
              </a:rPr>
              <a:t> disease at historically high levels in recent years:</a:t>
            </a:r>
          </a:p>
          <a:p>
            <a:pPr marL="454025" indent="-454025" algn="ctr"/>
            <a:r>
              <a:rPr lang="en-US" i="1" dirty="0" smtClean="0">
                <a:latin typeface="+mj-lt"/>
                <a:cs typeface="Tahoma"/>
              </a:rPr>
              <a:t>Emergence of a </a:t>
            </a:r>
            <a:r>
              <a:rPr lang="en-US" i="1" dirty="0" err="1" smtClean="0">
                <a:latin typeface="+mj-lt"/>
                <a:cs typeface="Tahoma"/>
              </a:rPr>
              <a:t>hypervirulent</a:t>
            </a:r>
            <a:r>
              <a:rPr lang="en-US" i="1" dirty="0" smtClean="0">
                <a:latin typeface="+mj-lt"/>
                <a:cs typeface="Tahoma"/>
              </a:rPr>
              <a:t> parasite phenotype</a:t>
            </a:r>
          </a:p>
          <a:p>
            <a:pPr marL="454025" indent="-454025" algn="ctr"/>
            <a:r>
              <a:rPr lang="en-US" i="1" dirty="0" smtClean="0">
                <a:latin typeface="+mj-lt"/>
                <a:cs typeface="Tahoma"/>
              </a:rPr>
              <a:t>Environment increasingly favorable for disease (warm and salty)</a:t>
            </a:r>
          </a:p>
          <a:p>
            <a:pPr marL="454025" indent="-454025" algn="ctr"/>
            <a:endParaRPr lang="en-US" dirty="0">
              <a:latin typeface="Tahoma"/>
              <a:cs typeface="Tahoma"/>
            </a:endParaRPr>
          </a:p>
        </p:txBody>
      </p:sp>
      <p:sp>
        <p:nvSpPr>
          <p:cNvPr id="8" name="Title 1"/>
          <p:cNvSpPr>
            <a:spLocks noGrp="1"/>
          </p:cNvSpPr>
          <p:nvPr>
            <p:ph type="title"/>
          </p:nvPr>
        </p:nvSpPr>
        <p:spPr>
          <a:xfrm>
            <a:off x="457200" y="107340"/>
            <a:ext cx="8229600" cy="836613"/>
          </a:xfrm>
        </p:spPr>
        <p:txBody>
          <a:bodyPr>
            <a:normAutofit/>
          </a:bodyPr>
          <a:lstStyle/>
          <a:p>
            <a:r>
              <a:rPr lang="en-US" sz="3600" dirty="0" smtClean="0"/>
              <a:t>Increasing </a:t>
            </a:r>
            <a:r>
              <a:rPr lang="en-US" sz="3600" dirty="0" err="1" smtClean="0"/>
              <a:t>Dermo</a:t>
            </a:r>
            <a:r>
              <a:rPr lang="en-US" sz="3600" dirty="0" smtClean="0"/>
              <a:t> Disease</a:t>
            </a:r>
            <a:endParaRPr lang="en-US" sz="3600" dirty="0"/>
          </a:p>
        </p:txBody>
      </p:sp>
      <p:sp>
        <p:nvSpPr>
          <p:cNvPr id="2" name="TextBox 1"/>
          <p:cNvSpPr txBox="1"/>
          <p:nvPr/>
        </p:nvSpPr>
        <p:spPr>
          <a:xfrm>
            <a:off x="6722871" y="6325999"/>
            <a:ext cx="2113154" cy="276999"/>
          </a:xfrm>
          <a:prstGeom prst="rect">
            <a:avLst/>
          </a:prstGeom>
          <a:noFill/>
        </p:spPr>
        <p:txBody>
          <a:bodyPr wrap="none" rtlCol="0">
            <a:spAutoFit/>
          </a:bodyPr>
          <a:lstStyle/>
          <a:p>
            <a:r>
              <a:rPr lang="da-DK" sz="1200" dirty="0">
                <a:solidFill>
                  <a:schemeClr val="tx1">
                    <a:lumMod val="50000"/>
                    <a:lumOff val="50000"/>
                  </a:schemeClr>
                </a:solidFill>
              </a:rPr>
              <a:t>Mann &amp; Carnegie STAC 3/</a:t>
            </a:r>
            <a:r>
              <a:rPr lang="da-DK" sz="1200" dirty="0" smtClean="0">
                <a:solidFill>
                  <a:schemeClr val="tx1">
                    <a:lumMod val="50000"/>
                    <a:lumOff val="50000"/>
                  </a:schemeClr>
                </a:solidFill>
              </a:rPr>
              <a:t>2016</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133167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81966" y="679937"/>
            <a:ext cx="7826515" cy="5880025"/>
          </a:xfrm>
          <a:prstGeom prst="rect">
            <a:avLst/>
          </a:prstGeom>
        </p:spPr>
      </p:pic>
      <p:grpSp>
        <p:nvGrpSpPr>
          <p:cNvPr id="2" name="Group 1"/>
          <p:cNvGrpSpPr/>
          <p:nvPr/>
        </p:nvGrpSpPr>
        <p:grpSpPr>
          <a:xfrm>
            <a:off x="2215060" y="961992"/>
            <a:ext cx="3051649" cy="637851"/>
            <a:chOff x="2052133" y="1184730"/>
            <a:chExt cx="3051649" cy="637851"/>
          </a:xfrm>
        </p:grpSpPr>
        <p:sp>
          <p:nvSpPr>
            <p:cNvPr id="6" name="TextBox 5"/>
            <p:cNvSpPr txBox="1"/>
            <p:nvPr/>
          </p:nvSpPr>
          <p:spPr>
            <a:xfrm>
              <a:off x="2052133" y="1184730"/>
              <a:ext cx="3051649" cy="307777"/>
            </a:xfrm>
            <a:prstGeom prst="rect">
              <a:avLst/>
            </a:prstGeom>
            <a:noFill/>
          </p:spPr>
          <p:txBody>
            <a:bodyPr wrap="none" rtlCol="0">
              <a:spAutoFit/>
            </a:bodyPr>
            <a:lstStyle/>
            <a:p>
              <a:r>
                <a:rPr lang="en-US" sz="1400" i="1" dirty="0" err="1" smtClean="0"/>
                <a:t>Haplosporidium</a:t>
              </a:r>
              <a:r>
                <a:rPr lang="en-US" sz="1400" i="1" dirty="0" smtClean="0"/>
                <a:t> </a:t>
              </a:r>
              <a:r>
                <a:rPr lang="en-US" sz="1400" i="1" dirty="0" err="1" smtClean="0"/>
                <a:t>nelsoni</a:t>
              </a:r>
              <a:r>
                <a:rPr lang="en-US" sz="1400" i="1" dirty="0" smtClean="0"/>
                <a:t> (MSX) </a:t>
              </a:r>
              <a:r>
                <a:rPr lang="en-US" sz="1400" dirty="0" smtClean="0"/>
                <a:t>emerges</a:t>
              </a:r>
              <a:endParaRPr lang="en-US" sz="1400" dirty="0"/>
            </a:p>
          </p:txBody>
        </p:sp>
        <p:cxnSp>
          <p:nvCxnSpPr>
            <p:cNvPr id="9" name="Straight Arrow Connector 8"/>
            <p:cNvCxnSpPr/>
            <p:nvPr/>
          </p:nvCxnSpPr>
          <p:spPr>
            <a:xfrm>
              <a:off x="2188461" y="1492507"/>
              <a:ext cx="0" cy="330074"/>
            </a:xfrm>
            <a:prstGeom prst="straightConnector1">
              <a:avLst/>
            </a:prstGeom>
            <a:ln w="381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grpSp>
      <p:grpSp>
        <p:nvGrpSpPr>
          <p:cNvPr id="3" name="Group 2"/>
          <p:cNvGrpSpPr/>
          <p:nvPr/>
        </p:nvGrpSpPr>
        <p:grpSpPr>
          <a:xfrm>
            <a:off x="4999026" y="4236478"/>
            <a:ext cx="2941543" cy="696027"/>
            <a:chOff x="5057641" y="4177863"/>
            <a:chExt cx="2941543" cy="696027"/>
          </a:xfrm>
        </p:grpSpPr>
        <p:sp>
          <p:nvSpPr>
            <p:cNvPr id="7" name="TextBox 6"/>
            <p:cNvSpPr txBox="1"/>
            <p:nvPr/>
          </p:nvSpPr>
          <p:spPr>
            <a:xfrm>
              <a:off x="5057641" y="4177863"/>
              <a:ext cx="2941543" cy="307777"/>
            </a:xfrm>
            <a:prstGeom prst="rect">
              <a:avLst/>
            </a:prstGeom>
            <a:noFill/>
          </p:spPr>
          <p:txBody>
            <a:bodyPr wrap="none" rtlCol="0">
              <a:spAutoFit/>
            </a:bodyPr>
            <a:lstStyle/>
            <a:p>
              <a:r>
                <a:rPr lang="en-US" sz="1400" i="1" dirty="0" err="1" smtClean="0"/>
                <a:t>Perkinsus</a:t>
              </a:r>
              <a:r>
                <a:rPr lang="en-US" sz="1400" i="1" dirty="0" smtClean="0"/>
                <a:t> </a:t>
              </a:r>
              <a:r>
                <a:rPr lang="en-US" sz="1400" i="1" dirty="0" err="1" smtClean="0"/>
                <a:t>marinus</a:t>
              </a:r>
              <a:r>
                <a:rPr lang="en-US" sz="1400" i="1" dirty="0" smtClean="0"/>
                <a:t> (</a:t>
              </a:r>
              <a:r>
                <a:rPr lang="en-US" sz="1400" i="1" dirty="0" err="1" smtClean="0"/>
                <a:t>Dermo</a:t>
              </a:r>
              <a:r>
                <a:rPr lang="en-US" sz="1400" i="1" dirty="0" smtClean="0"/>
                <a:t>) </a:t>
              </a:r>
              <a:r>
                <a:rPr lang="en-US" sz="1400" dirty="0" smtClean="0"/>
                <a:t>intensifies</a:t>
              </a:r>
              <a:endParaRPr lang="en-US" sz="1400" dirty="0"/>
            </a:p>
          </p:txBody>
        </p:sp>
        <p:cxnSp>
          <p:nvCxnSpPr>
            <p:cNvPr id="10" name="Straight Arrow Connector 9"/>
            <p:cNvCxnSpPr/>
            <p:nvPr/>
          </p:nvCxnSpPr>
          <p:spPr>
            <a:xfrm>
              <a:off x="5182273" y="4543816"/>
              <a:ext cx="0" cy="330074"/>
            </a:xfrm>
            <a:prstGeom prst="straightConnector1">
              <a:avLst/>
            </a:prstGeom>
            <a:ln w="381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6730242" y="3481754"/>
            <a:ext cx="1713782" cy="2379785"/>
            <a:chOff x="6659904" y="3481754"/>
            <a:chExt cx="1713782" cy="2379785"/>
          </a:xfrm>
        </p:grpSpPr>
        <p:sp>
          <p:nvSpPr>
            <p:cNvPr id="4" name="Oval 3"/>
            <p:cNvSpPr/>
            <p:nvPr/>
          </p:nvSpPr>
          <p:spPr>
            <a:xfrm>
              <a:off x="6659904" y="5040923"/>
              <a:ext cx="1713782" cy="82061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p:cNvSpPr/>
            <p:nvPr/>
          </p:nvSpPr>
          <p:spPr>
            <a:xfrm>
              <a:off x="7127631" y="3481754"/>
              <a:ext cx="1163708" cy="1582615"/>
            </a:xfrm>
            <a:custGeom>
              <a:avLst/>
              <a:gdLst>
                <a:gd name="connsiteX0" fmla="*/ 691661 w 1163708"/>
                <a:gd name="connsiteY0" fmla="*/ 1582615 h 1582615"/>
                <a:gd name="connsiteX1" fmla="*/ 1137138 w 1163708"/>
                <a:gd name="connsiteY1" fmla="*/ 703384 h 1582615"/>
                <a:gd name="connsiteX2" fmla="*/ 0 w 1163708"/>
                <a:gd name="connsiteY2" fmla="*/ 0 h 1582615"/>
              </a:gdLst>
              <a:ahLst/>
              <a:cxnLst>
                <a:cxn ang="0">
                  <a:pos x="connsiteX0" y="connsiteY0"/>
                </a:cxn>
                <a:cxn ang="0">
                  <a:pos x="connsiteX1" y="connsiteY1"/>
                </a:cxn>
                <a:cxn ang="0">
                  <a:pos x="connsiteX2" y="connsiteY2"/>
                </a:cxn>
              </a:cxnLst>
              <a:rect l="l" t="t" r="r" b="b"/>
              <a:pathLst>
                <a:path w="1163708" h="1582615">
                  <a:moveTo>
                    <a:pt x="691661" y="1582615"/>
                  </a:moveTo>
                  <a:cubicBezTo>
                    <a:pt x="972038" y="1274884"/>
                    <a:pt x="1252415" y="967153"/>
                    <a:pt x="1137138" y="703384"/>
                  </a:cubicBezTo>
                  <a:cubicBezTo>
                    <a:pt x="1021861" y="439615"/>
                    <a:pt x="510930" y="219807"/>
                    <a:pt x="0" y="0"/>
                  </a:cubicBezTo>
                </a:path>
              </a:pathLst>
            </a:custGeom>
            <a:noFill/>
            <a:ln>
              <a:tailEnd type="triangle"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TextBox 11"/>
          <p:cNvSpPr txBox="1"/>
          <p:nvPr/>
        </p:nvSpPr>
        <p:spPr>
          <a:xfrm>
            <a:off x="2532184" y="2147356"/>
            <a:ext cx="6221456" cy="1200329"/>
          </a:xfrm>
          <a:prstGeom prst="rect">
            <a:avLst/>
          </a:prstGeom>
          <a:noFill/>
        </p:spPr>
        <p:txBody>
          <a:bodyPr wrap="square" rtlCol="0">
            <a:spAutoFit/>
          </a:bodyPr>
          <a:lstStyle/>
          <a:p>
            <a:pPr marL="454025" indent="-454025" algn="ctr"/>
            <a:r>
              <a:rPr lang="en-US" dirty="0" smtClean="0">
                <a:cs typeface="Tahoma"/>
              </a:rPr>
              <a:t>Crash in oyster abundance followed </a:t>
            </a:r>
            <a:r>
              <a:rPr lang="en-US" dirty="0" err="1">
                <a:cs typeface="Tahoma"/>
              </a:rPr>
              <a:t>D</a:t>
            </a:r>
            <a:r>
              <a:rPr lang="en-US" dirty="0" err="1" smtClean="0">
                <a:cs typeface="Tahoma"/>
              </a:rPr>
              <a:t>ermo</a:t>
            </a:r>
            <a:r>
              <a:rPr lang="en-US" dirty="0" smtClean="0">
                <a:cs typeface="Tahoma"/>
              </a:rPr>
              <a:t> intensification</a:t>
            </a:r>
          </a:p>
          <a:p>
            <a:pPr marL="454025" indent="-454025" algn="ctr"/>
            <a:r>
              <a:rPr lang="en-US" dirty="0" smtClean="0">
                <a:cs typeface="Tahoma"/>
              </a:rPr>
              <a:t>Recent signs of recovery/adaptation</a:t>
            </a:r>
          </a:p>
          <a:p>
            <a:pPr marL="454025" indent="-454025" algn="ctr"/>
            <a:r>
              <a:rPr lang="en-US" dirty="0" smtClean="0">
                <a:cs typeface="Tahoma"/>
              </a:rPr>
              <a:t>Changes in oyster demographics/reproduction may be key</a:t>
            </a:r>
          </a:p>
          <a:p>
            <a:pPr marL="454025" indent="-454025" algn="ctr"/>
            <a:r>
              <a:rPr lang="en-US" dirty="0" smtClean="0">
                <a:cs typeface="Tahoma"/>
              </a:rPr>
              <a:t>What effects will continued climate change have?</a:t>
            </a:r>
            <a:endParaRPr lang="en-US" dirty="0">
              <a:cs typeface="Tahoma"/>
            </a:endParaRPr>
          </a:p>
        </p:txBody>
      </p:sp>
      <p:sp>
        <p:nvSpPr>
          <p:cNvPr id="13" name="TextBox 12"/>
          <p:cNvSpPr txBox="1"/>
          <p:nvPr/>
        </p:nvSpPr>
        <p:spPr>
          <a:xfrm>
            <a:off x="6513130" y="6443846"/>
            <a:ext cx="2100703" cy="276999"/>
          </a:xfrm>
          <a:prstGeom prst="rect">
            <a:avLst/>
          </a:prstGeom>
          <a:noFill/>
        </p:spPr>
        <p:txBody>
          <a:bodyPr wrap="none" rtlCol="0">
            <a:spAutoFit/>
          </a:bodyPr>
          <a:lstStyle/>
          <a:p>
            <a:r>
              <a:rPr lang="da-DK" sz="1200" dirty="0">
                <a:solidFill>
                  <a:schemeClr val="tx1">
                    <a:lumMod val="50000"/>
                    <a:lumOff val="50000"/>
                  </a:schemeClr>
                </a:solidFill>
              </a:rPr>
              <a:t>Mann &amp; Carnegie STAC </a:t>
            </a:r>
            <a:r>
              <a:rPr lang="da-DK" sz="1200" dirty="0" smtClean="0">
                <a:solidFill>
                  <a:schemeClr val="tx1">
                    <a:lumMod val="50000"/>
                    <a:lumOff val="50000"/>
                  </a:schemeClr>
                </a:solidFill>
              </a:rPr>
              <a:t>3/2016</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86885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974" t="9299" r="5806" b="10175"/>
          <a:stretch/>
        </p:blipFill>
        <p:spPr>
          <a:xfrm>
            <a:off x="1434883" y="736600"/>
            <a:ext cx="5952164" cy="4295664"/>
          </a:xfrm>
          <a:prstGeom prst="rect">
            <a:avLst/>
          </a:prstGeom>
        </p:spPr>
      </p:pic>
      <p:sp>
        <p:nvSpPr>
          <p:cNvPr id="8" name="Title 1"/>
          <p:cNvSpPr txBox="1">
            <a:spLocks/>
          </p:cNvSpPr>
          <p:nvPr/>
        </p:nvSpPr>
        <p:spPr>
          <a:xfrm>
            <a:off x="177800" y="259412"/>
            <a:ext cx="8796867" cy="4771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latin typeface="+mn-lt"/>
                <a:cs typeface="Arial" pitchFamily="34" charset="0"/>
              </a:rPr>
              <a:t>Are we observing changes in oyster reproduction and demographics? </a:t>
            </a:r>
            <a:endParaRPr lang="en-US" sz="2400" dirty="0">
              <a:latin typeface="+mn-lt"/>
              <a:cs typeface="Arial" pitchFamily="34" charset="0"/>
            </a:endParaRPr>
          </a:p>
        </p:txBody>
      </p:sp>
      <p:sp>
        <p:nvSpPr>
          <p:cNvPr id="6" name="TextBox 5"/>
          <p:cNvSpPr txBox="1"/>
          <p:nvPr/>
        </p:nvSpPr>
        <p:spPr>
          <a:xfrm>
            <a:off x="486665" y="5111739"/>
            <a:ext cx="7848600" cy="1477328"/>
          </a:xfrm>
          <a:prstGeom prst="rect">
            <a:avLst/>
          </a:prstGeom>
          <a:noFill/>
        </p:spPr>
        <p:txBody>
          <a:bodyPr wrap="square" rtlCol="0">
            <a:spAutoFit/>
          </a:bodyPr>
          <a:lstStyle/>
          <a:p>
            <a:pPr marL="285750" indent="-285750">
              <a:buFont typeface="Arial"/>
              <a:buChar char="•"/>
            </a:pPr>
            <a:r>
              <a:rPr lang="en-US" dirty="0"/>
              <a:t>The </a:t>
            </a:r>
            <a:r>
              <a:rPr lang="en-US" dirty="0" smtClean="0"/>
              <a:t>recent period </a:t>
            </a:r>
            <a:r>
              <a:rPr lang="en-US" dirty="0"/>
              <a:t>of oyster expansion is </a:t>
            </a:r>
            <a:r>
              <a:rPr lang="en-US" dirty="0" smtClean="0"/>
              <a:t>coincident </a:t>
            </a:r>
            <a:r>
              <a:rPr lang="en-US" dirty="0"/>
              <a:t>with a progression to earlier recruitment: Xo is the day of 50</a:t>
            </a:r>
            <a:r>
              <a:rPr lang="en-US" baseline="30000" dirty="0"/>
              <a:t>th</a:t>
            </a:r>
            <a:r>
              <a:rPr lang="en-US" dirty="0"/>
              <a:t> percentile </a:t>
            </a:r>
            <a:r>
              <a:rPr lang="en-US" dirty="0" smtClean="0"/>
              <a:t>recruitment.</a:t>
            </a:r>
          </a:p>
          <a:p>
            <a:pPr marL="285750" indent="-285750">
              <a:buFont typeface="Arial"/>
              <a:buChar char="•"/>
            </a:pPr>
            <a:r>
              <a:rPr lang="en-US" dirty="0" smtClean="0"/>
              <a:t>Over that same period the the median length of the YOY has increased.</a:t>
            </a:r>
          </a:p>
          <a:p>
            <a:pPr marL="285750" indent="-285750">
              <a:buFont typeface="Arial"/>
              <a:buChar char="•"/>
            </a:pPr>
            <a:r>
              <a:rPr lang="en-US" dirty="0" smtClean="0"/>
              <a:t>Both are arguably related to progressive climate change impacts.</a:t>
            </a:r>
            <a:endParaRPr lang="en-US" dirty="0"/>
          </a:p>
          <a:p>
            <a:endParaRPr lang="en-US" dirty="0"/>
          </a:p>
        </p:txBody>
      </p:sp>
      <p:sp>
        <p:nvSpPr>
          <p:cNvPr id="2" name="TextBox 1"/>
          <p:cNvSpPr txBox="1"/>
          <p:nvPr/>
        </p:nvSpPr>
        <p:spPr>
          <a:xfrm>
            <a:off x="6873964" y="6450568"/>
            <a:ext cx="2100703" cy="276999"/>
          </a:xfrm>
          <a:prstGeom prst="rect">
            <a:avLst/>
          </a:prstGeom>
          <a:noFill/>
        </p:spPr>
        <p:txBody>
          <a:bodyPr wrap="none" rtlCol="0">
            <a:spAutoFit/>
          </a:bodyPr>
          <a:lstStyle/>
          <a:p>
            <a:r>
              <a:rPr lang="da-DK" sz="1200" dirty="0">
                <a:solidFill>
                  <a:schemeClr val="tx1">
                    <a:lumMod val="50000"/>
                    <a:lumOff val="50000"/>
                  </a:schemeClr>
                </a:solidFill>
              </a:rPr>
              <a:t>Mann &amp; Carnegie STAC </a:t>
            </a:r>
            <a:r>
              <a:rPr lang="da-DK" sz="1200" dirty="0" smtClean="0">
                <a:solidFill>
                  <a:schemeClr val="tx1">
                    <a:lumMod val="50000"/>
                    <a:lumOff val="50000"/>
                  </a:schemeClr>
                </a:solidFill>
              </a:rPr>
              <a:t>3/2016</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1287916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905500" y="6229350"/>
            <a:ext cx="2895600" cy="365125"/>
          </a:xfrm>
        </p:spPr>
        <p:txBody>
          <a:bodyPr/>
          <a:lstStyle/>
          <a:p>
            <a:r>
              <a:rPr lang="da-DK" dirty="0" smtClean="0"/>
              <a:t>Mann &amp; Carnegie 3/2016</a:t>
            </a:r>
            <a:endParaRPr lang="en-US"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1308100" y="342900"/>
            <a:ext cx="6299200" cy="5626100"/>
          </a:xfrm>
          <a:prstGeom prst="rect">
            <a:avLst/>
          </a:prstGeom>
        </p:spPr>
      </p:pic>
    </p:spTree>
    <p:extLst>
      <p:ext uri="{BB962C8B-B14F-4D97-AF65-F5344CB8AC3E}">
        <p14:creationId xmlns:p14="http://schemas.microsoft.com/office/powerpoint/2010/main" val="1529905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207442" y="6492875"/>
            <a:ext cx="2895600" cy="365125"/>
          </a:xfrm>
        </p:spPr>
        <p:txBody>
          <a:bodyPr/>
          <a:lstStyle/>
          <a:p>
            <a:r>
              <a:rPr lang="da-DK" dirty="0" smtClean="0"/>
              <a:t>Mann &amp; Carnegie STAC 3/2014</a:t>
            </a:r>
            <a:endParaRPr lang="en-US"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1084157" y="156002"/>
            <a:ext cx="2920576" cy="1982362"/>
          </a:xfrm>
          <a:prstGeom prst="rect">
            <a:avLst/>
          </a:prstGeom>
        </p:spPr>
      </p:pic>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761018" y="70697"/>
            <a:ext cx="3011381" cy="2079732"/>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046268" y="2138363"/>
            <a:ext cx="2958465" cy="2128837"/>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4761018" y="2150429"/>
            <a:ext cx="3011382" cy="2116771"/>
          </a:xfrm>
          <a:prstGeom prst="rect">
            <a:avLst/>
          </a:prstGeom>
        </p:spPr>
      </p:pic>
      <p:pic>
        <p:nvPicPr>
          <p:cNvPr id="7" name="Picture 6"/>
          <p:cNvPicPr/>
          <p:nvPr/>
        </p:nvPicPr>
        <p:blipFill>
          <a:blip r:embed="rId6" cstate="print">
            <a:extLst>
              <a:ext uri="{28A0092B-C50C-407E-A947-70E740481C1C}">
                <a14:useLocalDpi xmlns:a14="http://schemas.microsoft.com/office/drawing/2010/main" val="0"/>
              </a:ext>
            </a:extLst>
          </a:blip>
          <a:stretch>
            <a:fillRect/>
          </a:stretch>
        </p:blipFill>
        <p:spPr>
          <a:xfrm>
            <a:off x="1084156" y="4259157"/>
            <a:ext cx="2920577" cy="2234776"/>
          </a:xfrm>
          <a:prstGeom prst="rect">
            <a:avLst/>
          </a:prstGeom>
        </p:spPr>
      </p:pic>
      <p:pic>
        <p:nvPicPr>
          <p:cNvPr id="8" name="Picture 7"/>
          <p:cNvPicPr/>
          <p:nvPr/>
        </p:nvPicPr>
        <p:blipFill>
          <a:blip r:embed="rId7" cstate="print">
            <a:extLst>
              <a:ext uri="{28A0092B-C50C-407E-A947-70E740481C1C}">
                <a14:useLocalDpi xmlns:a14="http://schemas.microsoft.com/office/drawing/2010/main" val="0"/>
              </a:ext>
            </a:extLst>
          </a:blip>
          <a:stretch>
            <a:fillRect/>
          </a:stretch>
        </p:blipFill>
        <p:spPr>
          <a:xfrm>
            <a:off x="4744084" y="4259157"/>
            <a:ext cx="3028316" cy="2233718"/>
          </a:xfrm>
          <a:prstGeom prst="rect">
            <a:avLst/>
          </a:prstGeom>
        </p:spPr>
      </p:pic>
    </p:spTree>
    <p:extLst>
      <p:ext uri="{BB962C8B-B14F-4D97-AF65-F5344CB8AC3E}">
        <p14:creationId xmlns:p14="http://schemas.microsoft.com/office/powerpoint/2010/main" val="1271005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500494" y="6502718"/>
            <a:ext cx="2895600" cy="365125"/>
          </a:xfrm>
        </p:spPr>
        <p:txBody>
          <a:bodyPr/>
          <a:lstStyle/>
          <a:p>
            <a:r>
              <a:rPr lang="da-DK" dirty="0"/>
              <a:t>Mann &amp; Carnegie STAC 3/</a:t>
            </a:r>
            <a:r>
              <a:rPr lang="da-DK" dirty="0" smtClean="0"/>
              <a:t>2014</a:t>
            </a:r>
            <a:endParaRPr lang="en-US" dirty="0"/>
          </a:p>
        </p:txBody>
      </p:sp>
      <p:sp>
        <p:nvSpPr>
          <p:cNvPr id="3" name="TextBox 2"/>
          <p:cNvSpPr txBox="1"/>
          <p:nvPr/>
        </p:nvSpPr>
        <p:spPr>
          <a:xfrm>
            <a:off x="5571067" y="6561667"/>
            <a:ext cx="184666" cy="369332"/>
          </a:xfrm>
          <a:prstGeom prst="rect">
            <a:avLst/>
          </a:prstGeom>
          <a:noFill/>
        </p:spPr>
        <p:txBody>
          <a:bodyPr wrap="none" rtlCol="0">
            <a:spAutoFit/>
          </a:bodyPr>
          <a:lstStyle/>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038225" y="60114"/>
            <a:ext cx="3044190" cy="231521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4488815" y="60114"/>
            <a:ext cx="3061970" cy="2328545"/>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996950" y="2119948"/>
            <a:ext cx="3085465" cy="2346325"/>
          </a:xfrm>
          <a:prstGeom prst="rect">
            <a:avLst/>
          </a:prstGeom>
        </p:spPr>
      </p:pic>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4488815" y="2186677"/>
            <a:ext cx="3061970" cy="2350294"/>
          </a:xfrm>
          <a:prstGeom prst="rect">
            <a:avLst/>
          </a:prstGeom>
        </p:spPr>
      </p:pic>
      <p:pic>
        <p:nvPicPr>
          <p:cNvPr id="8" name="Picture 7"/>
          <p:cNvPicPr/>
          <p:nvPr/>
        </p:nvPicPr>
        <p:blipFill>
          <a:blip r:embed="rId6" cstate="print">
            <a:extLst>
              <a:ext uri="{28A0092B-C50C-407E-A947-70E740481C1C}">
                <a14:useLocalDpi xmlns:a14="http://schemas.microsoft.com/office/drawing/2010/main" val="0"/>
              </a:ext>
            </a:extLst>
          </a:blip>
          <a:stretch>
            <a:fillRect/>
          </a:stretch>
        </p:blipFill>
        <p:spPr>
          <a:xfrm>
            <a:off x="1029335" y="4233122"/>
            <a:ext cx="3061970" cy="2328545"/>
          </a:xfrm>
          <a:prstGeom prst="rect">
            <a:avLst/>
          </a:prstGeom>
        </p:spPr>
      </p:pic>
      <p:pic>
        <p:nvPicPr>
          <p:cNvPr id="9" name="Picture 8"/>
          <p:cNvPicPr/>
          <p:nvPr/>
        </p:nvPicPr>
        <p:blipFill>
          <a:blip r:embed="rId7" cstate="print">
            <a:extLst>
              <a:ext uri="{28A0092B-C50C-407E-A947-70E740481C1C}">
                <a14:useLocalDpi xmlns:a14="http://schemas.microsoft.com/office/drawing/2010/main" val="0"/>
              </a:ext>
            </a:extLst>
          </a:blip>
          <a:stretch>
            <a:fillRect/>
          </a:stretch>
        </p:blipFill>
        <p:spPr>
          <a:xfrm>
            <a:off x="4477067" y="4313238"/>
            <a:ext cx="3085465" cy="2346960"/>
          </a:xfrm>
          <a:prstGeom prst="rect">
            <a:avLst/>
          </a:prstGeom>
        </p:spPr>
      </p:pic>
    </p:spTree>
    <p:extLst>
      <p:ext uri="{BB962C8B-B14F-4D97-AF65-F5344CB8AC3E}">
        <p14:creationId xmlns:p14="http://schemas.microsoft.com/office/powerpoint/2010/main" val="7805461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235700" y="6343650"/>
            <a:ext cx="2895600" cy="365125"/>
          </a:xfrm>
        </p:spPr>
        <p:txBody>
          <a:bodyPr/>
          <a:lstStyle/>
          <a:p>
            <a:r>
              <a:rPr lang="da-DK" dirty="0"/>
              <a:t>Mann &amp; Carnegie STAC 3/</a:t>
            </a:r>
            <a:r>
              <a:rPr lang="da-DK" dirty="0" smtClean="0"/>
              <a:t>2014</a:t>
            </a:r>
            <a:endParaRPr lang="en-US" dirty="0"/>
          </a:p>
        </p:txBody>
      </p:sp>
      <p:graphicFrame>
        <p:nvGraphicFramePr>
          <p:cNvPr id="4" name="Chart 3"/>
          <p:cNvGraphicFramePr/>
          <p:nvPr>
            <p:extLst>
              <p:ext uri="{D42A27DB-BD31-4B8C-83A1-F6EECF244321}">
                <p14:modId xmlns:p14="http://schemas.microsoft.com/office/powerpoint/2010/main" val="442792038"/>
              </p:ext>
            </p:extLst>
          </p:nvPr>
        </p:nvGraphicFramePr>
        <p:xfrm>
          <a:off x="411162" y="237490"/>
          <a:ext cx="3957637" cy="28581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1550644652"/>
              </p:ext>
            </p:extLst>
          </p:nvPr>
        </p:nvGraphicFramePr>
        <p:xfrm>
          <a:off x="4648200" y="237490"/>
          <a:ext cx="3975100" cy="28581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1433601840"/>
              </p:ext>
            </p:extLst>
          </p:nvPr>
        </p:nvGraphicFramePr>
        <p:xfrm>
          <a:off x="411162" y="3281679"/>
          <a:ext cx="4120357" cy="3061969"/>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248441" y="3248024"/>
            <a:ext cx="4120358" cy="3095625"/>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531520" y="85090"/>
            <a:ext cx="4231480" cy="3044190"/>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48441" y="85090"/>
            <a:ext cx="4120358" cy="3044190"/>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965700" y="3556000"/>
            <a:ext cx="3657600" cy="2585323"/>
          </a:xfrm>
          <a:prstGeom prst="rect">
            <a:avLst/>
          </a:prstGeom>
          <a:noFill/>
        </p:spPr>
        <p:txBody>
          <a:bodyPr wrap="square" rtlCol="0">
            <a:spAutoFit/>
          </a:bodyPr>
          <a:lstStyle/>
          <a:p>
            <a:r>
              <a:rPr lang="en-US" dirty="0" smtClean="0"/>
              <a:t>Plots of </a:t>
            </a:r>
            <a:r>
              <a:rPr lang="en-US" u="sng" dirty="0" smtClean="0"/>
              <a:t>C</a:t>
            </a:r>
            <a:r>
              <a:rPr lang="en-US" dirty="0" smtClean="0"/>
              <a:t>umulative </a:t>
            </a:r>
            <a:r>
              <a:rPr lang="en-US" u="sng" dirty="0" smtClean="0"/>
              <a:t>S</a:t>
            </a:r>
            <a:r>
              <a:rPr lang="en-US" dirty="0" smtClean="0"/>
              <a:t>pat </a:t>
            </a:r>
            <a:r>
              <a:rPr lang="en-US" u="sng" dirty="0" smtClean="0"/>
              <a:t>D</a:t>
            </a:r>
            <a:r>
              <a:rPr lang="en-US" dirty="0" smtClean="0"/>
              <a:t>ensity (recruitment as portrayed in prior graphic) versus YOY, by river, illustrate an order of magnitude increase in early post recruit mortality in 2004-2005 – in three independent systems! This is environmentally coordinated …. A climate driven signal? </a:t>
            </a:r>
            <a:endParaRPr lang="en-US" dirty="0"/>
          </a:p>
        </p:txBody>
      </p:sp>
    </p:spTree>
    <p:extLst>
      <p:ext uri="{BB962C8B-B14F-4D97-AF65-F5344CB8AC3E}">
        <p14:creationId xmlns:p14="http://schemas.microsoft.com/office/powerpoint/2010/main" val="1300783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159500" y="6492875"/>
            <a:ext cx="2895600" cy="365125"/>
          </a:xfrm>
        </p:spPr>
        <p:txBody>
          <a:bodyPr/>
          <a:lstStyle/>
          <a:p>
            <a:r>
              <a:rPr lang="da-DK" dirty="0"/>
              <a:t>Mann &amp; Carnegie STAC 3/</a:t>
            </a:r>
            <a:r>
              <a:rPr lang="da-DK" dirty="0" smtClean="0"/>
              <a:t>2014</a:t>
            </a:r>
            <a:endParaRPr lang="en-US" dirty="0"/>
          </a:p>
        </p:txBody>
      </p:sp>
      <p:sp>
        <p:nvSpPr>
          <p:cNvPr id="3" name="TextBox 2"/>
          <p:cNvSpPr txBox="1"/>
          <p:nvPr/>
        </p:nvSpPr>
        <p:spPr>
          <a:xfrm>
            <a:off x="5571067" y="6561667"/>
            <a:ext cx="184666"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687" y="114298"/>
            <a:ext cx="4028313" cy="334780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6598" y="114300"/>
            <a:ext cx="4086188" cy="33959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686" y="3510199"/>
            <a:ext cx="4028313" cy="3347801"/>
          </a:xfrm>
          <a:prstGeom prst="rect">
            <a:avLst/>
          </a:prstGeom>
        </p:spPr>
      </p:pic>
      <p:sp>
        <p:nvSpPr>
          <p:cNvPr id="7" name="TextBox 6"/>
          <p:cNvSpPr txBox="1"/>
          <p:nvPr/>
        </p:nvSpPr>
        <p:spPr>
          <a:xfrm>
            <a:off x="4746598" y="3771900"/>
            <a:ext cx="3676586" cy="2585323"/>
          </a:xfrm>
          <a:prstGeom prst="rect">
            <a:avLst/>
          </a:prstGeom>
          <a:noFill/>
        </p:spPr>
        <p:txBody>
          <a:bodyPr wrap="square" rtlCol="0">
            <a:spAutoFit/>
          </a:bodyPr>
          <a:lstStyle/>
          <a:p>
            <a:r>
              <a:rPr lang="en-US" dirty="0" smtClean="0"/>
              <a:t>1998-2015 data: in the James River there is no relationship between Xo and the median length of YOY in the fall – the system is moderated by size and watershed influences…. By contrast there is a stronger trend in the small watershed systems of the Great Wicomico and the </a:t>
            </a:r>
            <a:r>
              <a:rPr lang="en-US" dirty="0" err="1" smtClean="0"/>
              <a:t>Piankatank</a:t>
            </a:r>
            <a:r>
              <a:rPr lang="en-US" dirty="0" smtClean="0"/>
              <a:t> Rivers. </a:t>
            </a:r>
            <a:endParaRPr lang="en-US" dirty="0"/>
          </a:p>
        </p:txBody>
      </p:sp>
    </p:spTree>
    <p:extLst>
      <p:ext uri="{BB962C8B-B14F-4D97-AF65-F5344CB8AC3E}">
        <p14:creationId xmlns:p14="http://schemas.microsoft.com/office/powerpoint/2010/main" val="1769109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408"/>
            <a:ext cx="8229600" cy="827330"/>
          </a:xfrm>
        </p:spPr>
        <p:txBody>
          <a:bodyPr>
            <a:noAutofit/>
          </a:bodyPr>
          <a:lstStyle/>
          <a:p>
            <a:r>
              <a:rPr lang="en-US" sz="2800" dirty="0" smtClean="0"/>
              <a:t>New Questions On Disease, Reproduction and Demographics </a:t>
            </a:r>
            <a:endParaRPr lang="en-US" sz="2800" dirty="0"/>
          </a:p>
        </p:txBody>
      </p:sp>
      <p:sp>
        <p:nvSpPr>
          <p:cNvPr id="3" name="Content Placeholder 2"/>
          <p:cNvSpPr>
            <a:spLocks noGrp="1"/>
          </p:cNvSpPr>
          <p:nvPr>
            <p:ph idx="1"/>
          </p:nvPr>
        </p:nvSpPr>
        <p:spPr>
          <a:xfrm>
            <a:off x="457200" y="1201616"/>
            <a:ext cx="8229600" cy="5154734"/>
          </a:xfrm>
        </p:spPr>
        <p:txBody>
          <a:bodyPr>
            <a:normAutofit fontScale="62500" lnSpcReduction="20000"/>
          </a:bodyPr>
          <a:lstStyle/>
          <a:p>
            <a:r>
              <a:rPr lang="en-US" dirty="0" smtClean="0"/>
              <a:t>Will continued </a:t>
            </a:r>
            <a:r>
              <a:rPr lang="en-US" dirty="0" err="1" smtClean="0"/>
              <a:t>Dermo</a:t>
            </a:r>
            <a:r>
              <a:rPr lang="en-US" dirty="0" smtClean="0"/>
              <a:t> intensification outpace oysters’ ability to adapt/respond?</a:t>
            </a:r>
          </a:p>
          <a:p>
            <a:r>
              <a:rPr lang="en-US" dirty="0" smtClean="0"/>
              <a:t>Or will increased disease equate to increased pressure to evolve genuine disease resistance (rather than tolerance)?</a:t>
            </a:r>
          </a:p>
          <a:p>
            <a:r>
              <a:rPr lang="en-US" dirty="0" smtClean="0"/>
              <a:t>And what about MSX: increasingly warm and eutrophic Chesapeake Bay is increasingly favorable for MSX?</a:t>
            </a:r>
          </a:p>
          <a:p>
            <a:r>
              <a:rPr lang="en-US" dirty="0" smtClean="0"/>
              <a:t>Will the recent trend toward disease resistance continue, or will MSX reemerge as a major threat?</a:t>
            </a:r>
          </a:p>
          <a:p>
            <a:r>
              <a:rPr lang="en-US" dirty="0" smtClean="0"/>
              <a:t>Will the truncation/retraction of the formerly extended recruitment period continue?</a:t>
            </a:r>
          </a:p>
          <a:p>
            <a:r>
              <a:rPr lang="en-US" dirty="0" smtClean="0"/>
              <a:t>What are the implications of increased post recruit mortality?</a:t>
            </a:r>
          </a:p>
          <a:p>
            <a:r>
              <a:rPr lang="en-US" dirty="0" smtClean="0"/>
              <a:t>What are the implications of increasing YOY median size?</a:t>
            </a:r>
          </a:p>
          <a:p>
            <a:r>
              <a:rPr lang="en-US" dirty="0" smtClean="0"/>
              <a:t>What drives these trends in terms of environmental and biological interactions and what are the end points?</a:t>
            </a:r>
          </a:p>
          <a:p>
            <a:r>
              <a:rPr lang="en-US" dirty="0" smtClean="0"/>
              <a:t>What are the implications of all of the above on adult growth, longevity and eventual contribution to the underlying shell pool?</a:t>
            </a:r>
          </a:p>
          <a:p>
            <a:r>
              <a:rPr lang="en-US" dirty="0" smtClean="0"/>
              <a:t>Can we proactively manage it (even in part)? </a:t>
            </a:r>
            <a:endParaRPr lang="en-US" dirty="0"/>
          </a:p>
        </p:txBody>
      </p:sp>
      <p:sp>
        <p:nvSpPr>
          <p:cNvPr id="4" name="Footer Placeholder 3"/>
          <p:cNvSpPr>
            <a:spLocks noGrp="1"/>
          </p:cNvSpPr>
          <p:nvPr>
            <p:ph type="ftr" sz="quarter" idx="11"/>
          </p:nvPr>
        </p:nvSpPr>
        <p:spPr>
          <a:xfrm>
            <a:off x="6032500" y="6356350"/>
            <a:ext cx="2895600" cy="365125"/>
          </a:xfrm>
        </p:spPr>
        <p:txBody>
          <a:bodyPr/>
          <a:lstStyle/>
          <a:p>
            <a:r>
              <a:rPr lang="da-DK" dirty="0" smtClean="0"/>
              <a:t>Mann &amp; Carnegie</a:t>
            </a:r>
            <a:r>
              <a:rPr lang="da-DK" dirty="0"/>
              <a:t> </a:t>
            </a:r>
            <a:r>
              <a:rPr lang="da-DK" dirty="0" smtClean="0"/>
              <a:t>STAC 3/2016</a:t>
            </a:r>
            <a:endParaRPr lang="en-US" dirty="0"/>
          </a:p>
        </p:txBody>
      </p:sp>
    </p:spTree>
    <p:extLst>
      <p:ext uri="{BB962C8B-B14F-4D97-AF65-F5344CB8AC3E}">
        <p14:creationId xmlns:p14="http://schemas.microsoft.com/office/powerpoint/2010/main" val="445615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Questions and answers in the context of Chesapeake Bay climate change. </a:t>
            </a:r>
            <a:endParaRPr lang="en-US" sz="2800" dirty="0"/>
          </a:p>
        </p:txBody>
      </p:sp>
      <p:sp>
        <p:nvSpPr>
          <p:cNvPr id="3" name="Content Placeholder 2"/>
          <p:cNvSpPr>
            <a:spLocks noGrp="1"/>
          </p:cNvSpPr>
          <p:nvPr>
            <p:ph idx="1"/>
          </p:nvPr>
        </p:nvSpPr>
        <p:spPr/>
        <p:txBody>
          <a:bodyPr>
            <a:normAutofit/>
          </a:bodyPr>
          <a:lstStyle/>
          <a:p>
            <a:r>
              <a:rPr lang="en-US" sz="2400" dirty="0" smtClean="0"/>
              <a:t>Why bother with oysters anyway?</a:t>
            </a:r>
          </a:p>
          <a:p>
            <a:r>
              <a:rPr lang="en-US" sz="2400" dirty="0" smtClean="0"/>
              <a:t>What is the impact of climate driven changes in temperature and/or salinity in isolation on oysters? </a:t>
            </a:r>
          </a:p>
          <a:p>
            <a:r>
              <a:rPr lang="en-US" sz="2400" dirty="0" smtClean="0"/>
              <a:t>What is the impact of changing water chemistry on oysters?</a:t>
            </a:r>
          </a:p>
          <a:p>
            <a:r>
              <a:rPr lang="en-US" sz="2400" dirty="0" smtClean="0"/>
              <a:t>What is the impact of diseases on the resident oyster population?</a:t>
            </a:r>
          </a:p>
          <a:p>
            <a:r>
              <a:rPr lang="en-US" sz="2400" dirty="0" smtClean="0"/>
              <a:t>Can we proactively manage any of it?</a:t>
            </a:r>
            <a:endParaRPr lang="en-US" sz="2400" dirty="0"/>
          </a:p>
        </p:txBody>
      </p:sp>
      <p:sp>
        <p:nvSpPr>
          <p:cNvPr id="4" name="Footer Placeholder 3"/>
          <p:cNvSpPr>
            <a:spLocks noGrp="1"/>
          </p:cNvSpPr>
          <p:nvPr>
            <p:ph type="ftr" sz="quarter" idx="11"/>
          </p:nvPr>
        </p:nvSpPr>
        <p:spPr>
          <a:xfrm>
            <a:off x="6248400" y="6283325"/>
            <a:ext cx="2895600" cy="365125"/>
          </a:xfrm>
        </p:spPr>
        <p:txBody>
          <a:bodyPr/>
          <a:lstStyle/>
          <a:p>
            <a:r>
              <a:rPr lang="da-DK" dirty="0">
                <a:solidFill>
                  <a:schemeClr val="tx1">
                    <a:lumMod val="50000"/>
                    <a:lumOff val="50000"/>
                  </a:schemeClr>
                </a:solidFill>
              </a:rPr>
              <a:t>Mann &amp; Carnegie STAC </a:t>
            </a:r>
            <a:r>
              <a:rPr lang="da-DK" dirty="0" smtClean="0">
                <a:solidFill>
                  <a:schemeClr val="tx1">
                    <a:lumMod val="50000"/>
                    <a:lumOff val="50000"/>
                  </a:schemeClr>
                </a:solidFill>
              </a:rPr>
              <a:t>3/2016</a:t>
            </a:r>
            <a:endParaRPr lang="en-US" dirty="0">
              <a:solidFill>
                <a:schemeClr val="tx1">
                  <a:lumMod val="50000"/>
                  <a:lumOff val="50000"/>
                </a:schemeClr>
              </a:solidFill>
            </a:endParaRPr>
          </a:p>
        </p:txBody>
      </p:sp>
    </p:spTree>
    <p:extLst>
      <p:ext uri="{BB962C8B-B14F-4D97-AF65-F5344CB8AC3E}">
        <p14:creationId xmlns:p14="http://schemas.microsoft.com/office/powerpoint/2010/main" val="1182055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89562" y="1417899"/>
            <a:ext cx="3668004" cy="646331"/>
          </a:xfrm>
          <a:prstGeom prst="rect">
            <a:avLst/>
          </a:prstGeom>
          <a:noFill/>
        </p:spPr>
        <p:txBody>
          <a:bodyPr wrap="none" rtlCol="0">
            <a:spAutoFit/>
          </a:bodyPr>
          <a:lstStyle/>
          <a:p>
            <a:pPr algn="ctr"/>
            <a:r>
              <a:rPr lang="en-US" b="1" dirty="0" smtClean="0"/>
              <a:t>Live oyster population characterized </a:t>
            </a:r>
          </a:p>
          <a:p>
            <a:pPr algn="ctr"/>
            <a:r>
              <a:rPr lang="en-US" b="1" dirty="0" smtClean="0"/>
              <a:t>by density and demographics</a:t>
            </a:r>
            <a:endParaRPr lang="en-US" b="1" dirty="0"/>
          </a:p>
        </p:txBody>
      </p:sp>
      <p:sp>
        <p:nvSpPr>
          <p:cNvPr id="5" name="TextBox 4"/>
          <p:cNvSpPr txBox="1"/>
          <p:nvPr/>
        </p:nvSpPr>
        <p:spPr>
          <a:xfrm>
            <a:off x="2789562" y="3373688"/>
            <a:ext cx="3288080" cy="646331"/>
          </a:xfrm>
          <a:prstGeom prst="rect">
            <a:avLst/>
          </a:prstGeom>
          <a:noFill/>
        </p:spPr>
        <p:txBody>
          <a:bodyPr wrap="none" rtlCol="0">
            <a:spAutoFit/>
          </a:bodyPr>
          <a:lstStyle/>
          <a:p>
            <a:pPr algn="ctr"/>
            <a:r>
              <a:rPr lang="en-US" dirty="0" smtClean="0"/>
              <a:t>Exposed shell layer (brown shell)</a:t>
            </a:r>
          </a:p>
          <a:p>
            <a:pPr algn="ctr"/>
            <a:r>
              <a:rPr lang="en-US" dirty="0" smtClean="0"/>
              <a:t> – substrate for recruitment </a:t>
            </a:r>
            <a:endParaRPr lang="en-US" dirty="0"/>
          </a:p>
        </p:txBody>
      </p:sp>
      <p:sp>
        <p:nvSpPr>
          <p:cNvPr id="6" name="TextBox 5"/>
          <p:cNvSpPr txBox="1"/>
          <p:nvPr/>
        </p:nvSpPr>
        <p:spPr>
          <a:xfrm>
            <a:off x="3345395" y="5534444"/>
            <a:ext cx="2794943" cy="646331"/>
          </a:xfrm>
          <a:prstGeom prst="rect">
            <a:avLst/>
          </a:prstGeom>
          <a:noFill/>
        </p:spPr>
        <p:txBody>
          <a:bodyPr wrap="none" rtlCol="0">
            <a:spAutoFit/>
          </a:bodyPr>
          <a:lstStyle/>
          <a:p>
            <a:pPr algn="ctr"/>
            <a:r>
              <a:rPr lang="en-US" dirty="0" smtClean="0"/>
              <a:t>Reef structure - buried shell </a:t>
            </a:r>
          </a:p>
          <a:p>
            <a:pPr algn="ctr"/>
            <a:r>
              <a:rPr lang="en-US" dirty="0" smtClean="0"/>
              <a:t>mixed with sediment </a:t>
            </a:r>
            <a:endParaRPr lang="en-US" dirty="0"/>
          </a:p>
        </p:txBody>
      </p:sp>
      <p:sp>
        <p:nvSpPr>
          <p:cNvPr id="7" name="TextBox 6"/>
          <p:cNvSpPr txBox="1"/>
          <p:nvPr/>
        </p:nvSpPr>
        <p:spPr>
          <a:xfrm>
            <a:off x="134472" y="1319267"/>
            <a:ext cx="1881607" cy="923330"/>
          </a:xfrm>
          <a:prstGeom prst="rect">
            <a:avLst/>
          </a:prstGeom>
          <a:noFill/>
        </p:spPr>
        <p:txBody>
          <a:bodyPr wrap="square" rtlCol="0">
            <a:spAutoFit/>
          </a:bodyPr>
          <a:lstStyle/>
          <a:p>
            <a:r>
              <a:rPr lang="en-US" i="1" dirty="0"/>
              <a:t>R</a:t>
            </a:r>
            <a:r>
              <a:rPr lang="en-US" i="1" dirty="0" smtClean="0"/>
              <a:t>ecruitment, </a:t>
            </a:r>
            <a:r>
              <a:rPr lang="en-US" b="1" i="1" u="sng" dirty="0" smtClean="0"/>
              <a:t>R</a:t>
            </a:r>
            <a:r>
              <a:rPr lang="en-US" i="1" dirty="0" smtClean="0"/>
              <a:t>,  </a:t>
            </a:r>
          </a:p>
          <a:p>
            <a:r>
              <a:rPr lang="en-US" i="1" dirty="0" smtClean="0"/>
              <a:t>and growth: </a:t>
            </a:r>
          </a:p>
          <a:p>
            <a:r>
              <a:rPr lang="en-US" i="1" dirty="0" smtClean="0"/>
              <a:t>S/R relationship</a:t>
            </a:r>
            <a:endParaRPr lang="en-US" i="1" dirty="0"/>
          </a:p>
        </p:txBody>
      </p:sp>
      <p:sp>
        <p:nvSpPr>
          <p:cNvPr id="8" name="TextBox 7"/>
          <p:cNvSpPr txBox="1"/>
          <p:nvPr/>
        </p:nvSpPr>
        <p:spPr>
          <a:xfrm>
            <a:off x="6685808" y="643408"/>
            <a:ext cx="2155367" cy="646331"/>
          </a:xfrm>
          <a:prstGeom prst="rect">
            <a:avLst/>
          </a:prstGeom>
          <a:noFill/>
        </p:spPr>
        <p:txBody>
          <a:bodyPr wrap="square" rtlCol="0">
            <a:spAutoFit/>
          </a:bodyPr>
          <a:lstStyle/>
          <a:p>
            <a:r>
              <a:rPr lang="en-US" i="1" dirty="0" smtClean="0"/>
              <a:t>Fishing mortality, </a:t>
            </a:r>
            <a:r>
              <a:rPr lang="en-US" b="1" i="1" u="sng" dirty="0" smtClean="0"/>
              <a:t>F</a:t>
            </a:r>
            <a:r>
              <a:rPr lang="en-US" i="1" dirty="0" smtClean="0"/>
              <a:t>, with loss of shell</a:t>
            </a:r>
            <a:endParaRPr lang="en-US" i="1" dirty="0"/>
          </a:p>
        </p:txBody>
      </p:sp>
      <p:sp>
        <p:nvSpPr>
          <p:cNvPr id="9" name="TextBox 8"/>
          <p:cNvSpPr txBox="1"/>
          <p:nvPr/>
        </p:nvSpPr>
        <p:spPr>
          <a:xfrm>
            <a:off x="4742867" y="2423991"/>
            <a:ext cx="3735293" cy="646331"/>
          </a:xfrm>
          <a:prstGeom prst="rect">
            <a:avLst/>
          </a:prstGeom>
          <a:noFill/>
        </p:spPr>
        <p:txBody>
          <a:bodyPr wrap="square" rtlCol="0">
            <a:spAutoFit/>
          </a:bodyPr>
          <a:lstStyle/>
          <a:p>
            <a:r>
              <a:rPr lang="en-US" i="1" dirty="0"/>
              <a:t>N</a:t>
            </a:r>
            <a:r>
              <a:rPr lang="en-US" i="1" dirty="0" smtClean="0"/>
              <a:t>atural mortality, </a:t>
            </a:r>
            <a:r>
              <a:rPr lang="en-US" b="1" i="1" u="sng" dirty="0" smtClean="0"/>
              <a:t>M</a:t>
            </a:r>
            <a:r>
              <a:rPr lang="en-US" i="1" dirty="0" smtClean="0"/>
              <a:t>, including disease adds shell to exposed pool</a:t>
            </a:r>
            <a:endParaRPr lang="en-US" i="1" dirty="0"/>
          </a:p>
        </p:txBody>
      </p:sp>
      <p:sp>
        <p:nvSpPr>
          <p:cNvPr id="10" name="TextBox 9"/>
          <p:cNvSpPr txBox="1"/>
          <p:nvPr/>
        </p:nvSpPr>
        <p:spPr>
          <a:xfrm>
            <a:off x="4698437" y="4414509"/>
            <a:ext cx="1712929" cy="369332"/>
          </a:xfrm>
          <a:prstGeom prst="rect">
            <a:avLst/>
          </a:prstGeom>
          <a:noFill/>
        </p:spPr>
        <p:txBody>
          <a:bodyPr wrap="none" rtlCol="0">
            <a:spAutoFit/>
          </a:bodyPr>
          <a:lstStyle/>
          <a:p>
            <a:r>
              <a:rPr lang="en-US" i="1" dirty="0" smtClean="0"/>
              <a:t>Loss to burial, </a:t>
            </a:r>
            <a:r>
              <a:rPr lang="en-US" b="1" i="1" u="sng" dirty="0" smtClean="0"/>
              <a:t>B</a:t>
            </a:r>
            <a:endParaRPr lang="en-US" b="1" i="1" u="sng" dirty="0"/>
          </a:p>
        </p:txBody>
      </p:sp>
      <p:sp>
        <p:nvSpPr>
          <p:cNvPr id="11" name="TextBox 10"/>
          <p:cNvSpPr txBox="1"/>
          <p:nvPr/>
        </p:nvSpPr>
        <p:spPr>
          <a:xfrm>
            <a:off x="6430071" y="4980446"/>
            <a:ext cx="2438112" cy="1200329"/>
          </a:xfrm>
          <a:prstGeom prst="rect">
            <a:avLst/>
          </a:prstGeom>
          <a:noFill/>
        </p:spPr>
        <p:txBody>
          <a:bodyPr wrap="none" rtlCol="0">
            <a:spAutoFit/>
          </a:bodyPr>
          <a:lstStyle/>
          <a:p>
            <a:r>
              <a:rPr lang="en-US" i="1" dirty="0" smtClean="0"/>
              <a:t>Loss to biological </a:t>
            </a:r>
          </a:p>
          <a:p>
            <a:r>
              <a:rPr lang="en-US" i="1" dirty="0"/>
              <a:t>d</a:t>
            </a:r>
            <a:r>
              <a:rPr lang="en-US" i="1" dirty="0" smtClean="0"/>
              <a:t>egradation and </a:t>
            </a:r>
          </a:p>
          <a:p>
            <a:r>
              <a:rPr lang="en-US" i="1" dirty="0" smtClean="0"/>
              <a:t>chemical dissolution, </a:t>
            </a:r>
            <a:r>
              <a:rPr lang="en-US" b="1" i="1" u="sng" dirty="0" smtClean="0"/>
              <a:t>D</a:t>
            </a:r>
            <a:r>
              <a:rPr lang="en-US" i="1" dirty="0" smtClean="0"/>
              <a:t>, </a:t>
            </a:r>
          </a:p>
          <a:p>
            <a:r>
              <a:rPr lang="en-US" i="1" dirty="0"/>
              <a:t>s</a:t>
            </a:r>
            <a:r>
              <a:rPr lang="en-US" i="1" dirty="0" smtClean="0"/>
              <a:t>alinity dependent </a:t>
            </a:r>
            <a:endParaRPr lang="en-US" i="1" dirty="0"/>
          </a:p>
        </p:txBody>
      </p:sp>
      <p:sp>
        <p:nvSpPr>
          <p:cNvPr id="12" name="TextBox 11"/>
          <p:cNvSpPr txBox="1"/>
          <p:nvPr/>
        </p:nvSpPr>
        <p:spPr>
          <a:xfrm>
            <a:off x="134472" y="3411320"/>
            <a:ext cx="1816510" cy="369332"/>
          </a:xfrm>
          <a:prstGeom prst="rect">
            <a:avLst/>
          </a:prstGeom>
          <a:noFill/>
        </p:spPr>
        <p:txBody>
          <a:bodyPr wrap="none" rtlCol="0">
            <a:spAutoFit/>
          </a:bodyPr>
          <a:lstStyle/>
          <a:p>
            <a:r>
              <a:rPr lang="en-US" i="1" dirty="0" smtClean="0"/>
              <a:t>Replenishment, </a:t>
            </a:r>
            <a:r>
              <a:rPr lang="en-US" b="1" i="1" u="sng" dirty="0" smtClean="0"/>
              <a:t>r</a:t>
            </a:r>
            <a:endParaRPr lang="en-US" b="1" i="1" u="sng" dirty="0"/>
          </a:p>
        </p:txBody>
      </p:sp>
      <p:sp>
        <p:nvSpPr>
          <p:cNvPr id="2" name="Bent Arrow 1"/>
          <p:cNvSpPr/>
          <p:nvPr/>
        </p:nvSpPr>
        <p:spPr>
          <a:xfrm rot="5400000">
            <a:off x="6314672" y="3839810"/>
            <a:ext cx="1170783" cy="961751"/>
          </a:xfrm>
          <a:prstGeom prst="ben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Bent Arrow 14"/>
          <p:cNvSpPr/>
          <p:nvPr/>
        </p:nvSpPr>
        <p:spPr>
          <a:xfrm rot="5400000" flipH="1">
            <a:off x="6944972" y="1043206"/>
            <a:ext cx="479629" cy="1229014"/>
          </a:xfrm>
          <a:prstGeom prst="ben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Down Arrow 2"/>
          <p:cNvSpPr/>
          <p:nvPr/>
        </p:nvSpPr>
        <p:spPr>
          <a:xfrm>
            <a:off x="4281603" y="4264510"/>
            <a:ext cx="461264" cy="1001059"/>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wn Arrow 19"/>
          <p:cNvSpPr/>
          <p:nvPr/>
        </p:nvSpPr>
        <p:spPr>
          <a:xfrm>
            <a:off x="4234867" y="2341228"/>
            <a:ext cx="508000" cy="8711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urved Right Arrow 20"/>
          <p:cNvSpPr/>
          <p:nvPr/>
        </p:nvSpPr>
        <p:spPr>
          <a:xfrm flipV="1">
            <a:off x="1714771" y="1369382"/>
            <a:ext cx="841673" cy="852316"/>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Down Arrow 21"/>
          <p:cNvSpPr/>
          <p:nvPr/>
        </p:nvSpPr>
        <p:spPr>
          <a:xfrm rot="7546575">
            <a:off x="2126632" y="2085894"/>
            <a:ext cx="317476" cy="15931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2674471" y="3211775"/>
            <a:ext cx="3452431" cy="9144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2556444" y="1163450"/>
            <a:ext cx="3862744" cy="1058248"/>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3122706" y="5382577"/>
            <a:ext cx="3298963" cy="9144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124496" y="296504"/>
            <a:ext cx="6542240" cy="677108"/>
          </a:xfrm>
          <a:prstGeom prst="rect">
            <a:avLst/>
          </a:prstGeom>
          <a:noFill/>
        </p:spPr>
        <p:txBody>
          <a:bodyPr wrap="none" rtlCol="0">
            <a:spAutoFit/>
          </a:bodyPr>
          <a:lstStyle/>
          <a:p>
            <a:r>
              <a:rPr lang="en-US" dirty="0" smtClean="0"/>
              <a:t>Oysters, shell and processes; </a:t>
            </a:r>
            <a:r>
              <a:rPr lang="en-US" sz="2000" b="1" dirty="0" smtClean="0"/>
              <a:t>can we proactively manage them</a:t>
            </a:r>
            <a:r>
              <a:rPr lang="en-US" dirty="0" smtClean="0"/>
              <a:t>?</a:t>
            </a:r>
          </a:p>
          <a:p>
            <a:r>
              <a:rPr lang="en-US" dirty="0" smtClean="0"/>
              <a:t>Addition process               , loss processes</a:t>
            </a:r>
            <a:endParaRPr lang="en-US" dirty="0"/>
          </a:p>
        </p:txBody>
      </p:sp>
      <p:sp>
        <p:nvSpPr>
          <p:cNvPr id="27" name="Down Arrow 26"/>
          <p:cNvSpPr/>
          <p:nvPr/>
        </p:nvSpPr>
        <p:spPr>
          <a:xfrm rot="16200000">
            <a:off x="2077832" y="457296"/>
            <a:ext cx="276997" cy="64922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wn Arrow 27"/>
          <p:cNvSpPr/>
          <p:nvPr/>
        </p:nvSpPr>
        <p:spPr>
          <a:xfrm rot="16200000">
            <a:off x="4428981" y="447396"/>
            <a:ext cx="276998" cy="686275"/>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158217" y="272412"/>
            <a:ext cx="6412062" cy="79256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290072" y="2775530"/>
            <a:ext cx="3203296" cy="369332"/>
          </a:xfrm>
          <a:prstGeom prst="rect">
            <a:avLst/>
          </a:prstGeom>
          <a:noFill/>
        </p:spPr>
        <p:txBody>
          <a:bodyPr wrap="none" rtlCol="0">
            <a:spAutoFit/>
          </a:bodyPr>
          <a:lstStyle/>
          <a:p>
            <a:r>
              <a:rPr lang="en-US" i="1" dirty="0" smtClean="0"/>
              <a:t>Substrate enhances recruitment</a:t>
            </a:r>
            <a:endParaRPr lang="en-US" i="1" dirty="0"/>
          </a:p>
        </p:txBody>
      </p:sp>
      <p:sp>
        <p:nvSpPr>
          <p:cNvPr id="16" name="Footer Placeholder 15"/>
          <p:cNvSpPr>
            <a:spLocks noGrp="1"/>
          </p:cNvSpPr>
          <p:nvPr>
            <p:ph type="ftr" sz="quarter" idx="11"/>
          </p:nvPr>
        </p:nvSpPr>
        <p:spPr>
          <a:xfrm>
            <a:off x="6019800" y="6342272"/>
            <a:ext cx="2895600" cy="365125"/>
          </a:xfrm>
        </p:spPr>
        <p:txBody>
          <a:bodyPr/>
          <a:lstStyle/>
          <a:p>
            <a:r>
              <a:rPr lang="da-DK" dirty="0"/>
              <a:t>Mann &amp; Carnegie STAC </a:t>
            </a:r>
            <a:r>
              <a:rPr lang="da-DK" dirty="0" smtClean="0"/>
              <a:t>3/2016</a:t>
            </a:r>
            <a:endParaRPr lang="en-US" dirty="0"/>
          </a:p>
        </p:txBody>
      </p:sp>
      <p:sp>
        <p:nvSpPr>
          <p:cNvPr id="17" name="TextBox 16"/>
          <p:cNvSpPr txBox="1"/>
          <p:nvPr/>
        </p:nvSpPr>
        <p:spPr>
          <a:xfrm>
            <a:off x="98280" y="4213888"/>
            <a:ext cx="3024426" cy="2337378"/>
          </a:xfrm>
          <a:prstGeom prst="rect">
            <a:avLst/>
          </a:prstGeom>
          <a:noFill/>
        </p:spPr>
        <p:txBody>
          <a:bodyPr wrap="square" rtlCol="0">
            <a:spAutoFit/>
          </a:bodyPr>
          <a:lstStyle/>
          <a:p>
            <a:r>
              <a:rPr lang="en-US" sz="1600" dirty="0" smtClean="0"/>
              <a:t>Sea level rise: 3.5mm/y</a:t>
            </a:r>
          </a:p>
          <a:p>
            <a:r>
              <a:rPr lang="en-US" sz="1600" dirty="0" smtClean="0"/>
              <a:t>Shell loss: 30%/y</a:t>
            </a:r>
          </a:p>
          <a:p>
            <a:r>
              <a:rPr lang="en-US" sz="1600" dirty="0"/>
              <a:t>So the shell (</a:t>
            </a:r>
            <a:r>
              <a:rPr lang="en-US" sz="1600" b="1" u="sng" dirty="0"/>
              <a:t>gross</a:t>
            </a:r>
            <a:r>
              <a:rPr lang="en-US" sz="1600" dirty="0"/>
              <a:t>) production rate must serve a reef accretion rate of 4.55 mm/y or 4.55 L/m</a:t>
            </a:r>
            <a:r>
              <a:rPr lang="en-US" sz="1600" baseline="30000" dirty="0"/>
              <a:t>2</a:t>
            </a:r>
            <a:r>
              <a:rPr lang="en-US" sz="1600" dirty="0"/>
              <a:t>/y (10L = 1 cm thick layer). Between 20-50% of this volume is shell</a:t>
            </a:r>
            <a:r>
              <a:rPr lang="en-US" sz="1600" dirty="0" smtClean="0"/>
              <a:t>, </a:t>
            </a:r>
            <a:r>
              <a:rPr lang="en-US" sz="1600" dirty="0"/>
              <a:t>≈ 2.5-6 kg wet shell /m</a:t>
            </a:r>
            <a:r>
              <a:rPr lang="en-US" sz="1600" baseline="30000" dirty="0"/>
              <a:t>2</a:t>
            </a:r>
            <a:r>
              <a:rPr lang="en-US" sz="1600" dirty="0"/>
              <a:t>/y.</a:t>
            </a:r>
          </a:p>
          <a:p>
            <a:endParaRPr lang="en-US" dirty="0"/>
          </a:p>
        </p:txBody>
      </p:sp>
      <p:sp>
        <p:nvSpPr>
          <p:cNvPr id="30" name="Down Arrow 29"/>
          <p:cNvSpPr/>
          <p:nvPr/>
        </p:nvSpPr>
        <p:spPr>
          <a:xfrm rot="16200000">
            <a:off x="2151262" y="3290922"/>
            <a:ext cx="208882" cy="72796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08391" y="4201216"/>
            <a:ext cx="2926146" cy="2337378"/>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33924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27940" y="1417899"/>
            <a:ext cx="3591248" cy="646331"/>
          </a:xfrm>
          <a:prstGeom prst="rect">
            <a:avLst/>
          </a:prstGeom>
          <a:noFill/>
        </p:spPr>
        <p:txBody>
          <a:bodyPr wrap="none" rtlCol="0">
            <a:spAutoFit/>
          </a:bodyPr>
          <a:lstStyle/>
          <a:p>
            <a:pPr algn="ctr"/>
            <a:r>
              <a:rPr lang="en-US" dirty="0" smtClean="0"/>
              <a:t>Live oyster population characterized </a:t>
            </a:r>
          </a:p>
          <a:p>
            <a:pPr algn="ctr"/>
            <a:r>
              <a:rPr lang="en-US" dirty="0" smtClean="0"/>
              <a:t>by density and demographics</a:t>
            </a:r>
            <a:endParaRPr lang="en-US" dirty="0"/>
          </a:p>
        </p:txBody>
      </p:sp>
      <p:sp>
        <p:nvSpPr>
          <p:cNvPr id="5" name="TextBox 4"/>
          <p:cNvSpPr txBox="1"/>
          <p:nvPr/>
        </p:nvSpPr>
        <p:spPr>
          <a:xfrm>
            <a:off x="2838823" y="3476926"/>
            <a:ext cx="3288080" cy="646331"/>
          </a:xfrm>
          <a:prstGeom prst="rect">
            <a:avLst/>
          </a:prstGeom>
          <a:noFill/>
        </p:spPr>
        <p:txBody>
          <a:bodyPr wrap="none" rtlCol="0">
            <a:spAutoFit/>
          </a:bodyPr>
          <a:lstStyle/>
          <a:p>
            <a:pPr algn="ctr"/>
            <a:r>
              <a:rPr lang="en-US" dirty="0" smtClean="0"/>
              <a:t>Exposed shell layer (brown shell)</a:t>
            </a:r>
          </a:p>
          <a:p>
            <a:pPr algn="ctr"/>
            <a:r>
              <a:rPr lang="en-US" dirty="0" smtClean="0"/>
              <a:t> – substrate for recruitment </a:t>
            </a:r>
            <a:endParaRPr lang="en-US" dirty="0"/>
          </a:p>
        </p:txBody>
      </p:sp>
      <p:sp>
        <p:nvSpPr>
          <p:cNvPr id="6" name="TextBox 5"/>
          <p:cNvSpPr txBox="1"/>
          <p:nvPr/>
        </p:nvSpPr>
        <p:spPr>
          <a:xfrm>
            <a:off x="3122706" y="5692419"/>
            <a:ext cx="2794943" cy="646331"/>
          </a:xfrm>
          <a:prstGeom prst="rect">
            <a:avLst/>
          </a:prstGeom>
          <a:noFill/>
        </p:spPr>
        <p:txBody>
          <a:bodyPr wrap="none" rtlCol="0">
            <a:spAutoFit/>
          </a:bodyPr>
          <a:lstStyle/>
          <a:p>
            <a:pPr algn="ctr"/>
            <a:r>
              <a:rPr lang="en-US" dirty="0" smtClean="0"/>
              <a:t>Reef structure - buried shell </a:t>
            </a:r>
          </a:p>
          <a:p>
            <a:pPr algn="ctr"/>
            <a:r>
              <a:rPr lang="en-US" dirty="0" smtClean="0"/>
              <a:t>mixed with sediment </a:t>
            </a:r>
            <a:endParaRPr lang="en-US" dirty="0"/>
          </a:p>
        </p:txBody>
      </p:sp>
      <p:sp>
        <p:nvSpPr>
          <p:cNvPr id="7" name="TextBox 6"/>
          <p:cNvSpPr txBox="1"/>
          <p:nvPr/>
        </p:nvSpPr>
        <p:spPr>
          <a:xfrm>
            <a:off x="134472" y="1417898"/>
            <a:ext cx="1881607" cy="923330"/>
          </a:xfrm>
          <a:prstGeom prst="rect">
            <a:avLst/>
          </a:prstGeom>
          <a:noFill/>
        </p:spPr>
        <p:txBody>
          <a:bodyPr wrap="square" rtlCol="0">
            <a:spAutoFit/>
          </a:bodyPr>
          <a:lstStyle/>
          <a:p>
            <a:r>
              <a:rPr lang="en-US" i="1" dirty="0"/>
              <a:t>R</a:t>
            </a:r>
            <a:r>
              <a:rPr lang="en-US" i="1" dirty="0" smtClean="0"/>
              <a:t>ecruitment, R,  </a:t>
            </a:r>
          </a:p>
          <a:p>
            <a:r>
              <a:rPr lang="en-US" i="1" dirty="0" smtClean="0"/>
              <a:t>and growth: </a:t>
            </a:r>
          </a:p>
          <a:p>
            <a:r>
              <a:rPr lang="en-US" i="1" dirty="0" smtClean="0"/>
              <a:t>S/R relationship</a:t>
            </a:r>
            <a:endParaRPr lang="en-US" i="1" dirty="0"/>
          </a:p>
        </p:txBody>
      </p:sp>
      <p:sp>
        <p:nvSpPr>
          <p:cNvPr id="8" name="TextBox 7"/>
          <p:cNvSpPr txBox="1"/>
          <p:nvPr/>
        </p:nvSpPr>
        <p:spPr>
          <a:xfrm>
            <a:off x="6570279" y="777443"/>
            <a:ext cx="2155367" cy="646331"/>
          </a:xfrm>
          <a:prstGeom prst="rect">
            <a:avLst/>
          </a:prstGeom>
          <a:noFill/>
        </p:spPr>
        <p:txBody>
          <a:bodyPr wrap="square" rtlCol="0">
            <a:spAutoFit/>
          </a:bodyPr>
          <a:lstStyle/>
          <a:p>
            <a:r>
              <a:rPr lang="en-US" i="1" dirty="0" smtClean="0"/>
              <a:t>Fishing mortality, F, with loss of shell</a:t>
            </a:r>
            <a:endParaRPr lang="en-US" i="1" dirty="0"/>
          </a:p>
        </p:txBody>
      </p:sp>
      <p:sp>
        <p:nvSpPr>
          <p:cNvPr id="9" name="TextBox 8"/>
          <p:cNvSpPr txBox="1"/>
          <p:nvPr/>
        </p:nvSpPr>
        <p:spPr>
          <a:xfrm>
            <a:off x="4742868" y="2423991"/>
            <a:ext cx="2757604" cy="646331"/>
          </a:xfrm>
          <a:prstGeom prst="rect">
            <a:avLst/>
          </a:prstGeom>
          <a:noFill/>
        </p:spPr>
        <p:txBody>
          <a:bodyPr wrap="square" rtlCol="0">
            <a:spAutoFit/>
          </a:bodyPr>
          <a:lstStyle/>
          <a:p>
            <a:r>
              <a:rPr lang="en-US" i="1" dirty="0"/>
              <a:t>N</a:t>
            </a:r>
            <a:r>
              <a:rPr lang="en-US" i="1" dirty="0" smtClean="0"/>
              <a:t>atural mortality, M, adds</a:t>
            </a:r>
          </a:p>
          <a:p>
            <a:r>
              <a:rPr lang="en-US" i="1" dirty="0" smtClean="0"/>
              <a:t> shell to exposed pool</a:t>
            </a:r>
            <a:endParaRPr lang="en-US" i="1" dirty="0"/>
          </a:p>
        </p:txBody>
      </p:sp>
      <p:sp>
        <p:nvSpPr>
          <p:cNvPr id="10" name="TextBox 9"/>
          <p:cNvSpPr txBox="1"/>
          <p:nvPr/>
        </p:nvSpPr>
        <p:spPr>
          <a:xfrm>
            <a:off x="2659529" y="4590801"/>
            <a:ext cx="1712929" cy="369332"/>
          </a:xfrm>
          <a:prstGeom prst="rect">
            <a:avLst/>
          </a:prstGeom>
          <a:noFill/>
        </p:spPr>
        <p:txBody>
          <a:bodyPr wrap="none" rtlCol="0">
            <a:spAutoFit/>
          </a:bodyPr>
          <a:lstStyle/>
          <a:p>
            <a:r>
              <a:rPr lang="en-US" i="1" dirty="0" smtClean="0"/>
              <a:t>Loss to burial, B</a:t>
            </a:r>
            <a:endParaRPr lang="en-US" i="1" dirty="0"/>
          </a:p>
        </p:txBody>
      </p:sp>
      <p:sp>
        <p:nvSpPr>
          <p:cNvPr id="11" name="TextBox 10"/>
          <p:cNvSpPr txBox="1"/>
          <p:nvPr/>
        </p:nvSpPr>
        <p:spPr>
          <a:xfrm>
            <a:off x="6430071" y="4965505"/>
            <a:ext cx="2438112" cy="1200329"/>
          </a:xfrm>
          <a:prstGeom prst="rect">
            <a:avLst/>
          </a:prstGeom>
          <a:noFill/>
        </p:spPr>
        <p:txBody>
          <a:bodyPr wrap="none" rtlCol="0">
            <a:spAutoFit/>
          </a:bodyPr>
          <a:lstStyle/>
          <a:p>
            <a:r>
              <a:rPr lang="en-US" i="1" dirty="0" smtClean="0"/>
              <a:t>Loss to biological </a:t>
            </a:r>
          </a:p>
          <a:p>
            <a:r>
              <a:rPr lang="en-US" i="1" dirty="0"/>
              <a:t>d</a:t>
            </a:r>
            <a:r>
              <a:rPr lang="en-US" i="1" dirty="0" smtClean="0"/>
              <a:t>egradation and </a:t>
            </a:r>
          </a:p>
          <a:p>
            <a:r>
              <a:rPr lang="en-US" i="1" dirty="0" smtClean="0"/>
              <a:t>chemical dissolution, D,  </a:t>
            </a:r>
          </a:p>
          <a:p>
            <a:r>
              <a:rPr lang="en-US" i="1" dirty="0"/>
              <a:t>s</a:t>
            </a:r>
            <a:r>
              <a:rPr lang="en-US" i="1" dirty="0" smtClean="0"/>
              <a:t>alinity dependent </a:t>
            </a:r>
            <a:endParaRPr lang="en-US" i="1" dirty="0"/>
          </a:p>
        </p:txBody>
      </p:sp>
      <p:sp>
        <p:nvSpPr>
          <p:cNvPr id="12" name="TextBox 11"/>
          <p:cNvSpPr txBox="1"/>
          <p:nvPr/>
        </p:nvSpPr>
        <p:spPr>
          <a:xfrm>
            <a:off x="508001" y="4168080"/>
            <a:ext cx="1816510" cy="369332"/>
          </a:xfrm>
          <a:prstGeom prst="rect">
            <a:avLst/>
          </a:prstGeom>
          <a:noFill/>
        </p:spPr>
        <p:txBody>
          <a:bodyPr wrap="none" rtlCol="0">
            <a:spAutoFit/>
          </a:bodyPr>
          <a:lstStyle/>
          <a:p>
            <a:r>
              <a:rPr lang="en-US" i="1" dirty="0" smtClean="0"/>
              <a:t>Replenishment, r</a:t>
            </a:r>
            <a:endParaRPr lang="en-US" i="1" dirty="0"/>
          </a:p>
        </p:txBody>
      </p:sp>
      <p:sp>
        <p:nvSpPr>
          <p:cNvPr id="2" name="Bent Arrow 1"/>
          <p:cNvSpPr/>
          <p:nvPr/>
        </p:nvSpPr>
        <p:spPr>
          <a:xfrm rot="5400000">
            <a:off x="6314672" y="3839810"/>
            <a:ext cx="1170783" cy="961751"/>
          </a:xfrm>
          <a:prstGeom prst="ben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Bent Arrow 13"/>
          <p:cNvSpPr/>
          <p:nvPr/>
        </p:nvSpPr>
        <p:spPr>
          <a:xfrm>
            <a:off x="1417488" y="3633552"/>
            <a:ext cx="1042971" cy="489705"/>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Bent Arrow 14"/>
          <p:cNvSpPr/>
          <p:nvPr/>
        </p:nvSpPr>
        <p:spPr>
          <a:xfrm rot="5400000" flipH="1">
            <a:off x="6944972" y="1043206"/>
            <a:ext cx="479629" cy="1229014"/>
          </a:xfrm>
          <a:prstGeom prst="ben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Down Arrow 2"/>
          <p:cNvSpPr/>
          <p:nvPr/>
        </p:nvSpPr>
        <p:spPr>
          <a:xfrm>
            <a:off x="4258235" y="4422588"/>
            <a:ext cx="461264" cy="1001059"/>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wn Arrow 19"/>
          <p:cNvSpPr/>
          <p:nvPr/>
        </p:nvSpPr>
        <p:spPr>
          <a:xfrm>
            <a:off x="3929529" y="2341228"/>
            <a:ext cx="813338" cy="8711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urved Right Arrow 20"/>
          <p:cNvSpPr/>
          <p:nvPr/>
        </p:nvSpPr>
        <p:spPr>
          <a:xfrm flipV="1">
            <a:off x="1714771" y="1369382"/>
            <a:ext cx="841673" cy="852316"/>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Down Arrow 21"/>
          <p:cNvSpPr/>
          <p:nvPr/>
        </p:nvSpPr>
        <p:spPr>
          <a:xfrm rot="7546575">
            <a:off x="1974382" y="2018097"/>
            <a:ext cx="700259" cy="158985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2674471" y="3328894"/>
            <a:ext cx="3452431" cy="9144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2556444" y="1163450"/>
            <a:ext cx="3862744" cy="1058248"/>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2838823" y="5546227"/>
            <a:ext cx="3298963" cy="9144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34472" y="121409"/>
            <a:ext cx="5430130" cy="646331"/>
          </a:xfrm>
          <a:prstGeom prst="rect">
            <a:avLst/>
          </a:prstGeom>
          <a:noFill/>
        </p:spPr>
        <p:txBody>
          <a:bodyPr wrap="none" rtlCol="0">
            <a:spAutoFit/>
          </a:bodyPr>
          <a:lstStyle/>
          <a:p>
            <a:r>
              <a:rPr lang="en-US" dirty="0" smtClean="0"/>
              <a:t>#1. Natural reef with accretion, no F, no r, shell accretes </a:t>
            </a:r>
          </a:p>
          <a:p>
            <a:r>
              <a:rPr lang="en-US" dirty="0" smtClean="0"/>
              <a:t>As M&gt;(B+D), </a:t>
            </a:r>
            <a:r>
              <a:rPr lang="en-US" b="1" dirty="0" smtClean="0">
                <a:solidFill>
                  <a:srgbClr val="FF0000"/>
                </a:solidFill>
              </a:rPr>
              <a:t>system stable </a:t>
            </a:r>
            <a:r>
              <a:rPr lang="en-US" dirty="0" smtClean="0"/>
              <a:t>over extended periods. </a:t>
            </a:r>
            <a:endParaRPr lang="en-US" dirty="0"/>
          </a:p>
        </p:txBody>
      </p:sp>
      <p:sp>
        <p:nvSpPr>
          <p:cNvPr id="16" name="Rectangle 15"/>
          <p:cNvSpPr/>
          <p:nvPr/>
        </p:nvSpPr>
        <p:spPr>
          <a:xfrm>
            <a:off x="98277" y="96899"/>
            <a:ext cx="5466326" cy="68054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6466538" y="777442"/>
            <a:ext cx="2124637" cy="128678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428676" y="3476926"/>
            <a:ext cx="2127767" cy="111387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V="1">
            <a:off x="6466538" y="777443"/>
            <a:ext cx="2124637" cy="1271846"/>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428676" y="3508188"/>
            <a:ext cx="2127767" cy="1082613"/>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28676" y="3508188"/>
            <a:ext cx="2127767" cy="1082613"/>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6466538" y="777443"/>
            <a:ext cx="2124637" cy="1286787"/>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193733" y="2700990"/>
            <a:ext cx="3223145" cy="369332"/>
          </a:xfrm>
          <a:prstGeom prst="rect">
            <a:avLst/>
          </a:prstGeom>
        </p:spPr>
        <p:txBody>
          <a:bodyPr wrap="none">
            <a:spAutoFit/>
          </a:bodyPr>
          <a:lstStyle/>
          <a:p>
            <a:r>
              <a:rPr lang="en-US" i="1" dirty="0"/>
              <a:t>Substrate enhances recruitment</a:t>
            </a:r>
          </a:p>
        </p:txBody>
      </p:sp>
      <p:sp>
        <p:nvSpPr>
          <p:cNvPr id="30" name="Footer Placeholder 29"/>
          <p:cNvSpPr>
            <a:spLocks noGrp="1"/>
          </p:cNvSpPr>
          <p:nvPr>
            <p:ph type="ftr" sz="quarter" idx="11"/>
          </p:nvPr>
        </p:nvSpPr>
        <p:spPr>
          <a:xfrm>
            <a:off x="5972583" y="6359872"/>
            <a:ext cx="2895600" cy="365125"/>
          </a:xfrm>
        </p:spPr>
        <p:txBody>
          <a:bodyPr/>
          <a:lstStyle/>
          <a:p>
            <a:r>
              <a:rPr lang="da-DK" dirty="0"/>
              <a:t>Mann &amp; Carnegie STAC </a:t>
            </a:r>
            <a:r>
              <a:rPr lang="da-DK" dirty="0" smtClean="0"/>
              <a:t>3/2016</a:t>
            </a:r>
            <a:endParaRPr lang="en-US" dirty="0"/>
          </a:p>
        </p:txBody>
      </p:sp>
    </p:spTree>
    <p:extLst>
      <p:ext uri="{BB962C8B-B14F-4D97-AF65-F5344CB8AC3E}">
        <p14:creationId xmlns:p14="http://schemas.microsoft.com/office/powerpoint/2010/main" val="2097754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27940" y="1417899"/>
            <a:ext cx="3591248" cy="646331"/>
          </a:xfrm>
          <a:prstGeom prst="rect">
            <a:avLst/>
          </a:prstGeom>
          <a:noFill/>
        </p:spPr>
        <p:txBody>
          <a:bodyPr wrap="none" rtlCol="0">
            <a:spAutoFit/>
          </a:bodyPr>
          <a:lstStyle/>
          <a:p>
            <a:pPr algn="ctr"/>
            <a:r>
              <a:rPr lang="en-US" dirty="0" smtClean="0"/>
              <a:t>Live oyster population characterized </a:t>
            </a:r>
          </a:p>
          <a:p>
            <a:pPr algn="ctr"/>
            <a:r>
              <a:rPr lang="en-US" dirty="0" smtClean="0"/>
              <a:t>by density and demographics</a:t>
            </a:r>
            <a:endParaRPr lang="en-US" dirty="0"/>
          </a:p>
        </p:txBody>
      </p:sp>
      <p:sp>
        <p:nvSpPr>
          <p:cNvPr id="5" name="TextBox 4"/>
          <p:cNvSpPr txBox="1"/>
          <p:nvPr/>
        </p:nvSpPr>
        <p:spPr>
          <a:xfrm>
            <a:off x="2838823" y="3476926"/>
            <a:ext cx="3288080" cy="646331"/>
          </a:xfrm>
          <a:prstGeom prst="rect">
            <a:avLst/>
          </a:prstGeom>
          <a:noFill/>
        </p:spPr>
        <p:txBody>
          <a:bodyPr wrap="none" rtlCol="0">
            <a:spAutoFit/>
          </a:bodyPr>
          <a:lstStyle/>
          <a:p>
            <a:pPr algn="ctr"/>
            <a:r>
              <a:rPr lang="en-US" dirty="0" smtClean="0"/>
              <a:t>Exposed shell layer (brown shell)</a:t>
            </a:r>
          </a:p>
          <a:p>
            <a:pPr algn="ctr"/>
            <a:r>
              <a:rPr lang="en-US" dirty="0" smtClean="0"/>
              <a:t> – substrate for recruitment </a:t>
            </a:r>
            <a:endParaRPr lang="en-US" dirty="0"/>
          </a:p>
        </p:txBody>
      </p:sp>
      <p:sp>
        <p:nvSpPr>
          <p:cNvPr id="6" name="TextBox 5"/>
          <p:cNvSpPr txBox="1"/>
          <p:nvPr/>
        </p:nvSpPr>
        <p:spPr>
          <a:xfrm>
            <a:off x="3122706" y="5692419"/>
            <a:ext cx="2794943" cy="646331"/>
          </a:xfrm>
          <a:prstGeom prst="rect">
            <a:avLst/>
          </a:prstGeom>
          <a:noFill/>
        </p:spPr>
        <p:txBody>
          <a:bodyPr wrap="none" rtlCol="0">
            <a:spAutoFit/>
          </a:bodyPr>
          <a:lstStyle/>
          <a:p>
            <a:pPr algn="ctr"/>
            <a:r>
              <a:rPr lang="en-US" dirty="0" smtClean="0"/>
              <a:t>Reef structure - buried shell </a:t>
            </a:r>
          </a:p>
          <a:p>
            <a:pPr algn="ctr"/>
            <a:r>
              <a:rPr lang="en-US" dirty="0" smtClean="0"/>
              <a:t>mixed with sediment </a:t>
            </a:r>
            <a:endParaRPr lang="en-US" dirty="0"/>
          </a:p>
        </p:txBody>
      </p:sp>
      <p:sp>
        <p:nvSpPr>
          <p:cNvPr id="7" name="TextBox 6"/>
          <p:cNvSpPr txBox="1"/>
          <p:nvPr/>
        </p:nvSpPr>
        <p:spPr>
          <a:xfrm>
            <a:off x="134472" y="1417898"/>
            <a:ext cx="1881607" cy="923330"/>
          </a:xfrm>
          <a:prstGeom prst="rect">
            <a:avLst/>
          </a:prstGeom>
          <a:noFill/>
        </p:spPr>
        <p:txBody>
          <a:bodyPr wrap="square" rtlCol="0">
            <a:spAutoFit/>
          </a:bodyPr>
          <a:lstStyle/>
          <a:p>
            <a:r>
              <a:rPr lang="en-US" i="1" dirty="0"/>
              <a:t>R</a:t>
            </a:r>
            <a:r>
              <a:rPr lang="en-US" i="1" dirty="0" smtClean="0"/>
              <a:t>ecruitment, R,  </a:t>
            </a:r>
          </a:p>
          <a:p>
            <a:r>
              <a:rPr lang="en-US" i="1" dirty="0" smtClean="0"/>
              <a:t>and growth: </a:t>
            </a:r>
          </a:p>
          <a:p>
            <a:r>
              <a:rPr lang="en-US" i="1" dirty="0" smtClean="0"/>
              <a:t>S/R relationship</a:t>
            </a:r>
            <a:endParaRPr lang="en-US" i="1" dirty="0"/>
          </a:p>
        </p:txBody>
      </p:sp>
      <p:sp>
        <p:nvSpPr>
          <p:cNvPr id="8" name="TextBox 7"/>
          <p:cNvSpPr txBox="1"/>
          <p:nvPr/>
        </p:nvSpPr>
        <p:spPr>
          <a:xfrm>
            <a:off x="6570279" y="777443"/>
            <a:ext cx="2155367" cy="646331"/>
          </a:xfrm>
          <a:prstGeom prst="rect">
            <a:avLst/>
          </a:prstGeom>
          <a:noFill/>
        </p:spPr>
        <p:txBody>
          <a:bodyPr wrap="square" rtlCol="0">
            <a:spAutoFit/>
          </a:bodyPr>
          <a:lstStyle/>
          <a:p>
            <a:r>
              <a:rPr lang="en-US" i="1" dirty="0" smtClean="0"/>
              <a:t>Fishing mortality, F, with loss of shell</a:t>
            </a:r>
            <a:endParaRPr lang="en-US" i="1" dirty="0"/>
          </a:p>
        </p:txBody>
      </p:sp>
      <p:sp>
        <p:nvSpPr>
          <p:cNvPr id="9" name="TextBox 8"/>
          <p:cNvSpPr txBox="1"/>
          <p:nvPr/>
        </p:nvSpPr>
        <p:spPr>
          <a:xfrm>
            <a:off x="4742867" y="2423991"/>
            <a:ext cx="3735293" cy="646331"/>
          </a:xfrm>
          <a:prstGeom prst="rect">
            <a:avLst/>
          </a:prstGeom>
          <a:noFill/>
        </p:spPr>
        <p:txBody>
          <a:bodyPr wrap="square" rtlCol="0">
            <a:spAutoFit/>
          </a:bodyPr>
          <a:lstStyle/>
          <a:p>
            <a:r>
              <a:rPr lang="en-US" i="1" dirty="0"/>
              <a:t>N</a:t>
            </a:r>
            <a:r>
              <a:rPr lang="en-US" i="1" dirty="0" smtClean="0"/>
              <a:t>atural mortality, M, including disease adds shell to exposed pool</a:t>
            </a:r>
            <a:endParaRPr lang="en-US" i="1" dirty="0"/>
          </a:p>
        </p:txBody>
      </p:sp>
      <p:sp>
        <p:nvSpPr>
          <p:cNvPr id="10" name="TextBox 9"/>
          <p:cNvSpPr txBox="1"/>
          <p:nvPr/>
        </p:nvSpPr>
        <p:spPr>
          <a:xfrm>
            <a:off x="2659529" y="4590801"/>
            <a:ext cx="1712929" cy="369332"/>
          </a:xfrm>
          <a:prstGeom prst="rect">
            <a:avLst/>
          </a:prstGeom>
          <a:noFill/>
        </p:spPr>
        <p:txBody>
          <a:bodyPr wrap="none" rtlCol="0">
            <a:spAutoFit/>
          </a:bodyPr>
          <a:lstStyle/>
          <a:p>
            <a:r>
              <a:rPr lang="en-US" i="1" dirty="0" smtClean="0"/>
              <a:t>Loss to burial, B</a:t>
            </a:r>
            <a:endParaRPr lang="en-US" i="1" dirty="0"/>
          </a:p>
        </p:txBody>
      </p:sp>
      <p:sp>
        <p:nvSpPr>
          <p:cNvPr id="11" name="TextBox 10"/>
          <p:cNvSpPr txBox="1"/>
          <p:nvPr/>
        </p:nvSpPr>
        <p:spPr>
          <a:xfrm>
            <a:off x="6430071" y="4965505"/>
            <a:ext cx="2438112" cy="1200329"/>
          </a:xfrm>
          <a:prstGeom prst="rect">
            <a:avLst/>
          </a:prstGeom>
          <a:noFill/>
        </p:spPr>
        <p:txBody>
          <a:bodyPr wrap="none" rtlCol="0">
            <a:spAutoFit/>
          </a:bodyPr>
          <a:lstStyle/>
          <a:p>
            <a:r>
              <a:rPr lang="en-US" i="1" dirty="0" smtClean="0"/>
              <a:t>Loss to biological </a:t>
            </a:r>
          </a:p>
          <a:p>
            <a:r>
              <a:rPr lang="en-US" i="1" dirty="0"/>
              <a:t>d</a:t>
            </a:r>
            <a:r>
              <a:rPr lang="en-US" i="1" dirty="0" smtClean="0"/>
              <a:t>egradation and </a:t>
            </a:r>
          </a:p>
          <a:p>
            <a:r>
              <a:rPr lang="en-US" i="1" dirty="0" smtClean="0"/>
              <a:t>chemical dissolution, D,  </a:t>
            </a:r>
          </a:p>
          <a:p>
            <a:r>
              <a:rPr lang="en-US" i="1" dirty="0"/>
              <a:t>s</a:t>
            </a:r>
            <a:r>
              <a:rPr lang="en-US" i="1" dirty="0" smtClean="0"/>
              <a:t>alinity dependent </a:t>
            </a:r>
            <a:endParaRPr lang="en-US" i="1" dirty="0"/>
          </a:p>
        </p:txBody>
      </p:sp>
      <p:sp>
        <p:nvSpPr>
          <p:cNvPr id="12" name="TextBox 11"/>
          <p:cNvSpPr txBox="1"/>
          <p:nvPr/>
        </p:nvSpPr>
        <p:spPr>
          <a:xfrm>
            <a:off x="508001" y="4168080"/>
            <a:ext cx="1816510" cy="369332"/>
          </a:xfrm>
          <a:prstGeom prst="rect">
            <a:avLst/>
          </a:prstGeom>
          <a:noFill/>
        </p:spPr>
        <p:txBody>
          <a:bodyPr wrap="none" rtlCol="0">
            <a:spAutoFit/>
          </a:bodyPr>
          <a:lstStyle/>
          <a:p>
            <a:r>
              <a:rPr lang="en-US" i="1" dirty="0" smtClean="0"/>
              <a:t>Replenishment, r</a:t>
            </a:r>
            <a:endParaRPr lang="en-US" i="1" dirty="0"/>
          </a:p>
        </p:txBody>
      </p:sp>
      <p:sp>
        <p:nvSpPr>
          <p:cNvPr id="2" name="Bent Arrow 1"/>
          <p:cNvSpPr/>
          <p:nvPr/>
        </p:nvSpPr>
        <p:spPr>
          <a:xfrm rot="5400000">
            <a:off x="6314672" y="3839810"/>
            <a:ext cx="1170783" cy="961751"/>
          </a:xfrm>
          <a:prstGeom prst="ben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Bent Arrow 13"/>
          <p:cNvSpPr/>
          <p:nvPr/>
        </p:nvSpPr>
        <p:spPr>
          <a:xfrm>
            <a:off x="1417488" y="3633552"/>
            <a:ext cx="1042971" cy="489705"/>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Bent Arrow 14"/>
          <p:cNvSpPr/>
          <p:nvPr/>
        </p:nvSpPr>
        <p:spPr>
          <a:xfrm rot="5400000" flipH="1">
            <a:off x="6944972" y="1043206"/>
            <a:ext cx="479629" cy="1229014"/>
          </a:xfrm>
          <a:prstGeom prst="ben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Down Arrow 2"/>
          <p:cNvSpPr/>
          <p:nvPr/>
        </p:nvSpPr>
        <p:spPr>
          <a:xfrm>
            <a:off x="4258235" y="4422588"/>
            <a:ext cx="461264" cy="1001059"/>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wn Arrow 19"/>
          <p:cNvSpPr/>
          <p:nvPr/>
        </p:nvSpPr>
        <p:spPr>
          <a:xfrm>
            <a:off x="4258235" y="2341228"/>
            <a:ext cx="328706" cy="8711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urved Right Arrow 20"/>
          <p:cNvSpPr/>
          <p:nvPr/>
        </p:nvSpPr>
        <p:spPr>
          <a:xfrm flipV="1">
            <a:off x="1714771" y="1369382"/>
            <a:ext cx="841673" cy="852316"/>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Down Arrow 21"/>
          <p:cNvSpPr/>
          <p:nvPr/>
        </p:nvSpPr>
        <p:spPr>
          <a:xfrm rot="7546575">
            <a:off x="2171067" y="2108643"/>
            <a:ext cx="228606" cy="165715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2674471" y="3328894"/>
            <a:ext cx="3452431" cy="9144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2556444" y="1163450"/>
            <a:ext cx="3862744" cy="1058248"/>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2838823" y="5546227"/>
            <a:ext cx="3298963" cy="9144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34472" y="121409"/>
            <a:ext cx="5708301" cy="923330"/>
          </a:xfrm>
          <a:prstGeom prst="rect">
            <a:avLst/>
          </a:prstGeom>
          <a:noFill/>
        </p:spPr>
        <p:txBody>
          <a:bodyPr wrap="none" rtlCol="0">
            <a:spAutoFit/>
          </a:bodyPr>
          <a:lstStyle/>
          <a:p>
            <a:r>
              <a:rPr lang="en-US" dirty="0" smtClean="0"/>
              <a:t>#2. Natural reef, no F, no r, but increased M due to disease. </a:t>
            </a:r>
          </a:p>
          <a:p>
            <a:r>
              <a:rPr lang="en-US" dirty="0" smtClean="0"/>
              <a:t>Decreased oyster longevity, lower shell addition rate to </a:t>
            </a:r>
          </a:p>
          <a:p>
            <a:r>
              <a:rPr lang="en-US" dirty="0"/>
              <a:t>e</a:t>
            </a:r>
            <a:r>
              <a:rPr lang="en-US" dirty="0" smtClean="0"/>
              <a:t>xposed layer, no accretion as M&lt;(B+D), </a:t>
            </a:r>
            <a:r>
              <a:rPr lang="en-US" b="1" dirty="0" smtClean="0">
                <a:solidFill>
                  <a:srgbClr val="FF0000"/>
                </a:solidFill>
              </a:rPr>
              <a:t>system fails</a:t>
            </a:r>
            <a:r>
              <a:rPr lang="en-US" dirty="0" smtClean="0"/>
              <a:t>. </a:t>
            </a:r>
            <a:endParaRPr lang="en-US" dirty="0"/>
          </a:p>
        </p:txBody>
      </p:sp>
      <p:sp>
        <p:nvSpPr>
          <p:cNvPr id="16" name="Rectangle 15"/>
          <p:cNvSpPr/>
          <p:nvPr/>
        </p:nvSpPr>
        <p:spPr>
          <a:xfrm>
            <a:off x="98277" y="96899"/>
            <a:ext cx="5744496" cy="94784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6466538" y="777442"/>
            <a:ext cx="2124637" cy="128678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428676" y="3476926"/>
            <a:ext cx="2127767" cy="111387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V="1">
            <a:off x="6466538" y="777443"/>
            <a:ext cx="2124637" cy="1271846"/>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428676" y="3508188"/>
            <a:ext cx="2127767" cy="1082613"/>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28676" y="3508188"/>
            <a:ext cx="2127767" cy="1082613"/>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6466538" y="777443"/>
            <a:ext cx="2124637" cy="1286787"/>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134472" y="2710121"/>
            <a:ext cx="3480352" cy="369332"/>
          </a:xfrm>
          <a:prstGeom prst="rect">
            <a:avLst/>
          </a:prstGeom>
        </p:spPr>
        <p:txBody>
          <a:bodyPr wrap="none">
            <a:spAutoFit/>
          </a:bodyPr>
          <a:lstStyle/>
          <a:p>
            <a:r>
              <a:rPr lang="en-US" i="1" dirty="0" smtClean="0"/>
              <a:t>Decreased substrate enhancement</a:t>
            </a:r>
            <a:endParaRPr lang="en-US" i="1" dirty="0"/>
          </a:p>
        </p:txBody>
      </p:sp>
      <p:sp>
        <p:nvSpPr>
          <p:cNvPr id="30" name="Footer Placeholder 29"/>
          <p:cNvSpPr>
            <a:spLocks noGrp="1"/>
          </p:cNvSpPr>
          <p:nvPr>
            <p:ph type="ftr" sz="quarter" idx="11"/>
          </p:nvPr>
        </p:nvSpPr>
        <p:spPr>
          <a:xfrm>
            <a:off x="6019800" y="6356350"/>
            <a:ext cx="2895600" cy="365125"/>
          </a:xfrm>
        </p:spPr>
        <p:txBody>
          <a:bodyPr/>
          <a:lstStyle/>
          <a:p>
            <a:r>
              <a:rPr lang="da-DK" dirty="0"/>
              <a:t>Mann &amp; Carnegie STAC </a:t>
            </a:r>
            <a:r>
              <a:rPr lang="da-DK" dirty="0" smtClean="0"/>
              <a:t>3/2016</a:t>
            </a:r>
            <a:endParaRPr lang="en-US" dirty="0"/>
          </a:p>
        </p:txBody>
      </p:sp>
    </p:spTree>
    <p:extLst>
      <p:ext uri="{BB962C8B-B14F-4D97-AF65-F5344CB8AC3E}">
        <p14:creationId xmlns:p14="http://schemas.microsoft.com/office/powerpoint/2010/main" val="21040804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27940" y="1417899"/>
            <a:ext cx="3591248" cy="646331"/>
          </a:xfrm>
          <a:prstGeom prst="rect">
            <a:avLst/>
          </a:prstGeom>
          <a:noFill/>
        </p:spPr>
        <p:txBody>
          <a:bodyPr wrap="none" rtlCol="0">
            <a:spAutoFit/>
          </a:bodyPr>
          <a:lstStyle/>
          <a:p>
            <a:pPr algn="ctr"/>
            <a:r>
              <a:rPr lang="en-US" dirty="0" smtClean="0"/>
              <a:t>Live oyster population characterized </a:t>
            </a:r>
          </a:p>
          <a:p>
            <a:pPr algn="ctr"/>
            <a:r>
              <a:rPr lang="en-US" dirty="0" smtClean="0"/>
              <a:t>by density and demographics</a:t>
            </a:r>
            <a:endParaRPr lang="en-US" dirty="0"/>
          </a:p>
        </p:txBody>
      </p:sp>
      <p:sp>
        <p:nvSpPr>
          <p:cNvPr id="5" name="TextBox 4"/>
          <p:cNvSpPr txBox="1"/>
          <p:nvPr/>
        </p:nvSpPr>
        <p:spPr>
          <a:xfrm>
            <a:off x="2838823" y="3476926"/>
            <a:ext cx="3288080" cy="646331"/>
          </a:xfrm>
          <a:prstGeom prst="rect">
            <a:avLst/>
          </a:prstGeom>
          <a:noFill/>
        </p:spPr>
        <p:txBody>
          <a:bodyPr wrap="none" rtlCol="0">
            <a:spAutoFit/>
          </a:bodyPr>
          <a:lstStyle/>
          <a:p>
            <a:pPr algn="ctr"/>
            <a:r>
              <a:rPr lang="en-US" dirty="0" smtClean="0"/>
              <a:t>Exposed shell layer (brown shell)</a:t>
            </a:r>
          </a:p>
          <a:p>
            <a:pPr algn="ctr"/>
            <a:r>
              <a:rPr lang="en-US" dirty="0" smtClean="0"/>
              <a:t> – substrate for recruitment </a:t>
            </a:r>
            <a:endParaRPr lang="en-US" dirty="0"/>
          </a:p>
        </p:txBody>
      </p:sp>
      <p:sp>
        <p:nvSpPr>
          <p:cNvPr id="6" name="TextBox 5"/>
          <p:cNvSpPr txBox="1"/>
          <p:nvPr/>
        </p:nvSpPr>
        <p:spPr>
          <a:xfrm>
            <a:off x="3122706" y="5692419"/>
            <a:ext cx="2794943" cy="646331"/>
          </a:xfrm>
          <a:prstGeom prst="rect">
            <a:avLst/>
          </a:prstGeom>
          <a:noFill/>
        </p:spPr>
        <p:txBody>
          <a:bodyPr wrap="none" rtlCol="0">
            <a:spAutoFit/>
          </a:bodyPr>
          <a:lstStyle/>
          <a:p>
            <a:pPr algn="ctr"/>
            <a:r>
              <a:rPr lang="en-US" dirty="0" smtClean="0"/>
              <a:t>Reef structure - buried shell </a:t>
            </a:r>
          </a:p>
          <a:p>
            <a:pPr algn="ctr"/>
            <a:r>
              <a:rPr lang="en-US" dirty="0" smtClean="0"/>
              <a:t>mixed with sediment </a:t>
            </a:r>
            <a:endParaRPr lang="en-US" dirty="0"/>
          </a:p>
        </p:txBody>
      </p:sp>
      <p:sp>
        <p:nvSpPr>
          <p:cNvPr id="7" name="TextBox 6"/>
          <p:cNvSpPr txBox="1"/>
          <p:nvPr/>
        </p:nvSpPr>
        <p:spPr>
          <a:xfrm>
            <a:off x="134472" y="1417898"/>
            <a:ext cx="1881607" cy="923330"/>
          </a:xfrm>
          <a:prstGeom prst="rect">
            <a:avLst/>
          </a:prstGeom>
          <a:noFill/>
        </p:spPr>
        <p:txBody>
          <a:bodyPr wrap="square" rtlCol="0">
            <a:spAutoFit/>
          </a:bodyPr>
          <a:lstStyle/>
          <a:p>
            <a:r>
              <a:rPr lang="en-US" i="1" dirty="0"/>
              <a:t>R</a:t>
            </a:r>
            <a:r>
              <a:rPr lang="en-US" i="1" dirty="0" smtClean="0"/>
              <a:t>ecruitment, R,  </a:t>
            </a:r>
          </a:p>
          <a:p>
            <a:r>
              <a:rPr lang="en-US" i="1" dirty="0" smtClean="0"/>
              <a:t>and growth: </a:t>
            </a:r>
          </a:p>
          <a:p>
            <a:r>
              <a:rPr lang="en-US" i="1" dirty="0" smtClean="0"/>
              <a:t>S/R relationship</a:t>
            </a:r>
            <a:endParaRPr lang="en-US" i="1" dirty="0"/>
          </a:p>
        </p:txBody>
      </p:sp>
      <p:sp>
        <p:nvSpPr>
          <p:cNvPr id="8" name="TextBox 7"/>
          <p:cNvSpPr txBox="1"/>
          <p:nvPr/>
        </p:nvSpPr>
        <p:spPr>
          <a:xfrm>
            <a:off x="6570279" y="777443"/>
            <a:ext cx="2155367" cy="646331"/>
          </a:xfrm>
          <a:prstGeom prst="rect">
            <a:avLst/>
          </a:prstGeom>
          <a:noFill/>
        </p:spPr>
        <p:txBody>
          <a:bodyPr wrap="square" rtlCol="0">
            <a:spAutoFit/>
          </a:bodyPr>
          <a:lstStyle/>
          <a:p>
            <a:r>
              <a:rPr lang="en-US" i="1" dirty="0" smtClean="0"/>
              <a:t>Fishing mortality, F, with loss of shell</a:t>
            </a:r>
            <a:endParaRPr lang="en-US" i="1" dirty="0"/>
          </a:p>
        </p:txBody>
      </p:sp>
      <p:sp>
        <p:nvSpPr>
          <p:cNvPr id="9" name="TextBox 8"/>
          <p:cNvSpPr txBox="1"/>
          <p:nvPr/>
        </p:nvSpPr>
        <p:spPr>
          <a:xfrm>
            <a:off x="4742867" y="2423991"/>
            <a:ext cx="3735293" cy="646331"/>
          </a:xfrm>
          <a:prstGeom prst="rect">
            <a:avLst/>
          </a:prstGeom>
          <a:noFill/>
        </p:spPr>
        <p:txBody>
          <a:bodyPr wrap="square" rtlCol="0">
            <a:spAutoFit/>
          </a:bodyPr>
          <a:lstStyle/>
          <a:p>
            <a:r>
              <a:rPr lang="en-US" i="1" dirty="0"/>
              <a:t>N</a:t>
            </a:r>
            <a:r>
              <a:rPr lang="en-US" i="1" dirty="0" smtClean="0"/>
              <a:t>atural mortality, M, including disease adds shell to exposed pool</a:t>
            </a:r>
            <a:endParaRPr lang="en-US" i="1" dirty="0"/>
          </a:p>
        </p:txBody>
      </p:sp>
      <p:sp>
        <p:nvSpPr>
          <p:cNvPr id="10" name="TextBox 9"/>
          <p:cNvSpPr txBox="1"/>
          <p:nvPr/>
        </p:nvSpPr>
        <p:spPr>
          <a:xfrm>
            <a:off x="2659529" y="4590801"/>
            <a:ext cx="1712929" cy="369332"/>
          </a:xfrm>
          <a:prstGeom prst="rect">
            <a:avLst/>
          </a:prstGeom>
          <a:noFill/>
        </p:spPr>
        <p:txBody>
          <a:bodyPr wrap="none" rtlCol="0">
            <a:spAutoFit/>
          </a:bodyPr>
          <a:lstStyle/>
          <a:p>
            <a:r>
              <a:rPr lang="en-US" i="1" dirty="0" smtClean="0"/>
              <a:t>Loss to burial, B</a:t>
            </a:r>
            <a:endParaRPr lang="en-US" i="1" dirty="0"/>
          </a:p>
        </p:txBody>
      </p:sp>
      <p:sp>
        <p:nvSpPr>
          <p:cNvPr id="11" name="TextBox 10"/>
          <p:cNvSpPr txBox="1"/>
          <p:nvPr/>
        </p:nvSpPr>
        <p:spPr>
          <a:xfrm>
            <a:off x="6430071" y="4965505"/>
            <a:ext cx="2438112" cy="1200329"/>
          </a:xfrm>
          <a:prstGeom prst="rect">
            <a:avLst/>
          </a:prstGeom>
          <a:noFill/>
        </p:spPr>
        <p:txBody>
          <a:bodyPr wrap="none" rtlCol="0">
            <a:spAutoFit/>
          </a:bodyPr>
          <a:lstStyle/>
          <a:p>
            <a:r>
              <a:rPr lang="en-US" i="1" dirty="0" smtClean="0"/>
              <a:t>Loss to biological </a:t>
            </a:r>
          </a:p>
          <a:p>
            <a:r>
              <a:rPr lang="en-US" i="1" dirty="0"/>
              <a:t>d</a:t>
            </a:r>
            <a:r>
              <a:rPr lang="en-US" i="1" dirty="0" smtClean="0"/>
              <a:t>egradation and </a:t>
            </a:r>
          </a:p>
          <a:p>
            <a:r>
              <a:rPr lang="en-US" i="1" dirty="0" smtClean="0"/>
              <a:t>chemical dissolution, D,  </a:t>
            </a:r>
          </a:p>
          <a:p>
            <a:r>
              <a:rPr lang="en-US" i="1" dirty="0"/>
              <a:t>s</a:t>
            </a:r>
            <a:r>
              <a:rPr lang="en-US" i="1" dirty="0" smtClean="0"/>
              <a:t>alinity dependent </a:t>
            </a:r>
            <a:endParaRPr lang="en-US" i="1" dirty="0"/>
          </a:p>
        </p:txBody>
      </p:sp>
      <p:sp>
        <p:nvSpPr>
          <p:cNvPr id="12" name="TextBox 11"/>
          <p:cNvSpPr txBox="1"/>
          <p:nvPr/>
        </p:nvSpPr>
        <p:spPr>
          <a:xfrm>
            <a:off x="508001" y="4352746"/>
            <a:ext cx="1816510" cy="369332"/>
          </a:xfrm>
          <a:prstGeom prst="rect">
            <a:avLst/>
          </a:prstGeom>
          <a:noFill/>
        </p:spPr>
        <p:txBody>
          <a:bodyPr wrap="none" rtlCol="0">
            <a:spAutoFit/>
          </a:bodyPr>
          <a:lstStyle/>
          <a:p>
            <a:r>
              <a:rPr lang="en-US" i="1" dirty="0" smtClean="0"/>
              <a:t>Replenishment, r</a:t>
            </a:r>
            <a:endParaRPr lang="en-US" i="1" dirty="0"/>
          </a:p>
        </p:txBody>
      </p:sp>
      <p:sp>
        <p:nvSpPr>
          <p:cNvPr id="2" name="Bent Arrow 1"/>
          <p:cNvSpPr/>
          <p:nvPr/>
        </p:nvSpPr>
        <p:spPr>
          <a:xfrm rot="5400000">
            <a:off x="6314672" y="3839810"/>
            <a:ext cx="1170783" cy="961751"/>
          </a:xfrm>
          <a:prstGeom prst="ben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Bent Arrow 13"/>
          <p:cNvSpPr/>
          <p:nvPr/>
        </p:nvSpPr>
        <p:spPr>
          <a:xfrm>
            <a:off x="1197060" y="3476926"/>
            <a:ext cx="1359384" cy="945662"/>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Bent Arrow 14"/>
          <p:cNvSpPr/>
          <p:nvPr/>
        </p:nvSpPr>
        <p:spPr>
          <a:xfrm rot="5400000" flipH="1">
            <a:off x="6944972" y="1043206"/>
            <a:ext cx="479629" cy="1229014"/>
          </a:xfrm>
          <a:prstGeom prst="ben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Down Arrow 2"/>
          <p:cNvSpPr/>
          <p:nvPr/>
        </p:nvSpPr>
        <p:spPr>
          <a:xfrm>
            <a:off x="4258235" y="4422588"/>
            <a:ext cx="461264" cy="1001059"/>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wn Arrow 19"/>
          <p:cNvSpPr/>
          <p:nvPr/>
        </p:nvSpPr>
        <p:spPr>
          <a:xfrm>
            <a:off x="4258235" y="2341228"/>
            <a:ext cx="328706" cy="8711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urved Right Arrow 20"/>
          <p:cNvSpPr/>
          <p:nvPr/>
        </p:nvSpPr>
        <p:spPr>
          <a:xfrm flipV="1">
            <a:off x="1714771" y="1369382"/>
            <a:ext cx="841673" cy="852316"/>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Down Arrow 21"/>
          <p:cNvSpPr/>
          <p:nvPr/>
        </p:nvSpPr>
        <p:spPr>
          <a:xfrm rot="7546575">
            <a:off x="2090292" y="2016969"/>
            <a:ext cx="488435" cy="159106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2674471" y="3328894"/>
            <a:ext cx="3452431" cy="9144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2556444" y="1163450"/>
            <a:ext cx="3862744" cy="1058248"/>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2838823" y="5546227"/>
            <a:ext cx="3298963" cy="9144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34472" y="96899"/>
            <a:ext cx="6062439" cy="923330"/>
          </a:xfrm>
          <a:prstGeom prst="rect">
            <a:avLst/>
          </a:prstGeom>
          <a:noFill/>
        </p:spPr>
        <p:txBody>
          <a:bodyPr wrap="none" rtlCol="0">
            <a:spAutoFit/>
          </a:bodyPr>
          <a:lstStyle/>
          <a:p>
            <a:r>
              <a:rPr lang="en-US" dirty="0" smtClean="0"/>
              <a:t>#3. Natural reef, no F, increased M </a:t>
            </a:r>
            <a:r>
              <a:rPr lang="en-US" dirty="0"/>
              <a:t>(</a:t>
            </a:r>
            <a:r>
              <a:rPr lang="en-US" dirty="0" smtClean="0"/>
              <a:t>disease). Decreased oyster</a:t>
            </a:r>
          </a:p>
          <a:p>
            <a:r>
              <a:rPr lang="en-US" dirty="0" smtClean="0"/>
              <a:t>longevity, lower shell addition rate to exposed layer, offset by</a:t>
            </a:r>
          </a:p>
          <a:p>
            <a:r>
              <a:rPr lang="en-US" b="1" dirty="0" smtClean="0">
                <a:solidFill>
                  <a:srgbClr val="FF0000"/>
                </a:solidFill>
              </a:rPr>
              <a:t>CONTINUAL</a:t>
            </a:r>
            <a:r>
              <a:rPr lang="en-US" dirty="0" smtClean="0"/>
              <a:t> replenishment until M=(B+D), </a:t>
            </a:r>
            <a:r>
              <a:rPr lang="en-US" b="1" dirty="0" smtClean="0">
                <a:solidFill>
                  <a:srgbClr val="FF0000"/>
                </a:solidFill>
              </a:rPr>
              <a:t>system stable</a:t>
            </a:r>
            <a:r>
              <a:rPr lang="en-US" dirty="0" smtClean="0"/>
              <a:t>. </a:t>
            </a:r>
            <a:endParaRPr lang="en-US" dirty="0"/>
          </a:p>
        </p:txBody>
      </p:sp>
      <p:sp>
        <p:nvSpPr>
          <p:cNvPr id="16" name="Rectangle 15"/>
          <p:cNvSpPr/>
          <p:nvPr/>
        </p:nvSpPr>
        <p:spPr>
          <a:xfrm>
            <a:off x="98277" y="96899"/>
            <a:ext cx="6164387" cy="94784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6466538" y="777442"/>
            <a:ext cx="2124637" cy="128678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V="1">
            <a:off x="6466538" y="777443"/>
            <a:ext cx="2124637" cy="1271846"/>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6466538" y="777443"/>
            <a:ext cx="2124637" cy="1286787"/>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134472" y="2710121"/>
            <a:ext cx="3404949" cy="369332"/>
          </a:xfrm>
          <a:prstGeom prst="rect">
            <a:avLst/>
          </a:prstGeom>
        </p:spPr>
        <p:txBody>
          <a:bodyPr wrap="none">
            <a:spAutoFit/>
          </a:bodyPr>
          <a:lstStyle/>
          <a:p>
            <a:r>
              <a:rPr lang="en-US" i="1" dirty="0" smtClean="0"/>
              <a:t>Increased substrate enhancement</a:t>
            </a:r>
            <a:endParaRPr lang="en-US" i="1" dirty="0"/>
          </a:p>
        </p:txBody>
      </p:sp>
      <p:sp>
        <p:nvSpPr>
          <p:cNvPr id="30" name="TextBox 29"/>
          <p:cNvSpPr txBox="1"/>
          <p:nvPr/>
        </p:nvSpPr>
        <p:spPr>
          <a:xfrm>
            <a:off x="240358" y="5276920"/>
            <a:ext cx="2354431" cy="830997"/>
          </a:xfrm>
          <a:prstGeom prst="rect">
            <a:avLst/>
          </a:prstGeom>
          <a:noFill/>
        </p:spPr>
        <p:txBody>
          <a:bodyPr wrap="none" rtlCol="0">
            <a:spAutoFit/>
          </a:bodyPr>
          <a:lstStyle/>
          <a:p>
            <a:pPr algn="ctr"/>
            <a:r>
              <a:rPr lang="en-US" sz="2400" b="1" dirty="0" smtClean="0">
                <a:solidFill>
                  <a:srgbClr val="008000"/>
                </a:solidFill>
              </a:rPr>
              <a:t>This is the reality </a:t>
            </a:r>
          </a:p>
          <a:p>
            <a:pPr algn="ctr"/>
            <a:r>
              <a:rPr lang="en-US" sz="2400" b="1" dirty="0">
                <a:solidFill>
                  <a:srgbClr val="008000"/>
                </a:solidFill>
              </a:rPr>
              <a:t>o</a:t>
            </a:r>
            <a:r>
              <a:rPr lang="en-US" sz="2400" b="1" dirty="0" smtClean="0">
                <a:solidFill>
                  <a:srgbClr val="008000"/>
                </a:solidFill>
              </a:rPr>
              <a:t>f sanctuaries!</a:t>
            </a:r>
            <a:endParaRPr lang="en-US" sz="2400" b="1" dirty="0">
              <a:solidFill>
                <a:srgbClr val="008000"/>
              </a:solidFill>
            </a:endParaRPr>
          </a:p>
        </p:txBody>
      </p:sp>
      <p:sp>
        <p:nvSpPr>
          <p:cNvPr id="31" name="Rectangle 30"/>
          <p:cNvSpPr/>
          <p:nvPr/>
        </p:nvSpPr>
        <p:spPr>
          <a:xfrm>
            <a:off x="240358" y="5224482"/>
            <a:ext cx="2316086" cy="94135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ooter Placeholder 31"/>
          <p:cNvSpPr>
            <a:spLocks noGrp="1"/>
          </p:cNvSpPr>
          <p:nvPr>
            <p:ph type="ftr" sz="quarter" idx="11"/>
          </p:nvPr>
        </p:nvSpPr>
        <p:spPr>
          <a:xfrm>
            <a:off x="6099323" y="6356350"/>
            <a:ext cx="2895600" cy="365125"/>
          </a:xfrm>
        </p:spPr>
        <p:txBody>
          <a:bodyPr/>
          <a:lstStyle/>
          <a:p>
            <a:r>
              <a:rPr lang="da-DK" dirty="0"/>
              <a:t>Mann &amp; Carnegie STAC </a:t>
            </a:r>
            <a:r>
              <a:rPr lang="da-DK" dirty="0" smtClean="0"/>
              <a:t>3/2016</a:t>
            </a:r>
            <a:endParaRPr lang="en-US" dirty="0"/>
          </a:p>
        </p:txBody>
      </p:sp>
    </p:spTree>
    <p:extLst>
      <p:ext uri="{BB962C8B-B14F-4D97-AF65-F5344CB8AC3E}">
        <p14:creationId xmlns:p14="http://schemas.microsoft.com/office/powerpoint/2010/main" val="20503458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27940" y="1417899"/>
            <a:ext cx="3591248" cy="646331"/>
          </a:xfrm>
          <a:prstGeom prst="rect">
            <a:avLst/>
          </a:prstGeom>
          <a:noFill/>
        </p:spPr>
        <p:txBody>
          <a:bodyPr wrap="none" rtlCol="0">
            <a:spAutoFit/>
          </a:bodyPr>
          <a:lstStyle/>
          <a:p>
            <a:pPr algn="ctr"/>
            <a:r>
              <a:rPr lang="en-US" dirty="0" smtClean="0"/>
              <a:t>Live oyster population characterized </a:t>
            </a:r>
          </a:p>
          <a:p>
            <a:pPr algn="ctr"/>
            <a:r>
              <a:rPr lang="en-US" dirty="0" smtClean="0"/>
              <a:t>by density and demographics</a:t>
            </a:r>
            <a:endParaRPr lang="en-US" dirty="0"/>
          </a:p>
        </p:txBody>
      </p:sp>
      <p:sp>
        <p:nvSpPr>
          <p:cNvPr id="5" name="TextBox 4"/>
          <p:cNvSpPr txBox="1"/>
          <p:nvPr/>
        </p:nvSpPr>
        <p:spPr>
          <a:xfrm>
            <a:off x="2838823" y="3476926"/>
            <a:ext cx="3288080" cy="646331"/>
          </a:xfrm>
          <a:prstGeom prst="rect">
            <a:avLst/>
          </a:prstGeom>
          <a:noFill/>
        </p:spPr>
        <p:txBody>
          <a:bodyPr wrap="none" rtlCol="0">
            <a:spAutoFit/>
          </a:bodyPr>
          <a:lstStyle/>
          <a:p>
            <a:pPr algn="ctr"/>
            <a:r>
              <a:rPr lang="en-US" dirty="0" smtClean="0"/>
              <a:t>Exposed shell layer (brown shell)</a:t>
            </a:r>
          </a:p>
          <a:p>
            <a:pPr algn="ctr"/>
            <a:r>
              <a:rPr lang="en-US" dirty="0" smtClean="0"/>
              <a:t> – substrate for recruitment </a:t>
            </a:r>
            <a:endParaRPr lang="en-US" dirty="0"/>
          </a:p>
        </p:txBody>
      </p:sp>
      <p:sp>
        <p:nvSpPr>
          <p:cNvPr id="6" name="TextBox 5"/>
          <p:cNvSpPr txBox="1"/>
          <p:nvPr/>
        </p:nvSpPr>
        <p:spPr>
          <a:xfrm>
            <a:off x="3122706" y="5692419"/>
            <a:ext cx="2794943" cy="646331"/>
          </a:xfrm>
          <a:prstGeom prst="rect">
            <a:avLst/>
          </a:prstGeom>
          <a:noFill/>
        </p:spPr>
        <p:txBody>
          <a:bodyPr wrap="none" rtlCol="0">
            <a:spAutoFit/>
          </a:bodyPr>
          <a:lstStyle/>
          <a:p>
            <a:pPr algn="ctr"/>
            <a:r>
              <a:rPr lang="en-US" dirty="0" smtClean="0"/>
              <a:t>Reef structure - buried shell </a:t>
            </a:r>
          </a:p>
          <a:p>
            <a:pPr algn="ctr"/>
            <a:r>
              <a:rPr lang="en-US" dirty="0" smtClean="0"/>
              <a:t>mixed with sediment </a:t>
            </a:r>
            <a:endParaRPr lang="en-US" dirty="0"/>
          </a:p>
        </p:txBody>
      </p:sp>
      <p:sp>
        <p:nvSpPr>
          <p:cNvPr id="7" name="TextBox 6"/>
          <p:cNvSpPr txBox="1"/>
          <p:nvPr/>
        </p:nvSpPr>
        <p:spPr>
          <a:xfrm>
            <a:off x="134472" y="1296089"/>
            <a:ext cx="1881607" cy="923330"/>
          </a:xfrm>
          <a:prstGeom prst="rect">
            <a:avLst/>
          </a:prstGeom>
          <a:noFill/>
        </p:spPr>
        <p:txBody>
          <a:bodyPr wrap="square" rtlCol="0">
            <a:spAutoFit/>
          </a:bodyPr>
          <a:lstStyle/>
          <a:p>
            <a:r>
              <a:rPr lang="en-US" i="1" dirty="0"/>
              <a:t>R</a:t>
            </a:r>
            <a:r>
              <a:rPr lang="en-US" i="1" dirty="0" smtClean="0"/>
              <a:t>ecruitment, R,  </a:t>
            </a:r>
          </a:p>
          <a:p>
            <a:r>
              <a:rPr lang="en-US" i="1" dirty="0" smtClean="0"/>
              <a:t>and growth: </a:t>
            </a:r>
          </a:p>
          <a:p>
            <a:r>
              <a:rPr lang="en-US" i="1" dirty="0" smtClean="0"/>
              <a:t>S/R relationship</a:t>
            </a:r>
            <a:endParaRPr lang="en-US" i="1" dirty="0"/>
          </a:p>
        </p:txBody>
      </p:sp>
      <p:sp>
        <p:nvSpPr>
          <p:cNvPr id="8" name="TextBox 7"/>
          <p:cNvSpPr txBox="1"/>
          <p:nvPr/>
        </p:nvSpPr>
        <p:spPr>
          <a:xfrm>
            <a:off x="6570279" y="558363"/>
            <a:ext cx="2155367" cy="646331"/>
          </a:xfrm>
          <a:prstGeom prst="rect">
            <a:avLst/>
          </a:prstGeom>
          <a:noFill/>
        </p:spPr>
        <p:txBody>
          <a:bodyPr wrap="square" rtlCol="0">
            <a:spAutoFit/>
          </a:bodyPr>
          <a:lstStyle/>
          <a:p>
            <a:r>
              <a:rPr lang="en-US" i="1" dirty="0" smtClean="0"/>
              <a:t>Fishing mortality, F, with loss of shell</a:t>
            </a:r>
            <a:endParaRPr lang="en-US" i="1" dirty="0"/>
          </a:p>
        </p:txBody>
      </p:sp>
      <p:sp>
        <p:nvSpPr>
          <p:cNvPr id="9" name="TextBox 8"/>
          <p:cNvSpPr txBox="1"/>
          <p:nvPr/>
        </p:nvSpPr>
        <p:spPr>
          <a:xfrm>
            <a:off x="4742868" y="2423991"/>
            <a:ext cx="2638072" cy="646331"/>
          </a:xfrm>
          <a:prstGeom prst="rect">
            <a:avLst/>
          </a:prstGeom>
          <a:noFill/>
        </p:spPr>
        <p:txBody>
          <a:bodyPr wrap="square" rtlCol="0">
            <a:spAutoFit/>
          </a:bodyPr>
          <a:lstStyle/>
          <a:p>
            <a:r>
              <a:rPr lang="en-US" i="1" dirty="0"/>
              <a:t>N</a:t>
            </a:r>
            <a:r>
              <a:rPr lang="en-US" i="1" dirty="0" smtClean="0"/>
              <a:t>atural mortality, M, adds shell to exposed pool</a:t>
            </a:r>
            <a:endParaRPr lang="en-US" i="1" dirty="0"/>
          </a:p>
        </p:txBody>
      </p:sp>
      <p:sp>
        <p:nvSpPr>
          <p:cNvPr id="10" name="TextBox 9"/>
          <p:cNvSpPr txBox="1"/>
          <p:nvPr/>
        </p:nvSpPr>
        <p:spPr>
          <a:xfrm>
            <a:off x="2674471" y="4590801"/>
            <a:ext cx="1712929" cy="369332"/>
          </a:xfrm>
          <a:prstGeom prst="rect">
            <a:avLst/>
          </a:prstGeom>
          <a:noFill/>
        </p:spPr>
        <p:txBody>
          <a:bodyPr wrap="none" rtlCol="0">
            <a:spAutoFit/>
          </a:bodyPr>
          <a:lstStyle/>
          <a:p>
            <a:r>
              <a:rPr lang="en-US" i="1" dirty="0" smtClean="0"/>
              <a:t>Loss to burial, B</a:t>
            </a:r>
            <a:endParaRPr lang="en-US" i="1" dirty="0"/>
          </a:p>
        </p:txBody>
      </p:sp>
      <p:sp>
        <p:nvSpPr>
          <p:cNvPr id="11" name="TextBox 10"/>
          <p:cNvSpPr txBox="1"/>
          <p:nvPr/>
        </p:nvSpPr>
        <p:spPr>
          <a:xfrm>
            <a:off x="6430071" y="4965505"/>
            <a:ext cx="2438112" cy="1200329"/>
          </a:xfrm>
          <a:prstGeom prst="rect">
            <a:avLst/>
          </a:prstGeom>
          <a:noFill/>
        </p:spPr>
        <p:txBody>
          <a:bodyPr wrap="none" rtlCol="0">
            <a:spAutoFit/>
          </a:bodyPr>
          <a:lstStyle/>
          <a:p>
            <a:r>
              <a:rPr lang="en-US" i="1" dirty="0" smtClean="0"/>
              <a:t>Loss to biological </a:t>
            </a:r>
          </a:p>
          <a:p>
            <a:r>
              <a:rPr lang="en-US" i="1" dirty="0"/>
              <a:t>d</a:t>
            </a:r>
            <a:r>
              <a:rPr lang="en-US" i="1" dirty="0" smtClean="0"/>
              <a:t>egradation and </a:t>
            </a:r>
          </a:p>
          <a:p>
            <a:r>
              <a:rPr lang="en-US" i="1" dirty="0" smtClean="0"/>
              <a:t>chemical dissolution, D, </a:t>
            </a:r>
          </a:p>
          <a:p>
            <a:r>
              <a:rPr lang="en-US" i="1" dirty="0"/>
              <a:t>s</a:t>
            </a:r>
            <a:r>
              <a:rPr lang="en-US" i="1" dirty="0" smtClean="0"/>
              <a:t>alinity dependent </a:t>
            </a:r>
            <a:endParaRPr lang="en-US" i="1" dirty="0"/>
          </a:p>
        </p:txBody>
      </p:sp>
      <p:sp>
        <p:nvSpPr>
          <p:cNvPr id="12" name="TextBox 11"/>
          <p:cNvSpPr txBox="1"/>
          <p:nvPr/>
        </p:nvSpPr>
        <p:spPr>
          <a:xfrm>
            <a:off x="508001" y="4168080"/>
            <a:ext cx="1816510" cy="369332"/>
          </a:xfrm>
          <a:prstGeom prst="rect">
            <a:avLst/>
          </a:prstGeom>
          <a:noFill/>
        </p:spPr>
        <p:txBody>
          <a:bodyPr wrap="none" rtlCol="0">
            <a:spAutoFit/>
          </a:bodyPr>
          <a:lstStyle/>
          <a:p>
            <a:r>
              <a:rPr lang="en-US" i="1" dirty="0" smtClean="0"/>
              <a:t>Replenishment, r</a:t>
            </a:r>
            <a:endParaRPr lang="en-US" i="1" dirty="0"/>
          </a:p>
        </p:txBody>
      </p:sp>
      <p:sp>
        <p:nvSpPr>
          <p:cNvPr id="2" name="Bent Arrow 1"/>
          <p:cNvSpPr/>
          <p:nvPr/>
        </p:nvSpPr>
        <p:spPr>
          <a:xfrm rot="5400000">
            <a:off x="6314672" y="3839810"/>
            <a:ext cx="1170783" cy="961751"/>
          </a:xfrm>
          <a:prstGeom prst="ben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Bent Arrow 13"/>
          <p:cNvSpPr/>
          <p:nvPr/>
        </p:nvSpPr>
        <p:spPr>
          <a:xfrm>
            <a:off x="1417488" y="3633552"/>
            <a:ext cx="1042971" cy="489705"/>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Bent Arrow 14"/>
          <p:cNvSpPr/>
          <p:nvPr/>
        </p:nvSpPr>
        <p:spPr>
          <a:xfrm rot="5400000" flipH="1">
            <a:off x="6889097" y="885876"/>
            <a:ext cx="923329" cy="1560964"/>
          </a:xfrm>
          <a:prstGeom prst="ben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Down Arrow 2"/>
          <p:cNvSpPr/>
          <p:nvPr/>
        </p:nvSpPr>
        <p:spPr>
          <a:xfrm>
            <a:off x="4258235" y="4422588"/>
            <a:ext cx="461264" cy="1001059"/>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wn Arrow 19"/>
          <p:cNvSpPr/>
          <p:nvPr/>
        </p:nvSpPr>
        <p:spPr>
          <a:xfrm>
            <a:off x="4312284" y="2341228"/>
            <a:ext cx="352074" cy="8711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urved Right Arrow 20"/>
          <p:cNvSpPr/>
          <p:nvPr/>
        </p:nvSpPr>
        <p:spPr>
          <a:xfrm flipV="1">
            <a:off x="1714771" y="1369382"/>
            <a:ext cx="841673" cy="852316"/>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Down Arrow 21"/>
          <p:cNvSpPr/>
          <p:nvPr/>
        </p:nvSpPr>
        <p:spPr>
          <a:xfrm rot="7546575">
            <a:off x="2194204" y="2096797"/>
            <a:ext cx="199404" cy="165715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2674471" y="3328894"/>
            <a:ext cx="3452431" cy="9144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2556444" y="1163450"/>
            <a:ext cx="3862744" cy="1058248"/>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2838823" y="5546227"/>
            <a:ext cx="3298963" cy="9144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119531" y="103557"/>
            <a:ext cx="5698996" cy="77797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19531" y="103556"/>
            <a:ext cx="5547575" cy="646331"/>
          </a:xfrm>
          <a:prstGeom prst="rect">
            <a:avLst/>
          </a:prstGeom>
          <a:noFill/>
        </p:spPr>
        <p:txBody>
          <a:bodyPr wrap="none" rtlCol="0">
            <a:spAutoFit/>
          </a:bodyPr>
          <a:lstStyle/>
          <a:p>
            <a:r>
              <a:rPr lang="en-US" dirty="0" smtClean="0"/>
              <a:t>#4. Overfishing, no disease, no r, but F removes shell such </a:t>
            </a:r>
          </a:p>
          <a:p>
            <a:r>
              <a:rPr lang="en-US" dirty="0" smtClean="0"/>
              <a:t>That M&lt;(B+D), </a:t>
            </a:r>
            <a:r>
              <a:rPr lang="en-US" b="1" dirty="0" smtClean="0">
                <a:solidFill>
                  <a:srgbClr val="FF0000"/>
                </a:solidFill>
              </a:rPr>
              <a:t>system fails </a:t>
            </a:r>
            <a:r>
              <a:rPr lang="en-US" dirty="0" smtClean="0"/>
              <a:t>as substrate disappears.</a:t>
            </a:r>
            <a:endParaRPr lang="en-US" dirty="0"/>
          </a:p>
        </p:txBody>
      </p:sp>
      <p:sp>
        <p:nvSpPr>
          <p:cNvPr id="30" name="Rectangle 29"/>
          <p:cNvSpPr/>
          <p:nvPr/>
        </p:nvSpPr>
        <p:spPr>
          <a:xfrm>
            <a:off x="428676" y="3476926"/>
            <a:ext cx="2127767" cy="111387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p:cNvCxnSpPr/>
          <p:nvPr/>
        </p:nvCxnSpPr>
        <p:spPr>
          <a:xfrm>
            <a:off x="428676" y="3508188"/>
            <a:ext cx="2127767" cy="1082613"/>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428676" y="3508188"/>
            <a:ext cx="2127767" cy="1082613"/>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134472" y="2713880"/>
            <a:ext cx="3480352" cy="369332"/>
          </a:xfrm>
          <a:prstGeom prst="rect">
            <a:avLst/>
          </a:prstGeom>
        </p:spPr>
        <p:txBody>
          <a:bodyPr wrap="none">
            <a:spAutoFit/>
          </a:bodyPr>
          <a:lstStyle/>
          <a:p>
            <a:r>
              <a:rPr lang="en-US" i="1" dirty="0" smtClean="0"/>
              <a:t>Decreased substrate enhancement</a:t>
            </a:r>
            <a:endParaRPr lang="en-US" i="1" dirty="0"/>
          </a:p>
        </p:txBody>
      </p:sp>
      <p:sp>
        <p:nvSpPr>
          <p:cNvPr id="17" name="Footer Placeholder 16"/>
          <p:cNvSpPr>
            <a:spLocks noGrp="1"/>
          </p:cNvSpPr>
          <p:nvPr>
            <p:ph type="ftr" sz="quarter" idx="11"/>
          </p:nvPr>
        </p:nvSpPr>
        <p:spPr>
          <a:xfrm>
            <a:off x="6126902" y="6338750"/>
            <a:ext cx="2895600" cy="365125"/>
          </a:xfrm>
        </p:spPr>
        <p:txBody>
          <a:bodyPr/>
          <a:lstStyle/>
          <a:p>
            <a:r>
              <a:rPr lang="da-DK" dirty="0"/>
              <a:t>Mann &amp; Carnegie STAC </a:t>
            </a:r>
            <a:r>
              <a:rPr lang="da-DK" dirty="0" smtClean="0"/>
              <a:t>3/2016</a:t>
            </a:r>
            <a:endParaRPr lang="en-US" dirty="0"/>
          </a:p>
        </p:txBody>
      </p:sp>
    </p:spTree>
    <p:extLst>
      <p:ext uri="{BB962C8B-B14F-4D97-AF65-F5344CB8AC3E}">
        <p14:creationId xmlns:p14="http://schemas.microsoft.com/office/powerpoint/2010/main" val="39638637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27940" y="1417899"/>
            <a:ext cx="3591248" cy="646331"/>
          </a:xfrm>
          <a:prstGeom prst="rect">
            <a:avLst/>
          </a:prstGeom>
          <a:noFill/>
        </p:spPr>
        <p:txBody>
          <a:bodyPr wrap="none" rtlCol="0">
            <a:spAutoFit/>
          </a:bodyPr>
          <a:lstStyle/>
          <a:p>
            <a:pPr algn="ctr"/>
            <a:r>
              <a:rPr lang="en-US" dirty="0" smtClean="0"/>
              <a:t>Live oyster population characterized </a:t>
            </a:r>
          </a:p>
          <a:p>
            <a:pPr algn="ctr"/>
            <a:r>
              <a:rPr lang="en-US" dirty="0" smtClean="0"/>
              <a:t>by density and demographics</a:t>
            </a:r>
            <a:endParaRPr lang="en-US" dirty="0"/>
          </a:p>
        </p:txBody>
      </p:sp>
      <p:sp>
        <p:nvSpPr>
          <p:cNvPr id="5" name="TextBox 4"/>
          <p:cNvSpPr txBox="1"/>
          <p:nvPr/>
        </p:nvSpPr>
        <p:spPr>
          <a:xfrm>
            <a:off x="2838823" y="3476926"/>
            <a:ext cx="3288080" cy="646331"/>
          </a:xfrm>
          <a:prstGeom prst="rect">
            <a:avLst/>
          </a:prstGeom>
          <a:noFill/>
        </p:spPr>
        <p:txBody>
          <a:bodyPr wrap="none" rtlCol="0">
            <a:spAutoFit/>
          </a:bodyPr>
          <a:lstStyle/>
          <a:p>
            <a:pPr algn="ctr"/>
            <a:r>
              <a:rPr lang="en-US" dirty="0" smtClean="0"/>
              <a:t>Exposed shell layer (brown shell)</a:t>
            </a:r>
          </a:p>
          <a:p>
            <a:pPr algn="ctr"/>
            <a:r>
              <a:rPr lang="en-US" dirty="0" smtClean="0"/>
              <a:t> – substrate for recruitment </a:t>
            </a:r>
            <a:endParaRPr lang="en-US" dirty="0"/>
          </a:p>
        </p:txBody>
      </p:sp>
      <p:sp>
        <p:nvSpPr>
          <p:cNvPr id="6" name="TextBox 5"/>
          <p:cNvSpPr txBox="1"/>
          <p:nvPr/>
        </p:nvSpPr>
        <p:spPr>
          <a:xfrm>
            <a:off x="3122706" y="5692419"/>
            <a:ext cx="2794943" cy="646331"/>
          </a:xfrm>
          <a:prstGeom prst="rect">
            <a:avLst/>
          </a:prstGeom>
          <a:noFill/>
        </p:spPr>
        <p:txBody>
          <a:bodyPr wrap="none" rtlCol="0">
            <a:spAutoFit/>
          </a:bodyPr>
          <a:lstStyle/>
          <a:p>
            <a:pPr algn="ctr"/>
            <a:r>
              <a:rPr lang="en-US" dirty="0" smtClean="0"/>
              <a:t>Reef structure - buried shell </a:t>
            </a:r>
          </a:p>
          <a:p>
            <a:pPr algn="ctr"/>
            <a:r>
              <a:rPr lang="en-US" dirty="0" smtClean="0"/>
              <a:t>mixed with sediment </a:t>
            </a:r>
            <a:endParaRPr lang="en-US" dirty="0"/>
          </a:p>
        </p:txBody>
      </p:sp>
      <p:sp>
        <p:nvSpPr>
          <p:cNvPr id="7" name="TextBox 6"/>
          <p:cNvSpPr txBox="1"/>
          <p:nvPr/>
        </p:nvSpPr>
        <p:spPr>
          <a:xfrm>
            <a:off x="134472" y="1417898"/>
            <a:ext cx="1881607" cy="923330"/>
          </a:xfrm>
          <a:prstGeom prst="rect">
            <a:avLst/>
          </a:prstGeom>
          <a:noFill/>
        </p:spPr>
        <p:txBody>
          <a:bodyPr wrap="square" rtlCol="0">
            <a:spAutoFit/>
          </a:bodyPr>
          <a:lstStyle/>
          <a:p>
            <a:r>
              <a:rPr lang="en-US" i="1" dirty="0"/>
              <a:t>R</a:t>
            </a:r>
            <a:r>
              <a:rPr lang="en-US" i="1" dirty="0" smtClean="0"/>
              <a:t>ecruitment, R,  </a:t>
            </a:r>
          </a:p>
          <a:p>
            <a:r>
              <a:rPr lang="en-US" i="1" dirty="0" smtClean="0"/>
              <a:t>and growth: </a:t>
            </a:r>
          </a:p>
          <a:p>
            <a:r>
              <a:rPr lang="en-US" i="1" dirty="0" smtClean="0"/>
              <a:t>S/R relationship</a:t>
            </a:r>
            <a:endParaRPr lang="en-US" i="1" dirty="0"/>
          </a:p>
        </p:txBody>
      </p:sp>
      <p:sp>
        <p:nvSpPr>
          <p:cNvPr id="8" name="TextBox 7"/>
          <p:cNvSpPr txBox="1"/>
          <p:nvPr/>
        </p:nvSpPr>
        <p:spPr>
          <a:xfrm>
            <a:off x="6721610" y="807827"/>
            <a:ext cx="2155367" cy="646331"/>
          </a:xfrm>
          <a:prstGeom prst="rect">
            <a:avLst/>
          </a:prstGeom>
          <a:noFill/>
        </p:spPr>
        <p:txBody>
          <a:bodyPr wrap="square" rtlCol="0">
            <a:spAutoFit/>
          </a:bodyPr>
          <a:lstStyle/>
          <a:p>
            <a:r>
              <a:rPr lang="en-US" i="1" dirty="0" smtClean="0"/>
              <a:t>Fishing mortality, F, with loss of shell</a:t>
            </a:r>
            <a:endParaRPr lang="en-US" i="1" dirty="0"/>
          </a:p>
        </p:txBody>
      </p:sp>
      <p:sp>
        <p:nvSpPr>
          <p:cNvPr id="9" name="TextBox 8"/>
          <p:cNvSpPr txBox="1"/>
          <p:nvPr/>
        </p:nvSpPr>
        <p:spPr>
          <a:xfrm>
            <a:off x="4742867" y="2423991"/>
            <a:ext cx="3735293" cy="646331"/>
          </a:xfrm>
          <a:prstGeom prst="rect">
            <a:avLst/>
          </a:prstGeom>
          <a:noFill/>
        </p:spPr>
        <p:txBody>
          <a:bodyPr wrap="square" rtlCol="0">
            <a:spAutoFit/>
          </a:bodyPr>
          <a:lstStyle/>
          <a:p>
            <a:r>
              <a:rPr lang="en-US" i="1" dirty="0"/>
              <a:t>N</a:t>
            </a:r>
            <a:r>
              <a:rPr lang="en-US" i="1" dirty="0" smtClean="0"/>
              <a:t>atural mortality, M, including disease adds shell to exposed pool</a:t>
            </a:r>
            <a:endParaRPr lang="en-US" i="1" dirty="0"/>
          </a:p>
        </p:txBody>
      </p:sp>
      <p:sp>
        <p:nvSpPr>
          <p:cNvPr id="10" name="TextBox 9"/>
          <p:cNvSpPr txBox="1"/>
          <p:nvPr/>
        </p:nvSpPr>
        <p:spPr>
          <a:xfrm>
            <a:off x="2659529" y="4590801"/>
            <a:ext cx="1712929" cy="369332"/>
          </a:xfrm>
          <a:prstGeom prst="rect">
            <a:avLst/>
          </a:prstGeom>
          <a:noFill/>
        </p:spPr>
        <p:txBody>
          <a:bodyPr wrap="none" rtlCol="0">
            <a:spAutoFit/>
          </a:bodyPr>
          <a:lstStyle/>
          <a:p>
            <a:r>
              <a:rPr lang="en-US" i="1" dirty="0" smtClean="0"/>
              <a:t>Loss to burial, B</a:t>
            </a:r>
            <a:endParaRPr lang="en-US" i="1" dirty="0"/>
          </a:p>
        </p:txBody>
      </p:sp>
      <p:sp>
        <p:nvSpPr>
          <p:cNvPr id="11" name="TextBox 10"/>
          <p:cNvSpPr txBox="1"/>
          <p:nvPr/>
        </p:nvSpPr>
        <p:spPr>
          <a:xfrm>
            <a:off x="6430071" y="4965505"/>
            <a:ext cx="2438112" cy="1200329"/>
          </a:xfrm>
          <a:prstGeom prst="rect">
            <a:avLst/>
          </a:prstGeom>
          <a:noFill/>
        </p:spPr>
        <p:txBody>
          <a:bodyPr wrap="none" rtlCol="0">
            <a:spAutoFit/>
          </a:bodyPr>
          <a:lstStyle/>
          <a:p>
            <a:r>
              <a:rPr lang="en-US" i="1" dirty="0" smtClean="0"/>
              <a:t>Loss to biological </a:t>
            </a:r>
          </a:p>
          <a:p>
            <a:r>
              <a:rPr lang="en-US" i="1" dirty="0"/>
              <a:t>d</a:t>
            </a:r>
            <a:r>
              <a:rPr lang="en-US" i="1" dirty="0" smtClean="0"/>
              <a:t>egradation and </a:t>
            </a:r>
          </a:p>
          <a:p>
            <a:r>
              <a:rPr lang="en-US" i="1" dirty="0" smtClean="0"/>
              <a:t>chemical dissolution, D,  </a:t>
            </a:r>
          </a:p>
          <a:p>
            <a:r>
              <a:rPr lang="en-US" i="1" dirty="0"/>
              <a:t>s</a:t>
            </a:r>
            <a:r>
              <a:rPr lang="en-US" i="1" dirty="0" smtClean="0"/>
              <a:t>alinity dependent </a:t>
            </a:r>
            <a:endParaRPr lang="en-US" i="1" dirty="0"/>
          </a:p>
        </p:txBody>
      </p:sp>
      <p:sp>
        <p:nvSpPr>
          <p:cNvPr id="12" name="TextBox 11"/>
          <p:cNvSpPr txBox="1"/>
          <p:nvPr/>
        </p:nvSpPr>
        <p:spPr>
          <a:xfrm>
            <a:off x="508001" y="4168080"/>
            <a:ext cx="1816510" cy="369332"/>
          </a:xfrm>
          <a:prstGeom prst="rect">
            <a:avLst/>
          </a:prstGeom>
          <a:noFill/>
        </p:spPr>
        <p:txBody>
          <a:bodyPr wrap="none" rtlCol="0">
            <a:spAutoFit/>
          </a:bodyPr>
          <a:lstStyle/>
          <a:p>
            <a:r>
              <a:rPr lang="en-US" i="1" dirty="0" smtClean="0"/>
              <a:t>Replenishment, r</a:t>
            </a:r>
            <a:endParaRPr lang="en-US" i="1" dirty="0"/>
          </a:p>
        </p:txBody>
      </p:sp>
      <p:sp>
        <p:nvSpPr>
          <p:cNvPr id="2" name="Bent Arrow 1"/>
          <p:cNvSpPr/>
          <p:nvPr/>
        </p:nvSpPr>
        <p:spPr>
          <a:xfrm rot="5400000">
            <a:off x="6314672" y="3839810"/>
            <a:ext cx="1170783" cy="961751"/>
          </a:xfrm>
          <a:prstGeom prst="ben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Bent Arrow 13"/>
          <p:cNvSpPr/>
          <p:nvPr/>
        </p:nvSpPr>
        <p:spPr>
          <a:xfrm>
            <a:off x="1417488" y="3633552"/>
            <a:ext cx="1042971" cy="489705"/>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Bent Arrow 14"/>
          <p:cNvSpPr/>
          <p:nvPr/>
        </p:nvSpPr>
        <p:spPr>
          <a:xfrm rot="5400000" flipH="1">
            <a:off x="6861621" y="1126557"/>
            <a:ext cx="646331" cy="1229014"/>
          </a:xfrm>
          <a:prstGeom prst="ben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Down Arrow 2"/>
          <p:cNvSpPr/>
          <p:nvPr/>
        </p:nvSpPr>
        <p:spPr>
          <a:xfrm>
            <a:off x="4258235" y="4422588"/>
            <a:ext cx="461264" cy="1001059"/>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wn Arrow 19"/>
          <p:cNvSpPr/>
          <p:nvPr/>
        </p:nvSpPr>
        <p:spPr>
          <a:xfrm>
            <a:off x="4258235" y="2341228"/>
            <a:ext cx="328706" cy="8711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urved Right Arrow 20"/>
          <p:cNvSpPr/>
          <p:nvPr/>
        </p:nvSpPr>
        <p:spPr>
          <a:xfrm flipV="1">
            <a:off x="1714771" y="1369382"/>
            <a:ext cx="841673" cy="852316"/>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Down Arrow 21"/>
          <p:cNvSpPr/>
          <p:nvPr/>
        </p:nvSpPr>
        <p:spPr>
          <a:xfrm rot="7546575">
            <a:off x="2321621" y="1924254"/>
            <a:ext cx="150473" cy="176558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2674471" y="3328894"/>
            <a:ext cx="3452431" cy="9144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2556444" y="1163450"/>
            <a:ext cx="3862744" cy="1058248"/>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2838823" y="5546227"/>
            <a:ext cx="3298963" cy="9144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98277" y="121409"/>
            <a:ext cx="6544956" cy="923330"/>
          </a:xfrm>
          <a:prstGeom prst="rect">
            <a:avLst/>
          </a:prstGeom>
          <a:noFill/>
        </p:spPr>
        <p:txBody>
          <a:bodyPr wrap="none" rtlCol="0">
            <a:spAutoFit/>
          </a:bodyPr>
          <a:lstStyle/>
          <a:p>
            <a:r>
              <a:rPr lang="en-US" dirty="0" smtClean="0"/>
              <a:t>#5. Natural reef, no r, but with fishing, F, and increased M (disease). </a:t>
            </a:r>
          </a:p>
          <a:p>
            <a:r>
              <a:rPr lang="en-US" dirty="0" smtClean="0"/>
              <a:t>Decreased oyster longevity in those not fished, lower shell addition </a:t>
            </a:r>
          </a:p>
          <a:p>
            <a:r>
              <a:rPr lang="en-US" dirty="0" smtClean="0"/>
              <a:t>rate to exposed layer, no accretion as M&lt;(B+D), </a:t>
            </a:r>
            <a:r>
              <a:rPr lang="en-US" b="1" dirty="0" smtClean="0">
                <a:solidFill>
                  <a:srgbClr val="FF0000"/>
                </a:solidFill>
              </a:rPr>
              <a:t>system fails</a:t>
            </a:r>
            <a:r>
              <a:rPr lang="en-US" dirty="0" smtClean="0"/>
              <a:t>. </a:t>
            </a:r>
            <a:endParaRPr lang="en-US" dirty="0"/>
          </a:p>
        </p:txBody>
      </p:sp>
      <p:sp>
        <p:nvSpPr>
          <p:cNvPr id="16" name="Rectangle 15"/>
          <p:cNvSpPr/>
          <p:nvPr/>
        </p:nvSpPr>
        <p:spPr>
          <a:xfrm>
            <a:off x="98277" y="96899"/>
            <a:ext cx="6623333" cy="94784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428676" y="3476926"/>
            <a:ext cx="2127767" cy="111387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Connector 26"/>
          <p:cNvCxnSpPr/>
          <p:nvPr/>
        </p:nvCxnSpPr>
        <p:spPr>
          <a:xfrm flipV="1">
            <a:off x="428676" y="3508188"/>
            <a:ext cx="2127767" cy="1082613"/>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28676" y="3508188"/>
            <a:ext cx="2127767" cy="1082613"/>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134472" y="2700990"/>
            <a:ext cx="3480352" cy="369332"/>
          </a:xfrm>
          <a:prstGeom prst="rect">
            <a:avLst/>
          </a:prstGeom>
        </p:spPr>
        <p:txBody>
          <a:bodyPr wrap="none">
            <a:spAutoFit/>
          </a:bodyPr>
          <a:lstStyle/>
          <a:p>
            <a:r>
              <a:rPr lang="en-US" i="1" dirty="0" smtClean="0"/>
              <a:t>Decreased substrate enhancement</a:t>
            </a:r>
            <a:endParaRPr lang="en-US" i="1" dirty="0"/>
          </a:p>
        </p:txBody>
      </p:sp>
      <p:sp>
        <p:nvSpPr>
          <p:cNvPr id="18" name="Footer Placeholder 17"/>
          <p:cNvSpPr>
            <a:spLocks noGrp="1"/>
          </p:cNvSpPr>
          <p:nvPr>
            <p:ph type="ftr" sz="quarter" idx="11"/>
          </p:nvPr>
        </p:nvSpPr>
        <p:spPr>
          <a:xfrm>
            <a:off x="6126902" y="6356350"/>
            <a:ext cx="2895600" cy="365125"/>
          </a:xfrm>
        </p:spPr>
        <p:txBody>
          <a:bodyPr/>
          <a:lstStyle/>
          <a:p>
            <a:r>
              <a:rPr lang="da-DK" dirty="0"/>
              <a:t>Mann &amp; Carnegie STAC </a:t>
            </a:r>
            <a:r>
              <a:rPr lang="da-DK" dirty="0" smtClean="0"/>
              <a:t>3/2016</a:t>
            </a:r>
            <a:endParaRPr lang="en-US" dirty="0"/>
          </a:p>
        </p:txBody>
      </p:sp>
    </p:spTree>
    <p:extLst>
      <p:ext uri="{BB962C8B-B14F-4D97-AF65-F5344CB8AC3E}">
        <p14:creationId xmlns:p14="http://schemas.microsoft.com/office/powerpoint/2010/main" val="422842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27940" y="1417899"/>
            <a:ext cx="3591248" cy="646331"/>
          </a:xfrm>
          <a:prstGeom prst="rect">
            <a:avLst/>
          </a:prstGeom>
          <a:noFill/>
        </p:spPr>
        <p:txBody>
          <a:bodyPr wrap="none" rtlCol="0">
            <a:spAutoFit/>
          </a:bodyPr>
          <a:lstStyle/>
          <a:p>
            <a:pPr algn="ctr"/>
            <a:r>
              <a:rPr lang="en-US" dirty="0" smtClean="0"/>
              <a:t>Live oyster population characterized </a:t>
            </a:r>
          </a:p>
          <a:p>
            <a:pPr algn="ctr"/>
            <a:r>
              <a:rPr lang="en-US" dirty="0" smtClean="0"/>
              <a:t>by density and demographics</a:t>
            </a:r>
            <a:endParaRPr lang="en-US" dirty="0"/>
          </a:p>
        </p:txBody>
      </p:sp>
      <p:sp>
        <p:nvSpPr>
          <p:cNvPr id="5" name="TextBox 4"/>
          <p:cNvSpPr txBox="1"/>
          <p:nvPr/>
        </p:nvSpPr>
        <p:spPr>
          <a:xfrm>
            <a:off x="2838823" y="3476926"/>
            <a:ext cx="3288080" cy="646331"/>
          </a:xfrm>
          <a:prstGeom prst="rect">
            <a:avLst/>
          </a:prstGeom>
          <a:noFill/>
        </p:spPr>
        <p:txBody>
          <a:bodyPr wrap="none" rtlCol="0">
            <a:spAutoFit/>
          </a:bodyPr>
          <a:lstStyle/>
          <a:p>
            <a:pPr algn="ctr"/>
            <a:r>
              <a:rPr lang="en-US" dirty="0" smtClean="0"/>
              <a:t>Exposed shell layer (brown shell)</a:t>
            </a:r>
          </a:p>
          <a:p>
            <a:pPr algn="ctr"/>
            <a:r>
              <a:rPr lang="en-US" dirty="0" smtClean="0"/>
              <a:t> – substrate for recruitment </a:t>
            </a:r>
            <a:endParaRPr lang="en-US" dirty="0"/>
          </a:p>
        </p:txBody>
      </p:sp>
      <p:sp>
        <p:nvSpPr>
          <p:cNvPr id="6" name="TextBox 5"/>
          <p:cNvSpPr txBox="1"/>
          <p:nvPr/>
        </p:nvSpPr>
        <p:spPr>
          <a:xfrm>
            <a:off x="3122706" y="5692419"/>
            <a:ext cx="2794943" cy="646331"/>
          </a:xfrm>
          <a:prstGeom prst="rect">
            <a:avLst/>
          </a:prstGeom>
          <a:noFill/>
        </p:spPr>
        <p:txBody>
          <a:bodyPr wrap="none" rtlCol="0">
            <a:spAutoFit/>
          </a:bodyPr>
          <a:lstStyle/>
          <a:p>
            <a:pPr algn="ctr"/>
            <a:r>
              <a:rPr lang="en-US" dirty="0" smtClean="0"/>
              <a:t>Reef structure - buried shell </a:t>
            </a:r>
          </a:p>
          <a:p>
            <a:pPr algn="ctr"/>
            <a:r>
              <a:rPr lang="en-US" dirty="0" smtClean="0"/>
              <a:t>mixed with sediment </a:t>
            </a:r>
            <a:endParaRPr lang="en-US" dirty="0"/>
          </a:p>
        </p:txBody>
      </p:sp>
      <p:sp>
        <p:nvSpPr>
          <p:cNvPr id="7" name="TextBox 6"/>
          <p:cNvSpPr txBox="1"/>
          <p:nvPr/>
        </p:nvSpPr>
        <p:spPr>
          <a:xfrm>
            <a:off x="134472" y="1417898"/>
            <a:ext cx="1881607" cy="923330"/>
          </a:xfrm>
          <a:prstGeom prst="rect">
            <a:avLst/>
          </a:prstGeom>
          <a:noFill/>
        </p:spPr>
        <p:txBody>
          <a:bodyPr wrap="square" rtlCol="0">
            <a:spAutoFit/>
          </a:bodyPr>
          <a:lstStyle/>
          <a:p>
            <a:r>
              <a:rPr lang="en-US" i="1" dirty="0"/>
              <a:t>R</a:t>
            </a:r>
            <a:r>
              <a:rPr lang="en-US" i="1" dirty="0" smtClean="0"/>
              <a:t>ecruitment, R,  </a:t>
            </a:r>
          </a:p>
          <a:p>
            <a:r>
              <a:rPr lang="en-US" i="1" dirty="0" smtClean="0"/>
              <a:t>and growth: </a:t>
            </a:r>
          </a:p>
          <a:p>
            <a:r>
              <a:rPr lang="en-US" i="1" dirty="0" smtClean="0"/>
              <a:t>S/R relationship</a:t>
            </a:r>
            <a:endParaRPr lang="en-US" i="1" dirty="0"/>
          </a:p>
        </p:txBody>
      </p:sp>
      <p:sp>
        <p:nvSpPr>
          <p:cNvPr id="8" name="TextBox 7"/>
          <p:cNvSpPr txBox="1"/>
          <p:nvPr/>
        </p:nvSpPr>
        <p:spPr>
          <a:xfrm>
            <a:off x="6721610" y="807827"/>
            <a:ext cx="2155367" cy="646331"/>
          </a:xfrm>
          <a:prstGeom prst="rect">
            <a:avLst/>
          </a:prstGeom>
          <a:noFill/>
        </p:spPr>
        <p:txBody>
          <a:bodyPr wrap="square" rtlCol="0">
            <a:spAutoFit/>
          </a:bodyPr>
          <a:lstStyle/>
          <a:p>
            <a:r>
              <a:rPr lang="en-US" i="1" dirty="0" smtClean="0"/>
              <a:t>Fishing mortality, F, with loss of shell</a:t>
            </a:r>
            <a:endParaRPr lang="en-US" i="1" dirty="0"/>
          </a:p>
        </p:txBody>
      </p:sp>
      <p:sp>
        <p:nvSpPr>
          <p:cNvPr id="9" name="TextBox 8"/>
          <p:cNvSpPr txBox="1"/>
          <p:nvPr/>
        </p:nvSpPr>
        <p:spPr>
          <a:xfrm>
            <a:off x="4742867" y="2423991"/>
            <a:ext cx="3735293" cy="646331"/>
          </a:xfrm>
          <a:prstGeom prst="rect">
            <a:avLst/>
          </a:prstGeom>
          <a:noFill/>
        </p:spPr>
        <p:txBody>
          <a:bodyPr wrap="square" rtlCol="0">
            <a:spAutoFit/>
          </a:bodyPr>
          <a:lstStyle/>
          <a:p>
            <a:r>
              <a:rPr lang="en-US" i="1" dirty="0"/>
              <a:t>N</a:t>
            </a:r>
            <a:r>
              <a:rPr lang="en-US" i="1" dirty="0" smtClean="0"/>
              <a:t>atural mortality, M, including disease adds shell to exposed pool</a:t>
            </a:r>
            <a:endParaRPr lang="en-US" i="1" dirty="0"/>
          </a:p>
        </p:txBody>
      </p:sp>
      <p:sp>
        <p:nvSpPr>
          <p:cNvPr id="10" name="TextBox 9"/>
          <p:cNvSpPr txBox="1"/>
          <p:nvPr/>
        </p:nvSpPr>
        <p:spPr>
          <a:xfrm>
            <a:off x="2659529" y="4590801"/>
            <a:ext cx="1712929" cy="369332"/>
          </a:xfrm>
          <a:prstGeom prst="rect">
            <a:avLst/>
          </a:prstGeom>
          <a:noFill/>
        </p:spPr>
        <p:txBody>
          <a:bodyPr wrap="none" rtlCol="0">
            <a:spAutoFit/>
          </a:bodyPr>
          <a:lstStyle/>
          <a:p>
            <a:r>
              <a:rPr lang="en-US" i="1" dirty="0" smtClean="0"/>
              <a:t>Loss to burial, B</a:t>
            </a:r>
            <a:endParaRPr lang="en-US" i="1" dirty="0"/>
          </a:p>
        </p:txBody>
      </p:sp>
      <p:sp>
        <p:nvSpPr>
          <p:cNvPr id="11" name="TextBox 10"/>
          <p:cNvSpPr txBox="1"/>
          <p:nvPr/>
        </p:nvSpPr>
        <p:spPr>
          <a:xfrm>
            <a:off x="6430071" y="4965505"/>
            <a:ext cx="2438112" cy="1200329"/>
          </a:xfrm>
          <a:prstGeom prst="rect">
            <a:avLst/>
          </a:prstGeom>
          <a:noFill/>
        </p:spPr>
        <p:txBody>
          <a:bodyPr wrap="none" rtlCol="0">
            <a:spAutoFit/>
          </a:bodyPr>
          <a:lstStyle/>
          <a:p>
            <a:r>
              <a:rPr lang="en-US" i="1" dirty="0" smtClean="0"/>
              <a:t>Loss to biological </a:t>
            </a:r>
          </a:p>
          <a:p>
            <a:r>
              <a:rPr lang="en-US" i="1" dirty="0"/>
              <a:t>d</a:t>
            </a:r>
            <a:r>
              <a:rPr lang="en-US" i="1" dirty="0" smtClean="0"/>
              <a:t>egradation and </a:t>
            </a:r>
          </a:p>
          <a:p>
            <a:r>
              <a:rPr lang="en-US" i="1" dirty="0" smtClean="0"/>
              <a:t>chemical dissolution, D,  </a:t>
            </a:r>
          </a:p>
          <a:p>
            <a:r>
              <a:rPr lang="en-US" i="1" dirty="0"/>
              <a:t>s</a:t>
            </a:r>
            <a:r>
              <a:rPr lang="en-US" i="1" dirty="0" smtClean="0"/>
              <a:t>alinity dependent </a:t>
            </a:r>
            <a:endParaRPr lang="en-US" i="1" dirty="0"/>
          </a:p>
        </p:txBody>
      </p:sp>
      <p:sp>
        <p:nvSpPr>
          <p:cNvPr id="12" name="TextBox 11"/>
          <p:cNvSpPr txBox="1"/>
          <p:nvPr/>
        </p:nvSpPr>
        <p:spPr>
          <a:xfrm>
            <a:off x="508001" y="4536745"/>
            <a:ext cx="1816510" cy="369332"/>
          </a:xfrm>
          <a:prstGeom prst="rect">
            <a:avLst/>
          </a:prstGeom>
          <a:noFill/>
        </p:spPr>
        <p:txBody>
          <a:bodyPr wrap="none" rtlCol="0">
            <a:spAutoFit/>
          </a:bodyPr>
          <a:lstStyle/>
          <a:p>
            <a:r>
              <a:rPr lang="en-US" i="1" dirty="0" smtClean="0"/>
              <a:t>Replenishment, r</a:t>
            </a:r>
            <a:endParaRPr lang="en-US" i="1" dirty="0"/>
          </a:p>
        </p:txBody>
      </p:sp>
      <p:sp>
        <p:nvSpPr>
          <p:cNvPr id="2" name="Bent Arrow 1"/>
          <p:cNvSpPr/>
          <p:nvPr/>
        </p:nvSpPr>
        <p:spPr>
          <a:xfrm rot="5400000">
            <a:off x="6314672" y="3839810"/>
            <a:ext cx="1170783" cy="961751"/>
          </a:xfrm>
          <a:prstGeom prst="ben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Bent Arrow 13"/>
          <p:cNvSpPr/>
          <p:nvPr/>
        </p:nvSpPr>
        <p:spPr>
          <a:xfrm>
            <a:off x="898332" y="3328893"/>
            <a:ext cx="1562128" cy="1261908"/>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Bent Arrow 14"/>
          <p:cNvSpPr/>
          <p:nvPr/>
        </p:nvSpPr>
        <p:spPr>
          <a:xfrm rot="5400000" flipH="1">
            <a:off x="6861621" y="1126557"/>
            <a:ext cx="646331" cy="1229014"/>
          </a:xfrm>
          <a:prstGeom prst="ben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Down Arrow 2"/>
          <p:cNvSpPr/>
          <p:nvPr/>
        </p:nvSpPr>
        <p:spPr>
          <a:xfrm>
            <a:off x="4258235" y="4422588"/>
            <a:ext cx="461264" cy="1001059"/>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wn Arrow 19"/>
          <p:cNvSpPr/>
          <p:nvPr/>
        </p:nvSpPr>
        <p:spPr>
          <a:xfrm>
            <a:off x="4258235" y="2341228"/>
            <a:ext cx="328706" cy="8711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urved Right Arrow 20"/>
          <p:cNvSpPr/>
          <p:nvPr/>
        </p:nvSpPr>
        <p:spPr>
          <a:xfrm flipV="1">
            <a:off x="1714771" y="1369382"/>
            <a:ext cx="841673" cy="852316"/>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Down Arrow 21"/>
          <p:cNvSpPr/>
          <p:nvPr/>
        </p:nvSpPr>
        <p:spPr>
          <a:xfrm rot="7546575">
            <a:off x="2103001" y="2187367"/>
            <a:ext cx="736364" cy="143691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2674471" y="3328894"/>
            <a:ext cx="3452431" cy="9144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2556444" y="1163450"/>
            <a:ext cx="3862744" cy="1058248"/>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2838823" y="5546227"/>
            <a:ext cx="3298963" cy="9144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98277" y="121409"/>
            <a:ext cx="6778944" cy="923330"/>
          </a:xfrm>
          <a:prstGeom prst="rect">
            <a:avLst/>
          </a:prstGeom>
          <a:noFill/>
        </p:spPr>
        <p:txBody>
          <a:bodyPr wrap="none" rtlCol="0">
            <a:spAutoFit/>
          </a:bodyPr>
          <a:lstStyle/>
          <a:p>
            <a:r>
              <a:rPr lang="en-US" dirty="0" smtClean="0"/>
              <a:t>#6. Natural reef, limited fishing, F, and increased M (disease). </a:t>
            </a:r>
          </a:p>
          <a:p>
            <a:r>
              <a:rPr lang="en-US" dirty="0" smtClean="0"/>
              <a:t>Decreased oyster longevity, lower shell addition rate to exposed layer </a:t>
            </a:r>
          </a:p>
          <a:p>
            <a:r>
              <a:rPr lang="en-US" dirty="0" smtClean="0"/>
              <a:t>balanced by </a:t>
            </a:r>
            <a:r>
              <a:rPr lang="en-US" b="1" dirty="0">
                <a:solidFill>
                  <a:srgbClr val="FF0000"/>
                </a:solidFill>
              </a:rPr>
              <a:t>CONTINUAL</a:t>
            </a:r>
            <a:r>
              <a:rPr lang="en-US" dirty="0"/>
              <a:t> replenishment until M=(B+D), </a:t>
            </a:r>
            <a:r>
              <a:rPr lang="en-US" b="1" dirty="0">
                <a:solidFill>
                  <a:srgbClr val="FF0000"/>
                </a:solidFill>
              </a:rPr>
              <a:t>system stable</a:t>
            </a:r>
            <a:r>
              <a:rPr lang="en-US" dirty="0" smtClean="0"/>
              <a:t>. </a:t>
            </a:r>
            <a:endParaRPr lang="en-US" dirty="0"/>
          </a:p>
        </p:txBody>
      </p:sp>
      <p:sp>
        <p:nvSpPr>
          <p:cNvPr id="16" name="Rectangle 15"/>
          <p:cNvSpPr/>
          <p:nvPr/>
        </p:nvSpPr>
        <p:spPr>
          <a:xfrm>
            <a:off x="98277" y="96899"/>
            <a:ext cx="6623333" cy="94784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134472" y="2700990"/>
            <a:ext cx="3400665" cy="369332"/>
          </a:xfrm>
          <a:prstGeom prst="rect">
            <a:avLst/>
          </a:prstGeom>
        </p:spPr>
        <p:txBody>
          <a:bodyPr wrap="none">
            <a:spAutoFit/>
          </a:bodyPr>
          <a:lstStyle/>
          <a:p>
            <a:r>
              <a:rPr lang="en-US" i="1" dirty="0" smtClean="0"/>
              <a:t>Continual substrate enhancement</a:t>
            </a:r>
            <a:endParaRPr lang="en-US" i="1" dirty="0"/>
          </a:p>
        </p:txBody>
      </p:sp>
      <p:sp>
        <p:nvSpPr>
          <p:cNvPr id="18" name="Rectangle 17"/>
          <p:cNvSpPr/>
          <p:nvPr/>
        </p:nvSpPr>
        <p:spPr>
          <a:xfrm>
            <a:off x="205347" y="5276920"/>
            <a:ext cx="2351097" cy="830997"/>
          </a:xfrm>
          <a:prstGeom prst="rect">
            <a:avLst/>
          </a:prstGeom>
        </p:spPr>
        <p:txBody>
          <a:bodyPr wrap="square">
            <a:spAutoFit/>
          </a:bodyPr>
          <a:lstStyle/>
          <a:p>
            <a:pPr algn="ctr"/>
            <a:r>
              <a:rPr lang="en-US" sz="2400" b="1" dirty="0">
                <a:solidFill>
                  <a:srgbClr val="008000"/>
                </a:solidFill>
              </a:rPr>
              <a:t>This is the reality </a:t>
            </a:r>
          </a:p>
          <a:p>
            <a:pPr algn="ctr"/>
            <a:r>
              <a:rPr lang="en-US" sz="2400" b="1" dirty="0">
                <a:solidFill>
                  <a:srgbClr val="008000"/>
                </a:solidFill>
              </a:rPr>
              <a:t>o</a:t>
            </a:r>
            <a:r>
              <a:rPr lang="en-US" sz="2400" b="1" dirty="0" smtClean="0">
                <a:solidFill>
                  <a:srgbClr val="008000"/>
                </a:solidFill>
              </a:rPr>
              <a:t>f fisheries</a:t>
            </a:r>
            <a:r>
              <a:rPr lang="en-US" sz="2400" b="1" dirty="0">
                <a:solidFill>
                  <a:srgbClr val="008000"/>
                </a:solidFill>
              </a:rPr>
              <a:t>!</a:t>
            </a:r>
          </a:p>
        </p:txBody>
      </p:sp>
      <p:sp>
        <p:nvSpPr>
          <p:cNvPr id="29" name="Rectangle 28"/>
          <p:cNvSpPr/>
          <p:nvPr/>
        </p:nvSpPr>
        <p:spPr>
          <a:xfrm>
            <a:off x="240358" y="5224482"/>
            <a:ext cx="2316086" cy="94135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Footer Placeholder 18"/>
          <p:cNvSpPr>
            <a:spLocks noGrp="1"/>
          </p:cNvSpPr>
          <p:nvPr>
            <p:ph type="ftr" sz="quarter" idx="11"/>
          </p:nvPr>
        </p:nvSpPr>
        <p:spPr>
          <a:xfrm>
            <a:off x="5972583" y="6361983"/>
            <a:ext cx="2895600" cy="365125"/>
          </a:xfrm>
        </p:spPr>
        <p:txBody>
          <a:bodyPr/>
          <a:lstStyle/>
          <a:p>
            <a:r>
              <a:rPr lang="da-DK" dirty="0"/>
              <a:t>Mann &amp; Carnegie STAC </a:t>
            </a:r>
            <a:r>
              <a:rPr lang="da-DK" dirty="0" smtClean="0"/>
              <a:t>3/2016</a:t>
            </a:r>
            <a:endParaRPr lang="en-US" dirty="0"/>
          </a:p>
        </p:txBody>
      </p:sp>
    </p:spTree>
    <p:extLst>
      <p:ext uri="{BB962C8B-B14F-4D97-AF65-F5344CB8AC3E}">
        <p14:creationId xmlns:p14="http://schemas.microsoft.com/office/powerpoint/2010/main" val="12085786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4643" y="197191"/>
            <a:ext cx="8152157" cy="610668"/>
          </a:xfrm>
        </p:spPr>
        <p:txBody>
          <a:bodyPr>
            <a:normAutofit/>
          </a:bodyPr>
          <a:lstStyle/>
          <a:p>
            <a:r>
              <a:rPr lang="en-US" sz="2400" dirty="0" smtClean="0"/>
              <a:t>Shell budget scenarios: long term observations in VA.</a:t>
            </a:r>
            <a:endParaRPr lang="en-US" sz="2400" dirty="0"/>
          </a:p>
        </p:txBody>
      </p:sp>
      <p:graphicFrame>
        <p:nvGraphicFramePr>
          <p:cNvPr id="7" name="Table 6"/>
          <p:cNvGraphicFramePr>
            <a:graphicFrameLocks noGrp="1"/>
          </p:cNvGraphicFramePr>
          <p:nvPr>
            <p:extLst>
              <p:ext uri="{D42A27DB-BD31-4B8C-83A1-F6EECF244321}">
                <p14:modId xmlns:p14="http://schemas.microsoft.com/office/powerpoint/2010/main" val="3963107229"/>
              </p:ext>
            </p:extLst>
          </p:nvPr>
        </p:nvGraphicFramePr>
        <p:xfrm>
          <a:off x="1715493" y="828318"/>
          <a:ext cx="5752104" cy="3382410"/>
        </p:xfrm>
        <a:graphic>
          <a:graphicData uri="http://schemas.openxmlformats.org/drawingml/2006/table">
            <a:tbl>
              <a:tblPr/>
              <a:tblGrid>
                <a:gridCol w="1564380"/>
                <a:gridCol w="697954"/>
                <a:gridCol w="697954"/>
                <a:gridCol w="697954"/>
                <a:gridCol w="697954"/>
                <a:gridCol w="697954"/>
                <a:gridCol w="697954"/>
              </a:tblGrid>
              <a:tr h="563735">
                <a:tc>
                  <a:txBody>
                    <a:bodyPr/>
                    <a:lstStyle/>
                    <a:p>
                      <a:pPr algn="ctr" fontAlgn="ctr"/>
                      <a:r>
                        <a:rPr lang="en-US" sz="2400" b="0" i="0" u="none" strike="noStrike" dirty="0">
                          <a:solidFill>
                            <a:srgbClr val="000000"/>
                          </a:solidFill>
                          <a:effectLst/>
                          <a:latin typeface="Calibri"/>
                        </a:rPr>
                        <a:t>Scenario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2400" b="0" i="0" u="none" strike="noStrike" dirty="0">
                          <a:solidFill>
                            <a:srgbClr val="000000"/>
                          </a:solidFill>
                          <a:effectLst/>
                          <a:latin typeface="Calibri"/>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a:rPr>
                        <a:t>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a:rPr>
                        <a:t>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a:rPr>
                        <a:t>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dirty="0">
                          <a:solidFill>
                            <a:schemeClr val="tx1"/>
                          </a:solidFill>
                          <a:effectLst/>
                          <a:latin typeface="Calibri"/>
                        </a:rPr>
                        <a:t>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3735">
                <a:tc>
                  <a:txBody>
                    <a:bodyPr/>
                    <a:lstStyle/>
                    <a:p>
                      <a:pPr algn="ctr" fontAlgn="ctr"/>
                      <a:r>
                        <a:rPr lang="en-US" sz="2400" b="0" i="0" u="none" strike="noStrike">
                          <a:solidFill>
                            <a:srgbClr val="000000"/>
                          </a:solidFill>
                          <a:effectLst/>
                          <a:latin typeface="Calibri"/>
                        </a:rPr>
                        <a:t>Disease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2400" b="0" i="0" u="none" strike="noStrike">
                          <a:solidFill>
                            <a:srgbClr val="000000"/>
                          </a:solidFill>
                          <a:effectLst/>
                          <a:latin typeface="Calibri"/>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dirty="0">
                          <a:solidFill>
                            <a:schemeClr val="tx1"/>
                          </a:solidFill>
                          <a:effectLst/>
                          <a:latin typeface="Calibri"/>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3735">
                <a:tc>
                  <a:txBody>
                    <a:bodyPr/>
                    <a:lstStyle/>
                    <a:p>
                      <a:pPr algn="ctr" fontAlgn="ctr"/>
                      <a:r>
                        <a:rPr lang="en-US" sz="2400" b="0" i="0" u="none" strike="noStrike">
                          <a:solidFill>
                            <a:srgbClr val="000000"/>
                          </a:solidFill>
                          <a:effectLst/>
                          <a:latin typeface="Calibri"/>
                        </a:rPr>
                        <a:t>Overfishing</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2400" b="0" i="0" u="none" strike="noStrike">
                          <a:solidFill>
                            <a:srgbClr val="000000"/>
                          </a:solidFill>
                          <a:effectLst/>
                          <a:latin typeface="Calibri"/>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dirty="0">
                          <a:solidFill>
                            <a:schemeClr val="tx1"/>
                          </a:solidFill>
                          <a:effectLst/>
                          <a:latin typeface="Calibri"/>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3735">
                <a:tc>
                  <a:txBody>
                    <a:bodyPr/>
                    <a:lstStyle/>
                    <a:p>
                      <a:pPr algn="ctr" fontAlgn="ctr"/>
                      <a:r>
                        <a:rPr lang="en-US" sz="2400" b="0" i="0" u="none" strike="noStrike">
                          <a:solidFill>
                            <a:srgbClr val="000000"/>
                          </a:solidFill>
                          <a:effectLst/>
                          <a:latin typeface="Calibri"/>
                        </a:rPr>
                        <a:t>Fishing</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2400" b="0" i="0" u="none" strike="noStrike">
                          <a:solidFill>
                            <a:srgbClr val="000000"/>
                          </a:solidFill>
                          <a:effectLst/>
                          <a:latin typeface="Calibri"/>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dirty="0">
                          <a:solidFill>
                            <a:schemeClr val="tx1"/>
                          </a:solidFill>
                          <a:effectLst/>
                          <a:latin typeface="Calibri"/>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3735">
                <a:tc>
                  <a:txBody>
                    <a:bodyPr/>
                    <a:lstStyle/>
                    <a:p>
                      <a:pPr algn="ctr" fontAlgn="ctr"/>
                      <a:r>
                        <a:rPr lang="en-US" sz="2400" b="0" i="0" u="none" strike="noStrike" dirty="0">
                          <a:solidFill>
                            <a:srgbClr val="000000"/>
                          </a:solidFill>
                          <a:effectLst/>
                          <a:latin typeface="Calibri"/>
                        </a:rPr>
                        <a:t>Repletion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2400" b="0" i="0" u="none" strike="noStrike" dirty="0">
                          <a:solidFill>
                            <a:srgbClr val="000000"/>
                          </a:solidFill>
                          <a:effectLst/>
                          <a:latin typeface="Calibri"/>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dirty="0">
                          <a:solidFill>
                            <a:schemeClr val="tx1"/>
                          </a:solidFill>
                          <a:effectLst/>
                          <a:latin typeface="Calibri"/>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3735">
                <a:tc>
                  <a:txBody>
                    <a:bodyPr/>
                    <a:lstStyle/>
                    <a:p>
                      <a:pPr algn="ctr" fontAlgn="ctr"/>
                      <a:r>
                        <a:rPr lang="en-US" sz="2400" b="0" i="0" u="none" strike="noStrike" dirty="0">
                          <a:solidFill>
                            <a:srgbClr val="000000"/>
                          </a:solidFill>
                          <a:effectLst/>
                          <a:latin typeface="Calibri"/>
                        </a:rPr>
                        <a:t>Stable</a:t>
                      </a:r>
                      <a:r>
                        <a:rPr lang="en-US" sz="2400" b="0" i="0" u="none" strike="noStrike" dirty="0" smtClean="0">
                          <a:solidFill>
                            <a:srgbClr val="000000"/>
                          </a:solidFill>
                          <a:effectLst/>
                          <a:latin typeface="Calibri"/>
                        </a:rPr>
                        <a:t>?*</a:t>
                      </a:r>
                      <a:endParaRPr lang="en-US" sz="2400" b="0" i="0" u="none" strike="noStrike" dirty="0">
                        <a:solidFill>
                          <a:srgbClr val="000000"/>
                        </a:solidFill>
                        <a:effectLst/>
                        <a:latin typeface="Calibri"/>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a:rPr>
                        <a:t>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a:rPr>
                        <a:t>N</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a:rPr>
                        <a:t>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a:rPr>
                        <a:t>N</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a:rPr>
                        <a:t>N</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dirty="0">
                          <a:solidFill>
                            <a:schemeClr val="tx1"/>
                          </a:solidFill>
                          <a:effectLst/>
                          <a:latin typeface="Calibri"/>
                        </a:rPr>
                        <a:t>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Footer Placeholder 7"/>
          <p:cNvSpPr>
            <a:spLocks noGrp="1"/>
          </p:cNvSpPr>
          <p:nvPr>
            <p:ph type="ftr" sz="quarter" idx="11"/>
          </p:nvPr>
        </p:nvSpPr>
        <p:spPr>
          <a:xfrm>
            <a:off x="5791200" y="6356350"/>
            <a:ext cx="2895600" cy="365125"/>
          </a:xfrm>
        </p:spPr>
        <p:txBody>
          <a:bodyPr/>
          <a:lstStyle/>
          <a:p>
            <a:r>
              <a:rPr lang="da-DK" dirty="0"/>
              <a:t>Mann &amp; Carnegie STAC </a:t>
            </a:r>
            <a:r>
              <a:rPr lang="da-DK" dirty="0" smtClean="0"/>
              <a:t>3/2016</a:t>
            </a:r>
            <a:endParaRPr lang="en-US" dirty="0"/>
          </a:p>
        </p:txBody>
      </p:sp>
      <p:sp>
        <p:nvSpPr>
          <p:cNvPr id="2" name="TextBox 1"/>
          <p:cNvSpPr txBox="1"/>
          <p:nvPr/>
        </p:nvSpPr>
        <p:spPr>
          <a:xfrm>
            <a:off x="203200" y="4411981"/>
            <a:ext cx="8811111" cy="1969770"/>
          </a:xfrm>
          <a:prstGeom prst="rect">
            <a:avLst/>
          </a:prstGeom>
          <a:noFill/>
        </p:spPr>
        <p:txBody>
          <a:bodyPr wrap="square" rtlCol="0">
            <a:spAutoFit/>
          </a:bodyPr>
          <a:lstStyle/>
          <a:p>
            <a:r>
              <a:rPr lang="en-US" dirty="0" smtClean="0"/>
              <a:t>* Stability Y or N dependent on an improved understanding of population dynamics in a climate driven moving baseline scenario, which, as we can see, is a moving target!</a:t>
            </a:r>
          </a:p>
          <a:p>
            <a:endParaRPr lang="en-US" dirty="0"/>
          </a:p>
          <a:p>
            <a:r>
              <a:rPr lang="en-US" dirty="0" smtClean="0"/>
              <a:t>Scenario #6 applies </a:t>
            </a:r>
            <a:r>
              <a:rPr lang="en-US" u="sng" dirty="0" smtClean="0"/>
              <a:t>everywhere in VA except a limited number of reefs in James River </a:t>
            </a:r>
            <a:r>
              <a:rPr lang="en-US" dirty="0" smtClean="0"/>
              <a:t>which</a:t>
            </a:r>
          </a:p>
          <a:p>
            <a:r>
              <a:rPr lang="en-US" dirty="0"/>
              <a:t>e</a:t>
            </a:r>
            <a:r>
              <a:rPr lang="en-US" dirty="0" smtClean="0"/>
              <a:t>xhibit very high recruitment to offset impact of reduced longevity on shell supply. All other </a:t>
            </a:r>
          </a:p>
          <a:p>
            <a:r>
              <a:rPr lang="en-US" dirty="0"/>
              <a:t>s</a:t>
            </a:r>
            <a:r>
              <a:rPr lang="en-US" dirty="0" smtClean="0"/>
              <a:t>ystems require varying levels of shell replenishment to maintain substrate cover. </a:t>
            </a:r>
          </a:p>
          <a:p>
            <a:r>
              <a:rPr lang="en-US" sz="1400" dirty="0" smtClean="0"/>
              <a:t>(</a:t>
            </a:r>
            <a:r>
              <a:rPr lang="en-US" sz="1400" dirty="0"/>
              <a:t>http://</a:t>
            </a:r>
            <a:r>
              <a:rPr lang="en-US" sz="1400" dirty="0" err="1"/>
              <a:t>www.vims.edu</a:t>
            </a:r>
            <a:r>
              <a:rPr lang="en-US" sz="1400" dirty="0"/>
              <a:t>/research/units/</a:t>
            </a:r>
            <a:r>
              <a:rPr lang="en-US" sz="1400" dirty="0" err="1"/>
              <a:t>labgroups</a:t>
            </a:r>
            <a:r>
              <a:rPr lang="en-US" sz="1400" dirty="0"/>
              <a:t>/</a:t>
            </a:r>
            <a:r>
              <a:rPr lang="en-US" sz="1400" dirty="0" err="1"/>
              <a:t>molluscan_ecology</a:t>
            </a:r>
            <a:r>
              <a:rPr lang="en-US" sz="1400" dirty="0"/>
              <a:t>/</a:t>
            </a:r>
            <a:r>
              <a:rPr lang="en-US" sz="1400" dirty="0" err="1"/>
              <a:t>vorhf</a:t>
            </a:r>
            <a:r>
              <a:rPr lang="en-US" sz="1400" dirty="0"/>
              <a:t>/shell/</a:t>
            </a:r>
            <a:r>
              <a:rPr lang="en-US" sz="1400" dirty="0" err="1" smtClean="0"/>
              <a:t>status_shell_substrate</a:t>
            </a:r>
            <a:r>
              <a:rPr lang="en-US" sz="1400" dirty="0"/>
              <a:t>/</a:t>
            </a:r>
            <a:r>
              <a:rPr lang="en-US" sz="1400" dirty="0" err="1"/>
              <a:t>index.php</a:t>
            </a:r>
            <a:r>
              <a:rPr lang="en-US" sz="1400" dirty="0" smtClean="0"/>
              <a:t>.)</a:t>
            </a:r>
            <a:endParaRPr lang="en-US" sz="1400" dirty="0"/>
          </a:p>
        </p:txBody>
      </p:sp>
    </p:spTree>
    <p:extLst>
      <p:ext uri="{BB962C8B-B14F-4D97-AF65-F5344CB8AC3E}">
        <p14:creationId xmlns:p14="http://schemas.microsoft.com/office/powerpoint/2010/main" val="9377679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Concluding thoughts and future needs</a:t>
            </a:r>
            <a:endParaRPr lang="en-US" sz="3200" dirty="0"/>
          </a:p>
        </p:txBody>
      </p:sp>
      <p:sp>
        <p:nvSpPr>
          <p:cNvPr id="3" name="Content Placeholder 2"/>
          <p:cNvSpPr>
            <a:spLocks noGrp="1"/>
          </p:cNvSpPr>
          <p:nvPr>
            <p:ph idx="1"/>
          </p:nvPr>
        </p:nvSpPr>
        <p:spPr>
          <a:xfrm>
            <a:off x="457200" y="1417639"/>
            <a:ext cx="8229600" cy="4119562"/>
          </a:xfrm>
        </p:spPr>
        <p:txBody>
          <a:bodyPr>
            <a:normAutofit fontScale="70000" lnSpcReduction="20000"/>
          </a:bodyPr>
          <a:lstStyle/>
          <a:p>
            <a:pPr>
              <a:spcBef>
                <a:spcPts val="0"/>
              </a:spcBef>
              <a:spcAft>
                <a:spcPts val="1200"/>
              </a:spcAft>
            </a:pPr>
            <a:r>
              <a:rPr lang="en-US" dirty="0" smtClean="0"/>
              <a:t>While the effects of warming in isolation are of modest concern, the effects of warming and/or as yet undefined changes in salinity and/or changing environment (anthropogenic toxins, chemistry, HAB, microbiota and more) on the dynamic oyster-parasite system of Chesapeake Bay are uncertain.</a:t>
            </a:r>
          </a:p>
          <a:p>
            <a:pPr>
              <a:spcBef>
                <a:spcPts val="0"/>
              </a:spcBef>
              <a:spcAft>
                <a:spcPts val="1200"/>
              </a:spcAft>
            </a:pPr>
            <a:r>
              <a:rPr lang="en-US" b="1" i="1" dirty="0" smtClean="0"/>
              <a:t>The baselines </a:t>
            </a:r>
            <a:r>
              <a:rPr lang="en-US" dirty="0" smtClean="0"/>
              <a:t>of an equilibrium situation with respect to recruitment, growth and mortality of live oysters, and the fate of shell as a substrate, chemical moderator, structural component of </a:t>
            </a:r>
            <a:r>
              <a:rPr lang="en-US" dirty="0" err="1" smtClean="0"/>
              <a:t>epifaunal</a:t>
            </a:r>
            <a:r>
              <a:rPr lang="en-US" dirty="0" smtClean="0"/>
              <a:t> habitat, and foundation of reefs in general </a:t>
            </a:r>
            <a:r>
              <a:rPr lang="en-US" b="1" i="1" dirty="0" smtClean="0"/>
              <a:t>are all moving, not necessarily in a linear manner</a:t>
            </a:r>
            <a:r>
              <a:rPr lang="en-US" dirty="0" smtClean="0"/>
              <a:t>. </a:t>
            </a:r>
          </a:p>
          <a:p>
            <a:pPr>
              <a:spcBef>
                <a:spcPts val="0"/>
              </a:spcBef>
              <a:spcAft>
                <a:spcPts val="1200"/>
              </a:spcAft>
            </a:pPr>
            <a:r>
              <a:rPr lang="en-US" dirty="0" smtClean="0"/>
              <a:t>We do not know which of the complex climate drivers versus non climate drivers dominate the observed movement, and we are unable, at this time, to predict where this movement will end. </a:t>
            </a:r>
          </a:p>
        </p:txBody>
      </p:sp>
      <p:sp>
        <p:nvSpPr>
          <p:cNvPr id="4" name="Footer Placeholder 3"/>
          <p:cNvSpPr>
            <a:spLocks noGrp="1"/>
          </p:cNvSpPr>
          <p:nvPr>
            <p:ph type="ftr" sz="quarter" idx="11"/>
          </p:nvPr>
        </p:nvSpPr>
        <p:spPr>
          <a:xfrm>
            <a:off x="5930900" y="6191250"/>
            <a:ext cx="2895600" cy="365125"/>
          </a:xfrm>
        </p:spPr>
        <p:txBody>
          <a:bodyPr/>
          <a:lstStyle/>
          <a:p>
            <a:r>
              <a:rPr lang="da-DK" dirty="0" smtClean="0"/>
              <a:t>Mann &amp; Carnegie - </a:t>
            </a:r>
            <a:r>
              <a:rPr lang="da-DK" dirty="0"/>
              <a:t>3</a:t>
            </a:r>
            <a:r>
              <a:rPr lang="da-DK" dirty="0" smtClean="0"/>
              <a:t>/2016</a:t>
            </a:r>
            <a:endParaRPr lang="en-US" dirty="0"/>
          </a:p>
        </p:txBody>
      </p:sp>
    </p:spTree>
    <p:extLst>
      <p:ext uri="{BB962C8B-B14F-4D97-AF65-F5344CB8AC3E}">
        <p14:creationId xmlns:p14="http://schemas.microsoft.com/office/powerpoint/2010/main" val="1151503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248400" y="6356350"/>
            <a:ext cx="2895600" cy="365125"/>
          </a:xfrm>
        </p:spPr>
        <p:txBody>
          <a:bodyPr/>
          <a:lstStyle/>
          <a:p>
            <a:r>
              <a:rPr lang="da-DK" dirty="0"/>
              <a:t>Mann &amp; Carnegie STAC 3/2016</a:t>
            </a:r>
            <a:endParaRPr lang="en-US" dirty="0"/>
          </a:p>
        </p:txBody>
      </p:sp>
      <p:pic>
        <p:nvPicPr>
          <p:cNvPr id="3" name="Picture 2"/>
          <p:cNvPicPr>
            <a:picLocks noChangeAspect="1"/>
          </p:cNvPicPr>
          <p:nvPr/>
        </p:nvPicPr>
        <p:blipFill>
          <a:blip r:embed="rId2"/>
          <a:stretch>
            <a:fillRect/>
          </a:stretch>
        </p:blipFill>
        <p:spPr>
          <a:xfrm>
            <a:off x="1101202" y="1090186"/>
            <a:ext cx="6941595" cy="5043606"/>
          </a:xfrm>
          <a:prstGeom prst="rect">
            <a:avLst/>
          </a:prstGeom>
        </p:spPr>
      </p:pic>
      <p:sp>
        <p:nvSpPr>
          <p:cNvPr id="4" name="TextBox 3"/>
          <p:cNvSpPr txBox="1"/>
          <p:nvPr/>
        </p:nvSpPr>
        <p:spPr>
          <a:xfrm>
            <a:off x="404620" y="498296"/>
            <a:ext cx="8172237" cy="369332"/>
          </a:xfrm>
          <a:prstGeom prst="rect">
            <a:avLst/>
          </a:prstGeom>
          <a:noFill/>
        </p:spPr>
        <p:txBody>
          <a:bodyPr wrap="none" rtlCol="0">
            <a:spAutoFit/>
          </a:bodyPr>
          <a:lstStyle/>
          <a:p>
            <a:r>
              <a:rPr lang="en-US" dirty="0" smtClean="0"/>
              <a:t>Why bother? Part 1: Oysters are central to the food web. (</a:t>
            </a:r>
            <a:r>
              <a:rPr lang="en-US" dirty="0" err="1" smtClean="0"/>
              <a:t>Ulanowicz</a:t>
            </a:r>
            <a:r>
              <a:rPr lang="en-US" dirty="0" smtClean="0"/>
              <a:t> and Tuttle 1992).</a:t>
            </a:r>
            <a:endParaRPr lang="en-US" dirty="0"/>
          </a:p>
        </p:txBody>
      </p:sp>
    </p:spTree>
    <p:extLst>
      <p:ext uri="{BB962C8B-B14F-4D97-AF65-F5344CB8AC3E}">
        <p14:creationId xmlns:p14="http://schemas.microsoft.com/office/powerpoint/2010/main" val="456363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yboxmodel_Page_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35554" y="964049"/>
            <a:ext cx="5664314" cy="4248236"/>
          </a:xfrm>
          <a:prstGeom prst="rect">
            <a:avLst/>
          </a:prstGeom>
        </p:spPr>
      </p:pic>
      <p:sp>
        <p:nvSpPr>
          <p:cNvPr id="3" name="TextBox 2"/>
          <p:cNvSpPr txBox="1"/>
          <p:nvPr/>
        </p:nvSpPr>
        <p:spPr>
          <a:xfrm>
            <a:off x="310026" y="5384982"/>
            <a:ext cx="8649676" cy="923330"/>
          </a:xfrm>
          <a:prstGeom prst="rect">
            <a:avLst/>
          </a:prstGeom>
          <a:noFill/>
        </p:spPr>
        <p:txBody>
          <a:bodyPr wrap="none" rtlCol="0">
            <a:spAutoFit/>
          </a:bodyPr>
          <a:lstStyle/>
          <a:p>
            <a:pPr algn="ctr"/>
            <a:r>
              <a:rPr lang="en-US" dirty="0" smtClean="0"/>
              <a:t>All unit in Moles or mole equivalents (</a:t>
            </a:r>
            <a:r>
              <a:rPr lang="en-US" dirty="0" err="1" smtClean="0"/>
              <a:t>Waldbusser</a:t>
            </a:r>
            <a:r>
              <a:rPr lang="en-US" dirty="0" smtClean="0"/>
              <a:t>, Powell and Mann (2013) Ecology). </a:t>
            </a:r>
          </a:p>
          <a:p>
            <a:pPr algn="ctr"/>
            <a:r>
              <a:rPr lang="en-US" dirty="0" smtClean="0"/>
              <a:t>We use land-ocean interaction coastal zone (LOICZ) box model of Webb and Smith (1999). </a:t>
            </a:r>
          </a:p>
          <a:p>
            <a:pPr algn="ctr"/>
            <a:r>
              <a:rPr lang="en-US" dirty="0" smtClean="0"/>
              <a:t>Note the reduction in alkalinity “reserve” in 140 years. </a:t>
            </a:r>
            <a:endParaRPr lang="en-US" dirty="0"/>
          </a:p>
        </p:txBody>
      </p:sp>
      <p:sp>
        <p:nvSpPr>
          <p:cNvPr id="4" name="TextBox 3"/>
          <p:cNvSpPr txBox="1"/>
          <p:nvPr/>
        </p:nvSpPr>
        <p:spPr>
          <a:xfrm>
            <a:off x="372533" y="201585"/>
            <a:ext cx="8348134" cy="646331"/>
          </a:xfrm>
          <a:prstGeom prst="rect">
            <a:avLst/>
          </a:prstGeom>
          <a:noFill/>
        </p:spPr>
        <p:txBody>
          <a:bodyPr wrap="square" rtlCol="0">
            <a:spAutoFit/>
          </a:bodyPr>
          <a:lstStyle/>
          <a:p>
            <a:pPr algn="ctr"/>
            <a:r>
              <a:rPr lang="en-US" dirty="0"/>
              <a:t>Why bother? Part 2: </a:t>
            </a:r>
            <a:r>
              <a:rPr lang="en-US" dirty="0" smtClean="0"/>
              <a:t>They create their own habitat (very unusual among bivalves), habitat for many other species, and in doing so are central </a:t>
            </a:r>
            <a:r>
              <a:rPr lang="en-US" dirty="0"/>
              <a:t>to the Bay Alkalinity Budget. </a:t>
            </a:r>
          </a:p>
        </p:txBody>
      </p:sp>
      <p:sp>
        <p:nvSpPr>
          <p:cNvPr id="5" name="TextBox 4"/>
          <p:cNvSpPr txBox="1"/>
          <p:nvPr/>
        </p:nvSpPr>
        <p:spPr>
          <a:xfrm>
            <a:off x="6846548" y="6452021"/>
            <a:ext cx="2113154" cy="276999"/>
          </a:xfrm>
          <a:prstGeom prst="rect">
            <a:avLst/>
          </a:prstGeom>
          <a:noFill/>
        </p:spPr>
        <p:txBody>
          <a:bodyPr wrap="none" rtlCol="0">
            <a:spAutoFit/>
          </a:bodyPr>
          <a:lstStyle/>
          <a:p>
            <a:r>
              <a:rPr lang="da-DK" sz="1200" dirty="0">
                <a:solidFill>
                  <a:schemeClr val="tx1">
                    <a:lumMod val="50000"/>
                    <a:lumOff val="50000"/>
                  </a:schemeClr>
                </a:solidFill>
              </a:rPr>
              <a:t>Mann &amp; Carnegie STAC 3/</a:t>
            </a:r>
            <a:r>
              <a:rPr lang="da-DK" sz="1200" dirty="0" smtClean="0">
                <a:solidFill>
                  <a:schemeClr val="tx1">
                    <a:lumMod val="50000"/>
                    <a:lumOff val="50000"/>
                  </a:schemeClr>
                </a:solidFill>
              </a:rPr>
              <a:t>2016</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2041257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1" y="274638"/>
            <a:ext cx="8287910" cy="538162"/>
          </a:xfrm>
        </p:spPr>
        <p:txBody>
          <a:bodyPr>
            <a:normAutofit fontScale="90000"/>
          </a:bodyPr>
          <a:lstStyle/>
          <a:p>
            <a:r>
              <a:rPr lang="en-US" sz="2400" dirty="0" smtClean="0"/>
              <a:t>How does shell moderate conditions at the </a:t>
            </a:r>
            <a:r>
              <a:rPr lang="en-US" sz="2400" dirty="0"/>
              <a:t>sediment water </a:t>
            </a:r>
            <a:r>
              <a:rPr lang="en-US" sz="2400" dirty="0" smtClean="0"/>
              <a:t>interface?</a:t>
            </a:r>
            <a:endParaRPr lang="en-US" sz="2400" dirty="0"/>
          </a:p>
        </p:txBody>
      </p:sp>
      <p:pic>
        <p:nvPicPr>
          <p:cNvPr id="8" name="Content Placeholder 7" descr="Brooks.larvae.jpg"/>
          <p:cNvPicPr>
            <a:picLocks noGrp="1" noChangeAspect="1"/>
          </p:cNvPicPr>
          <p:nvPr>
            <p:ph sz="half" idx="1"/>
          </p:nvPr>
        </p:nvPicPr>
        <p:blipFill>
          <a:blip r:embed="rId2" cstate="email">
            <a:extLst>
              <a:ext uri="{28A0092B-C50C-407E-A947-70E740481C1C}">
                <a14:useLocalDpi xmlns:a14="http://schemas.microsoft.com/office/drawing/2010/main"/>
              </a:ext>
            </a:extLst>
          </a:blip>
          <a:srcRect l="-16152" r="-16152"/>
          <a:stretch>
            <a:fillRect/>
          </a:stretch>
        </p:blipFill>
        <p:spPr>
          <a:xfrm>
            <a:off x="645699" y="992304"/>
            <a:ext cx="2368991" cy="2654872"/>
          </a:xfrm>
        </p:spPr>
      </p:pic>
      <p:sp>
        <p:nvSpPr>
          <p:cNvPr id="6" name="Content Placeholder 5"/>
          <p:cNvSpPr>
            <a:spLocks noGrp="1"/>
          </p:cNvSpPr>
          <p:nvPr>
            <p:ph sz="half" idx="2"/>
          </p:nvPr>
        </p:nvSpPr>
        <p:spPr>
          <a:xfrm>
            <a:off x="4104549" y="1144704"/>
            <a:ext cx="4716761" cy="5226057"/>
          </a:xfrm>
        </p:spPr>
        <p:txBody>
          <a:bodyPr>
            <a:normAutofit fontScale="70000" lnSpcReduction="20000"/>
          </a:bodyPr>
          <a:lstStyle/>
          <a:p>
            <a:r>
              <a:rPr lang="en-US" dirty="0"/>
              <a:t>W</a:t>
            </a:r>
            <a:r>
              <a:rPr lang="en-US" dirty="0" smtClean="0"/>
              <a:t>ater </a:t>
            </a:r>
            <a:r>
              <a:rPr lang="en-US" dirty="0"/>
              <a:t>column organics fall </a:t>
            </a:r>
            <a:r>
              <a:rPr lang="en-US" dirty="0" smtClean="0"/>
              <a:t>to </a:t>
            </a:r>
            <a:r>
              <a:rPr lang="en-US" dirty="0"/>
              <a:t>the interface where they produce </a:t>
            </a:r>
            <a:r>
              <a:rPr lang="en-US" dirty="0" smtClean="0"/>
              <a:t>acid</a:t>
            </a:r>
            <a:r>
              <a:rPr lang="en-US" dirty="0"/>
              <a:t> </a:t>
            </a:r>
            <a:r>
              <a:rPr lang="en-US" dirty="0" smtClean="0"/>
              <a:t>that </a:t>
            </a:r>
            <a:r>
              <a:rPr lang="en-US" dirty="0"/>
              <a:t>is neutralized by carbonate. </a:t>
            </a:r>
          </a:p>
          <a:p>
            <a:r>
              <a:rPr lang="en-US" dirty="0"/>
              <a:t>The literature </a:t>
            </a:r>
            <a:r>
              <a:rPr lang="en-US" dirty="0" smtClean="0"/>
              <a:t>portrayal: below </a:t>
            </a:r>
            <a:r>
              <a:rPr lang="en-US" dirty="0"/>
              <a:t>the interface as a region of carbonate dissolution </a:t>
            </a:r>
            <a:r>
              <a:rPr lang="en-US" dirty="0" smtClean="0"/>
              <a:t>“attacking” </a:t>
            </a:r>
            <a:r>
              <a:rPr lang="en-US" dirty="0"/>
              <a:t>shells of </a:t>
            </a:r>
            <a:r>
              <a:rPr lang="en-US" dirty="0" smtClean="0"/>
              <a:t>metamorphosed </a:t>
            </a:r>
            <a:r>
              <a:rPr lang="en-US" dirty="0" err="1"/>
              <a:t>molluscs</a:t>
            </a:r>
            <a:r>
              <a:rPr lang="en-US" dirty="0"/>
              <a:t>… but it is much </a:t>
            </a:r>
            <a:r>
              <a:rPr lang="en-US" dirty="0" smtClean="0"/>
              <a:t>more.</a:t>
            </a:r>
            <a:endParaRPr lang="en-US" dirty="0"/>
          </a:p>
          <a:p>
            <a:r>
              <a:rPr lang="en-US" dirty="0"/>
              <a:t>The typical invertebrate larval egg is between 75 and 300 microns </a:t>
            </a:r>
            <a:r>
              <a:rPr lang="en-US" dirty="0" smtClean="0"/>
              <a:t>diameter.</a:t>
            </a:r>
            <a:endParaRPr lang="en-US" dirty="0"/>
          </a:p>
          <a:p>
            <a:r>
              <a:rPr lang="en-US" dirty="0"/>
              <a:t>The swimming ciliated form approximates 300-1000 microns at </a:t>
            </a:r>
            <a:r>
              <a:rPr lang="en-US" dirty="0" smtClean="0"/>
              <a:t>metamorphosis: max </a:t>
            </a:r>
            <a:r>
              <a:rPr lang="en-US" dirty="0"/>
              <a:t>size is all about Reynolds numbers and </a:t>
            </a:r>
            <a:r>
              <a:rPr lang="en-US" dirty="0" smtClean="0"/>
              <a:t>viscosity.</a:t>
            </a:r>
          </a:p>
          <a:p>
            <a:r>
              <a:rPr lang="en-US" dirty="0" smtClean="0"/>
              <a:t>Its all about surface exchange properties, and enzyme pH optima.</a:t>
            </a:r>
          </a:p>
          <a:p>
            <a:r>
              <a:rPr lang="en-US" dirty="0" smtClean="0"/>
              <a:t>This implicates all ciliated invertebrate larvae, and thus all estuarine food chains. </a:t>
            </a:r>
            <a:endParaRPr lang="en-US" dirty="0"/>
          </a:p>
        </p:txBody>
      </p:sp>
      <p:pic>
        <p:nvPicPr>
          <p:cNvPr id="10" name="Picture 9" descr="enzymes_lecture1_Page_10.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5699" y="4147562"/>
            <a:ext cx="3181582" cy="2652628"/>
          </a:xfrm>
          <a:prstGeom prst="rect">
            <a:avLst/>
          </a:prstGeom>
        </p:spPr>
      </p:pic>
      <p:sp>
        <p:nvSpPr>
          <p:cNvPr id="2" name="TextBox 1"/>
          <p:cNvSpPr txBox="1"/>
          <p:nvPr/>
        </p:nvSpPr>
        <p:spPr>
          <a:xfrm>
            <a:off x="559358" y="3694527"/>
            <a:ext cx="3074780" cy="307777"/>
          </a:xfrm>
          <a:prstGeom prst="rect">
            <a:avLst/>
          </a:prstGeom>
          <a:noFill/>
        </p:spPr>
        <p:txBody>
          <a:bodyPr wrap="none" rtlCol="0">
            <a:spAutoFit/>
          </a:bodyPr>
          <a:lstStyle/>
          <a:p>
            <a:r>
              <a:rPr lang="en-US" sz="1400" dirty="0" smtClean="0"/>
              <a:t>Graphic: W.K. Brooks (1905) The Oyster</a:t>
            </a:r>
            <a:endParaRPr lang="en-US" sz="1400" dirty="0"/>
          </a:p>
        </p:txBody>
      </p:sp>
      <p:sp>
        <p:nvSpPr>
          <p:cNvPr id="3" name="TextBox 2"/>
          <p:cNvSpPr txBox="1"/>
          <p:nvPr/>
        </p:nvSpPr>
        <p:spPr>
          <a:xfrm>
            <a:off x="6827217" y="6386261"/>
            <a:ext cx="2147944" cy="276999"/>
          </a:xfrm>
          <a:prstGeom prst="rect">
            <a:avLst/>
          </a:prstGeom>
          <a:noFill/>
        </p:spPr>
        <p:txBody>
          <a:bodyPr wrap="none" rtlCol="0">
            <a:spAutoFit/>
          </a:bodyPr>
          <a:lstStyle/>
          <a:p>
            <a:r>
              <a:rPr lang="en-US" sz="1200" dirty="0">
                <a:solidFill>
                  <a:schemeClr val="tx1">
                    <a:lumMod val="50000"/>
                    <a:lumOff val="50000"/>
                  </a:schemeClr>
                </a:solidFill>
              </a:rPr>
              <a:t>Mann &amp; Carnegie  STAC 3/</a:t>
            </a:r>
            <a:r>
              <a:rPr lang="en-US" sz="1200" dirty="0" smtClean="0">
                <a:solidFill>
                  <a:schemeClr val="tx1">
                    <a:lumMod val="50000"/>
                    <a:lumOff val="50000"/>
                  </a:schemeClr>
                </a:solidFill>
              </a:rPr>
              <a:t>2016</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432547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622300"/>
            <a:ext cx="8432800" cy="1257299"/>
          </a:xfrm>
        </p:spPr>
        <p:txBody>
          <a:bodyPr>
            <a:noAutofit/>
          </a:bodyPr>
          <a:lstStyle/>
          <a:p>
            <a:r>
              <a:rPr lang="en-US" sz="2200" dirty="0"/>
              <a:t>O</a:t>
            </a:r>
            <a:r>
              <a:rPr lang="en-US" sz="2200" dirty="0" smtClean="0"/>
              <a:t>yster reefs are complex biological, physical and geochemical structures</a:t>
            </a:r>
            <a:r>
              <a:rPr lang="en-US" sz="2200" dirty="0"/>
              <a:t>:</a:t>
            </a:r>
            <a:r>
              <a:rPr lang="en-US" sz="2200" dirty="0" smtClean="0"/>
              <a:t>  biogenic carbonate is added through growth, then transferred to the shell pool through mortality, recycled back to the water column through </a:t>
            </a:r>
            <a:r>
              <a:rPr lang="en-US" sz="2200" dirty="0" err="1" smtClean="0"/>
              <a:t>taphonomy</a:t>
            </a:r>
            <a:r>
              <a:rPr lang="en-US" sz="2200" dirty="0" smtClean="0"/>
              <a:t>, lost to burial, but also exhumed through feedback loops – but this is </a:t>
            </a:r>
            <a:r>
              <a:rPr lang="en-US" sz="2200" i="1" dirty="0" smtClean="0"/>
              <a:t>all driven by oyster population dynamics</a:t>
            </a:r>
            <a:r>
              <a:rPr lang="en-US" sz="2200" dirty="0" smtClean="0"/>
              <a:t>.</a:t>
            </a:r>
            <a:r>
              <a:rPr lang="en-US" sz="2400" dirty="0" smtClean="0"/>
              <a:t/>
            </a:r>
            <a:br>
              <a:rPr lang="en-US" sz="2400" dirty="0" smtClean="0"/>
            </a:br>
            <a:endParaRPr lang="en-US" sz="2400" dirty="0"/>
          </a:p>
        </p:txBody>
      </p:sp>
      <p:pic>
        <p:nvPicPr>
          <p:cNvPr id="4" name="Content Placeholder 3" descr="fig1scaled.pdf"/>
          <p:cNvPicPr>
            <a:picLocks noGrp="1" noChangeAspect="1"/>
          </p:cNvPicPr>
          <p:nvPr>
            <p:ph idx="1"/>
          </p:nvPr>
        </p:nvPicPr>
        <p:blipFill>
          <a:blip r:embed="rId2" cstate="email">
            <a:extLst>
              <a:ext uri="{28A0092B-C50C-407E-A947-70E740481C1C}">
                <a14:useLocalDpi xmlns:a14="http://schemas.microsoft.com/office/drawing/2010/main"/>
              </a:ext>
            </a:extLst>
          </a:blip>
          <a:srcRect t="-2742" b="-2742"/>
          <a:stretch>
            <a:fillRect/>
          </a:stretch>
        </p:blipFill>
        <p:spPr>
          <a:xfrm>
            <a:off x="991937" y="2121645"/>
            <a:ext cx="7478978" cy="3725416"/>
          </a:xfrm>
        </p:spPr>
      </p:pic>
      <p:sp>
        <p:nvSpPr>
          <p:cNvPr id="3" name="TextBox 2"/>
          <p:cNvSpPr txBox="1"/>
          <p:nvPr/>
        </p:nvSpPr>
        <p:spPr>
          <a:xfrm>
            <a:off x="2179180" y="5847061"/>
            <a:ext cx="5224920" cy="276999"/>
          </a:xfrm>
          <a:prstGeom prst="rect">
            <a:avLst/>
          </a:prstGeom>
          <a:noFill/>
        </p:spPr>
        <p:txBody>
          <a:bodyPr wrap="square" rtlCol="0">
            <a:spAutoFit/>
          </a:bodyPr>
          <a:lstStyle/>
          <a:p>
            <a:r>
              <a:rPr lang="en-US" sz="1200" dirty="0"/>
              <a:t>g</a:t>
            </a:r>
            <a:r>
              <a:rPr lang="en-US" sz="1200" dirty="0" smtClean="0"/>
              <a:t>raphic from </a:t>
            </a:r>
            <a:r>
              <a:rPr lang="en-US" sz="1200" dirty="0" err="1" smtClean="0"/>
              <a:t>Waldbusser</a:t>
            </a:r>
            <a:r>
              <a:rPr lang="en-US" sz="1200" dirty="0" smtClean="0"/>
              <a:t>, Powell and Mann</a:t>
            </a:r>
            <a:r>
              <a:rPr lang="en-US" sz="1200" dirty="0"/>
              <a:t>.</a:t>
            </a:r>
            <a:r>
              <a:rPr lang="en-US" sz="1200" dirty="0" smtClean="0"/>
              <a:t> (2013) Ecology </a:t>
            </a:r>
            <a:r>
              <a:rPr lang="en-US" sz="1200" dirty="0"/>
              <a:t>94(4): 895-903 </a:t>
            </a:r>
          </a:p>
        </p:txBody>
      </p:sp>
      <p:sp>
        <p:nvSpPr>
          <p:cNvPr id="5" name="TextBox 4"/>
          <p:cNvSpPr txBox="1"/>
          <p:nvPr/>
        </p:nvSpPr>
        <p:spPr>
          <a:xfrm>
            <a:off x="6570618" y="6388100"/>
            <a:ext cx="2135969" cy="276999"/>
          </a:xfrm>
          <a:prstGeom prst="rect">
            <a:avLst/>
          </a:prstGeom>
          <a:noFill/>
        </p:spPr>
        <p:txBody>
          <a:bodyPr wrap="none" rtlCol="0">
            <a:spAutoFit/>
          </a:bodyPr>
          <a:lstStyle/>
          <a:p>
            <a:r>
              <a:rPr lang="en-US" sz="1200" dirty="0">
                <a:solidFill>
                  <a:schemeClr val="tx1">
                    <a:lumMod val="50000"/>
                    <a:lumOff val="50000"/>
                  </a:schemeClr>
                </a:solidFill>
              </a:rPr>
              <a:t>Mann &amp; Carnegie  STAC </a:t>
            </a:r>
            <a:r>
              <a:rPr lang="en-US" sz="1200" dirty="0" smtClean="0">
                <a:solidFill>
                  <a:schemeClr val="tx1">
                    <a:lumMod val="50000"/>
                    <a:lumOff val="50000"/>
                  </a:schemeClr>
                </a:solidFill>
              </a:rPr>
              <a:t>3/2016</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3133877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89562" y="1417899"/>
            <a:ext cx="3668004" cy="646331"/>
          </a:xfrm>
          <a:prstGeom prst="rect">
            <a:avLst/>
          </a:prstGeom>
          <a:noFill/>
        </p:spPr>
        <p:txBody>
          <a:bodyPr wrap="none" rtlCol="0">
            <a:spAutoFit/>
          </a:bodyPr>
          <a:lstStyle/>
          <a:p>
            <a:pPr algn="ctr"/>
            <a:r>
              <a:rPr lang="en-US" b="1" dirty="0" smtClean="0"/>
              <a:t>Live oyster population characterized </a:t>
            </a:r>
          </a:p>
          <a:p>
            <a:pPr algn="ctr"/>
            <a:r>
              <a:rPr lang="en-US" b="1" dirty="0" smtClean="0"/>
              <a:t>by density and demographics</a:t>
            </a:r>
            <a:endParaRPr lang="en-US" b="1" dirty="0"/>
          </a:p>
        </p:txBody>
      </p:sp>
      <p:sp>
        <p:nvSpPr>
          <p:cNvPr id="5" name="TextBox 4"/>
          <p:cNvSpPr txBox="1"/>
          <p:nvPr/>
        </p:nvSpPr>
        <p:spPr>
          <a:xfrm>
            <a:off x="2789562" y="3373688"/>
            <a:ext cx="3288080" cy="646331"/>
          </a:xfrm>
          <a:prstGeom prst="rect">
            <a:avLst/>
          </a:prstGeom>
          <a:noFill/>
        </p:spPr>
        <p:txBody>
          <a:bodyPr wrap="none" rtlCol="0">
            <a:spAutoFit/>
          </a:bodyPr>
          <a:lstStyle/>
          <a:p>
            <a:pPr algn="ctr"/>
            <a:r>
              <a:rPr lang="en-US" dirty="0" smtClean="0"/>
              <a:t>Exposed shell layer (brown shell)</a:t>
            </a:r>
          </a:p>
          <a:p>
            <a:pPr algn="ctr"/>
            <a:r>
              <a:rPr lang="en-US" dirty="0" smtClean="0"/>
              <a:t> – substrate for recruitment </a:t>
            </a:r>
            <a:endParaRPr lang="en-US" dirty="0"/>
          </a:p>
        </p:txBody>
      </p:sp>
      <p:sp>
        <p:nvSpPr>
          <p:cNvPr id="6" name="TextBox 5"/>
          <p:cNvSpPr txBox="1"/>
          <p:nvPr/>
        </p:nvSpPr>
        <p:spPr>
          <a:xfrm>
            <a:off x="3345395" y="5534444"/>
            <a:ext cx="2794943" cy="646331"/>
          </a:xfrm>
          <a:prstGeom prst="rect">
            <a:avLst/>
          </a:prstGeom>
          <a:noFill/>
        </p:spPr>
        <p:txBody>
          <a:bodyPr wrap="none" rtlCol="0">
            <a:spAutoFit/>
          </a:bodyPr>
          <a:lstStyle/>
          <a:p>
            <a:pPr algn="ctr"/>
            <a:r>
              <a:rPr lang="en-US" dirty="0" smtClean="0"/>
              <a:t>Reef structure - buried shell </a:t>
            </a:r>
          </a:p>
          <a:p>
            <a:pPr algn="ctr"/>
            <a:r>
              <a:rPr lang="en-US" dirty="0" smtClean="0"/>
              <a:t>mixed with sediment </a:t>
            </a:r>
            <a:endParaRPr lang="en-US" dirty="0"/>
          </a:p>
        </p:txBody>
      </p:sp>
      <p:sp>
        <p:nvSpPr>
          <p:cNvPr id="7" name="TextBox 6"/>
          <p:cNvSpPr txBox="1"/>
          <p:nvPr/>
        </p:nvSpPr>
        <p:spPr>
          <a:xfrm>
            <a:off x="134472" y="1319267"/>
            <a:ext cx="1881607" cy="923330"/>
          </a:xfrm>
          <a:prstGeom prst="rect">
            <a:avLst/>
          </a:prstGeom>
          <a:noFill/>
        </p:spPr>
        <p:txBody>
          <a:bodyPr wrap="square" rtlCol="0">
            <a:spAutoFit/>
          </a:bodyPr>
          <a:lstStyle/>
          <a:p>
            <a:r>
              <a:rPr lang="en-US" i="1" dirty="0"/>
              <a:t>R</a:t>
            </a:r>
            <a:r>
              <a:rPr lang="en-US" i="1" dirty="0" smtClean="0"/>
              <a:t>ecruitment, </a:t>
            </a:r>
            <a:r>
              <a:rPr lang="en-US" b="1" i="1" u="sng" dirty="0" smtClean="0"/>
              <a:t>R</a:t>
            </a:r>
            <a:r>
              <a:rPr lang="en-US" i="1" dirty="0" smtClean="0"/>
              <a:t>,  </a:t>
            </a:r>
          </a:p>
          <a:p>
            <a:r>
              <a:rPr lang="en-US" i="1" dirty="0" smtClean="0"/>
              <a:t>and growth: </a:t>
            </a:r>
          </a:p>
          <a:p>
            <a:r>
              <a:rPr lang="en-US" i="1" dirty="0" smtClean="0"/>
              <a:t>S/R relationship</a:t>
            </a:r>
            <a:endParaRPr lang="en-US" i="1" dirty="0"/>
          </a:p>
        </p:txBody>
      </p:sp>
      <p:sp>
        <p:nvSpPr>
          <p:cNvPr id="8" name="TextBox 7"/>
          <p:cNvSpPr txBox="1"/>
          <p:nvPr/>
        </p:nvSpPr>
        <p:spPr>
          <a:xfrm>
            <a:off x="6570279" y="652038"/>
            <a:ext cx="2155367" cy="646331"/>
          </a:xfrm>
          <a:prstGeom prst="rect">
            <a:avLst/>
          </a:prstGeom>
          <a:noFill/>
        </p:spPr>
        <p:txBody>
          <a:bodyPr wrap="square" rtlCol="0">
            <a:spAutoFit/>
          </a:bodyPr>
          <a:lstStyle/>
          <a:p>
            <a:r>
              <a:rPr lang="en-US" i="1" dirty="0" smtClean="0"/>
              <a:t>Fishing mortality, </a:t>
            </a:r>
            <a:r>
              <a:rPr lang="en-US" b="1" i="1" u="sng" dirty="0" smtClean="0"/>
              <a:t>F</a:t>
            </a:r>
            <a:r>
              <a:rPr lang="en-US" i="1" dirty="0" smtClean="0"/>
              <a:t>, with loss of shell</a:t>
            </a:r>
            <a:endParaRPr lang="en-US" i="1" dirty="0"/>
          </a:p>
        </p:txBody>
      </p:sp>
      <p:sp>
        <p:nvSpPr>
          <p:cNvPr id="9" name="TextBox 8"/>
          <p:cNvSpPr txBox="1"/>
          <p:nvPr/>
        </p:nvSpPr>
        <p:spPr>
          <a:xfrm>
            <a:off x="4742867" y="2423991"/>
            <a:ext cx="3735293" cy="646331"/>
          </a:xfrm>
          <a:prstGeom prst="rect">
            <a:avLst/>
          </a:prstGeom>
          <a:noFill/>
        </p:spPr>
        <p:txBody>
          <a:bodyPr wrap="square" rtlCol="0">
            <a:spAutoFit/>
          </a:bodyPr>
          <a:lstStyle/>
          <a:p>
            <a:r>
              <a:rPr lang="en-US" i="1" dirty="0"/>
              <a:t>N</a:t>
            </a:r>
            <a:r>
              <a:rPr lang="en-US" i="1" dirty="0" smtClean="0"/>
              <a:t>atural mortality, </a:t>
            </a:r>
            <a:r>
              <a:rPr lang="en-US" b="1" i="1" u="sng" dirty="0" smtClean="0"/>
              <a:t>M</a:t>
            </a:r>
            <a:r>
              <a:rPr lang="en-US" i="1" dirty="0" smtClean="0"/>
              <a:t>, including disease adds shell to exposed pool</a:t>
            </a:r>
            <a:endParaRPr lang="en-US" i="1" dirty="0"/>
          </a:p>
        </p:txBody>
      </p:sp>
      <p:sp>
        <p:nvSpPr>
          <p:cNvPr id="10" name="TextBox 9"/>
          <p:cNvSpPr txBox="1"/>
          <p:nvPr/>
        </p:nvSpPr>
        <p:spPr>
          <a:xfrm>
            <a:off x="4698437" y="4414509"/>
            <a:ext cx="1712929" cy="369332"/>
          </a:xfrm>
          <a:prstGeom prst="rect">
            <a:avLst/>
          </a:prstGeom>
          <a:noFill/>
        </p:spPr>
        <p:txBody>
          <a:bodyPr wrap="none" rtlCol="0">
            <a:spAutoFit/>
          </a:bodyPr>
          <a:lstStyle/>
          <a:p>
            <a:r>
              <a:rPr lang="en-US" i="1" dirty="0" smtClean="0"/>
              <a:t>Loss to burial, </a:t>
            </a:r>
            <a:r>
              <a:rPr lang="en-US" b="1" i="1" u="sng" dirty="0" smtClean="0"/>
              <a:t>B</a:t>
            </a:r>
            <a:endParaRPr lang="en-US" b="1" i="1" u="sng" dirty="0"/>
          </a:p>
        </p:txBody>
      </p:sp>
      <p:sp>
        <p:nvSpPr>
          <p:cNvPr id="11" name="TextBox 10"/>
          <p:cNvSpPr txBox="1"/>
          <p:nvPr/>
        </p:nvSpPr>
        <p:spPr>
          <a:xfrm>
            <a:off x="6430071" y="4980446"/>
            <a:ext cx="2438112" cy="1200329"/>
          </a:xfrm>
          <a:prstGeom prst="rect">
            <a:avLst/>
          </a:prstGeom>
          <a:noFill/>
        </p:spPr>
        <p:txBody>
          <a:bodyPr wrap="none" rtlCol="0">
            <a:spAutoFit/>
          </a:bodyPr>
          <a:lstStyle/>
          <a:p>
            <a:r>
              <a:rPr lang="en-US" i="1" dirty="0" smtClean="0"/>
              <a:t>Loss to biological </a:t>
            </a:r>
          </a:p>
          <a:p>
            <a:r>
              <a:rPr lang="en-US" i="1" dirty="0"/>
              <a:t>d</a:t>
            </a:r>
            <a:r>
              <a:rPr lang="en-US" i="1" dirty="0" smtClean="0"/>
              <a:t>egradation and </a:t>
            </a:r>
          </a:p>
          <a:p>
            <a:r>
              <a:rPr lang="en-US" i="1" dirty="0" smtClean="0"/>
              <a:t>chemical dissolution, </a:t>
            </a:r>
            <a:r>
              <a:rPr lang="en-US" b="1" i="1" u="sng" dirty="0" smtClean="0"/>
              <a:t>D</a:t>
            </a:r>
            <a:r>
              <a:rPr lang="en-US" i="1" dirty="0" smtClean="0"/>
              <a:t>, </a:t>
            </a:r>
          </a:p>
          <a:p>
            <a:r>
              <a:rPr lang="en-US" i="1" dirty="0"/>
              <a:t>s</a:t>
            </a:r>
            <a:r>
              <a:rPr lang="en-US" i="1" dirty="0" smtClean="0"/>
              <a:t>alinity dependent </a:t>
            </a:r>
            <a:endParaRPr lang="en-US" i="1" dirty="0"/>
          </a:p>
        </p:txBody>
      </p:sp>
      <p:sp>
        <p:nvSpPr>
          <p:cNvPr id="12" name="TextBox 11"/>
          <p:cNvSpPr txBox="1"/>
          <p:nvPr/>
        </p:nvSpPr>
        <p:spPr>
          <a:xfrm>
            <a:off x="134472" y="3411320"/>
            <a:ext cx="1816510" cy="369332"/>
          </a:xfrm>
          <a:prstGeom prst="rect">
            <a:avLst/>
          </a:prstGeom>
          <a:noFill/>
        </p:spPr>
        <p:txBody>
          <a:bodyPr wrap="none" rtlCol="0">
            <a:spAutoFit/>
          </a:bodyPr>
          <a:lstStyle/>
          <a:p>
            <a:r>
              <a:rPr lang="en-US" i="1" dirty="0" smtClean="0"/>
              <a:t>Replenishment, </a:t>
            </a:r>
            <a:r>
              <a:rPr lang="en-US" b="1" i="1" u="sng" dirty="0" smtClean="0"/>
              <a:t>r</a:t>
            </a:r>
            <a:endParaRPr lang="en-US" b="1" i="1" u="sng" dirty="0"/>
          </a:p>
        </p:txBody>
      </p:sp>
      <p:sp>
        <p:nvSpPr>
          <p:cNvPr id="2" name="Bent Arrow 1"/>
          <p:cNvSpPr/>
          <p:nvPr/>
        </p:nvSpPr>
        <p:spPr>
          <a:xfrm rot="5400000">
            <a:off x="6314672" y="3839810"/>
            <a:ext cx="1170783" cy="961751"/>
          </a:xfrm>
          <a:prstGeom prst="ben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Bent Arrow 14"/>
          <p:cNvSpPr/>
          <p:nvPr/>
        </p:nvSpPr>
        <p:spPr>
          <a:xfrm rot="5400000" flipH="1">
            <a:off x="6944972" y="1043206"/>
            <a:ext cx="479629" cy="1229014"/>
          </a:xfrm>
          <a:prstGeom prst="ben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Down Arrow 2"/>
          <p:cNvSpPr/>
          <p:nvPr/>
        </p:nvSpPr>
        <p:spPr>
          <a:xfrm>
            <a:off x="4281603" y="4264510"/>
            <a:ext cx="461264" cy="1001059"/>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wn Arrow 19"/>
          <p:cNvSpPr/>
          <p:nvPr/>
        </p:nvSpPr>
        <p:spPr>
          <a:xfrm>
            <a:off x="4234867" y="2341228"/>
            <a:ext cx="508000" cy="8711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urved Right Arrow 20"/>
          <p:cNvSpPr/>
          <p:nvPr/>
        </p:nvSpPr>
        <p:spPr>
          <a:xfrm flipV="1">
            <a:off x="1714771" y="1369382"/>
            <a:ext cx="841673" cy="852316"/>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Down Arrow 21"/>
          <p:cNvSpPr/>
          <p:nvPr/>
        </p:nvSpPr>
        <p:spPr>
          <a:xfrm rot="7546575">
            <a:off x="2126632" y="2085894"/>
            <a:ext cx="317476" cy="15931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2674471" y="3211775"/>
            <a:ext cx="3452431" cy="9144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2556444" y="1163450"/>
            <a:ext cx="3862744" cy="1058248"/>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3122706" y="5382577"/>
            <a:ext cx="3298963" cy="9144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270931" y="282706"/>
            <a:ext cx="6140435" cy="646331"/>
          </a:xfrm>
          <a:prstGeom prst="rect">
            <a:avLst/>
          </a:prstGeom>
          <a:noFill/>
        </p:spPr>
        <p:txBody>
          <a:bodyPr wrap="none" rtlCol="0">
            <a:spAutoFit/>
          </a:bodyPr>
          <a:lstStyle/>
          <a:p>
            <a:r>
              <a:rPr lang="en-US" dirty="0" smtClean="0"/>
              <a:t>Oysters, shell and processes; can we proactively manage them?</a:t>
            </a:r>
          </a:p>
          <a:p>
            <a:r>
              <a:rPr lang="en-US" dirty="0" smtClean="0"/>
              <a:t>Addition process               , loss processes</a:t>
            </a:r>
            <a:endParaRPr lang="en-US" dirty="0"/>
          </a:p>
        </p:txBody>
      </p:sp>
      <p:sp>
        <p:nvSpPr>
          <p:cNvPr id="27" name="Down Arrow 26"/>
          <p:cNvSpPr/>
          <p:nvPr/>
        </p:nvSpPr>
        <p:spPr>
          <a:xfrm rot="16200000">
            <a:off x="2156574" y="465924"/>
            <a:ext cx="276997" cy="64922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wn Arrow 27"/>
          <p:cNvSpPr/>
          <p:nvPr/>
        </p:nvSpPr>
        <p:spPr>
          <a:xfrm rot="16200000">
            <a:off x="4428981" y="447396"/>
            <a:ext cx="276998" cy="686275"/>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70930" y="284935"/>
            <a:ext cx="6148257" cy="73420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290072" y="2775530"/>
            <a:ext cx="3203296" cy="369332"/>
          </a:xfrm>
          <a:prstGeom prst="rect">
            <a:avLst/>
          </a:prstGeom>
          <a:noFill/>
        </p:spPr>
        <p:txBody>
          <a:bodyPr wrap="none" rtlCol="0">
            <a:spAutoFit/>
          </a:bodyPr>
          <a:lstStyle/>
          <a:p>
            <a:r>
              <a:rPr lang="en-US" i="1" dirty="0" smtClean="0"/>
              <a:t>Substrate enhances recruitment</a:t>
            </a:r>
            <a:endParaRPr lang="en-US" i="1" dirty="0"/>
          </a:p>
        </p:txBody>
      </p:sp>
      <p:sp>
        <p:nvSpPr>
          <p:cNvPr id="16" name="Footer Placeholder 15"/>
          <p:cNvSpPr>
            <a:spLocks noGrp="1"/>
          </p:cNvSpPr>
          <p:nvPr>
            <p:ph type="ftr" sz="quarter" idx="11"/>
          </p:nvPr>
        </p:nvSpPr>
        <p:spPr>
          <a:xfrm>
            <a:off x="6019800" y="6342272"/>
            <a:ext cx="2895600" cy="365125"/>
          </a:xfrm>
        </p:spPr>
        <p:txBody>
          <a:bodyPr/>
          <a:lstStyle/>
          <a:p>
            <a:r>
              <a:rPr lang="da-DK" dirty="0"/>
              <a:t>Mann &amp; Carnegie STAC </a:t>
            </a:r>
            <a:r>
              <a:rPr lang="da-DK" dirty="0" smtClean="0"/>
              <a:t>3/2016</a:t>
            </a:r>
            <a:endParaRPr lang="en-US" dirty="0"/>
          </a:p>
        </p:txBody>
      </p:sp>
      <p:sp>
        <p:nvSpPr>
          <p:cNvPr id="17" name="TextBox 16"/>
          <p:cNvSpPr txBox="1"/>
          <p:nvPr/>
        </p:nvSpPr>
        <p:spPr>
          <a:xfrm>
            <a:off x="98280" y="4213888"/>
            <a:ext cx="3024426" cy="2337378"/>
          </a:xfrm>
          <a:prstGeom prst="rect">
            <a:avLst/>
          </a:prstGeom>
          <a:noFill/>
        </p:spPr>
        <p:txBody>
          <a:bodyPr wrap="square" rtlCol="0">
            <a:spAutoFit/>
          </a:bodyPr>
          <a:lstStyle/>
          <a:p>
            <a:r>
              <a:rPr lang="en-US" sz="1600" dirty="0" smtClean="0"/>
              <a:t>Sea level rise: 3.5mm/y</a:t>
            </a:r>
          </a:p>
          <a:p>
            <a:r>
              <a:rPr lang="en-US" sz="1600" dirty="0" smtClean="0"/>
              <a:t>Shell loss: 10% (MD), 30%/y (VA)</a:t>
            </a:r>
          </a:p>
          <a:p>
            <a:r>
              <a:rPr lang="en-US" sz="1600" dirty="0"/>
              <a:t>So the shell (</a:t>
            </a:r>
            <a:r>
              <a:rPr lang="en-US" sz="1600" b="1" u="sng" dirty="0"/>
              <a:t>gross</a:t>
            </a:r>
            <a:r>
              <a:rPr lang="en-US" sz="1600" dirty="0"/>
              <a:t>) production rate must serve a reef accretion rate of 4.55 mm/y or 4.55 L/m</a:t>
            </a:r>
            <a:r>
              <a:rPr lang="en-US" sz="1600" baseline="30000" dirty="0"/>
              <a:t>2</a:t>
            </a:r>
            <a:r>
              <a:rPr lang="en-US" sz="1600" dirty="0"/>
              <a:t>/y (10L = 1 cm thick layer). Between 20-50% of this volume is shell</a:t>
            </a:r>
            <a:r>
              <a:rPr lang="en-US" sz="1600" dirty="0" smtClean="0"/>
              <a:t>, </a:t>
            </a:r>
            <a:r>
              <a:rPr lang="en-US" sz="1600" dirty="0"/>
              <a:t>≈ 2.5-6 kg wet shell /m</a:t>
            </a:r>
            <a:r>
              <a:rPr lang="en-US" sz="1600" baseline="30000" dirty="0"/>
              <a:t>2</a:t>
            </a:r>
            <a:r>
              <a:rPr lang="en-US" sz="1600" dirty="0"/>
              <a:t>/y.</a:t>
            </a:r>
          </a:p>
          <a:p>
            <a:endParaRPr lang="en-US" dirty="0"/>
          </a:p>
        </p:txBody>
      </p:sp>
      <p:sp>
        <p:nvSpPr>
          <p:cNvPr id="30" name="Down Arrow 29"/>
          <p:cNvSpPr/>
          <p:nvPr/>
        </p:nvSpPr>
        <p:spPr>
          <a:xfrm rot="16200000">
            <a:off x="2151262" y="3290922"/>
            <a:ext cx="208882" cy="72796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08391" y="4201216"/>
            <a:ext cx="2926146" cy="2337378"/>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0645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664200" y="6254750"/>
            <a:ext cx="2895600" cy="365125"/>
          </a:xfrm>
        </p:spPr>
        <p:txBody>
          <a:bodyPr/>
          <a:lstStyle/>
          <a:p>
            <a:r>
              <a:rPr lang="en-US" dirty="0" smtClean="0"/>
              <a:t>Mann &amp; Carnegie  STAC 3/2016</a:t>
            </a:r>
            <a:endParaRPr lang="en-US" dirty="0"/>
          </a:p>
        </p:txBody>
      </p:sp>
      <p:pic>
        <p:nvPicPr>
          <p:cNvPr id="3" name="Picture 2"/>
          <p:cNvPicPr>
            <a:picLocks noChangeAspect="1"/>
          </p:cNvPicPr>
          <p:nvPr/>
        </p:nvPicPr>
        <p:blipFill>
          <a:blip r:embed="rId2"/>
          <a:stretch>
            <a:fillRect/>
          </a:stretch>
        </p:blipFill>
        <p:spPr>
          <a:xfrm>
            <a:off x="863599" y="1060560"/>
            <a:ext cx="3640667" cy="4943420"/>
          </a:xfrm>
          <a:prstGeom prst="rect">
            <a:avLst/>
          </a:prstGeom>
        </p:spPr>
      </p:pic>
      <p:sp>
        <p:nvSpPr>
          <p:cNvPr id="4" name="TextBox 3"/>
          <p:cNvSpPr txBox="1"/>
          <p:nvPr/>
        </p:nvSpPr>
        <p:spPr>
          <a:xfrm>
            <a:off x="4817533" y="1060560"/>
            <a:ext cx="3682999" cy="5078314"/>
          </a:xfrm>
          <a:prstGeom prst="rect">
            <a:avLst/>
          </a:prstGeom>
          <a:noFill/>
        </p:spPr>
        <p:txBody>
          <a:bodyPr wrap="square" rtlCol="0">
            <a:spAutoFit/>
          </a:bodyPr>
          <a:lstStyle/>
          <a:p>
            <a:r>
              <a:rPr lang="en-US" dirty="0" smtClean="0"/>
              <a:t>Annual temperature ranges:</a:t>
            </a:r>
          </a:p>
          <a:p>
            <a:endParaRPr lang="en-US" dirty="0"/>
          </a:p>
          <a:p>
            <a:r>
              <a:rPr lang="en-US" dirty="0" smtClean="0"/>
              <a:t>PEI (Charlottetown) NS: -1.1 – 18.3</a:t>
            </a:r>
            <a:r>
              <a:rPr lang="en-US" baseline="30000" dirty="0" smtClean="0"/>
              <a:t>o</a:t>
            </a:r>
            <a:r>
              <a:rPr lang="en-US" dirty="0" smtClean="0"/>
              <a:t>C</a:t>
            </a:r>
          </a:p>
          <a:p>
            <a:endParaRPr lang="en-US" dirty="0"/>
          </a:p>
          <a:p>
            <a:r>
              <a:rPr lang="en-US" dirty="0" smtClean="0"/>
              <a:t>Chesapeake Bay: 4 - 30</a:t>
            </a:r>
            <a:r>
              <a:rPr lang="en-US" baseline="30000" dirty="0" smtClean="0"/>
              <a:t>o</a:t>
            </a:r>
            <a:r>
              <a:rPr lang="en-US" dirty="0" smtClean="0"/>
              <a:t>C</a:t>
            </a:r>
          </a:p>
          <a:p>
            <a:endParaRPr lang="en-US" dirty="0"/>
          </a:p>
          <a:p>
            <a:r>
              <a:rPr lang="en-US" dirty="0" smtClean="0"/>
              <a:t>Key West FL: 21.5 – 31.5</a:t>
            </a:r>
            <a:r>
              <a:rPr lang="en-US" baseline="30000" dirty="0"/>
              <a:t>o</a:t>
            </a:r>
            <a:r>
              <a:rPr lang="en-US" dirty="0"/>
              <a:t>C</a:t>
            </a:r>
          </a:p>
          <a:p>
            <a:r>
              <a:rPr lang="en-US" dirty="0" smtClean="0"/>
              <a:t> </a:t>
            </a:r>
            <a:endParaRPr lang="en-US" dirty="0"/>
          </a:p>
          <a:p>
            <a:r>
              <a:rPr lang="en-US" dirty="0" smtClean="0"/>
              <a:t>Galveston TX</a:t>
            </a:r>
            <a:r>
              <a:rPr lang="en-US" dirty="0"/>
              <a:t>: </a:t>
            </a:r>
            <a:r>
              <a:rPr lang="en-US" dirty="0" smtClean="0"/>
              <a:t>12.5 </a:t>
            </a:r>
            <a:r>
              <a:rPr lang="en-US" dirty="0"/>
              <a:t>– </a:t>
            </a:r>
            <a:r>
              <a:rPr lang="en-US" dirty="0" smtClean="0"/>
              <a:t>31.0</a:t>
            </a:r>
            <a:r>
              <a:rPr lang="en-US" baseline="30000" dirty="0" smtClean="0"/>
              <a:t>o</a:t>
            </a:r>
            <a:r>
              <a:rPr lang="en-US" dirty="0" smtClean="0"/>
              <a:t>C</a:t>
            </a:r>
          </a:p>
          <a:p>
            <a:endParaRPr lang="en-US" dirty="0"/>
          </a:p>
          <a:p>
            <a:r>
              <a:rPr lang="en-US" dirty="0" smtClean="0"/>
              <a:t>Yucatan peninsula: 23.4 </a:t>
            </a:r>
            <a:r>
              <a:rPr lang="en-US" dirty="0"/>
              <a:t>– </a:t>
            </a:r>
            <a:r>
              <a:rPr lang="en-US" dirty="0" smtClean="0"/>
              <a:t>29.3</a:t>
            </a:r>
            <a:r>
              <a:rPr lang="en-US" baseline="30000" dirty="0" smtClean="0"/>
              <a:t>o</a:t>
            </a:r>
            <a:r>
              <a:rPr lang="en-US" dirty="0" smtClean="0"/>
              <a:t>C</a:t>
            </a:r>
            <a:endParaRPr lang="en-US" dirty="0"/>
          </a:p>
          <a:p>
            <a:endParaRPr lang="en-US" dirty="0" smtClean="0"/>
          </a:p>
          <a:p>
            <a:r>
              <a:rPr lang="en-US" dirty="0" smtClean="0"/>
              <a:t>Temperature projections alone do not represent a threat to the survival of oysters in the Chesapeake Bay. Salinity projections may modify upriver-downriver distributions, but only marginally. </a:t>
            </a:r>
            <a:endParaRPr lang="en-US" dirty="0"/>
          </a:p>
        </p:txBody>
      </p:sp>
      <p:sp>
        <p:nvSpPr>
          <p:cNvPr id="5" name="TextBox 4"/>
          <p:cNvSpPr txBox="1"/>
          <p:nvPr/>
        </p:nvSpPr>
        <p:spPr>
          <a:xfrm>
            <a:off x="546100" y="368300"/>
            <a:ext cx="8305800" cy="400110"/>
          </a:xfrm>
          <a:prstGeom prst="rect">
            <a:avLst/>
          </a:prstGeom>
          <a:noFill/>
        </p:spPr>
        <p:txBody>
          <a:bodyPr wrap="square" rtlCol="0">
            <a:spAutoFit/>
          </a:bodyPr>
          <a:lstStyle/>
          <a:p>
            <a:pPr algn="ctr"/>
            <a:r>
              <a:rPr lang="en-US" sz="2000" u="sng" dirty="0"/>
              <a:t>I</a:t>
            </a:r>
            <a:r>
              <a:rPr lang="en-US" sz="2000" u="sng" dirty="0" smtClean="0"/>
              <a:t>mpact </a:t>
            </a:r>
            <a:r>
              <a:rPr lang="en-US" sz="2000" u="sng" dirty="0"/>
              <a:t>of climate driven changes in temperature and/or </a:t>
            </a:r>
            <a:r>
              <a:rPr lang="en-US" sz="2000" u="sng" dirty="0" smtClean="0"/>
              <a:t>salinity </a:t>
            </a:r>
            <a:r>
              <a:rPr lang="en-US" sz="2000" u="sng" dirty="0"/>
              <a:t>on oysters?</a:t>
            </a:r>
          </a:p>
        </p:txBody>
      </p:sp>
      <p:sp>
        <p:nvSpPr>
          <p:cNvPr id="6" name="Rectangle 5"/>
          <p:cNvSpPr/>
          <p:nvPr/>
        </p:nvSpPr>
        <p:spPr>
          <a:xfrm>
            <a:off x="863599" y="1050980"/>
            <a:ext cx="3640667" cy="494342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p:cNvSpPr/>
          <p:nvPr/>
        </p:nvSpPr>
        <p:spPr>
          <a:xfrm rot="16200000">
            <a:off x="3530310" y="1396710"/>
            <a:ext cx="165100" cy="495880"/>
          </a:xfrm>
          <a:prstGeom prst="downArrow">
            <a:avLst/>
          </a:prstGeom>
          <a:gradFill>
            <a:gsLst>
              <a:gs pos="9000">
                <a:srgbClr val="0E1117"/>
              </a:gs>
              <a:gs pos="0">
                <a:schemeClr val="tx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rot="16200000">
            <a:off x="3060411" y="2755610"/>
            <a:ext cx="165100" cy="495880"/>
          </a:xfrm>
          <a:prstGeom prst="downArrow">
            <a:avLst/>
          </a:prstGeom>
          <a:gradFill>
            <a:gsLst>
              <a:gs pos="9000">
                <a:srgbClr val="0E1117"/>
              </a:gs>
              <a:gs pos="0">
                <a:schemeClr val="tx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rot="16200000">
            <a:off x="1522550" y="3911310"/>
            <a:ext cx="165100" cy="495880"/>
          </a:xfrm>
          <a:prstGeom prst="downArrow">
            <a:avLst/>
          </a:prstGeom>
          <a:gradFill>
            <a:gsLst>
              <a:gs pos="9000">
                <a:srgbClr val="0E1117"/>
              </a:gs>
              <a:gs pos="0">
                <a:schemeClr val="tx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rot="16200000">
            <a:off x="2812471" y="4190710"/>
            <a:ext cx="165100" cy="495880"/>
          </a:xfrm>
          <a:prstGeom prst="downArrow">
            <a:avLst/>
          </a:prstGeom>
          <a:gradFill>
            <a:gsLst>
              <a:gs pos="9000">
                <a:srgbClr val="0E1117"/>
              </a:gs>
              <a:gs pos="0">
                <a:schemeClr val="tx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p:nvSpPr>
        <p:spPr>
          <a:xfrm rot="16200000">
            <a:off x="2018430" y="4787610"/>
            <a:ext cx="165100" cy="495880"/>
          </a:xfrm>
          <a:prstGeom prst="downArrow">
            <a:avLst/>
          </a:prstGeom>
          <a:gradFill>
            <a:gsLst>
              <a:gs pos="9000">
                <a:srgbClr val="0E1117"/>
              </a:gs>
              <a:gs pos="0">
                <a:schemeClr val="tx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08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2813"/>
          </a:xfrm>
        </p:spPr>
        <p:txBody>
          <a:bodyPr>
            <a:noAutofit/>
          </a:bodyPr>
          <a:lstStyle/>
          <a:p>
            <a:r>
              <a:rPr lang="en-US" sz="2800" u="sng" dirty="0"/>
              <a:t>I</a:t>
            </a:r>
            <a:r>
              <a:rPr lang="en-US" sz="2800" u="sng" dirty="0" smtClean="0"/>
              <a:t>mpact </a:t>
            </a:r>
            <a:r>
              <a:rPr lang="en-US" sz="2800" u="sng" dirty="0"/>
              <a:t>of changing water chemistry on oysters</a:t>
            </a:r>
            <a:r>
              <a:rPr lang="en-US" sz="2800" dirty="0" smtClean="0"/>
              <a:t>?</a:t>
            </a:r>
            <a:r>
              <a:rPr lang="en-US" sz="2800" dirty="0"/>
              <a:t/>
            </a:r>
            <a:br>
              <a:rPr lang="en-US" sz="2800" dirty="0"/>
            </a:br>
            <a:endParaRPr lang="en-US" sz="2800" dirty="0"/>
          </a:p>
        </p:txBody>
      </p:sp>
      <p:sp>
        <p:nvSpPr>
          <p:cNvPr id="3" name="Content Placeholder 2"/>
          <p:cNvSpPr>
            <a:spLocks noGrp="1"/>
          </p:cNvSpPr>
          <p:nvPr>
            <p:ph idx="1"/>
          </p:nvPr>
        </p:nvSpPr>
        <p:spPr>
          <a:xfrm>
            <a:off x="457200" y="1245359"/>
            <a:ext cx="8400197" cy="4991669"/>
          </a:xfrm>
        </p:spPr>
        <p:txBody>
          <a:bodyPr>
            <a:normAutofit fontScale="62500" lnSpcReduction="20000"/>
          </a:bodyPr>
          <a:lstStyle/>
          <a:p>
            <a:pPr>
              <a:spcAft>
                <a:spcPts val="600"/>
              </a:spcAft>
            </a:pPr>
            <a:r>
              <a:rPr lang="en-US" dirty="0"/>
              <a:t>This is not about atmospheric CO</a:t>
            </a:r>
            <a:r>
              <a:rPr lang="en-US" sz="1800" dirty="0"/>
              <a:t>2 </a:t>
            </a:r>
            <a:r>
              <a:rPr lang="en-US" dirty="0"/>
              <a:t>driven changes in pH, its about watershed </a:t>
            </a:r>
            <a:r>
              <a:rPr lang="en-US" dirty="0" smtClean="0"/>
              <a:t>inputs (pollutants, anthropogenic toxins), </a:t>
            </a:r>
            <a:r>
              <a:rPr lang="en-US" dirty="0"/>
              <a:t>eutrophication driven changes in pH </a:t>
            </a:r>
            <a:r>
              <a:rPr lang="en-US" dirty="0" smtClean="0"/>
              <a:t>(and HAB’s?) and</a:t>
            </a:r>
            <a:r>
              <a:rPr lang="en-US" dirty="0"/>
              <a:t>, probably more so, carbonate saturation </a:t>
            </a:r>
            <a:r>
              <a:rPr lang="en-US" dirty="0" smtClean="0"/>
              <a:t>state.</a:t>
            </a:r>
            <a:endParaRPr lang="en-US" dirty="0"/>
          </a:p>
          <a:p>
            <a:pPr>
              <a:spcAft>
                <a:spcPts val="600"/>
              </a:spcAft>
            </a:pPr>
            <a:r>
              <a:rPr lang="en-US" dirty="0"/>
              <a:t>”Ocean acidification results in co-varying inorganic carbon system variables. Of these, </a:t>
            </a:r>
            <a:r>
              <a:rPr lang="en-US" b="1" i="1" dirty="0"/>
              <a:t>an explicit focus on pH and organismal acid-base regulation in has failed to distinguish the mechanism of failure in highly sensitive bivalve larvae</a:t>
            </a:r>
            <a:r>
              <a:rPr lang="en-US" dirty="0"/>
              <a:t>. </a:t>
            </a:r>
            <a:r>
              <a:rPr lang="en-US" dirty="0" smtClean="0"/>
              <a:t>…..we </a:t>
            </a:r>
            <a:r>
              <a:rPr lang="en-US" dirty="0"/>
              <a:t>show definitively that larval bivalve shell development and </a:t>
            </a:r>
            <a:r>
              <a:rPr lang="en-US" b="1" i="1" dirty="0"/>
              <a:t>growth are dependent on seawater saturation state</a:t>
            </a:r>
            <a:r>
              <a:rPr lang="en-US" dirty="0"/>
              <a:t>, and not on carbon dioxide partial pressure or </a:t>
            </a:r>
            <a:r>
              <a:rPr lang="en-US" dirty="0" err="1"/>
              <a:t>pH.</a:t>
            </a:r>
            <a:r>
              <a:rPr lang="en-US" dirty="0"/>
              <a:t> Although other physiological processes are affected by pH, mineral saturation state thresholds will be crossed decades to centuries ahead of pH thresholds due to the non-linear changes in the carbonate system variables as carbon dioxide is added. Our findings </a:t>
            </a:r>
            <a:r>
              <a:rPr lang="en-US" dirty="0" smtClean="0"/>
              <a:t>….are </a:t>
            </a:r>
            <a:r>
              <a:rPr lang="en-US" dirty="0"/>
              <a:t>consistent with a previous model of ocean acidification </a:t>
            </a:r>
            <a:r>
              <a:rPr lang="en-US" b="1" i="1" dirty="0"/>
              <a:t>impacts due to rapid calcification in bivalve larvae, and suggest a fundamental ocean acidification bottleneck at early life-history for some marine keystone species</a:t>
            </a:r>
            <a:r>
              <a:rPr lang="en-US" dirty="0" smtClean="0"/>
              <a:t>.” (</a:t>
            </a:r>
            <a:r>
              <a:rPr lang="en-US" sz="2600" dirty="0" err="1" smtClean="0"/>
              <a:t>Waldbusser</a:t>
            </a:r>
            <a:r>
              <a:rPr lang="en-US" sz="2600" dirty="0" smtClean="0"/>
              <a:t> et al, Nature Climate Change, 2014)</a:t>
            </a:r>
          </a:p>
          <a:p>
            <a:pPr>
              <a:spcAft>
                <a:spcPts val="600"/>
              </a:spcAft>
            </a:pPr>
            <a:r>
              <a:rPr lang="en-US" dirty="0" smtClean="0"/>
              <a:t>We remain poorly informed in the context of the Chesapeake Bay, especially so with respect to oyster larvae……</a:t>
            </a:r>
            <a:r>
              <a:rPr lang="en-US" sz="2600" dirty="0" smtClean="0"/>
              <a:t>.. </a:t>
            </a:r>
            <a:endParaRPr lang="en-US" sz="2600" dirty="0"/>
          </a:p>
        </p:txBody>
      </p:sp>
      <p:sp>
        <p:nvSpPr>
          <p:cNvPr id="4" name="Footer Placeholder 3"/>
          <p:cNvSpPr>
            <a:spLocks noGrp="1"/>
          </p:cNvSpPr>
          <p:nvPr>
            <p:ph type="ftr" sz="quarter" idx="11"/>
          </p:nvPr>
        </p:nvSpPr>
        <p:spPr>
          <a:xfrm>
            <a:off x="5961797" y="6237028"/>
            <a:ext cx="2895600" cy="365125"/>
          </a:xfrm>
        </p:spPr>
        <p:txBody>
          <a:bodyPr/>
          <a:lstStyle/>
          <a:p>
            <a:r>
              <a:rPr lang="da-DK" dirty="0"/>
              <a:t>Mann &amp; Carnegie STAC </a:t>
            </a:r>
            <a:r>
              <a:rPr lang="da-DK" dirty="0" smtClean="0"/>
              <a:t>3/2016</a:t>
            </a:r>
            <a:endParaRPr lang="en-US" dirty="0"/>
          </a:p>
        </p:txBody>
      </p:sp>
    </p:spTree>
    <p:extLst>
      <p:ext uri="{BB962C8B-B14F-4D97-AF65-F5344CB8AC3E}">
        <p14:creationId xmlns:p14="http://schemas.microsoft.com/office/powerpoint/2010/main" val="2036980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940</TotalTime>
  <Words>2890</Words>
  <Application>Microsoft Office PowerPoint</Application>
  <PresentationFormat>On-screen Show (4:3)</PresentationFormat>
  <Paragraphs>357</Paragraphs>
  <Slides>28</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Tahoma</vt:lpstr>
      <vt:lpstr>Office Theme</vt:lpstr>
      <vt:lpstr>Climate Change and Oysters in the Chesapeake Bay</vt:lpstr>
      <vt:lpstr>Questions and answers in the context of Chesapeake Bay climate change. </vt:lpstr>
      <vt:lpstr>PowerPoint Presentation</vt:lpstr>
      <vt:lpstr>PowerPoint Presentation</vt:lpstr>
      <vt:lpstr>How does shell moderate conditions at the sediment water interface?</vt:lpstr>
      <vt:lpstr>Oyster reefs are complex biological, physical and geochemical structures:  biogenic carbonate is added through growth, then transferred to the shell pool through mortality, recycled back to the water column through taphonomy, lost to burial, but also exhumed through feedback loops – but this is all driven by oyster population dynamics. </vt:lpstr>
      <vt:lpstr>PowerPoint Presentation</vt:lpstr>
      <vt:lpstr>PowerPoint Presentation</vt:lpstr>
      <vt:lpstr>Impact of changing water chemistry on oysters? </vt:lpstr>
      <vt:lpstr>Impact of diseases on oysters?</vt:lpstr>
      <vt:lpstr>Increasing Dermo Disease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Questions On Disease, Reproduction and Demographics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Shell budget scenarios: long term observations in VA.</vt:lpstr>
      <vt:lpstr>Concluding thoughts and future needs</vt:lpstr>
    </vt:vector>
  </TitlesOfParts>
  <Company>VIMS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Shell management – the fundamental imitation to oyster rebuilding and restoration in the Chesapeake Bay</dc:title>
  <dc:creator>Roger Mann</dc:creator>
  <cp:lastModifiedBy>Dixon, Rachel</cp:lastModifiedBy>
  <cp:revision>93</cp:revision>
  <dcterms:created xsi:type="dcterms:W3CDTF">2014-11-26T23:52:33Z</dcterms:created>
  <dcterms:modified xsi:type="dcterms:W3CDTF">2016-03-04T16:31:01Z</dcterms:modified>
</cp:coreProperties>
</file>