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1" r:id="rId2"/>
    <p:sldId id="330" r:id="rId3"/>
    <p:sldId id="334" r:id="rId4"/>
    <p:sldId id="335" r:id="rId5"/>
    <p:sldId id="326" r:id="rId6"/>
    <p:sldId id="325" r:id="rId7"/>
    <p:sldId id="336" r:id="rId8"/>
    <p:sldId id="320" r:id="rId9"/>
    <p:sldId id="321" r:id="rId10"/>
    <p:sldId id="310" r:id="rId11"/>
    <p:sldId id="323" r:id="rId12"/>
    <p:sldId id="327" r:id="rId13"/>
    <p:sldId id="328" r:id="rId14"/>
    <p:sldId id="338" r:id="rId15"/>
    <p:sldId id="329" r:id="rId16"/>
    <p:sldId id="331" r:id="rId17"/>
    <p:sldId id="33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Chris\Desktop\chesapeake%20runo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Chris\Desktop\chesapeake%20runof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Chris\Desktop\chesapeake%20runoff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/>
              <a:t>Percent Change in ~Mid-Atlantic Runoff, circa 2090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738105539005401E-2"/>
          <c:y val="9.2130044843049305E-2"/>
          <c:w val="0.93685373119568804"/>
          <c:h val="0.58752215670350605"/>
        </c:manualLayout>
      </c:layout>
      <c:stockChart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Sheet1!$A$1:$A$7</c:f>
              <c:strCache>
                <c:ptCount val="7"/>
                <c:pt idx="0">
                  <c:v>McCabe and Ayers (1989)</c:v>
                </c:pt>
                <c:pt idx="1">
                  <c:v>Moore et al. (1997)</c:v>
                </c:pt>
                <c:pt idx="2">
                  <c:v>Najjar (1999)</c:v>
                </c:pt>
                <c:pt idx="3">
                  <c:v>Wolock and McCabe (1999)</c:v>
                </c:pt>
                <c:pt idx="4">
                  <c:v>Neff et al. (2000)</c:v>
                </c:pt>
                <c:pt idx="5">
                  <c:v>Frei et al. (2002)</c:v>
                </c:pt>
                <c:pt idx="6">
                  <c:v>Hayhoe et al. (2007)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9</c:v>
                </c:pt>
                <c:pt idx="1">
                  <c:v>6</c:v>
                </c:pt>
                <c:pt idx="2">
                  <c:v>37</c:v>
                </c:pt>
                <c:pt idx="3">
                  <c:v>33</c:v>
                </c:pt>
                <c:pt idx="4">
                  <c:v>24</c:v>
                </c:pt>
                <c:pt idx="5">
                  <c:v>10</c:v>
                </c:pt>
                <c:pt idx="6">
                  <c:v>18</c:v>
                </c:pt>
              </c:numCache>
            </c:numRef>
          </c:val>
          <c:smooth val="0"/>
        </c:ser>
        <c:ser>
          <c:idx val="1"/>
          <c:order val="1"/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Sheet1!$A$1:$A$7</c:f>
              <c:strCache>
                <c:ptCount val="7"/>
                <c:pt idx="0">
                  <c:v>McCabe and Ayers (1989)</c:v>
                </c:pt>
                <c:pt idx="1">
                  <c:v>Moore et al. (1997)</c:v>
                </c:pt>
                <c:pt idx="2">
                  <c:v>Najjar (1999)</c:v>
                </c:pt>
                <c:pt idx="3">
                  <c:v>Wolock and McCabe (1999)</c:v>
                </c:pt>
                <c:pt idx="4">
                  <c:v>Neff et al. (2000)</c:v>
                </c:pt>
                <c:pt idx="5">
                  <c:v>Frei et al. (2002)</c:v>
                </c:pt>
                <c:pt idx="6">
                  <c:v>Hayhoe et al. (2007)</c:v>
                </c:pt>
              </c:strCache>
            </c:strRef>
          </c:cat>
          <c:val>
            <c:numRef>
              <c:f>Sheet1!$C$1:$C$7</c:f>
              <c:numCache>
                <c:formatCode>General</c:formatCode>
                <c:ptCount val="7"/>
                <c:pt idx="0">
                  <c:v>-39</c:v>
                </c:pt>
                <c:pt idx="1">
                  <c:v>-32</c:v>
                </c:pt>
                <c:pt idx="2">
                  <c:v>11</c:v>
                </c:pt>
                <c:pt idx="3">
                  <c:v>-25</c:v>
                </c:pt>
                <c:pt idx="4">
                  <c:v>-4</c:v>
                </c:pt>
                <c:pt idx="5">
                  <c:v>-28</c:v>
                </c:pt>
                <c:pt idx="6">
                  <c:v>9</c:v>
                </c:pt>
              </c:numCache>
            </c:numRef>
          </c:val>
          <c:smooth val="0"/>
        </c:ser>
        <c:ser>
          <c:idx val="2"/>
          <c:order val="2"/>
          <c:spPr>
            <a:ln w="317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127000">
                <a:solidFill>
                  <a:srgbClr val="FF0000"/>
                </a:solidFill>
              </a:ln>
              <a:effectLst/>
            </c:spPr>
          </c:marker>
          <c:cat>
            <c:strRef>
              <c:f>Sheet1!$A$1:$A$7</c:f>
              <c:strCache>
                <c:ptCount val="7"/>
                <c:pt idx="0">
                  <c:v>McCabe and Ayers (1989)</c:v>
                </c:pt>
                <c:pt idx="1">
                  <c:v>Moore et al. (1997)</c:v>
                </c:pt>
                <c:pt idx="2">
                  <c:v>Najjar (1999)</c:v>
                </c:pt>
                <c:pt idx="3">
                  <c:v>Wolock and McCabe (1999)</c:v>
                </c:pt>
                <c:pt idx="4">
                  <c:v>Neff et al. (2000)</c:v>
                </c:pt>
                <c:pt idx="5">
                  <c:v>Frei et al. (2002)</c:v>
                </c:pt>
                <c:pt idx="6">
                  <c:v>Hayhoe et al. (2007)</c:v>
                </c:pt>
              </c:strCache>
            </c:strRef>
          </c:cat>
          <c:val>
            <c:numRef>
              <c:f>Sheet1!$D$1:$D$7</c:f>
              <c:numCache>
                <c:formatCode>General</c:formatCode>
                <c:ptCount val="7"/>
                <c:pt idx="0">
                  <c:v>-15</c:v>
                </c:pt>
                <c:pt idx="1">
                  <c:v>-13</c:v>
                </c:pt>
                <c:pt idx="2">
                  <c:v>24</c:v>
                </c:pt>
                <c:pt idx="3">
                  <c:v>4</c:v>
                </c:pt>
                <c:pt idx="4">
                  <c:v>10</c:v>
                </c:pt>
                <c:pt idx="5">
                  <c:v>-9</c:v>
                </c:pt>
                <c:pt idx="6">
                  <c:v>13.5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176267024"/>
        <c:axId val="176267584"/>
      </c:stockChart>
      <c:catAx>
        <c:axId val="1762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67584"/>
        <c:crossesAt val="-40"/>
        <c:auto val="1"/>
        <c:lblAlgn val="ctr"/>
        <c:lblOffset val="100"/>
        <c:noMultiLvlLbl val="0"/>
      </c:catAx>
      <c:valAx>
        <c:axId val="176267584"/>
        <c:scaling>
          <c:orientation val="minMax"/>
          <c:max val="40"/>
          <c:min val="-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6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/>
              <a:t>Percent Change in ~Mid-Atlantic Runoff, circa 2090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7062262821543E-2"/>
          <c:y val="9.2130044843049305E-2"/>
          <c:w val="0.93685373119568804"/>
          <c:h val="0.58752215670350605"/>
        </c:manualLayout>
      </c:layout>
      <c:stockChart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Sheet1!$A$1:$A$7</c:f>
              <c:strCache>
                <c:ptCount val="7"/>
                <c:pt idx="0">
                  <c:v>McCabe and Ayers (1989)</c:v>
                </c:pt>
                <c:pt idx="1">
                  <c:v>Moore et al. (1997)</c:v>
                </c:pt>
                <c:pt idx="2">
                  <c:v>Najjar (1999)</c:v>
                </c:pt>
                <c:pt idx="3">
                  <c:v>Wolock and McCabe (1999)</c:v>
                </c:pt>
                <c:pt idx="4">
                  <c:v>Neff et al. (2000)</c:v>
                </c:pt>
                <c:pt idx="5">
                  <c:v>Frei et al. (2002)</c:v>
                </c:pt>
                <c:pt idx="6">
                  <c:v>Hayhoe et al. (2007)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9</c:v>
                </c:pt>
                <c:pt idx="1">
                  <c:v>6</c:v>
                </c:pt>
                <c:pt idx="2">
                  <c:v>37</c:v>
                </c:pt>
                <c:pt idx="3">
                  <c:v>33</c:v>
                </c:pt>
                <c:pt idx="4">
                  <c:v>24</c:v>
                </c:pt>
                <c:pt idx="5">
                  <c:v>10</c:v>
                </c:pt>
                <c:pt idx="6">
                  <c:v>18</c:v>
                </c:pt>
              </c:numCache>
            </c:numRef>
          </c:val>
          <c:smooth val="0"/>
        </c:ser>
        <c:ser>
          <c:idx val="1"/>
          <c:order val="1"/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Sheet1!$A$1:$A$7</c:f>
              <c:strCache>
                <c:ptCount val="7"/>
                <c:pt idx="0">
                  <c:v>McCabe and Ayers (1989)</c:v>
                </c:pt>
                <c:pt idx="1">
                  <c:v>Moore et al. (1997)</c:v>
                </c:pt>
                <c:pt idx="2">
                  <c:v>Najjar (1999)</c:v>
                </c:pt>
                <c:pt idx="3">
                  <c:v>Wolock and McCabe (1999)</c:v>
                </c:pt>
                <c:pt idx="4">
                  <c:v>Neff et al. (2000)</c:v>
                </c:pt>
                <c:pt idx="5">
                  <c:v>Frei et al. (2002)</c:v>
                </c:pt>
                <c:pt idx="6">
                  <c:v>Hayhoe et al. (2007)</c:v>
                </c:pt>
              </c:strCache>
            </c:strRef>
          </c:cat>
          <c:val>
            <c:numRef>
              <c:f>Sheet1!$C$1:$C$7</c:f>
              <c:numCache>
                <c:formatCode>General</c:formatCode>
                <c:ptCount val="7"/>
                <c:pt idx="0">
                  <c:v>-39</c:v>
                </c:pt>
                <c:pt idx="1">
                  <c:v>-32</c:v>
                </c:pt>
                <c:pt idx="2">
                  <c:v>11</c:v>
                </c:pt>
                <c:pt idx="3">
                  <c:v>-25</c:v>
                </c:pt>
                <c:pt idx="4">
                  <c:v>-4</c:v>
                </c:pt>
                <c:pt idx="5">
                  <c:v>-28</c:v>
                </c:pt>
                <c:pt idx="6">
                  <c:v>9</c:v>
                </c:pt>
              </c:numCache>
            </c:numRef>
          </c:val>
          <c:smooth val="0"/>
        </c:ser>
        <c:ser>
          <c:idx val="2"/>
          <c:order val="2"/>
          <c:spPr>
            <a:ln w="317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127000">
                <a:solidFill>
                  <a:srgbClr val="FF0000"/>
                </a:solidFill>
              </a:ln>
              <a:effectLst/>
            </c:spPr>
          </c:marker>
          <c:cat>
            <c:strRef>
              <c:f>Sheet1!$A$1:$A$7</c:f>
              <c:strCache>
                <c:ptCount val="7"/>
                <c:pt idx="0">
                  <c:v>McCabe and Ayers (1989)</c:v>
                </c:pt>
                <c:pt idx="1">
                  <c:v>Moore et al. (1997)</c:v>
                </c:pt>
                <c:pt idx="2">
                  <c:v>Najjar (1999)</c:v>
                </c:pt>
                <c:pt idx="3">
                  <c:v>Wolock and McCabe (1999)</c:v>
                </c:pt>
                <c:pt idx="4">
                  <c:v>Neff et al. (2000)</c:v>
                </c:pt>
                <c:pt idx="5">
                  <c:v>Frei et al. (2002)</c:v>
                </c:pt>
                <c:pt idx="6">
                  <c:v>Hayhoe et al. (2007)</c:v>
                </c:pt>
              </c:strCache>
            </c:strRef>
          </c:cat>
          <c:val>
            <c:numRef>
              <c:f>Sheet1!$D$1:$D$7</c:f>
              <c:numCache>
                <c:formatCode>General</c:formatCode>
                <c:ptCount val="7"/>
                <c:pt idx="0">
                  <c:v>-15</c:v>
                </c:pt>
                <c:pt idx="1">
                  <c:v>-13</c:v>
                </c:pt>
                <c:pt idx="2">
                  <c:v>24</c:v>
                </c:pt>
                <c:pt idx="3">
                  <c:v>4</c:v>
                </c:pt>
                <c:pt idx="4">
                  <c:v>10</c:v>
                </c:pt>
                <c:pt idx="5">
                  <c:v>-9</c:v>
                </c:pt>
                <c:pt idx="6">
                  <c:v>13.5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179170576"/>
        <c:axId val="179171136"/>
      </c:stockChart>
      <c:catAx>
        <c:axId val="17917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171136"/>
        <c:crossesAt val="-40"/>
        <c:auto val="1"/>
        <c:lblAlgn val="ctr"/>
        <c:lblOffset val="100"/>
        <c:noMultiLvlLbl val="0"/>
      </c:catAx>
      <c:valAx>
        <c:axId val="179171136"/>
        <c:scaling>
          <c:orientation val="minMax"/>
          <c:max val="40"/>
          <c:min val="-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17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/>
              <a:t>Percent Change in ~Mid-Atlantic Runoff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738105539005401E-2"/>
          <c:y val="9.2130044843049305E-2"/>
          <c:w val="0.93685373119568804"/>
          <c:h val="0.58752215670350605"/>
        </c:manualLayout>
      </c:layout>
      <c:stockChart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Sheet1!$A$1:$A$8</c:f>
              <c:strCache>
                <c:ptCount val="8"/>
                <c:pt idx="0">
                  <c:v>McCabe and Ayers (1989)</c:v>
                </c:pt>
                <c:pt idx="1">
                  <c:v>Moore et al. (1997)</c:v>
                </c:pt>
                <c:pt idx="2">
                  <c:v>Najjar (1999)</c:v>
                </c:pt>
                <c:pt idx="3">
                  <c:v>Wolock and McCabe (1999)</c:v>
                </c:pt>
                <c:pt idx="4">
                  <c:v>Neff et al. (2000)</c:v>
                </c:pt>
                <c:pt idx="5">
                  <c:v>Frei et al. (2002)</c:v>
                </c:pt>
                <c:pt idx="6">
                  <c:v>Hayhoe et al. (2007)</c:v>
                </c:pt>
                <c:pt idx="7">
                  <c:v>Milly et al. (2005)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9</c:v>
                </c:pt>
                <c:pt idx="1">
                  <c:v>6</c:v>
                </c:pt>
                <c:pt idx="2">
                  <c:v>37</c:v>
                </c:pt>
                <c:pt idx="3">
                  <c:v>33</c:v>
                </c:pt>
                <c:pt idx="4">
                  <c:v>24</c:v>
                </c:pt>
                <c:pt idx="5">
                  <c:v>10</c:v>
                </c:pt>
                <c:pt idx="6">
                  <c:v>18</c:v>
                </c:pt>
                <c:pt idx="7">
                  <c:v>5</c:v>
                </c:pt>
              </c:numCache>
            </c:numRef>
          </c:val>
          <c:smooth val="0"/>
        </c:ser>
        <c:ser>
          <c:idx val="1"/>
          <c:order val="1"/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Sheet1!$A$1:$A$8</c:f>
              <c:strCache>
                <c:ptCount val="8"/>
                <c:pt idx="0">
                  <c:v>McCabe and Ayers (1989)</c:v>
                </c:pt>
                <c:pt idx="1">
                  <c:v>Moore et al. (1997)</c:v>
                </c:pt>
                <c:pt idx="2">
                  <c:v>Najjar (1999)</c:v>
                </c:pt>
                <c:pt idx="3">
                  <c:v>Wolock and McCabe (1999)</c:v>
                </c:pt>
                <c:pt idx="4">
                  <c:v>Neff et al. (2000)</c:v>
                </c:pt>
                <c:pt idx="5">
                  <c:v>Frei et al. (2002)</c:v>
                </c:pt>
                <c:pt idx="6">
                  <c:v>Hayhoe et al. (2007)</c:v>
                </c:pt>
                <c:pt idx="7">
                  <c:v>Milly et al. (2005)</c:v>
                </c:pt>
              </c:strCache>
            </c:strRef>
          </c:cat>
          <c:val>
            <c:numRef>
              <c:f>Sheet1!$C$1:$C$8</c:f>
              <c:numCache>
                <c:formatCode>General</c:formatCode>
                <c:ptCount val="8"/>
                <c:pt idx="0">
                  <c:v>-39</c:v>
                </c:pt>
                <c:pt idx="1">
                  <c:v>-32</c:v>
                </c:pt>
                <c:pt idx="2">
                  <c:v>11</c:v>
                </c:pt>
                <c:pt idx="3">
                  <c:v>-25</c:v>
                </c:pt>
                <c:pt idx="4">
                  <c:v>-4</c:v>
                </c:pt>
                <c:pt idx="5">
                  <c:v>-28</c:v>
                </c:pt>
                <c:pt idx="6">
                  <c:v>9</c:v>
                </c:pt>
                <c:pt idx="7">
                  <c:v>2</c:v>
                </c:pt>
              </c:numCache>
            </c:numRef>
          </c:val>
          <c:smooth val="0"/>
        </c:ser>
        <c:ser>
          <c:idx val="2"/>
          <c:order val="2"/>
          <c:spPr>
            <a:ln w="317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127000">
                <a:solidFill>
                  <a:srgbClr val="FF0000"/>
                </a:solidFill>
              </a:ln>
              <a:effectLst/>
            </c:spPr>
          </c:marker>
          <c:cat>
            <c:strRef>
              <c:f>Sheet1!$A$1:$A$8</c:f>
              <c:strCache>
                <c:ptCount val="8"/>
                <c:pt idx="0">
                  <c:v>McCabe and Ayers (1989)</c:v>
                </c:pt>
                <c:pt idx="1">
                  <c:v>Moore et al. (1997)</c:v>
                </c:pt>
                <c:pt idx="2">
                  <c:v>Najjar (1999)</c:v>
                </c:pt>
                <c:pt idx="3">
                  <c:v>Wolock and McCabe (1999)</c:v>
                </c:pt>
                <c:pt idx="4">
                  <c:v>Neff et al. (2000)</c:v>
                </c:pt>
                <c:pt idx="5">
                  <c:v>Frei et al. (2002)</c:v>
                </c:pt>
                <c:pt idx="6">
                  <c:v>Hayhoe et al. (2007)</c:v>
                </c:pt>
                <c:pt idx="7">
                  <c:v>Milly et al. (2005)</c:v>
                </c:pt>
              </c:strCache>
            </c:strRef>
          </c:cat>
          <c:val>
            <c:numRef>
              <c:f>Sheet1!$D$1:$D$8</c:f>
              <c:numCache>
                <c:formatCode>General</c:formatCode>
                <c:ptCount val="8"/>
                <c:pt idx="0">
                  <c:v>-15</c:v>
                </c:pt>
                <c:pt idx="1">
                  <c:v>-13</c:v>
                </c:pt>
                <c:pt idx="2">
                  <c:v>24</c:v>
                </c:pt>
                <c:pt idx="3">
                  <c:v>4</c:v>
                </c:pt>
                <c:pt idx="4">
                  <c:v>10</c:v>
                </c:pt>
                <c:pt idx="5">
                  <c:v>-9</c:v>
                </c:pt>
                <c:pt idx="6">
                  <c:v>13.5</c:v>
                </c:pt>
                <c:pt idx="7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179175056"/>
        <c:axId val="179175616"/>
      </c:stockChart>
      <c:catAx>
        <c:axId val="17917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175616"/>
        <c:crossesAt val="-40"/>
        <c:auto val="1"/>
        <c:lblAlgn val="ctr"/>
        <c:lblOffset val="100"/>
        <c:noMultiLvlLbl val="0"/>
      </c:catAx>
      <c:valAx>
        <c:axId val="179175616"/>
        <c:scaling>
          <c:orientation val="minMax"/>
          <c:max val="40"/>
          <c:min val="-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17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0.07763</cdr:x>
      <cdr:y>0.39592</cdr:y>
    </cdr:from>
    <cdr:to>
      <cdr:x>0.76175</cdr:x>
      <cdr:y>0.54886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27982" y="2242553"/>
          <a:ext cx="5534526" cy="86627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en-US" sz="2000" dirty="0" err="1" smtClean="0">
              <a:solidFill>
                <a:schemeClr val="tx1"/>
              </a:solidFill>
            </a:rPr>
            <a:t>Thornthwaite</a:t>
          </a:r>
          <a:r>
            <a:rPr lang="en-US" sz="2000" dirty="0" smtClean="0">
              <a:solidFill>
                <a:schemeClr val="tx1"/>
              </a:solidFill>
            </a:rPr>
            <a:t> PET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0.33046</cdr:x>
      <cdr:y>0.16061</cdr:y>
    </cdr:from>
    <cdr:to>
      <cdr:x>0.66194</cdr:x>
      <cdr:y>0.34069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673351" y="909722"/>
          <a:ext cx="2681704" cy="102001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>
          <a:solidFill>
            <a:schemeClr val="accent1">
              <a:shade val="95000"/>
              <a:satMod val="10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solidFill>
                <a:schemeClr val="tx1"/>
              </a:solidFill>
            </a:rPr>
            <a:t>Historical T sensitivity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0.72375</cdr:x>
      <cdr:y>0.18869</cdr:y>
    </cdr:from>
    <cdr:to>
      <cdr:x>0.93873</cdr:x>
      <cdr:y>0.36877</cdr:y>
    </cdr:to>
    <cdr:sp macro="" textlink="">
      <cdr:nvSpPr>
        <cdr:cNvPr id="4" name="Oval 3"/>
        <cdr:cNvSpPr/>
      </cdr:nvSpPr>
      <cdr:spPr>
        <a:xfrm xmlns:a="http://schemas.openxmlformats.org/drawingml/2006/main">
          <a:off x="5855065" y="1068805"/>
          <a:ext cx="1739167" cy="102000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>
          <a:solidFill>
            <a:schemeClr val="accent1">
              <a:shade val="95000"/>
              <a:satMod val="10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solidFill>
                <a:schemeClr val="tx1"/>
              </a:solidFill>
            </a:rPr>
            <a:t>Constant radiation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0.27543</cdr:x>
      <cdr:y>0.3152</cdr:y>
    </cdr:from>
    <cdr:to>
      <cdr:x>0.37805</cdr:x>
      <cdr:y>0.38742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28181" y="1785353"/>
          <a:ext cx="830179" cy="40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err="1" smtClean="0"/>
            <a:t>Hamon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0.38548</cdr:x>
      <cdr:y>0.35131</cdr:y>
    </cdr:from>
    <cdr:to>
      <cdr:x>0.46431</cdr:x>
      <cdr:y>0.35768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3118518" y="1989889"/>
          <a:ext cx="637674" cy="360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 w="lg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24AEE-7E01-B944-A4CC-EB823DCF175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BB7B1-A57D-3D49-B42E-A94CDE0A7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C3EB8-28C6-2E4E-B99B-2DE17581CEA0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838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C3EB8-28C6-2E4E-B99B-2DE17581CEA0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02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7C780-789F-1F4C-B4DA-99B75B369AE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4FDB7-8A01-934B-B297-81025C349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11684"/>
            <a:ext cx="7772400" cy="18123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Runoff in a Changing Climate: </a:t>
            </a:r>
            <a:br>
              <a:rPr lang="en-US" sz="3600" dirty="0" smtClean="0"/>
            </a:br>
            <a:r>
              <a:rPr lang="en-US" sz="3600" dirty="0" smtClean="0"/>
              <a:t>Climate-Model Choice Matters, </a:t>
            </a:r>
            <a:br>
              <a:rPr lang="en-US" sz="3600" dirty="0" smtClean="0"/>
            </a:br>
            <a:r>
              <a:rPr lang="en-US" sz="3600" dirty="0" smtClean="0"/>
              <a:t>and So Does PET Choice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6784" y="4572001"/>
            <a:ext cx="5024469" cy="184564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P. C. D. Milly, USGS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Workshop on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“The </a:t>
            </a:r>
            <a:r>
              <a:rPr lang="en-US" dirty="0">
                <a:solidFill>
                  <a:schemeClr val="tx1"/>
                </a:solidFill>
              </a:rPr>
              <a:t>Development of Climate Projections for Use in Chesapeake Bay Program </a:t>
            </a:r>
            <a:r>
              <a:rPr lang="en-US" dirty="0" smtClean="0">
                <a:solidFill>
                  <a:schemeClr val="tx1"/>
                </a:solidFill>
              </a:rPr>
              <a:t>Assessments”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Scientific and Technical Advisory Committee, Chesapeake Bay Program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Annapolis, MD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7 March 2016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Title 1"/>
          <p:cNvSpPr>
            <a:spLocks noGrp="1"/>
          </p:cNvSpPr>
          <p:nvPr>
            <p:ph type="title"/>
          </p:nvPr>
        </p:nvSpPr>
        <p:spPr>
          <a:xfrm>
            <a:off x="529390" y="2260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Some PET Methods Used in Offline Climate-Change Studies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821814"/>
              </p:ext>
            </p:extLst>
          </p:nvPr>
        </p:nvGraphicFramePr>
        <p:xfrm>
          <a:off x="1524000" y="1619057"/>
          <a:ext cx="5867400" cy="485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847"/>
                <a:gridCol w="4483553"/>
              </a:tblGrid>
              <a:tr h="60007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Equation</a:t>
                      </a:r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 smtClean="0"/>
                        <a:t>Penman-Monteith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 smtClean="0"/>
                        <a:t>Priestley-Taylor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 smtClean="0"/>
                        <a:t>“Energy-Only”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Samani</a:t>
                      </a:r>
                      <a:r>
                        <a:rPr lang="en-US" dirty="0" smtClean="0"/>
                        <a:t>-Hargreaves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Oudin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32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Thornthwaite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428652"/>
              </p:ext>
            </p:extLst>
          </p:nvPr>
        </p:nvGraphicFramePr>
        <p:xfrm>
          <a:off x="3664689" y="2828842"/>
          <a:ext cx="19288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5" name="Equation" r:id="rId3" imgW="1244600" imgH="381000" progId="Equation.3">
                  <p:embed/>
                </p:oleObj>
              </mc:Choice>
              <mc:Fallback>
                <p:oleObj name="Equation" r:id="rId3" imgW="12446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689" y="2828842"/>
                        <a:ext cx="19288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01783"/>
              </p:ext>
            </p:extLst>
          </p:nvPr>
        </p:nvGraphicFramePr>
        <p:xfrm>
          <a:off x="3159864" y="2144629"/>
          <a:ext cx="38560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6" name="Equation" r:id="rId5" imgW="2438400" imgH="508000" progId="Equation.3">
                  <p:embed/>
                </p:oleObj>
              </mc:Choice>
              <mc:Fallback>
                <p:oleObj name="Equation" r:id="rId5" imgW="2438400" imgH="50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864" y="2144629"/>
                        <a:ext cx="3856038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29749"/>
              </p:ext>
            </p:extLst>
          </p:nvPr>
        </p:nvGraphicFramePr>
        <p:xfrm>
          <a:off x="3586902" y="3546392"/>
          <a:ext cx="15795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7" name="Equation" r:id="rId7" imgW="914400" imgH="241300" progId="Equation.3">
                  <p:embed/>
                </p:oleObj>
              </mc:Choice>
              <mc:Fallback>
                <p:oleObj name="Equation" r:id="rId7" imgW="9144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902" y="3546392"/>
                        <a:ext cx="157956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15081"/>
              </p:ext>
            </p:extLst>
          </p:nvPr>
        </p:nvGraphicFramePr>
        <p:xfrm>
          <a:off x="3544039" y="4114717"/>
          <a:ext cx="33321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8" name="Equation" r:id="rId9" imgW="1943100" imgH="266700" progId="Equation.3">
                  <p:embed/>
                </p:oleObj>
              </mc:Choice>
              <mc:Fallback>
                <p:oleObj name="Equation" r:id="rId9" imgW="1943100" imgH="266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039" y="4114717"/>
                        <a:ext cx="33321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14652"/>
              </p:ext>
            </p:extLst>
          </p:nvPr>
        </p:nvGraphicFramePr>
        <p:xfrm>
          <a:off x="3510702" y="4778292"/>
          <a:ext cx="18161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9" name="Equation" r:id="rId11" imgW="1028700" imgH="241300" progId="Equation.3">
                  <p:embed/>
                </p:oleObj>
              </mc:Choice>
              <mc:Fallback>
                <p:oleObj name="Equation" r:id="rId11" imgW="1028700" imgH="241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702" y="4778292"/>
                        <a:ext cx="18161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58819"/>
              </p:ext>
            </p:extLst>
          </p:nvPr>
        </p:nvGraphicFramePr>
        <p:xfrm>
          <a:off x="3548802" y="5310104"/>
          <a:ext cx="24558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30" name="Equation" r:id="rId13" imgW="1244600" imgH="266700" progId="Equation.3">
                  <p:embed/>
                </p:oleObj>
              </mc:Choice>
              <mc:Fallback>
                <p:oleObj name="Equation" r:id="rId13" imgW="1244600" imgH="266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802" y="5310104"/>
                        <a:ext cx="2455862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76163"/>
              </p:ext>
            </p:extLst>
          </p:nvPr>
        </p:nvGraphicFramePr>
        <p:xfrm>
          <a:off x="3304327" y="5810199"/>
          <a:ext cx="34623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31" name="Equation" r:id="rId15" imgW="3416300" imgH="825500" progId="Equation.3">
                  <p:embed/>
                </p:oleObj>
              </mc:Choice>
              <mc:Fallback>
                <p:oleObj name="Equation" r:id="rId15" imgW="3416300" imgH="825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327" y="5810199"/>
                        <a:ext cx="346233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2588" y="153988"/>
            <a:ext cx="8226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92500" lnSpcReduction="20000"/>
          </a:bodyPr>
          <a:lstStyle/>
          <a:p>
            <a:pPr eaLnBrk="0" hangingPunct="0">
              <a:defRPr/>
            </a:pPr>
            <a:r>
              <a:rPr lang="en-US" sz="3800" kern="0" dirty="0">
                <a:solidFill>
                  <a:schemeClr val="tx2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Typical Temperature Dependence of </a:t>
            </a:r>
            <a:r>
              <a:rPr lang="en-US" sz="3800" kern="0" dirty="0" smtClean="0">
                <a:solidFill>
                  <a:schemeClr val="tx2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PET, </a:t>
            </a:r>
            <a:r>
              <a:rPr lang="en-US" sz="3800" kern="0" dirty="0">
                <a:solidFill>
                  <a:schemeClr val="tx2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Radiation Being Held Constant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1687" y="1219200"/>
            <a:ext cx="8066238" cy="5071924"/>
            <a:chOff x="731687" y="1219200"/>
            <a:chExt cx="8066238" cy="5071924"/>
          </a:xfrm>
        </p:grpSpPr>
        <p:pic>
          <p:nvPicPr>
            <p:cNvPr id="7" name="Picture 6" descr="t sensitivity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1219200"/>
              <a:ext cx="7654925" cy="46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3369176" y="5921792"/>
              <a:ext cx="1388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Temperature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1687" y="2056618"/>
              <a:ext cx="461665" cy="3017814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/>
                <a:t>Relative Change in PET, Percent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6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2588" y="228600"/>
            <a:ext cx="8226425" cy="762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ea typeface="ＭＳ Ｐゴシック" charset="-128"/>
                <a:cs typeface="ＭＳ Ｐゴシック" charset="-128"/>
              </a:rPr>
              <a:t>% Change in Annual PET, RCP8.5, 2081-2100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Screen shot 2015-04-30 at 2.27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81" y="842210"/>
            <a:ext cx="5519037" cy="57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creen shot 2014-12-16 at 12.55.50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696118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2588" y="153988"/>
            <a:ext cx="8226425" cy="9874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ea typeface="ＭＳ Ｐゴシック" charset="-128"/>
                <a:cs typeface="ＭＳ Ｐゴシック" charset="-128"/>
              </a:rPr>
              <a:t>Skill for Change in PET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12083"/>
              </p:ext>
            </p:extLst>
          </p:nvPr>
        </p:nvGraphicFramePr>
        <p:xfrm>
          <a:off x="990600" y="1143000"/>
          <a:ext cx="660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2" name="Equation" r:id="rId4" imgW="165100" imgH="177800" progId="Equation.3">
                  <p:embed/>
                </p:oleObj>
              </mc:Choice>
              <mc:Fallback>
                <p:oleObj name="Equation" r:id="rId4" imgW="165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660400" cy="712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928533" y="4038600"/>
            <a:ext cx="5139267" cy="2743200"/>
            <a:chOff x="4004733" y="4343400"/>
            <a:chExt cx="5139267" cy="2743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181600" y="4343400"/>
              <a:ext cx="3962400" cy="27432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04733" y="4450375"/>
              <a:ext cx="4944005" cy="2179818"/>
              <a:chOff x="4004733" y="4450375"/>
              <a:chExt cx="4944005" cy="217981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004733" y="4450375"/>
                <a:ext cx="4944005" cy="2179025"/>
                <a:chOff x="4004733" y="4450375"/>
                <a:chExt cx="4944005" cy="2179025"/>
              </a:xfrm>
            </p:grpSpPr>
            <p:pic>
              <p:nvPicPr>
                <p:cNvPr id="13" name="Picture 12" descr="Screen shot 2014-12-18 at 11.15.42 AM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15000" y="4450375"/>
                  <a:ext cx="3233738" cy="2179025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5867400" y="4572000"/>
                  <a:ext cx="14798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2"/>
                      </a:solidFill>
                    </a:rPr>
                    <a:t>GFDL-ESM2G</a:t>
                  </a:r>
                  <a:br>
                    <a:rPr lang="en-US" sz="1400" dirty="0" smtClean="0">
                      <a:solidFill>
                        <a:schemeClr val="bg2"/>
                      </a:solidFill>
                    </a:rPr>
                  </a:br>
                  <a:r>
                    <a:rPr lang="en-US" sz="1400" dirty="0" smtClean="0">
                      <a:solidFill>
                        <a:schemeClr val="bg2"/>
                      </a:solidFill>
                    </a:rPr>
                    <a:t>Energy-Only PET</a:t>
                  </a:r>
                  <a:endParaRPr lang="en-US" sz="1400" dirty="0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15" name="Curved Connector 14"/>
                <p:cNvCxnSpPr>
                  <a:stCxn id="10" idx="4"/>
                </p:cNvCxnSpPr>
                <p:nvPr/>
              </p:nvCxnSpPr>
              <p:spPr bwMode="auto">
                <a:xfrm rot="16200000" flipH="1">
                  <a:off x="4768850" y="4636205"/>
                  <a:ext cx="338667" cy="1638300"/>
                </a:xfrm>
                <a:prstGeom prst="curvedConnector2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6" name="Oval 15"/>
                <p:cNvSpPr/>
                <p:nvPr/>
              </p:nvSpPr>
              <p:spPr bwMode="auto">
                <a:xfrm>
                  <a:off x="4004733" y="5057422"/>
                  <a:ext cx="228600" cy="22860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109" charset="0"/>
                  </a:endParaRPr>
                </a:p>
              </p:txBody>
            </p:sp>
          </p:grpSp>
          <p:cxnSp>
            <p:nvCxnSpPr>
              <p:cNvPr id="11" name="Straight Connector 10"/>
              <p:cNvCxnSpPr>
                <a:stCxn id="5" idx="1"/>
                <a:endCxn id="5" idx="3"/>
              </p:cNvCxnSpPr>
              <p:nvPr/>
            </p:nvCxnSpPr>
            <p:spPr bwMode="auto">
              <a:xfrm rot="10800000" flipH="1">
                <a:off x="5715000" y="5539888"/>
                <a:ext cx="3233738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" name="Straight Connector 11"/>
              <p:cNvCxnSpPr>
                <a:stCxn id="5" idx="0"/>
                <a:endCxn id="5" idx="2"/>
              </p:cNvCxnSpPr>
              <p:nvPr/>
            </p:nvCxnSpPr>
            <p:spPr bwMode="auto">
              <a:xfrm rot="16200000" flipH="1">
                <a:off x="6242356" y="5539887"/>
                <a:ext cx="2179025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</p:grpSp>
        <p:graphicFrame>
          <p:nvGraphicFramePr>
            <p:cNvPr id="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4746318"/>
                </p:ext>
              </p:extLst>
            </p:nvPr>
          </p:nvGraphicFramePr>
          <p:xfrm>
            <a:off x="5181600" y="4495800"/>
            <a:ext cx="522499" cy="304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73" name="Equation" r:id="rId7" imgW="304800" imgH="177800" progId="Equation.3">
                    <p:embed/>
                  </p:oleObj>
                </mc:Choice>
                <mc:Fallback>
                  <p:oleObj name="Equation" r:id="rId7" imgW="304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4495800"/>
                          <a:ext cx="522499" cy="3047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8118552"/>
                </p:ext>
              </p:extLst>
            </p:nvPr>
          </p:nvGraphicFramePr>
          <p:xfrm>
            <a:off x="8164513" y="6608763"/>
            <a:ext cx="500062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74" name="Equation" r:id="rId9" imgW="292100" imgH="203200" progId="Equation.3">
                    <p:embed/>
                  </p:oleObj>
                </mc:Choice>
                <mc:Fallback>
                  <p:oleObj name="Equation" r:id="rId9" imgW="292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4513" y="6608763"/>
                          <a:ext cx="500062" cy="3476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548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34534"/>
            <a:ext cx="8229600" cy="153130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Exaggeration of Change in PET by Standard Methods</a:t>
            </a:r>
            <a:br>
              <a:rPr lang="en-US" smtClean="0"/>
            </a:br>
            <a:r>
              <a:rPr lang="en-US" sz="2400" smtClean="0"/>
              <a:t>Average over all non-water-stressed gridcell-months</a:t>
            </a:r>
            <a:endParaRPr lang="en-US" dirty="0"/>
          </a:p>
        </p:txBody>
      </p:sp>
      <p:pic>
        <p:nvPicPr>
          <p:cNvPr id="3" name="Content Placeholder 6" descr="plot_dpet_v_devap.lt4.10dec1232.pdf"/>
          <p:cNvPicPr>
            <a:picLocks noChangeAspect="1"/>
          </p:cNvPicPr>
          <p:nvPr/>
        </p:nvPicPr>
        <p:blipFill>
          <a:blip r:embed="rId2"/>
          <a:srcRect l="-31824" r="-31824"/>
          <a:stretch>
            <a:fillRect/>
          </a:stretch>
        </p:blipFill>
        <p:spPr>
          <a:xfrm>
            <a:off x="2" y="1805941"/>
            <a:ext cx="9186217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30 at 2.32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83" y="970548"/>
            <a:ext cx="4806909" cy="5534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4536"/>
            <a:ext cx="8226425" cy="565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ea typeface="ＭＳ Ｐゴシック" charset="-128"/>
                <a:cs typeface="ＭＳ Ｐゴシック" charset="-128"/>
              </a:rPr>
              <a:t>Change of Runoff: Climate Model and </a:t>
            </a:r>
            <a:r>
              <a:rPr lang="en-US" sz="2500" dirty="0" err="1" smtClean="0">
                <a:ea typeface="ＭＳ Ｐゴシック" charset="-128"/>
                <a:cs typeface="ＭＳ Ｐゴシック" charset="-128"/>
              </a:rPr>
              <a:t>Budyko</a:t>
            </a:r>
            <a:r>
              <a:rPr lang="en-US" sz="2500" dirty="0" smtClean="0">
                <a:ea typeface="ＭＳ Ｐゴシック" charset="-128"/>
                <a:cs typeface="ＭＳ Ｐゴシック" charset="-128"/>
              </a:rPr>
              <a:t>/PET Runoff (%)</a:t>
            </a:r>
          </a:p>
        </p:txBody>
      </p:sp>
    </p:spTree>
    <p:extLst>
      <p:ext uri="{BB962C8B-B14F-4D97-AF65-F5344CB8AC3E}">
        <p14:creationId xmlns:p14="http://schemas.microsoft.com/office/powerpoint/2010/main" val="16472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869"/>
              </p:ext>
            </p:extLst>
          </p:nvPr>
        </p:nvGraphicFramePr>
        <p:xfrm>
          <a:off x="527050" y="596900"/>
          <a:ext cx="8089900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3579" y="6364705"/>
            <a:ext cx="379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Table 7 of </a:t>
            </a:r>
            <a:r>
              <a:rPr lang="en-US" dirty="0" err="1" smtClean="0"/>
              <a:t>Najjar</a:t>
            </a:r>
            <a:r>
              <a:rPr lang="en-US" dirty="0" smtClean="0"/>
              <a:t> et al. (2009)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6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745"/>
            <a:ext cx="8229600" cy="552249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 estimate </a:t>
            </a:r>
            <a:r>
              <a:rPr lang="en-US" b="1" dirty="0" smtClean="0"/>
              <a:t>historical</a:t>
            </a:r>
            <a:r>
              <a:rPr lang="en-US" dirty="0" smtClean="0"/>
              <a:t> </a:t>
            </a:r>
            <a:r>
              <a:rPr lang="en-US" dirty="0"/>
              <a:t>Susquehanna R. basin (SRB) </a:t>
            </a:r>
            <a:r>
              <a:rPr lang="en-US" dirty="0" smtClean="0"/>
              <a:t>runoff, the use of the </a:t>
            </a:r>
            <a:r>
              <a:rPr lang="en-US" b="1" dirty="0" smtClean="0"/>
              <a:t>median across many climate models is more accurate</a:t>
            </a:r>
            <a:r>
              <a:rPr lang="en-US" dirty="0" smtClean="0"/>
              <a:t> than the use of most individual models or small collections thereof.</a:t>
            </a:r>
          </a:p>
          <a:p>
            <a:r>
              <a:rPr lang="en-US" dirty="0" smtClean="0"/>
              <a:t>Similarly, a </a:t>
            </a:r>
            <a:r>
              <a:rPr lang="en-US" b="1" dirty="0" smtClean="0"/>
              <a:t>many-model ensemble was more skillful </a:t>
            </a:r>
            <a:r>
              <a:rPr lang="en-US" dirty="0" smtClean="0"/>
              <a:t>than any single model in reproducing global pattern of 20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 err="1" smtClean="0"/>
              <a:t>streamflow</a:t>
            </a:r>
            <a:r>
              <a:rPr lang="en-US" dirty="0" smtClean="0"/>
              <a:t> </a:t>
            </a:r>
            <a:r>
              <a:rPr lang="en-US" b="1" dirty="0" smtClean="0"/>
              <a:t>trends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large number of climate models </a:t>
            </a:r>
            <a:r>
              <a:rPr lang="en-US" dirty="0" smtClean="0"/>
              <a:t>is needed to obtain a stable estimate of future SRB runoff change.</a:t>
            </a:r>
          </a:p>
          <a:p>
            <a:r>
              <a:rPr lang="en-US" dirty="0" smtClean="0"/>
              <a:t>Variation in past estimates of SRB runoff change is significantly affected by at least two factors:</a:t>
            </a:r>
          </a:p>
          <a:p>
            <a:pPr lvl="1"/>
            <a:r>
              <a:rPr lang="en-US" dirty="0" smtClean="0"/>
              <a:t>Use of </a:t>
            </a:r>
            <a:r>
              <a:rPr lang="en-US" b="1" dirty="0" smtClean="0"/>
              <a:t>different climate models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of </a:t>
            </a:r>
            <a:r>
              <a:rPr lang="en-US" b="1" dirty="0" smtClean="0"/>
              <a:t>different </a:t>
            </a:r>
            <a:r>
              <a:rPr lang="en-US" dirty="0" smtClean="0"/>
              <a:t>hydrologic models, especially </a:t>
            </a:r>
            <a:r>
              <a:rPr lang="en-US" b="1" dirty="0" smtClean="0"/>
              <a:t>PET formulations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Offline estimates of runoff change </a:t>
            </a:r>
            <a:r>
              <a:rPr lang="en-US" dirty="0" smtClean="0"/>
              <a:t>based on empirical PET estimates are generally </a:t>
            </a:r>
            <a:r>
              <a:rPr lang="en-US" b="1" dirty="0" smtClean="0"/>
              <a:t>biased low </a:t>
            </a:r>
            <a:r>
              <a:rPr lang="en-US" dirty="0" smtClean="0"/>
              <a:t>relative to runoff changes in climate models themselves.</a:t>
            </a:r>
          </a:p>
          <a:p>
            <a:r>
              <a:rPr lang="en-US" dirty="0" smtClean="0"/>
              <a:t>Use of a more </a:t>
            </a:r>
            <a:r>
              <a:rPr lang="en-US" b="1" dirty="0" smtClean="0"/>
              <a:t>process-based </a:t>
            </a:r>
            <a:r>
              <a:rPr lang="en-US" dirty="0" smtClean="0"/>
              <a:t>approach to PET in “offline” hydrologic modeling of climate change </a:t>
            </a:r>
            <a:r>
              <a:rPr lang="en-US" smtClean="0"/>
              <a:t>requires surface </a:t>
            </a:r>
            <a:r>
              <a:rPr lang="en-US" b="1" smtClean="0"/>
              <a:t>radiation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b="1" dirty="0" smtClean="0"/>
              <a:t>Climate models produce their own runoff</a:t>
            </a:r>
            <a:r>
              <a:rPr lang="en-US" dirty="0" smtClean="0"/>
              <a:t>, and this is a useful source of climate-change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976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73579" y="6364705"/>
            <a:ext cx="379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Table 7 of </a:t>
            </a:r>
            <a:r>
              <a:rPr lang="en-US" dirty="0" err="1" smtClean="0"/>
              <a:t>Najjar</a:t>
            </a:r>
            <a:r>
              <a:rPr lang="en-US" dirty="0" smtClean="0"/>
              <a:t> et al. (2009)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765221"/>
              </p:ext>
            </p:extLst>
          </p:nvPr>
        </p:nvGraphicFramePr>
        <p:xfrm>
          <a:off x="527050" y="596900"/>
          <a:ext cx="8089900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79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17" y="350800"/>
            <a:ext cx="6713620" cy="6069383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4451686" y="3753851"/>
            <a:ext cx="264695" cy="252663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3895" y="1672389"/>
            <a:ext cx="10846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Observed</a:t>
            </a:r>
          </a:p>
          <a:p>
            <a:r>
              <a:rPr lang="en-US" dirty="0" smtClean="0"/>
              <a:t>Runoff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12632" y="1852863"/>
            <a:ext cx="469231" cy="4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93895" y="4567989"/>
            <a:ext cx="13660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Multi-Model</a:t>
            </a:r>
          </a:p>
          <a:p>
            <a:r>
              <a:rPr lang="en-US" dirty="0" smtClean="0"/>
              <a:t>Median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716382" y="4006514"/>
            <a:ext cx="565481" cy="810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6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74" y="-2574758"/>
            <a:ext cx="9326880" cy="1207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181" y="493294"/>
            <a:ext cx="3429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global pattern of historical (20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century) runoff trends was reproduced skillfully by a multi-climate-model ensemble, more skillfully than by the most skillful single climate model (Milly et al., 2005).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84230" y="1431754"/>
            <a:ext cx="188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OBSERVED TREND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60692" y="3127046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MODELED TREND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46100" y="365125"/>
            <a:ext cx="8016875" cy="974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charset="0"/>
              </a:rPr>
              <a:t>Model-Projected Changes in Annual Runoff, 2041-2060</a:t>
            </a:r>
            <a:r>
              <a:rPr lang="en-US" sz="2400">
                <a:latin typeface="Arial" charset="0"/>
              </a:rPr>
              <a:t> </a:t>
            </a:r>
            <a:br>
              <a:rPr lang="en-US" sz="2400">
                <a:latin typeface="Arial" charset="0"/>
              </a:rPr>
            </a:br>
            <a:r>
              <a:rPr lang="en-US" sz="1700">
                <a:latin typeface="Arial" charset="0"/>
              </a:rPr>
              <a:t>Percentage change relative to 1900-1970 baseline. </a:t>
            </a:r>
            <a:r>
              <a:rPr lang="en-US" sz="1700" dirty="0">
                <a:latin typeface="Arial" charset="0"/>
              </a:rPr>
              <a:t>Any color indicates that &gt;66%</a:t>
            </a:r>
            <a:br>
              <a:rPr lang="en-US" sz="1700" dirty="0">
                <a:latin typeface="Arial" charset="0"/>
              </a:rPr>
            </a:br>
            <a:r>
              <a:rPr lang="en-US" sz="1700" dirty="0">
                <a:latin typeface="Arial" charset="0"/>
              </a:rPr>
              <a:t>of models agree on sign of change; diagonal hatching indicates &gt;90% agreement.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57600" y="6080125"/>
            <a:ext cx="5146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" charset="0"/>
              </a:rPr>
              <a:t>(After Milly, P.C.D., K.A. Dunne, A.V. </a:t>
            </a:r>
            <a:r>
              <a:rPr lang="en-US" sz="1000" dirty="0" err="1">
                <a:latin typeface="Arial" charset="0"/>
              </a:rPr>
              <a:t>Vecchia</a:t>
            </a:r>
            <a:r>
              <a:rPr lang="en-US" sz="1000" dirty="0">
                <a:latin typeface="Arial" charset="0"/>
              </a:rPr>
              <a:t>, Global pattern of trends in streamflow and</a:t>
            </a:r>
            <a:br>
              <a:rPr lang="en-US" sz="1000" dirty="0">
                <a:latin typeface="Arial" charset="0"/>
              </a:rPr>
            </a:br>
            <a:r>
              <a:rPr lang="en-US" sz="1000" dirty="0">
                <a:latin typeface="Arial" charset="0"/>
              </a:rPr>
              <a:t>water availability in a changing climate, </a:t>
            </a:r>
            <a:r>
              <a:rPr lang="en-US" sz="1000" i="1" dirty="0">
                <a:latin typeface="Arial" charset="0"/>
              </a:rPr>
              <a:t>Nature</a:t>
            </a:r>
            <a:r>
              <a:rPr lang="en-US" sz="1000" dirty="0">
                <a:latin typeface="Arial" charset="0"/>
              </a:rPr>
              <a:t>, </a:t>
            </a:r>
            <a:r>
              <a:rPr lang="en-US" sz="1000" b="1" dirty="0">
                <a:latin typeface="Arial" charset="0"/>
              </a:rPr>
              <a:t>438</a:t>
            </a:r>
            <a:r>
              <a:rPr lang="en-US" sz="1000" dirty="0">
                <a:latin typeface="Arial" charset="0"/>
              </a:rPr>
              <a:t>, 347-350, 2005.)</a:t>
            </a:r>
          </a:p>
        </p:txBody>
      </p:sp>
      <p:pic>
        <p:nvPicPr>
          <p:cNvPr id="4" name="Picture 5" descr="color_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438775"/>
            <a:ext cx="5740400" cy="504825"/>
          </a:xfrm>
          <a:prstGeom prst="rect">
            <a:avLst/>
          </a:prstGeom>
          <a:noFill/>
        </p:spPr>
      </p:pic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609600" y="1447800"/>
          <a:ext cx="7848600" cy="384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3" name="Image" r:id="rId4" imgW="6857143" imgH="3355003" progId="">
                  <p:embed/>
                </p:oleObj>
              </mc:Choice>
              <mc:Fallback>
                <p:oleObj name="Image" r:id="rId4" imgW="6857143" imgH="33550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7848600" cy="384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1947" y="5691187"/>
            <a:ext cx="52217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</a:t>
            </a:r>
            <a:r>
              <a:rPr lang="en-US" sz="1700" dirty="0" smtClean="0"/>
              <a:t>-40     -20     -10     -5      -2        2        5       10      20      40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636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olor_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0673" y="5462406"/>
            <a:ext cx="5471691" cy="481194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33600" y="6019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 charset="0"/>
              </a:rPr>
              <a:t>(After Milly, P.C.D., K.A. Dunne, A.V. Vecchia, Global pattern of trends in streamflow and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water availability in a changing climate, </a:t>
            </a:r>
            <a:r>
              <a:rPr lang="en-US" sz="1200" i="1">
                <a:latin typeface="Arial" charset="0"/>
              </a:rPr>
              <a:t>Nature</a:t>
            </a:r>
            <a:r>
              <a:rPr lang="en-US" sz="1200">
                <a:latin typeface="Arial" charset="0"/>
              </a:rPr>
              <a:t>, </a:t>
            </a:r>
            <a:r>
              <a:rPr lang="en-US" sz="1200" b="1">
                <a:latin typeface="Arial" charset="0"/>
              </a:rPr>
              <a:t>438</a:t>
            </a:r>
            <a:r>
              <a:rPr lang="en-US" sz="1200">
                <a:latin typeface="Arial" charset="0"/>
              </a:rPr>
              <a:t>, 347-350, 2005.)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2938" y="274638"/>
            <a:ext cx="8016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charset="0"/>
              </a:rPr>
              <a:t>Model-Projected Changes in Annual Runoff, 2041-2060</a:t>
            </a:r>
            <a:r>
              <a:rPr lang="en-US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r>
              <a:rPr lang="en-US" sz="1700">
                <a:latin typeface="Arial" charset="0"/>
              </a:rPr>
              <a:t>Percentage change relative to 1900-1970 baseline. </a:t>
            </a:r>
            <a:r>
              <a:rPr lang="en-US" sz="1700" dirty="0">
                <a:latin typeface="Arial" charset="0"/>
              </a:rPr>
              <a:t>Any color indicates that &gt;66%</a:t>
            </a:r>
            <a:br>
              <a:rPr lang="en-US" sz="1700" dirty="0">
                <a:latin typeface="Arial" charset="0"/>
              </a:rPr>
            </a:br>
            <a:r>
              <a:rPr lang="en-US" sz="1700" dirty="0">
                <a:latin typeface="Arial" charset="0"/>
              </a:rPr>
              <a:t>of models agree on sign of change; diagonal hatching indicates &gt;90% agreement.</a:t>
            </a: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990600" y="1201738"/>
          <a:ext cx="7086600" cy="41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9" name="Image" r:id="rId4" imgW="5888000" imgH="3433143" progId="">
                  <p:embed/>
                </p:oleObj>
              </mc:Choice>
              <mc:Fallback>
                <p:oleObj name="Image" r:id="rId4" imgW="5888000" imgH="3433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01738"/>
                        <a:ext cx="7086600" cy="413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56388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-40     -20     -10     -5      -2        2        5       10      20      40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88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67492"/>
              </p:ext>
            </p:extLst>
          </p:nvPr>
        </p:nvGraphicFramePr>
        <p:xfrm>
          <a:off x="527050" y="596900"/>
          <a:ext cx="8089900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3579" y="6364705"/>
            <a:ext cx="379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Table 7 of </a:t>
            </a:r>
            <a:r>
              <a:rPr lang="en-US" dirty="0" err="1" smtClean="0"/>
              <a:t>Najjar</a:t>
            </a:r>
            <a:r>
              <a:rPr lang="en-US" dirty="0" smtClean="0"/>
              <a:t> et al. (2009)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68253" y="1708481"/>
            <a:ext cx="2658979" cy="2093495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304800" y="1196976"/>
            <a:ext cx="2209800" cy="457200"/>
          </a:xfrm>
          <a:prstGeom prst="roundRect">
            <a:avLst>
              <a:gd name="adj" fmla="val 44444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climate model</a:t>
            </a:r>
            <a:endParaRPr lang="en-US" sz="2800"/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2350041" y="2325687"/>
            <a:ext cx="2286000" cy="488950"/>
          </a:xfrm>
          <a:prstGeom prst="roundRect">
            <a:avLst>
              <a:gd name="adj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downscaling and </a:t>
            </a:r>
            <a:br>
              <a:rPr lang="en-US" sz="1600" dirty="0" smtClean="0"/>
            </a:br>
            <a:r>
              <a:rPr lang="en-US" sz="1600" dirty="0" smtClean="0"/>
              <a:t>bias correction</a:t>
            </a:r>
            <a:endParaRPr lang="en-US" sz="1600" dirty="0"/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840581" y="2060574"/>
            <a:ext cx="1138238" cy="1016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projected</a:t>
            </a:r>
            <a:br>
              <a:rPr lang="en-US"/>
            </a:br>
            <a:r>
              <a:rPr lang="en-US"/>
              <a:t>climate</a:t>
            </a:r>
            <a:br>
              <a:rPr lang="en-US"/>
            </a:br>
            <a:r>
              <a:rPr lang="en-US"/>
              <a:t>change</a:t>
            </a:r>
          </a:p>
        </p:txBody>
      </p:sp>
      <p:cxnSp>
        <p:nvCxnSpPr>
          <p:cNvPr id="31749" name="AutoShape 11"/>
          <p:cNvCxnSpPr>
            <a:cxnSpLocks noChangeShapeType="1"/>
            <a:stCxn id="31746" idx="2"/>
            <a:endCxn id="31748" idx="0"/>
          </p:cNvCxnSpPr>
          <p:nvPr/>
        </p:nvCxnSpPr>
        <p:spPr bwMode="auto">
          <a:xfrm rot="5400000">
            <a:off x="1206501" y="1857375"/>
            <a:ext cx="406398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0" name="AutoShape 12"/>
          <p:cNvCxnSpPr>
            <a:cxnSpLocks noChangeShapeType="1"/>
            <a:stCxn id="31748" idx="3"/>
            <a:endCxn id="31747" idx="1"/>
          </p:cNvCxnSpPr>
          <p:nvPr/>
        </p:nvCxnSpPr>
        <p:spPr bwMode="auto">
          <a:xfrm>
            <a:off x="1978819" y="2568574"/>
            <a:ext cx="371222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1" name="AutoShape 4"/>
          <p:cNvSpPr>
            <a:spLocks noChangeArrowheads="1"/>
          </p:cNvSpPr>
          <p:nvPr/>
        </p:nvSpPr>
        <p:spPr bwMode="auto">
          <a:xfrm>
            <a:off x="6761988" y="4638842"/>
            <a:ext cx="2286000" cy="488950"/>
          </a:xfrm>
          <a:prstGeom prst="roundRect">
            <a:avLst>
              <a:gd name="adj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hydrologic model</a:t>
            </a:r>
            <a:endParaRPr lang="en-US" sz="2800"/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2845276" y="3293764"/>
            <a:ext cx="1298703" cy="92333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downscaled</a:t>
            </a:r>
          </a:p>
          <a:p>
            <a:pPr algn="ctr"/>
            <a:r>
              <a:rPr lang="en-US" dirty="0" smtClean="0"/>
              <a:t>climate</a:t>
            </a:r>
            <a:br>
              <a:rPr lang="en-US" dirty="0" smtClean="0"/>
            </a:br>
            <a:r>
              <a:rPr lang="en-US" dirty="0"/>
              <a:t>change</a:t>
            </a:r>
          </a:p>
        </p:txBody>
      </p:sp>
      <p:cxnSp>
        <p:nvCxnSpPr>
          <p:cNvPr id="31754" name="AutoShape 12"/>
          <p:cNvCxnSpPr>
            <a:cxnSpLocks noChangeShapeType="1"/>
            <a:stCxn id="31747" idx="2"/>
            <a:endCxn id="31752" idx="0"/>
          </p:cNvCxnSpPr>
          <p:nvPr/>
        </p:nvCxnSpPr>
        <p:spPr bwMode="auto">
          <a:xfrm rot="16200000" flipH="1">
            <a:off x="3254271" y="3053406"/>
            <a:ext cx="479127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8"/>
          <p:cNvGrpSpPr/>
          <p:nvPr/>
        </p:nvGrpSpPr>
        <p:grpSpPr>
          <a:xfrm>
            <a:off x="2514600" y="935806"/>
            <a:ext cx="6115718" cy="914400"/>
            <a:chOff x="2508250" y="5531856"/>
            <a:chExt cx="5340350" cy="914400"/>
          </a:xfrm>
        </p:grpSpPr>
        <p:cxnSp>
          <p:nvCxnSpPr>
            <p:cNvPr id="31757" name="AutoShape 6"/>
            <p:cNvCxnSpPr>
              <a:cxnSpLocks noChangeShapeType="1"/>
              <a:stCxn id="31746" idx="3"/>
              <a:endCxn id="31758" idx="1"/>
            </p:cNvCxnSpPr>
            <p:nvPr/>
          </p:nvCxnSpPr>
          <p:spPr bwMode="auto">
            <a:xfrm flipV="1">
              <a:off x="2508250" y="5989056"/>
              <a:ext cx="3892550" cy="3257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758" name="Rectangle 15"/>
            <p:cNvSpPr>
              <a:spLocks noChangeArrowheads="1"/>
            </p:cNvSpPr>
            <p:nvPr/>
          </p:nvSpPr>
          <p:spPr bwMode="auto">
            <a:xfrm>
              <a:off x="6400800" y="5531856"/>
              <a:ext cx="1447800" cy="914400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projected</a:t>
              </a:r>
              <a:br>
                <a:rPr lang="en-US"/>
              </a:br>
              <a:r>
                <a:rPr lang="en-US"/>
                <a:t>hydrology</a:t>
              </a:r>
              <a:endParaRPr lang="en-US" sz="2800"/>
            </a:p>
          </p:txBody>
        </p:sp>
      </p:grp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04800" y="-58556"/>
            <a:ext cx="8609013" cy="107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800" kern="0" dirty="0" smtClean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“Offline” Hydrologic Modeling</a:t>
            </a:r>
            <a:endParaRPr lang="en-US" sz="3800" kern="0" dirty="0">
              <a:solidFill>
                <a:schemeClr val="tx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7182518" y="5127791"/>
            <a:ext cx="1447800" cy="1409534"/>
            <a:chOff x="6254750" y="4975391"/>
            <a:chExt cx="1447800" cy="1409534"/>
          </a:xfrm>
        </p:grpSpPr>
        <p:cxnSp>
          <p:nvCxnSpPr>
            <p:cNvPr id="21" name="AutoShape 6"/>
            <p:cNvCxnSpPr>
              <a:cxnSpLocks noChangeShapeType="1"/>
              <a:stCxn id="31751" idx="2"/>
              <a:endCxn id="22" idx="0"/>
            </p:cNvCxnSpPr>
            <p:nvPr/>
          </p:nvCxnSpPr>
          <p:spPr bwMode="auto">
            <a:xfrm rot="16200000" flipH="1">
              <a:off x="6730369" y="5222243"/>
              <a:ext cx="495133" cy="143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6254750" y="5470525"/>
              <a:ext cx="1447800" cy="914400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projected</a:t>
              </a:r>
              <a:br>
                <a:rPr lang="en-US" dirty="0"/>
              </a:br>
              <a:r>
                <a:rPr lang="en-US" dirty="0"/>
                <a:t>hydrology</a:t>
              </a:r>
              <a:endParaRPr lang="en-US" sz="2800" dirty="0"/>
            </a:p>
          </p:txBody>
        </p:sp>
      </p:grpSp>
      <p:cxnSp>
        <p:nvCxnSpPr>
          <p:cNvPr id="46" name="AutoShape 12"/>
          <p:cNvCxnSpPr>
            <a:cxnSpLocks noChangeShapeType="1"/>
            <a:endCxn id="31751" idx="0"/>
          </p:cNvCxnSpPr>
          <p:nvPr/>
        </p:nvCxnSpPr>
        <p:spPr bwMode="auto">
          <a:xfrm>
            <a:off x="4143979" y="3756526"/>
            <a:ext cx="3761009" cy="882316"/>
          </a:xfrm>
          <a:prstGeom prst="bent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304800" y="1196976"/>
            <a:ext cx="2209800" cy="457200"/>
          </a:xfrm>
          <a:prstGeom prst="roundRect">
            <a:avLst>
              <a:gd name="adj" fmla="val 44444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climate model</a:t>
            </a:r>
            <a:endParaRPr lang="en-US" sz="2800"/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2350041" y="2325687"/>
            <a:ext cx="2286000" cy="488950"/>
          </a:xfrm>
          <a:prstGeom prst="roundRect">
            <a:avLst>
              <a:gd name="adj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downscaling and </a:t>
            </a:r>
            <a:br>
              <a:rPr lang="en-US" sz="1600" dirty="0" smtClean="0"/>
            </a:br>
            <a:r>
              <a:rPr lang="en-US" sz="1600" dirty="0" smtClean="0"/>
              <a:t>bias correction</a:t>
            </a:r>
            <a:endParaRPr lang="en-US" sz="1600" dirty="0"/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840581" y="2060574"/>
            <a:ext cx="1138238" cy="1016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projected</a:t>
            </a:r>
            <a:br>
              <a:rPr lang="en-US"/>
            </a:br>
            <a:r>
              <a:rPr lang="en-US"/>
              <a:t>climate</a:t>
            </a:r>
            <a:br>
              <a:rPr lang="en-US"/>
            </a:br>
            <a:r>
              <a:rPr lang="en-US"/>
              <a:t>change</a:t>
            </a:r>
          </a:p>
        </p:txBody>
      </p:sp>
      <p:cxnSp>
        <p:nvCxnSpPr>
          <p:cNvPr id="31749" name="AutoShape 11"/>
          <p:cNvCxnSpPr>
            <a:cxnSpLocks noChangeShapeType="1"/>
            <a:stCxn id="31746" idx="2"/>
            <a:endCxn id="31748" idx="0"/>
          </p:cNvCxnSpPr>
          <p:nvPr/>
        </p:nvCxnSpPr>
        <p:spPr bwMode="auto">
          <a:xfrm rot="5400000">
            <a:off x="1206501" y="1857375"/>
            <a:ext cx="406398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0" name="AutoShape 12"/>
          <p:cNvCxnSpPr>
            <a:cxnSpLocks noChangeShapeType="1"/>
            <a:stCxn id="31748" idx="3"/>
            <a:endCxn id="31747" idx="1"/>
          </p:cNvCxnSpPr>
          <p:nvPr/>
        </p:nvCxnSpPr>
        <p:spPr bwMode="auto">
          <a:xfrm>
            <a:off x="1978819" y="2568574"/>
            <a:ext cx="371222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1" name="AutoShape 4"/>
          <p:cNvSpPr>
            <a:spLocks noChangeArrowheads="1"/>
          </p:cNvSpPr>
          <p:nvPr/>
        </p:nvSpPr>
        <p:spPr bwMode="auto">
          <a:xfrm>
            <a:off x="6761988" y="4638842"/>
            <a:ext cx="2286000" cy="488950"/>
          </a:xfrm>
          <a:prstGeom prst="roundRect">
            <a:avLst>
              <a:gd name="adj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hydrologic model</a:t>
            </a:r>
            <a:endParaRPr lang="en-US" sz="2800"/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2845276" y="3293764"/>
            <a:ext cx="1298703" cy="92333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downscaled</a:t>
            </a:r>
          </a:p>
          <a:p>
            <a:pPr algn="ctr"/>
            <a:r>
              <a:rPr lang="en-US" dirty="0" smtClean="0"/>
              <a:t>climate</a:t>
            </a:r>
            <a:br>
              <a:rPr lang="en-US" dirty="0" smtClean="0"/>
            </a:br>
            <a:r>
              <a:rPr lang="en-US" dirty="0"/>
              <a:t>change</a:t>
            </a:r>
          </a:p>
        </p:txBody>
      </p:sp>
      <p:cxnSp>
        <p:nvCxnSpPr>
          <p:cNvPr id="31753" name="AutoShape 12"/>
          <p:cNvCxnSpPr>
            <a:cxnSpLocks noChangeShapeType="1"/>
            <a:stCxn id="41" idx="3"/>
            <a:endCxn id="31751" idx="1"/>
          </p:cNvCxnSpPr>
          <p:nvPr/>
        </p:nvCxnSpPr>
        <p:spPr bwMode="auto">
          <a:xfrm flipV="1">
            <a:off x="6148798" y="4883317"/>
            <a:ext cx="613190" cy="95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4" name="AutoShape 12"/>
          <p:cNvCxnSpPr>
            <a:cxnSpLocks noChangeShapeType="1"/>
            <a:stCxn id="31747" idx="2"/>
            <a:endCxn id="31752" idx="0"/>
          </p:cNvCxnSpPr>
          <p:nvPr/>
        </p:nvCxnSpPr>
        <p:spPr bwMode="auto">
          <a:xfrm rot="16200000" flipH="1">
            <a:off x="3254271" y="3053406"/>
            <a:ext cx="479127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8"/>
          <p:cNvGrpSpPr/>
          <p:nvPr/>
        </p:nvGrpSpPr>
        <p:grpSpPr>
          <a:xfrm>
            <a:off x="2514600" y="935806"/>
            <a:ext cx="6115718" cy="914400"/>
            <a:chOff x="2508250" y="5531856"/>
            <a:chExt cx="5340350" cy="914400"/>
          </a:xfrm>
        </p:grpSpPr>
        <p:cxnSp>
          <p:nvCxnSpPr>
            <p:cNvPr id="31757" name="AutoShape 6"/>
            <p:cNvCxnSpPr>
              <a:cxnSpLocks noChangeShapeType="1"/>
              <a:stCxn id="31746" idx="3"/>
              <a:endCxn id="31758" idx="1"/>
            </p:cNvCxnSpPr>
            <p:nvPr/>
          </p:nvCxnSpPr>
          <p:spPr bwMode="auto">
            <a:xfrm flipV="1">
              <a:off x="2508250" y="5989056"/>
              <a:ext cx="3892550" cy="3257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758" name="Rectangle 15"/>
            <p:cNvSpPr>
              <a:spLocks noChangeArrowheads="1"/>
            </p:cNvSpPr>
            <p:nvPr/>
          </p:nvSpPr>
          <p:spPr bwMode="auto">
            <a:xfrm>
              <a:off x="6400800" y="5531856"/>
              <a:ext cx="1447800" cy="914400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projected</a:t>
              </a:r>
              <a:br>
                <a:rPr lang="en-US"/>
              </a:br>
              <a:r>
                <a:rPr lang="en-US"/>
                <a:t>hydrology</a:t>
              </a:r>
              <a:endParaRPr lang="en-US" sz="2800"/>
            </a:p>
          </p:txBody>
        </p:sp>
      </p:grp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04800" y="-58556"/>
            <a:ext cx="8609013" cy="107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800" kern="0" dirty="0" smtClean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Downscaling and Bias Correction</a:t>
            </a:r>
            <a:endParaRPr lang="en-US" sz="3800" kern="0" dirty="0">
              <a:solidFill>
                <a:schemeClr val="tx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7182518" y="5127791"/>
            <a:ext cx="1447800" cy="1409534"/>
            <a:chOff x="6254750" y="4975391"/>
            <a:chExt cx="1447800" cy="1409534"/>
          </a:xfrm>
        </p:grpSpPr>
        <p:cxnSp>
          <p:nvCxnSpPr>
            <p:cNvPr id="21" name="AutoShape 6"/>
            <p:cNvCxnSpPr>
              <a:cxnSpLocks noChangeShapeType="1"/>
              <a:stCxn id="31751" idx="2"/>
              <a:endCxn id="22" idx="0"/>
            </p:cNvCxnSpPr>
            <p:nvPr/>
          </p:nvCxnSpPr>
          <p:spPr bwMode="auto">
            <a:xfrm rot="16200000" flipH="1">
              <a:off x="6730369" y="5222243"/>
              <a:ext cx="495133" cy="143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6254750" y="5470525"/>
              <a:ext cx="1447800" cy="914400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projected</a:t>
              </a:r>
              <a:br>
                <a:rPr lang="en-US" dirty="0"/>
              </a:br>
              <a:r>
                <a:rPr lang="en-US" dirty="0"/>
                <a:t>hydrology</a:t>
              </a:r>
              <a:endParaRPr lang="en-US" sz="2800" dirty="0"/>
            </a:p>
          </p:txBody>
        </p:sp>
      </p:grp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4435883" y="3510954"/>
            <a:ext cx="2286000" cy="488950"/>
          </a:xfrm>
          <a:prstGeom prst="roundRect">
            <a:avLst>
              <a:gd name="adj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PET model</a:t>
            </a:r>
            <a:endParaRPr lang="en-US" sz="2800"/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5010560" y="4384842"/>
            <a:ext cx="1138238" cy="1016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projected</a:t>
            </a:r>
            <a:br>
              <a:rPr lang="en-US"/>
            </a:br>
            <a:r>
              <a:rPr lang="en-US"/>
              <a:t>PET</a:t>
            </a:r>
            <a:br>
              <a:rPr lang="en-US"/>
            </a:br>
            <a:r>
              <a:rPr lang="en-US"/>
              <a:t>change</a:t>
            </a:r>
          </a:p>
        </p:txBody>
      </p:sp>
      <p:cxnSp>
        <p:nvCxnSpPr>
          <p:cNvPr id="42" name="AutoShape 12"/>
          <p:cNvCxnSpPr>
            <a:cxnSpLocks noChangeShapeType="1"/>
            <a:stCxn id="40" idx="2"/>
            <a:endCxn id="41" idx="0"/>
          </p:cNvCxnSpPr>
          <p:nvPr/>
        </p:nvCxnSpPr>
        <p:spPr bwMode="auto">
          <a:xfrm rot="16200000" flipH="1">
            <a:off x="5386812" y="4191975"/>
            <a:ext cx="384938" cy="79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" name="AutoShape 12"/>
          <p:cNvCxnSpPr>
            <a:cxnSpLocks noChangeShapeType="1"/>
            <a:stCxn id="31752" idx="3"/>
            <a:endCxn id="40" idx="1"/>
          </p:cNvCxnSpPr>
          <p:nvPr/>
        </p:nvCxnSpPr>
        <p:spPr bwMode="auto">
          <a:xfrm>
            <a:off x="4143979" y="3755429"/>
            <a:ext cx="291904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Freeform 22"/>
          <p:cNvSpPr/>
          <p:nvPr/>
        </p:nvSpPr>
        <p:spPr>
          <a:xfrm>
            <a:off x="4130843" y="2855802"/>
            <a:ext cx="3791060" cy="1742935"/>
          </a:xfrm>
          <a:custGeom>
            <a:avLst/>
            <a:gdLst>
              <a:gd name="connsiteX0" fmla="*/ 0 w 3769895"/>
              <a:gd name="connsiteY0" fmla="*/ 1053877 h 1909456"/>
              <a:gd name="connsiteX1" fmla="*/ 868947 w 3769895"/>
              <a:gd name="connsiteY1" fmla="*/ 318614 h 1909456"/>
              <a:gd name="connsiteX2" fmla="*/ 2900947 w 3769895"/>
              <a:gd name="connsiteY2" fmla="*/ 265140 h 1909456"/>
              <a:gd name="connsiteX3" fmla="*/ 3769895 w 3769895"/>
              <a:gd name="connsiteY3" fmla="*/ 1909456 h 1909456"/>
              <a:gd name="connsiteX0" fmla="*/ 0 w 3769895"/>
              <a:gd name="connsiteY0" fmla="*/ 887356 h 1742935"/>
              <a:gd name="connsiteX1" fmla="*/ 868947 w 3769895"/>
              <a:gd name="connsiteY1" fmla="*/ 152093 h 1742935"/>
              <a:gd name="connsiteX2" fmla="*/ 2900947 w 3769895"/>
              <a:gd name="connsiteY2" fmla="*/ 265140 h 1742935"/>
              <a:gd name="connsiteX3" fmla="*/ 3769895 w 3769895"/>
              <a:gd name="connsiteY3" fmla="*/ 1742935 h 1742935"/>
              <a:gd name="connsiteX0" fmla="*/ 0 w 3791060"/>
              <a:gd name="connsiteY0" fmla="*/ 887356 h 1742935"/>
              <a:gd name="connsiteX1" fmla="*/ 868947 w 3791060"/>
              <a:gd name="connsiteY1" fmla="*/ 152093 h 1742935"/>
              <a:gd name="connsiteX2" fmla="*/ 2900947 w 3791060"/>
              <a:gd name="connsiteY2" fmla="*/ 265140 h 1742935"/>
              <a:gd name="connsiteX3" fmla="*/ 3769895 w 3791060"/>
              <a:gd name="connsiteY3" fmla="*/ 1742935 h 174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060" h="1742935">
                <a:moveTo>
                  <a:pt x="0" y="887356"/>
                </a:moveTo>
                <a:cubicBezTo>
                  <a:pt x="192728" y="585452"/>
                  <a:pt x="385456" y="255796"/>
                  <a:pt x="868947" y="152093"/>
                </a:cubicBezTo>
                <a:cubicBezTo>
                  <a:pt x="1352438" y="48390"/>
                  <a:pt x="2417456" y="0"/>
                  <a:pt x="2900947" y="265140"/>
                </a:cubicBezTo>
                <a:cubicBezTo>
                  <a:pt x="3384438" y="530280"/>
                  <a:pt x="3791060" y="957023"/>
                  <a:pt x="3769895" y="1742935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25895" y="2967796"/>
            <a:ext cx="34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21836</TotalTime>
  <Words>524</Words>
  <Application>Microsoft Office PowerPoint</Application>
  <PresentationFormat>On-screen Show (4:3)</PresentationFormat>
  <Paragraphs>83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Office Theme</vt:lpstr>
      <vt:lpstr>Image</vt:lpstr>
      <vt:lpstr>Equation</vt:lpstr>
      <vt:lpstr>Runoff in a Changing Climate:  Climate-Model Choice Matters,  and So Does PET Choice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PET Methods Used in Offline Climate-Change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U.S. Geological Survey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Milly</dc:creator>
  <cp:lastModifiedBy>Dixon, Rachel</cp:lastModifiedBy>
  <cp:revision>88</cp:revision>
  <cp:lastPrinted>2015-11-05T21:13:51Z</cp:lastPrinted>
  <dcterms:created xsi:type="dcterms:W3CDTF">2015-11-12T15:06:54Z</dcterms:created>
  <dcterms:modified xsi:type="dcterms:W3CDTF">2016-03-04T21:07:31Z</dcterms:modified>
</cp:coreProperties>
</file>