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4" d="100"/>
          <a:sy n="74" d="100"/>
        </p:scale>
        <p:origin x="37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176C7C-C838-4039-BBB9-3AE5AE9CF835}"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337589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176C7C-C838-4039-BBB9-3AE5AE9CF835}"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264218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176C7C-C838-4039-BBB9-3AE5AE9CF835}"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943721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176C7C-C838-4039-BBB9-3AE5AE9CF835}"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2711764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176C7C-C838-4039-BBB9-3AE5AE9CF835}" type="datetimeFigureOut">
              <a:rPr lang="en-US" smtClean="0"/>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2336603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176C7C-C838-4039-BBB9-3AE5AE9CF835}"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411178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176C7C-C838-4039-BBB9-3AE5AE9CF835}" type="datetimeFigureOut">
              <a:rPr lang="en-US" smtClean="0"/>
              <a:t>3/16/2016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126326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176C7C-C838-4039-BBB9-3AE5AE9CF835}" type="datetimeFigureOut">
              <a:rPr lang="en-US" smtClean="0"/>
              <a:t>3/16/2016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20538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176C7C-C838-4039-BBB9-3AE5AE9CF835}" type="datetimeFigureOut">
              <a:rPr lang="en-US" smtClean="0"/>
              <a:t>3/16/2016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399900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176C7C-C838-4039-BBB9-3AE5AE9CF835}"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1075665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176C7C-C838-4039-BBB9-3AE5AE9CF835}" type="datetimeFigureOut">
              <a:rPr lang="en-US" smtClean="0"/>
              <a:t>3/16/2016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771D9-A675-41D5-B902-5C8C2322B300}" type="slidenum">
              <a:rPr lang="en-US" smtClean="0"/>
              <a:t>‹#›</a:t>
            </a:fld>
            <a:endParaRPr lang="en-US"/>
          </a:p>
        </p:txBody>
      </p:sp>
    </p:spTree>
    <p:extLst>
      <p:ext uri="{BB962C8B-B14F-4D97-AF65-F5344CB8AC3E}">
        <p14:creationId xmlns:p14="http://schemas.microsoft.com/office/powerpoint/2010/main" val="880658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76C7C-C838-4039-BBB9-3AE5AE9CF835}" type="datetimeFigureOut">
              <a:rPr lang="en-US" smtClean="0"/>
              <a:t>3/16/2016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771D9-A675-41D5-B902-5C8C2322B300}" type="slidenum">
              <a:rPr lang="en-US" smtClean="0"/>
              <a:t>‹#›</a:t>
            </a:fld>
            <a:endParaRPr lang="en-US"/>
          </a:p>
        </p:txBody>
      </p:sp>
    </p:spTree>
    <p:extLst>
      <p:ext uri="{BB962C8B-B14F-4D97-AF65-F5344CB8AC3E}">
        <p14:creationId xmlns:p14="http://schemas.microsoft.com/office/powerpoint/2010/main" val="1601018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4450" y="1084263"/>
            <a:ext cx="7023100" cy="2387600"/>
          </a:xfrm>
        </p:spPr>
        <p:txBody>
          <a:bodyPr>
            <a:normAutofit/>
          </a:bodyPr>
          <a:lstStyle/>
          <a:p>
            <a:r>
              <a:rPr lang="en-US" sz="7200" b="1" dirty="0" smtClean="0"/>
              <a:t>Recent STAC Activity Summary</a:t>
            </a:r>
            <a:endParaRPr lang="en-US" sz="7200" b="1" dirty="0"/>
          </a:p>
        </p:txBody>
      </p:sp>
      <p:sp>
        <p:nvSpPr>
          <p:cNvPr id="3" name="Subtitle 2"/>
          <p:cNvSpPr>
            <a:spLocks noGrp="1"/>
          </p:cNvSpPr>
          <p:nvPr>
            <p:ph type="subTitle" idx="1"/>
          </p:nvPr>
        </p:nvSpPr>
        <p:spPr>
          <a:xfrm>
            <a:off x="3219450" y="3983038"/>
            <a:ext cx="5753100" cy="842962"/>
          </a:xfrm>
        </p:spPr>
        <p:txBody>
          <a:bodyPr>
            <a:normAutofit/>
          </a:bodyPr>
          <a:lstStyle/>
          <a:p>
            <a:r>
              <a:rPr lang="en-US" sz="5400" b="1" dirty="0" smtClean="0"/>
              <a:t>Winter 2015-2016</a:t>
            </a:r>
            <a:endParaRPr lang="en-US" sz="5400" b="1" dirty="0"/>
          </a:p>
        </p:txBody>
      </p:sp>
    </p:spTree>
    <p:extLst>
      <p:ext uri="{BB962C8B-B14F-4D97-AF65-F5344CB8AC3E}">
        <p14:creationId xmlns:p14="http://schemas.microsoft.com/office/powerpoint/2010/main" val="3114255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b="1" dirty="0" err="1" smtClean="0"/>
              <a:t>Conowingo</a:t>
            </a:r>
            <a:r>
              <a:rPr lang="en-US" b="1" dirty="0" smtClean="0"/>
              <a:t> Workshop</a:t>
            </a:r>
            <a:r>
              <a:rPr lang="en-US" dirty="0"/>
              <a:t/>
            </a:r>
            <a:br>
              <a:rPr lang="en-US" dirty="0"/>
            </a:br>
            <a:r>
              <a:rPr lang="en-US" sz="2800" i="1" dirty="0" err="1" smtClean="0"/>
              <a:t>Conowingo</a:t>
            </a:r>
            <a:r>
              <a:rPr lang="en-US" sz="2800" i="1" dirty="0" smtClean="0"/>
              <a:t> Infill Influence on Chesapeake Water Quality</a:t>
            </a:r>
            <a:endParaRPr lang="en-US" sz="2800" i="1" dirty="0"/>
          </a:p>
        </p:txBody>
      </p:sp>
      <p:sp>
        <p:nvSpPr>
          <p:cNvPr id="3" name="Content Placeholder 2"/>
          <p:cNvSpPr>
            <a:spLocks noGrp="1"/>
          </p:cNvSpPr>
          <p:nvPr>
            <p:ph idx="1"/>
          </p:nvPr>
        </p:nvSpPr>
        <p:spPr>
          <a:xfrm>
            <a:off x="0" y="1324601"/>
            <a:ext cx="12192000" cy="5532438"/>
          </a:xfrm>
        </p:spPr>
        <p:txBody>
          <a:bodyPr>
            <a:noAutofit/>
          </a:bodyPr>
          <a:lstStyle/>
          <a:p>
            <a:pPr marL="0" indent="0">
              <a:buNone/>
            </a:pPr>
            <a:r>
              <a:rPr lang="en-US" sz="1800" b="1" dirty="0"/>
              <a:t>Date:  </a:t>
            </a:r>
            <a:r>
              <a:rPr lang="en-US" sz="1800" dirty="0"/>
              <a:t>January 13-14, 2016</a:t>
            </a:r>
            <a:endParaRPr lang="en-US" sz="1800" b="1" dirty="0"/>
          </a:p>
          <a:p>
            <a:pPr marL="0" indent="0">
              <a:buNone/>
            </a:pPr>
            <a:r>
              <a:rPr lang="en-US" sz="1800" b="1" dirty="0"/>
              <a:t>STAC Members:  </a:t>
            </a:r>
            <a:r>
              <a:rPr lang="en-US" sz="1800" u="sng" dirty="0"/>
              <a:t>Bob Hirsch (USGS)</a:t>
            </a:r>
            <a:r>
              <a:rPr lang="en-US" sz="1800" dirty="0"/>
              <a:t>, Kathy Boomer (TNC), Bill Ball (CRC), Carl </a:t>
            </a:r>
            <a:r>
              <a:rPr lang="en-US" sz="1800" dirty="0" err="1"/>
              <a:t>Friedrichs</a:t>
            </a:r>
            <a:r>
              <a:rPr lang="en-US" sz="1800" dirty="0"/>
              <a:t> (VIMS)</a:t>
            </a:r>
          </a:p>
          <a:p>
            <a:pPr marL="0" indent="0">
              <a:buNone/>
            </a:pPr>
            <a:r>
              <a:rPr lang="en-US" sz="1800" b="1" dirty="0"/>
              <a:t>Objective</a:t>
            </a:r>
            <a:r>
              <a:rPr lang="en-US" sz="1800" dirty="0"/>
              <a:t>:  To discuss the future status of the processes taking place in the Lower Susquehanna River reservoirs, so that we can predict how any particular future watershed- or reservoir-management approaches will impact the attainment of the Chesapeake Bay water quality criteria.</a:t>
            </a:r>
          </a:p>
          <a:p>
            <a:pPr marL="0" indent="0">
              <a:buNone/>
            </a:pPr>
            <a:r>
              <a:rPr lang="en-US" sz="1800" b="1" dirty="0"/>
              <a:t>Outcome:  </a:t>
            </a:r>
            <a:r>
              <a:rPr lang="en-US" sz="1800" dirty="0"/>
              <a:t>Recommendations pending.  The steering committee is likely to recommend that: (1) there is an urgent need to better understand how the Lower Susquehanna Reservoir System influences nutrients and sediment delivered to the Chesapeake Bay and that this will require sustained efforts that are a combination of monitoring, data analysis, process research, and modeling.  (2) efforts to model the effects of Susquehanna flow and </a:t>
            </a:r>
            <a:r>
              <a:rPr lang="en-US" sz="1800" dirty="0" err="1"/>
              <a:t>Conowingo</a:t>
            </a:r>
            <a:r>
              <a:rPr lang="en-US" sz="1800" dirty="0"/>
              <a:t> bathymetry on net accumulation in or release of nutrients and  sediment from the reservoir should be evaluated based on its ability to “</a:t>
            </a:r>
            <a:r>
              <a:rPr lang="en-US" sz="1800" dirty="0" err="1"/>
              <a:t>hindcast</a:t>
            </a:r>
            <a:r>
              <a:rPr lang="en-US" sz="1800" dirty="0"/>
              <a:t>” the documented declines in net trapping by the reservoir over the past two decades, as inferred from water quality observations and statistical evaluations of past data.  High priority science needs include:  continued and enhanced measurements of inflow and outflow of N, P, and sediment (including consideration of the roles of various sediment size fractions), regular bathymetry surveys, and spatially explicit evaluations of the physical, chemical and biological processes taking place in the sediment deposits in the reservoirs and in the upper Bay to better understand the impact of particulate nutrients from behind the Dam on Bay water quality, especially with regard to the location and timing of nutrient remineralization, bioavailability, and burial.  </a:t>
            </a:r>
            <a:r>
              <a:rPr lang="en-US" sz="1800" b="1" dirty="0"/>
              <a:t> </a:t>
            </a:r>
          </a:p>
          <a:p>
            <a:pPr marL="0" indent="0">
              <a:buNone/>
            </a:pPr>
            <a:r>
              <a:rPr lang="en-US" sz="1800" b="1" dirty="0"/>
              <a:t>Next Steps: </a:t>
            </a:r>
            <a:r>
              <a:rPr lang="en-US" sz="1800" dirty="0"/>
              <a:t>Steering committee needs to complete the draft report over the next month.  The workshop report will help inform the science and policy communities of the rapidly accelerating research on this topic.  There is need for a consensus statement about the changing functioning of the system, but also a recognition that forecasting the future performance of the system is a complex multi-disciplinary research challenge.  </a:t>
            </a:r>
            <a:endParaRPr lang="en-US" sz="1800" dirty="0"/>
          </a:p>
        </p:txBody>
      </p:sp>
    </p:spTree>
    <p:extLst>
      <p:ext uri="{BB962C8B-B14F-4D97-AF65-F5344CB8AC3E}">
        <p14:creationId xmlns:p14="http://schemas.microsoft.com/office/powerpoint/2010/main" val="30868133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562100"/>
          </a:xfrm>
        </p:spPr>
        <p:txBody>
          <a:bodyPr>
            <a:normAutofit/>
          </a:bodyPr>
          <a:lstStyle/>
          <a:p>
            <a:pPr algn="ctr"/>
            <a:r>
              <a:rPr lang="en-US" b="1" dirty="0" smtClean="0"/>
              <a:t>Enhancing Capacity Worksho</a:t>
            </a:r>
            <a:r>
              <a:rPr lang="en-US" b="1" dirty="0"/>
              <a:t>p</a:t>
            </a:r>
            <a:r>
              <a:rPr lang="en-US" dirty="0" smtClean="0"/>
              <a:t/>
            </a:r>
            <a:br>
              <a:rPr lang="en-US" dirty="0" smtClean="0"/>
            </a:br>
            <a:r>
              <a:rPr lang="en-US" sz="2800" i="1" dirty="0" smtClean="0"/>
              <a:t>Linking the Wetland </a:t>
            </a:r>
            <a:r>
              <a:rPr lang="en-US" sz="2800" i="1" dirty="0" err="1" smtClean="0"/>
              <a:t>Workplan</a:t>
            </a:r>
            <a:r>
              <a:rPr lang="en-US" sz="2800" i="1" dirty="0" smtClean="0"/>
              <a:t> Goals to Enhance Capacity, Increase Implementation </a:t>
            </a:r>
            <a:endParaRPr lang="en-US" sz="2800" dirty="0"/>
          </a:p>
        </p:txBody>
      </p:sp>
      <p:sp>
        <p:nvSpPr>
          <p:cNvPr id="3" name="Content Placeholder 2"/>
          <p:cNvSpPr>
            <a:spLocks noGrp="1"/>
          </p:cNvSpPr>
          <p:nvPr>
            <p:ph idx="1"/>
          </p:nvPr>
        </p:nvSpPr>
        <p:spPr>
          <a:xfrm>
            <a:off x="0" y="1587500"/>
            <a:ext cx="12192000" cy="5270500"/>
          </a:xfrm>
        </p:spPr>
        <p:txBody>
          <a:bodyPr>
            <a:normAutofit fontScale="92500"/>
          </a:bodyPr>
          <a:lstStyle/>
          <a:p>
            <a:pPr marL="0" indent="0">
              <a:buNone/>
            </a:pPr>
            <a:r>
              <a:rPr lang="en-US" sz="2400" b="1" dirty="0"/>
              <a:t>Date:  </a:t>
            </a:r>
            <a:r>
              <a:rPr lang="en-US" sz="2200" dirty="0"/>
              <a:t>January 14, 2016</a:t>
            </a:r>
          </a:p>
          <a:p>
            <a:pPr marL="0" indent="0">
              <a:buNone/>
            </a:pPr>
            <a:r>
              <a:rPr lang="en-US" sz="2400" b="1" dirty="0"/>
              <a:t>STAC Members:  </a:t>
            </a:r>
            <a:r>
              <a:rPr lang="en-US" sz="2200" u="sng" dirty="0"/>
              <a:t>Lara Fowler (PSU),</a:t>
            </a:r>
            <a:r>
              <a:rPr lang="en-US" sz="2200" dirty="0"/>
              <a:t> Denice </a:t>
            </a:r>
            <a:r>
              <a:rPr lang="en-US" sz="2200" dirty="0" err="1"/>
              <a:t>Wardrop</a:t>
            </a:r>
            <a:r>
              <a:rPr lang="en-US" sz="2200" dirty="0"/>
              <a:t> (PSU), Carl Hershner (VIMS), Kirk Havens (VIMS)  </a:t>
            </a:r>
          </a:p>
          <a:p>
            <a:pPr marL="0" indent="0">
              <a:buNone/>
            </a:pPr>
            <a:r>
              <a:rPr lang="en-US" sz="2400" b="1" dirty="0"/>
              <a:t>Objectives: </a:t>
            </a:r>
            <a:r>
              <a:rPr lang="en-US" sz="2400" dirty="0"/>
              <a:t> </a:t>
            </a:r>
          </a:p>
          <a:p>
            <a:pPr marL="914400" lvl="1" indent="-457200">
              <a:buFont typeface="+mj-lt"/>
              <a:buAutoNum type="arabicPeriod"/>
            </a:pPr>
            <a:r>
              <a:rPr lang="en-US" sz="2200" dirty="0"/>
              <a:t>Identify ways to enhance capacity of the Wetland Workgroup (WWG) via 2-year </a:t>
            </a:r>
            <a:r>
              <a:rPr lang="en-US" sz="2200" dirty="0" err="1"/>
              <a:t>Workplan</a:t>
            </a:r>
            <a:r>
              <a:rPr lang="en-US" sz="2200" dirty="0"/>
              <a:t> and</a:t>
            </a:r>
          </a:p>
          <a:p>
            <a:pPr marL="914400" lvl="1" indent="-457200">
              <a:buFont typeface="+mj-lt"/>
              <a:buAutoNum type="arabicPeriod"/>
            </a:pPr>
            <a:r>
              <a:rPr lang="en-US" sz="2200" dirty="0" smtClean="0"/>
              <a:t>Demonstrate </a:t>
            </a:r>
            <a:r>
              <a:rPr lang="en-US" sz="2200" dirty="0"/>
              <a:t>a pilot process on how other workgroups might similarly enhance their capacity to meet and implement their overall goals. </a:t>
            </a:r>
          </a:p>
          <a:p>
            <a:pPr marL="914400" lvl="1" indent="-457200">
              <a:buFont typeface="+mj-lt"/>
              <a:buAutoNum type="arabicPeriod"/>
            </a:pPr>
            <a:endParaRPr lang="en-US" sz="900" dirty="0"/>
          </a:p>
          <a:p>
            <a:pPr marL="0" indent="0">
              <a:buNone/>
            </a:pPr>
            <a:r>
              <a:rPr lang="en-US" sz="2400" b="1" dirty="0"/>
              <a:t>Outcome:  </a:t>
            </a:r>
            <a:r>
              <a:rPr lang="en-US" sz="2200" dirty="0"/>
              <a:t>A memo describing overall comments and recommendations, as well as specific comments to the Management Approaches was sent to Wetland Workgroup on 3/8/16.  Overall recommendations included: </a:t>
            </a:r>
          </a:p>
          <a:p>
            <a:pPr marL="914400" lvl="1" indent="-457200">
              <a:buFont typeface="+mj-lt"/>
              <a:buAutoNum type="arabicPeriod"/>
            </a:pPr>
            <a:r>
              <a:rPr lang="en-US" sz="2000" dirty="0"/>
              <a:t>Enlist the Management Board to advise on expectations for the Work Group</a:t>
            </a:r>
          </a:p>
          <a:p>
            <a:pPr marL="914400" lvl="1" indent="-457200">
              <a:buFont typeface="+mj-lt"/>
              <a:buAutoNum type="arabicPeriod"/>
            </a:pPr>
            <a:r>
              <a:rPr lang="en-US" sz="2000" dirty="0"/>
              <a:t>Define Work Group Management Actions vis a vis work being accomplished by others   </a:t>
            </a:r>
          </a:p>
          <a:p>
            <a:pPr marL="914400" lvl="1" indent="-457200">
              <a:buFont typeface="+mj-lt"/>
              <a:buAutoNum type="arabicPeriod"/>
            </a:pPr>
            <a:r>
              <a:rPr lang="en-US" sz="2000" dirty="0"/>
              <a:t>Work to include wetland function when meeting Wetlands outcome, not just acreage</a:t>
            </a:r>
          </a:p>
          <a:p>
            <a:pPr marL="457200" lvl="1" indent="0">
              <a:buNone/>
            </a:pPr>
            <a:endParaRPr lang="en-US" sz="900" dirty="0"/>
          </a:p>
          <a:p>
            <a:pPr marL="0" indent="0">
              <a:buNone/>
            </a:pPr>
            <a:r>
              <a:rPr lang="en-US" sz="2400" b="1" dirty="0"/>
              <a:t>Next Steps:  </a:t>
            </a:r>
            <a:r>
              <a:rPr lang="en-US" sz="2200" dirty="0"/>
              <a:t>Assist the WWG with continued support and guidance to enhance capacity; monitor the incorporation of recommendations; follow up with other workgroups on barriers and opportunities to enhance their capacity to meet their goals; consider STAC discussion on enhancing capacity. </a:t>
            </a:r>
          </a:p>
          <a:p>
            <a:pPr marL="0" indent="0">
              <a:buNone/>
            </a:pPr>
            <a:endParaRPr lang="en-US" dirty="0"/>
          </a:p>
        </p:txBody>
      </p:sp>
    </p:spTree>
    <p:extLst>
      <p:ext uri="{BB962C8B-B14F-4D97-AF65-F5344CB8AC3E}">
        <p14:creationId xmlns:p14="http://schemas.microsoft.com/office/powerpoint/2010/main" val="2475536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100" y="0"/>
            <a:ext cx="10426700" cy="1054100"/>
          </a:xfrm>
        </p:spPr>
        <p:txBody>
          <a:bodyPr>
            <a:normAutofit/>
          </a:bodyPr>
          <a:lstStyle/>
          <a:p>
            <a:pPr algn="ctr"/>
            <a:r>
              <a:rPr lang="en-US" sz="2800" b="1" dirty="0" smtClean="0"/>
              <a:t>Assessing Uncertainty Workshop</a:t>
            </a:r>
            <a:br>
              <a:rPr lang="en-US" sz="2800" b="1" dirty="0" smtClean="0"/>
            </a:br>
            <a:r>
              <a:rPr lang="en-US" sz="2800" i="1" dirty="0" smtClean="0"/>
              <a:t>Assessing Uncertainty in the Chesapeake Bay Modeling System</a:t>
            </a:r>
            <a:endParaRPr lang="en-US" sz="2800" b="1" dirty="0"/>
          </a:p>
        </p:txBody>
      </p:sp>
      <p:sp>
        <p:nvSpPr>
          <p:cNvPr id="3" name="Content Placeholder 2"/>
          <p:cNvSpPr>
            <a:spLocks noGrp="1"/>
          </p:cNvSpPr>
          <p:nvPr>
            <p:ph idx="1"/>
          </p:nvPr>
        </p:nvSpPr>
        <p:spPr>
          <a:xfrm>
            <a:off x="0" y="1270000"/>
            <a:ext cx="12192000" cy="5384800"/>
          </a:xfrm>
        </p:spPr>
        <p:txBody>
          <a:bodyPr>
            <a:noAutofit/>
          </a:bodyPr>
          <a:lstStyle/>
          <a:p>
            <a:pPr marL="0" indent="0">
              <a:buNone/>
            </a:pPr>
            <a:r>
              <a:rPr lang="en-US" sz="1800" b="1" dirty="0" smtClean="0"/>
              <a:t>Date:  </a:t>
            </a:r>
            <a:r>
              <a:rPr lang="en-US" sz="1800" dirty="0" smtClean="0"/>
              <a:t>February 1-2, 2016</a:t>
            </a:r>
          </a:p>
          <a:p>
            <a:pPr marL="0" indent="0">
              <a:buNone/>
            </a:pPr>
            <a:r>
              <a:rPr lang="en-US" sz="1800" b="1" dirty="0" smtClean="0"/>
              <a:t>STAC Members:  </a:t>
            </a:r>
            <a:r>
              <a:rPr lang="en-US" sz="1800" u="sng" dirty="0" smtClean="0"/>
              <a:t>Susan Julius (EPA),</a:t>
            </a:r>
            <a:r>
              <a:rPr lang="en-US" sz="1800" dirty="0" smtClean="0"/>
              <a:t> </a:t>
            </a:r>
            <a:r>
              <a:rPr lang="en-US" sz="1800" u="sng" dirty="0" err="1" smtClean="0"/>
              <a:t>Marjy</a:t>
            </a:r>
            <a:r>
              <a:rPr lang="en-US" sz="1800" u="sng" dirty="0" smtClean="0"/>
              <a:t> </a:t>
            </a:r>
            <a:r>
              <a:rPr lang="en-US" sz="1800" u="sng" dirty="0" err="1" smtClean="0"/>
              <a:t>Friedrichs</a:t>
            </a:r>
            <a:r>
              <a:rPr lang="en-US" sz="1800" u="sng" dirty="0" smtClean="0"/>
              <a:t> (VIMS), </a:t>
            </a:r>
            <a:r>
              <a:rPr lang="en-US" sz="1800" dirty="0" smtClean="0"/>
              <a:t>Carl </a:t>
            </a:r>
            <a:r>
              <a:rPr lang="en-US" sz="1800" dirty="0" err="1" smtClean="0"/>
              <a:t>Friedrichs</a:t>
            </a:r>
            <a:r>
              <a:rPr lang="en-US" sz="1800" dirty="0" smtClean="0"/>
              <a:t> (VIMS), Adel Shirmohammadi (UMD), Brian Benham (VT), Steve Newbold (EPA-NCEE), and Maria Herrmann (PSU)</a:t>
            </a:r>
            <a:endParaRPr lang="en-US" sz="1800" b="1" dirty="0" smtClean="0"/>
          </a:p>
          <a:p>
            <a:pPr marL="0" indent="0">
              <a:buNone/>
            </a:pPr>
            <a:r>
              <a:rPr lang="en-US" sz="1800" b="1" dirty="0" smtClean="0"/>
              <a:t>Objective:  </a:t>
            </a:r>
            <a:r>
              <a:rPr lang="en-US" sz="1800" dirty="0" smtClean="0"/>
              <a:t>To</a:t>
            </a:r>
            <a:r>
              <a:rPr lang="en-US" sz="1800" b="1" dirty="0" smtClean="0"/>
              <a:t> </a:t>
            </a:r>
            <a:r>
              <a:rPr lang="en-US" sz="1800" dirty="0" smtClean="0"/>
              <a:t>develop </a:t>
            </a:r>
            <a:r>
              <a:rPr lang="en-US" sz="1800" dirty="0"/>
              <a:t>approaches to assess uncertainty in the suite of CBP models to support the </a:t>
            </a:r>
            <a:r>
              <a:rPr lang="en-US" sz="1800" dirty="0" smtClean="0"/>
              <a:t>Mid-Point </a:t>
            </a:r>
            <a:r>
              <a:rPr lang="en-US" sz="1800" dirty="0"/>
              <a:t>Assessment of the </a:t>
            </a:r>
            <a:r>
              <a:rPr lang="en-US" sz="1800" dirty="0" smtClean="0"/>
              <a:t>TMDL.  </a:t>
            </a:r>
            <a:endParaRPr lang="en-US" sz="1800" b="1" dirty="0" smtClean="0"/>
          </a:p>
          <a:p>
            <a:pPr marL="0" indent="0">
              <a:buNone/>
            </a:pPr>
            <a:r>
              <a:rPr lang="en-US" sz="1800" b="1" dirty="0" smtClean="0"/>
              <a:t>Outcome/Recommendations: </a:t>
            </a:r>
          </a:p>
          <a:p>
            <a:pPr marL="0" indent="0">
              <a:buNone/>
            </a:pPr>
            <a:r>
              <a:rPr lang="en-US" sz="1800" dirty="0" smtClean="0"/>
              <a:t>#</a:t>
            </a:r>
            <a:r>
              <a:rPr lang="en-US" sz="1800" dirty="0"/>
              <a:t>1 – Identify how </a:t>
            </a:r>
            <a:r>
              <a:rPr lang="en-US" sz="1800" dirty="0" smtClean="0"/>
              <a:t>UQ </a:t>
            </a:r>
            <a:r>
              <a:rPr lang="en-US" sz="1800" dirty="0"/>
              <a:t>will be used in decision making</a:t>
            </a:r>
          </a:p>
          <a:p>
            <a:pPr marL="457200" lvl="1" indent="0">
              <a:buNone/>
            </a:pPr>
            <a:r>
              <a:rPr lang="en-US" sz="1400" dirty="0" smtClean="0"/>
              <a:t>a) Decision </a:t>
            </a:r>
            <a:r>
              <a:rPr lang="en-US" sz="1400" dirty="0"/>
              <a:t>structuring exercise at a workshop (basic level – goes through, what are the decisions, metrics, and what are the driving uncertainties that we are worried </a:t>
            </a:r>
            <a:r>
              <a:rPr lang="en-US" sz="1400" dirty="0" smtClean="0"/>
              <a:t>about; b) Understand </a:t>
            </a:r>
            <a:r>
              <a:rPr lang="en-US" sz="1400" dirty="0"/>
              <a:t>how uncertainty is communicated to decision makers and </a:t>
            </a:r>
            <a:r>
              <a:rPr lang="en-US" sz="1400" dirty="0" smtClean="0"/>
              <a:t>stakeholders; c) Start </a:t>
            </a:r>
            <a:r>
              <a:rPr lang="en-US" sz="1400" dirty="0"/>
              <a:t>framing decisions as probability distributions (make up for now or an educated guess) integrate with consequences/commitment (1-utility)</a:t>
            </a:r>
          </a:p>
          <a:p>
            <a:pPr marL="0" indent="0">
              <a:buNone/>
            </a:pPr>
            <a:r>
              <a:rPr lang="en-US" sz="1800" dirty="0"/>
              <a:t>#2 – Implement UQ as a route part of the modeling analysis and reporting including </a:t>
            </a:r>
            <a:r>
              <a:rPr lang="en-US" sz="1800" dirty="0" smtClean="0"/>
              <a:t>feedback </a:t>
            </a:r>
            <a:r>
              <a:rPr lang="en-US" sz="1800" dirty="0"/>
              <a:t>for model </a:t>
            </a:r>
            <a:r>
              <a:rPr lang="en-US" sz="1800" dirty="0" smtClean="0"/>
              <a:t>improvement</a:t>
            </a:r>
            <a:endParaRPr lang="en-US" sz="1800" dirty="0"/>
          </a:p>
          <a:p>
            <a:pPr marL="0" indent="0">
              <a:buNone/>
            </a:pPr>
            <a:r>
              <a:rPr lang="en-US" sz="1800" dirty="0"/>
              <a:t>#3 – Do something </a:t>
            </a:r>
            <a:r>
              <a:rPr lang="en-US" sz="1800" dirty="0" smtClean="0"/>
              <a:t>now</a:t>
            </a:r>
            <a:endParaRPr lang="en-US" sz="1800" dirty="0"/>
          </a:p>
          <a:p>
            <a:pPr marL="457200" lvl="1" indent="0">
              <a:buNone/>
            </a:pPr>
            <a:r>
              <a:rPr lang="en-US" sz="1400" dirty="0" smtClean="0"/>
              <a:t>a) List uncertainties; b) Identify </a:t>
            </a:r>
            <a:r>
              <a:rPr lang="en-US" sz="1400" dirty="0"/>
              <a:t>most sensitive </a:t>
            </a:r>
            <a:r>
              <a:rPr lang="en-US" sz="1400" dirty="0" smtClean="0"/>
              <a:t>parameters; c) Automatic calibration; d) Make </a:t>
            </a:r>
            <a:r>
              <a:rPr lang="en-US" sz="1400" dirty="0"/>
              <a:t>data and skill assessment results available</a:t>
            </a:r>
          </a:p>
          <a:p>
            <a:pPr marL="0" indent="0">
              <a:buNone/>
            </a:pPr>
            <a:r>
              <a:rPr lang="en-US" sz="1800" dirty="0"/>
              <a:t>#4 – Over the long term, identify resources to develop a computationally efficient method of formal uncertainty analysis through </a:t>
            </a:r>
            <a:r>
              <a:rPr lang="en-US" sz="1800" dirty="0" smtClean="0"/>
              <a:t>investigation </a:t>
            </a:r>
            <a:r>
              <a:rPr lang="en-US" sz="1800" dirty="0"/>
              <a:t>of </a:t>
            </a:r>
          </a:p>
          <a:p>
            <a:pPr marL="457200" lvl="1" indent="0">
              <a:buNone/>
            </a:pPr>
            <a:r>
              <a:rPr lang="en-US" sz="1400" dirty="0" smtClean="0"/>
              <a:t>a) Multiple models; b) Uncertainty-base calibration ; c) </a:t>
            </a:r>
            <a:r>
              <a:rPr lang="en-US" sz="1400" dirty="0" err="1" smtClean="0"/>
              <a:t>Bayesnet</a:t>
            </a:r>
            <a:r>
              <a:rPr lang="en-US" sz="1400" dirty="0" smtClean="0"/>
              <a:t>; d) Robust decision making</a:t>
            </a:r>
            <a:endParaRPr lang="en-US" sz="1800" b="1" dirty="0" smtClean="0"/>
          </a:p>
          <a:p>
            <a:pPr marL="0" indent="0">
              <a:buNone/>
            </a:pPr>
            <a:r>
              <a:rPr lang="en-US" sz="1800" b="1" dirty="0" smtClean="0"/>
              <a:t>Next Steps:  </a:t>
            </a:r>
            <a:r>
              <a:rPr lang="en-US" sz="1800" dirty="0" smtClean="0"/>
              <a:t>Workshop leads would like to summarize previous STAC recommendations regarding model uncertainty</a:t>
            </a:r>
          </a:p>
        </p:txBody>
      </p:sp>
    </p:spTree>
    <p:extLst>
      <p:ext uri="{BB962C8B-B14F-4D97-AF65-F5344CB8AC3E}">
        <p14:creationId xmlns:p14="http://schemas.microsoft.com/office/powerpoint/2010/main" val="19054684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282700"/>
          </a:xfrm>
        </p:spPr>
        <p:txBody>
          <a:bodyPr>
            <a:normAutofit fontScale="90000"/>
          </a:bodyPr>
          <a:lstStyle/>
          <a:p>
            <a:pPr algn="ctr"/>
            <a:r>
              <a:rPr lang="en-US" b="1" dirty="0" smtClean="0"/>
              <a:t>Optimization Workshop</a:t>
            </a:r>
            <a:br>
              <a:rPr lang="en-US" b="1" dirty="0" smtClean="0"/>
            </a:br>
            <a:r>
              <a:rPr lang="en-US" sz="3100" i="1" dirty="0" smtClean="0"/>
              <a:t>Cracking the WIP: Designing an Optimization Engine to Guide Efficient Bay Implementation</a:t>
            </a:r>
            <a:endParaRPr lang="en-US" sz="3100" b="1" i="1" dirty="0"/>
          </a:p>
        </p:txBody>
      </p:sp>
      <p:sp>
        <p:nvSpPr>
          <p:cNvPr id="3" name="Content Placeholder 2"/>
          <p:cNvSpPr>
            <a:spLocks noGrp="1"/>
          </p:cNvSpPr>
          <p:nvPr>
            <p:ph idx="1"/>
          </p:nvPr>
        </p:nvSpPr>
        <p:spPr>
          <a:xfrm>
            <a:off x="0" y="1612900"/>
            <a:ext cx="12192000" cy="5245100"/>
          </a:xfrm>
        </p:spPr>
        <p:txBody>
          <a:bodyPr>
            <a:normAutofit/>
          </a:bodyPr>
          <a:lstStyle/>
          <a:p>
            <a:pPr marL="0" indent="0">
              <a:buNone/>
            </a:pPr>
            <a:r>
              <a:rPr lang="en-US" sz="2000" b="1" dirty="0" smtClean="0"/>
              <a:t>Dates:  </a:t>
            </a:r>
            <a:r>
              <a:rPr lang="en-US" sz="2000" dirty="0" smtClean="0"/>
              <a:t>February 17-18, 2016</a:t>
            </a:r>
          </a:p>
          <a:p>
            <a:pPr marL="0" indent="0">
              <a:buNone/>
            </a:pPr>
            <a:endParaRPr lang="en-US" dirty="0" smtClean="0"/>
          </a:p>
          <a:p>
            <a:pPr marL="0" indent="0">
              <a:buNone/>
            </a:pPr>
            <a:r>
              <a:rPr lang="en-US" sz="2200" b="1" dirty="0" smtClean="0"/>
              <a:t>STAC Members:  </a:t>
            </a:r>
            <a:r>
              <a:rPr lang="en-US" sz="2000" u="sng" dirty="0" smtClean="0"/>
              <a:t>Lisa Wainger (UMCES), </a:t>
            </a:r>
            <a:r>
              <a:rPr lang="en-US" sz="2000" dirty="0" smtClean="0"/>
              <a:t>Marc Ribaudo (USDA-ERS)</a:t>
            </a:r>
          </a:p>
          <a:p>
            <a:pPr marL="0" indent="0">
              <a:buNone/>
            </a:pPr>
            <a:endParaRPr lang="en-US" sz="2200" b="1" dirty="0"/>
          </a:p>
          <a:p>
            <a:pPr marL="0" indent="0">
              <a:buNone/>
            </a:pPr>
            <a:r>
              <a:rPr lang="en-US" sz="2200" b="1" dirty="0" smtClean="0"/>
              <a:t>Objective</a:t>
            </a:r>
            <a:r>
              <a:rPr lang="en-US" sz="2200" dirty="0"/>
              <a:t>: </a:t>
            </a:r>
            <a:r>
              <a:rPr lang="en-US" sz="2200" dirty="0" smtClean="0"/>
              <a:t> </a:t>
            </a:r>
            <a:r>
              <a:rPr lang="en-US" sz="2000" dirty="0" smtClean="0"/>
              <a:t>To </a:t>
            </a:r>
            <a:r>
              <a:rPr lang="en-US" sz="2000" dirty="0"/>
              <a:t>develop the requirements of an optimization engine that can simplify and guide Bay jurisdictions’ efforts to develop </a:t>
            </a:r>
            <a:r>
              <a:rPr lang="en-US" sz="2000" dirty="0" smtClean="0"/>
              <a:t>WIPs and </a:t>
            </a:r>
            <a:r>
              <a:rPr lang="en-US" sz="2000" dirty="0"/>
              <a:t>Milestones that minimize implementation costs while achieving the required reductions and maximizing co-benefits. </a:t>
            </a:r>
            <a:endParaRPr lang="en-US" sz="2000" dirty="0" smtClean="0"/>
          </a:p>
          <a:p>
            <a:pPr marL="0" indent="0">
              <a:buNone/>
            </a:pPr>
            <a:endParaRPr lang="en-US" dirty="0" smtClean="0"/>
          </a:p>
          <a:p>
            <a:pPr marL="0" indent="0">
              <a:buNone/>
            </a:pPr>
            <a:r>
              <a:rPr lang="en-US" sz="2000" b="1" dirty="0" smtClean="0"/>
              <a:t>Outcome/Next Steps:</a:t>
            </a:r>
            <a:r>
              <a:rPr lang="en-US" sz="2000" dirty="0" smtClean="0"/>
              <a:t>  Develop an </a:t>
            </a:r>
            <a:r>
              <a:rPr lang="en-US" sz="2000" dirty="0"/>
              <a:t>o</a:t>
            </a:r>
            <a:r>
              <a:rPr lang="en-US" sz="2000" dirty="0" smtClean="0"/>
              <a:t>perational scope of work; develop realistic schedule; convene/retain team of </a:t>
            </a:r>
            <a:r>
              <a:rPr lang="en-US" sz="2000" dirty="0"/>
              <a:t>optimization experts; d</a:t>
            </a:r>
            <a:r>
              <a:rPr lang="en-US" sz="2000" dirty="0" smtClean="0"/>
              <a:t>raft </a:t>
            </a:r>
            <a:r>
              <a:rPr lang="en-US" sz="2000" dirty="0"/>
              <a:t>and distribute a 1-2 </a:t>
            </a:r>
            <a:r>
              <a:rPr lang="en-US" sz="2000" dirty="0" smtClean="0"/>
              <a:t>page summary </a:t>
            </a:r>
            <a:r>
              <a:rPr lang="en-US" sz="2000" dirty="0"/>
              <a:t>of primary results to </a:t>
            </a:r>
            <a:r>
              <a:rPr lang="en-US" sz="2000" dirty="0" smtClean="0"/>
              <a:t>WQGIT/MB in early April to expedite recommendation; MWG to provide oversight; </a:t>
            </a:r>
            <a:r>
              <a:rPr lang="en-US" sz="2000" dirty="0"/>
              <a:t>approach LGAC re: identify co-benefits for planning of recommendations.  </a:t>
            </a:r>
          </a:p>
        </p:txBody>
      </p:sp>
    </p:spTree>
    <p:extLst>
      <p:ext uri="{BB962C8B-B14F-4D97-AF65-F5344CB8AC3E}">
        <p14:creationId xmlns:p14="http://schemas.microsoft.com/office/powerpoint/2010/main" val="1930361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58900"/>
          </a:xfrm>
        </p:spPr>
        <p:txBody>
          <a:bodyPr>
            <a:normAutofit fontScale="90000"/>
          </a:bodyPr>
          <a:lstStyle/>
          <a:p>
            <a:pPr algn="ctr"/>
            <a:r>
              <a:rPr lang="en-US" b="1" dirty="0" smtClean="0"/>
              <a:t>Climate Change Workshop</a:t>
            </a:r>
            <a:r>
              <a:rPr lang="en-US" dirty="0" smtClean="0"/>
              <a:t/>
            </a:r>
            <a:br>
              <a:rPr lang="en-US" dirty="0" smtClean="0"/>
            </a:br>
            <a:r>
              <a:rPr lang="en-US" sz="2800" i="1" dirty="0" smtClean="0"/>
              <a:t>Development of Climate Projections for Use in the Chesapeake Bay Program Assessments</a:t>
            </a:r>
            <a:endParaRPr lang="en-US" dirty="0"/>
          </a:p>
        </p:txBody>
      </p:sp>
      <p:sp>
        <p:nvSpPr>
          <p:cNvPr id="3" name="Content Placeholder 2"/>
          <p:cNvSpPr>
            <a:spLocks noGrp="1"/>
          </p:cNvSpPr>
          <p:nvPr>
            <p:ph idx="1"/>
          </p:nvPr>
        </p:nvSpPr>
        <p:spPr>
          <a:xfrm>
            <a:off x="0" y="1298433"/>
            <a:ext cx="12192000" cy="5384800"/>
          </a:xfrm>
        </p:spPr>
        <p:txBody>
          <a:bodyPr>
            <a:normAutofit fontScale="70000" lnSpcReduction="20000"/>
          </a:bodyPr>
          <a:lstStyle/>
          <a:p>
            <a:pPr marL="0" indent="0">
              <a:buNone/>
            </a:pPr>
            <a:r>
              <a:rPr lang="en-US" b="1" dirty="0" smtClean="0"/>
              <a:t>Dates:  </a:t>
            </a:r>
            <a:r>
              <a:rPr lang="en-US" dirty="0" smtClean="0"/>
              <a:t>March 7-8, 2016</a:t>
            </a:r>
          </a:p>
          <a:p>
            <a:pPr marL="0" indent="0">
              <a:buNone/>
            </a:pPr>
            <a:endParaRPr lang="en-US" dirty="0"/>
          </a:p>
          <a:p>
            <a:pPr marL="0" indent="0">
              <a:buNone/>
            </a:pPr>
            <a:r>
              <a:rPr lang="en-US" b="1" dirty="0" smtClean="0"/>
              <a:t>STAC Members:  </a:t>
            </a:r>
            <a:r>
              <a:rPr lang="en-US" u="sng" dirty="0" smtClean="0"/>
              <a:t>Susan Julius (EPA),</a:t>
            </a:r>
            <a:r>
              <a:rPr lang="en-US" dirty="0" smtClean="0"/>
              <a:t> Ray </a:t>
            </a:r>
            <a:r>
              <a:rPr lang="en-US" dirty="0" err="1" smtClean="0"/>
              <a:t>Najjar</a:t>
            </a:r>
            <a:r>
              <a:rPr lang="en-US" dirty="0" smtClean="0"/>
              <a:t> (PSU &amp; Gubernatorial Alternate), </a:t>
            </a:r>
            <a:r>
              <a:rPr lang="en-US" dirty="0" err="1" smtClean="0"/>
              <a:t>Marjy</a:t>
            </a:r>
            <a:r>
              <a:rPr lang="en-US" dirty="0" smtClean="0"/>
              <a:t> </a:t>
            </a:r>
            <a:r>
              <a:rPr lang="en-US" dirty="0" err="1" smtClean="0"/>
              <a:t>Friedrichs</a:t>
            </a:r>
            <a:r>
              <a:rPr lang="en-US" dirty="0" smtClean="0"/>
              <a:t>, and Tom Ihde (ERT-NCBO)</a:t>
            </a:r>
          </a:p>
          <a:p>
            <a:pPr marL="0" indent="0">
              <a:buNone/>
            </a:pPr>
            <a:endParaRPr lang="en-US" dirty="0" smtClean="0"/>
          </a:p>
          <a:p>
            <a:pPr marL="0" indent="0">
              <a:buNone/>
            </a:pPr>
            <a:r>
              <a:rPr lang="en-US" b="1" dirty="0" smtClean="0"/>
              <a:t>Objective:  </a:t>
            </a:r>
            <a:r>
              <a:rPr lang="en-US" dirty="0" smtClean="0"/>
              <a:t>To discuss the </a:t>
            </a:r>
            <a:r>
              <a:rPr lang="en-US" dirty="0"/>
              <a:t>selection of various models, scenarios, downscaling techniques, and historical observation data to establish a framework for climate analysis in the </a:t>
            </a:r>
            <a:r>
              <a:rPr lang="en-US" dirty="0" smtClean="0"/>
              <a:t>CBP; To </a:t>
            </a:r>
            <a:r>
              <a:rPr lang="en-US" dirty="0"/>
              <a:t>assist the CBP with the selection process by addressing questions about climate variables of most concern, various approaches, climate characteristics, and climate change scenarios. </a:t>
            </a:r>
            <a:endParaRPr lang="en-US" b="1" dirty="0"/>
          </a:p>
          <a:p>
            <a:pPr marL="0" indent="0">
              <a:buNone/>
            </a:pPr>
            <a:endParaRPr lang="en-US" dirty="0" smtClean="0"/>
          </a:p>
          <a:p>
            <a:pPr marL="0" indent="0">
              <a:buNone/>
            </a:pPr>
            <a:r>
              <a:rPr lang="en-US" sz="2700" b="1" dirty="0" smtClean="0"/>
              <a:t>Outcome:  </a:t>
            </a:r>
            <a:r>
              <a:rPr lang="en-US" sz="2700" dirty="0" smtClean="0">
                <a:cs typeface="Arial" panose="020B0604020202020204" pitchFamily="34" charset="0"/>
              </a:rPr>
              <a:t>Convene </a:t>
            </a:r>
            <a:r>
              <a:rPr lang="en-US" sz="2700" dirty="0">
                <a:cs typeface="Arial" panose="020B0604020202020204" pitchFamily="34" charset="0"/>
              </a:rPr>
              <a:t>a group of the climate researchers to reach agreement on</a:t>
            </a:r>
            <a:r>
              <a:rPr lang="en-US" sz="2700" dirty="0" smtClean="0">
                <a:cs typeface="Arial" panose="020B0604020202020204" pitchFamily="34" charset="0"/>
              </a:rPr>
              <a:t>:  key </a:t>
            </a:r>
            <a:r>
              <a:rPr lang="en-US" sz="2700" dirty="0">
                <a:cs typeface="Arial" panose="020B0604020202020204" pitchFamily="34" charset="0"/>
              </a:rPr>
              <a:t>variables, </a:t>
            </a:r>
            <a:r>
              <a:rPr lang="en-US" sz="2700" dirty="0" smtClean="0">
                <a:cs typeface="Arial" panose="020B0604020202020204" pitchFamily="34" charset="0"/>
              </a:rPr>
              <a:t>suite </a:t>
            </a:r>
            <a:r>
              <a:rPr lang="en-US" sz="2700" dirty="0">
                <a:cs typeface="Arial" panose="020B0604020202020204" pitchFamily="34" charset="0"/>
              </a:rPr>
              <a:t>of GCMs to apply, </a:t>
            </a:r>
            <a:r>
              <a:rPr lang="en-US" sz="2700" dirty="0" smtClean="0">
                <a:cs typeface="Arial" panose="020B0604020202020204" pitchFamily="34" charset="0"/>
              </a:rPr>
              <a:t>downscaling </a:t>
            </a:r>
            <a:r>
              <a:rPr lang="en-US" sz="2700" dirty="0">
                <a:cs typeface="Arial" panose="020B0604020202020204" pitchFamily="34" charset="0"/>
              </a:rPr>
              <a:t>techniques to apply, PET models to </a:t>
            </a:r>
            <a:r>
              <a:rPr lang="en-US" sz="2700" dirty="0" smtClean="0">
                <a:cs typeface="Arial" panose="020B0604020202020204" pitchFamily="34" charset="0"/>
              </a:rPr>
              <a:t>apply, process </a:t>
            </a:r>
            <a:r>
              <a:rPr lang="en-US" sz="2700" dirty="0">
                <a:cs typeface="Arial" panose="020B0604020202020204" pitchFamily="34" charset="0"/>
              </a:rPr>
              <a:t>to evaluate outputs of all of the above, </a:t>
            </a:r>
            <a:r>
              <a:rPr lang="en-US" sz="2700" dirty="0" smtClean="0">
                <a:cs typeface="Arial" panose="020B0604020202020204" pitchFamily="34" charset="0"/>
              </a:rPr>
              <a:t>and range </a:t>
            </a:r>
            <a:r>
              <a:rPr lang="en-US" sz="2700" dirty="0">
                <a:cs typeface="Arial" panose="020B0604020202020204" pitchFamily="34" charset="0"/>
              </a:rPr>
              <a:t>of scenarios to </a:t>
            </a:r>
            <a:r>
              <a:rPr lang="en-US" sz="2700" dirty="0" smtClean="0">
                <a:cs typeface="Arial" panose="020B0604020202020204" pitchFamily="34" charset="0"/>
              </a:rPr>
              <a:t>run. </a:t>
            </a:r>
            <a:r>
              <a:rPr lang="en-US" sz="2700" dirty="0">
                <a:cs typeface="Arial" panose="020B0604020202020204" pitchFamily="34" charset="0"/>
              </a:rPr>
              <a:t>Convene a group of the wetlands and sea level rise researchers to reach agreement on: </a:t>
            </a:r>
            <a:r>
              <a:rPr lang="en-US" sz="2700" dirty="0" smtClean="0">
                <a:cs typeface="Arial" panose="020B0604020202020204" pitchFamily="34" charset="0"/>
              </a:rPr>
              <a:t> sea </a:t>
            </a:r>
            <a:r>
              <a:rPr lang="en-US" sz="2700" dirty="0">
                <a:cs typeface="Arial" panose="020B0604020202020204" pitchFamily="34" charset="0"/>
              </a:rPr>
              <a:t>level rise estimates to apply, </a:t>
            </a:r>
            <a:r>
              <a:rPr lang="en-US" sz="2700" dirty="0" smtClean="0">
                <a:cs typeface="Arial" panose="020B0604020202020204" pitchFamily="34" charset="0"/>
              </a:rPr>
              <a:t>how </a:t>
            </a:r>
            <a:r>
              <a:rPr lang="en-US" sz="2700" dirty="0">
                <a:cs typeface="Arial" panose="020B0604020202020204" pitchFamily="34" charset="0"/>
              </a:rPr>
              <a:t>to best go about simulating the effect of SLR on wetlands, </a:t>
            </a:r>
            <a:r>
              <a:rPr lang="en-US" sz="2700" dirty="0" smtClean="0">
                <a:cs typeface="Arial" panose="020B0604020202020204" pitchFamily="34" charset="0"/>
              </a:rPr>
              <a:t>and range </a:t>
            </a:r>
            <a:r>
              <a:rPr lang="en-US" sz="2700" dirty="0">
                <a:cs typeface="Arial" panose="020B0604020202020204" pitchFamily="34" charset="0"/>
              </a:rPr>
              <a:t>of SLR scenarios to </a:t>
            </a:r>
            <a:r>
              <a:rPr lang="en-US" sz="2700" dirty="0" smtClean="0">
                <a:cs typeface="Arial" panose="020B0604020202020204" pitchFamily="34" charset="0"/>
              </a:rPr>
              <a:t>run. </a:t>
            </a:r>
            <a:endParaRPr lang="en-US" sz="2700" dirty="0">
              <a:cs typeface="Arial" panose="020B0604020202020204" pitchFamily="34" charset="0"/>
            </a:endParaRPr>
          </a:p>
          <a:p>
            <a:pPr marL="0" indent="0">
              <a:buNone/>
            </a:pPr>
            <a:endParaRPr lang="en-US" dirty="0" smtClean="0"/>
          </a:p>
          <a:p>
            <a:pPr marL="0" indent="0">
              <a:buNone/>
            </a:pPr>
            <a:r>
              <a:rPr lang="en-US" b="1" dirty="0" smtClean="0"/>
              <a:t>Next Steps:  </a:t>
            </a:r>
            <a:r>
              <a:rPr lang="en-US" dirty="0">
                <a:cs typeface="Arial" panose="020B0604020202020204" pitchFamily="34" charset="0"/>
              </a:rPr>
              <a:t>CBPO Modeling Team </a:t>
            </a:r>
            <a:r>
              <a:rPr lang="en-US" dirty="0" smtClean="0">
                <a:cs typeface="Arial" panose="020B0604020202020204" pitchFamily="34" charset="0"/>
              </a:rPr>
              <a:t>and Climate </a:t>
            </a:r>
            <a:r>
              <a:rPr lang="en-US" dirty="0">
                <a:cs typeface="Arial" panose="020B0604020202020204" pitchFamily="34" charset="0"/>
              </a:rPr>
              <a:t>Change Coordinator draft up proposed climate change assessment framework based on workshop </a:t>
            </a:r>
            <a:r>
              <a:rPr lang="en-US" dirty="0" smtClean="0">
                <a:cs typeface="Arial" panose="020B0604020202020204" pitchFamily="34" charset="0"/>
              </a:rPr>
              <a:t>proceedings. </a:t>
            </a:r>
            <a:endParaRPr lang="en-US" dirty="0">
              <a:cs typeface="Arial" panose="020B0604020202020204" pitchFamily="34" charset="0"/>
            </a:endParaRPr>
          </a:p>
          <a:p>
            <a:pPr marL="0" indent="0">
              <a:buNone/>
            </a:pPr>
            <a:endParaRPr lang="en-US" b="1" dirty="0" smtClean="0"/>
          </a:p>
          <a:p>
            <a:pPr marL="0" indent="0">
              <a:buNone/>
            </a:pPr>
            <a:r>
              <a:rPr lang="en-US" dirty="0" smtClean="0"/>
              <a:t>STAC Peer Review of Assessment Framework – Summer 2016</a:t>
            </a:r>
          </a:p>
          <a:p>
            <a:endParaRPr lang="en-US" dirty="0"/>
          </a:p>
        </p:txBody>
      </p:sp>
    </p:spTree>
    <p:extLst>
      <p:ext uri="{BB962C8B-B14F-4D97-AF65-F5344CB8AC3E}">
        <p14:creationId xmlns:p14="http://schemas.microsoft.com/office/powerpoint/2010/main" val="3803807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81100"/>
          </a:xfrm>
        </p:spPr>
        <p:txBody>
          <a:bodyPr/>
          <a:lstStyle/>
          <a:p>
            <a:pPr algn="ctr"/>
            <a:r>
              <a:rPr lang="en-US" b="1" dirty="0" smtClean="0"/>
              <a:t>Criteria Addendum Review</a:t>
            </a:r>
            <a:br>
              <a:rPr lang="en-US" b="1" dirty="0" smtClean="0"/>
            </a:br>
            <a:r>
              <a:rPr lang="en-US" sz="2800" i="1" dirty="0" smtClean="0"/>
              <a:t>2015 Chesapeake Bay Water Quality Criteria Addendum</a:t>
            </a:r>
            <a:endParaRPr lang="en-US" b="1" dirty="0"/>
          </a:p>
        </p:txBody>
      </p:sp>
      <p:sp>
        <p:nvSpPr>
          <p:cNvPr id="3" name="Content Placeholder 2"/>
          <p:cNvSpPr>
            <a:spLocks noGrp="1"/>
          </p:cNvSpPr>
          <p:nvPr>
            <p:ph idx="1"/>
          </p:nvPr>
        </p:nvSpPr>
        <p:spPr>
          <a:xfrm>
            <a:off x="0" y="1371600"/>
            <a:ext cx="12192000" cy="5222383"/>
          </a:xfrm>
        </p:spPr>
        <p:txBody>
          <a:bodyPr>
            <a:normAutofit fontScale="92500" lnSpcReduction="20000"/>
          </a:bodyPr>
          <a:lstStyle/>
          <a:p>
            <a:pPr marL="0" indent="0">
              <a:buNone/>
            </a:pPr>
            <a:r>
              <a:rPr lang="en-US" b="1" dirty="0" smtClean="0"/>
              <a:t>Date:  </a:t>
            </a:r>
            <a:r>
              <a:rPr lang="en-US" sz="2600" dirty="0" smtClean="0"/>
              <a:t>Active (Winter/Spring 2016)</a:t>
            </a:r>
          </a:p>
          <a:p>
            <a:pPr marL="0" indent="0">
              <a:buNone/>
            </a:pPr>
            <a:endParaRPr lang="en-US" b="1" dirty="0" smtClean="0"/>
          </a:p>
          <a:p>
            <a:pPr marL="0" indent="0">
              <a:buNone/>
            </a:pPr>
            <a:r>
              <a:rPr lang="en-US" b="1" dirty="0" smtClean="0"/>
              <a:t>STAC Members:  </a:t>
            </a:r>
            <a:r>
              <a:rPr lang="en-US" sz="2600" u="sng" dirty="0" err="1" smtClean="0"/>
              <a:t>Marjy</a:t>
            </a:r>
            <a:r>
              <a:rPr lang="en-US" sz="2600" u="sng" dirty="0" smtClean="0"/>
              <a:t> </a:t>
            </a:r>
            <a:r>
              <a:rPr lang="en-US" sz="2600" u="sng" dirty="0" err="1" smtClean="0"/>
              <a:t>Friedrichs</a:t>
            </a:r>
            <a:r>
              <a:rPr lang="en-US" sz="2600" u="sng" dirty="0" smtClean="0"/>
              <a:t> (VIMS) </a:t>
            </a:r>
            <a:r>
              <a:rPr lang="en-US" sz="2600" dirty="0" smtClean="0"/>
              <a:t>and Bill Ball (CRC)</a:t>
            </a:r>
          </a:p>
          <a:p>
            <a:pPr marL="0" indent="0">
              <a:buNone/>
            </a:pPr>
            <a:endParaRPr lang="en-US" dirty="0" smtClean="0"/>
          </a:p>
          <a:p>
            <a:pPr marL="0" indent="0">
              <a:buNone/>
            </a:pPr>
            <a:r>
              <a:rPr lang="en-US" b="1" dirty="0" smtClean="0"/>
              <a:t>Objective:  </a:t>
            </a:r>
            <a:r>
              <a:rPr lang="en-US" sz="2600" dirty="0" smtClean="0"/>
              <a:t>Organize/conduct peer review of the 2015 Ambient Water Quality Criteria for Dissolved Oxygen, Water Clarity, and Chlorophyll </a:t>
            </a:r>
            <a:r>
              <a:rPr lang="en-US" sz="2600" i="1" dirty="0" smtClean="0"/>
              <a:t>a</a:t>
            </a:r>
            <a:r>
              <a:rPr lang="en-US" sz="2600" dirty="0" smtClean="0"/>
              <a:t> for the Chesapeake Bay and Its Tidal Tributaries; answer/address review questions. </a:t>
            </a:r>
          </a:p>
          <a:p>
            <a:pPr marL="0" indent="0">
              <a:buNone/>
            </a:pPr>
            <a:endParaRPr lang="en-US" dirty="0" smtClean="0"/>
          </a:p>
          <a:p>
            <a:pPr marL="0" indent="0">
              <a:buNone/>
            </a:pPr>
            <a:r>
              <a:rPr lang="en-US" b="1" dirty="0" smtClean="0"/>
              <a:t>Status:  </a:t>
            </a:r>
            <a:r>
              <a:rPr lang="en-US" sz="2600" dirty="0" smtClean="0"/>
              <a:t>Ongoing; review panel and addendum report authors met via webinar for an briefing on 2/12; review panel meet (~4hrs) on 3/11 to discuss initial findings/recommendations. Review panel sent </a:t>
            </a:r>
            <a:r>
              <a:rPr lang="en-US" sz="2600" dirty="0" err="1" smtClean="0"/>
              <a:t>Marjy</a:t>
            </a:r>
            <a:r>
              <a:rPr lang="en-US" sz="2600" dirty="0" smtClean="0"/>
              <a:t> a summary of main points/initial review earlier this week.  </a:t>
            </a:r>
          </a:p>
          <a:p>
            <a:pPr marL="0" indent="0">
              <a:buNone/>
            </a:pPr>
            <a:endParaRPr lang="en-US" dirty="0" smtClean="0"/>
          </a:p>
          <a:p>
            <a:pPr marL="0" indent="0">
              <a:buNone/>
            </a:pPr>
            <a:r>
              <a:rPr lang="en-US" b="1" dirty="0" smtClean="0"/>
              <a:t>Next Steps:  </a:t>
            </a:r>
            <a:r>
              <a:rPr lang="en-US" sz="2600" dirty="0" smtClean="0"/>
              <a:t>Additional clarification needed – review panel will meet with Peter Tango (USGS-CBPO) on 3/21 for a (~3 </a:t>
            </a:r>
            <a:r>
              <a:rPr lang="en-US" sz="2600" dirty="0" err="1" smtClean="0"/>
              <a:t>hr</a:t>
            </a:r>
            <a:r>
              <a:rPr lang="en-US" sz="2600" dirty="0" smtClean="0"/>
              <a:t>) Q &amp; A session. </a:t>
            </a:r>
          </a:p>
        </p:txBody>
      </p:sp>
    </p:spTree>
    <p:extLst>
      <p:ext uri="{BB962C8B-B14F-4D97-AF65-F5344CB8AC3E}">
        <p14:creationId xmlns:p14="http://schemas.microsoft.com/office/powerpoint/2010/main" val="741279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smtClean="0"/>
              <a:t>Microbeads/plastics Review</a:t>
            </a:r>
            <a:br>
              <a:rPr lang="en-US" b="1" dirty="0" smtClean="0"/>
            </a:br>
            <a:r>
              <a:rPr lang="en-US" sz="2800" i="1" dirty="0" smtClean="0"/>
              <a:t>Technical Review of Microbeads/</a:t>
            </a:r>
            <a:r>
              <a:rPr lang="en-US" sz="2800" i="1" dirty="0" err="1" smtClean="0"/>
              <a:t>Microplastics</a:t>
            </a:r>
            <a:r>
              <a:rPr lang="en-US" sz="2800" i="1" dirty="0" smtClean="0"/>
              <a:t> in the Chesapeake Bay</a:t>
            </a:r>
            <a:endParaRPr lang="en-US" b="1" dirty="0"/>
          </a:p>
        </p:txBody>
      </p:sp>
      <p:sp>
        <p:nvSpPr>
          <p:cNvPr id="3" name="Content Placeholder 2"/>
          <p:cNvSpPr>
            <a:spLocks noGrp="1"/>
          </p:cNvSpPr>
          <p:nvPr>
            <p:ph idx="1"/>
          </p:nvPr>
        </p:nvSpPr>
        <p:spPr>
          <a:xfrm>
            <a:off x="103031" y="1587500"/>
            <a:ext cx="12088969" cy="4942089"/>
          </a:xfrm>
        </p:spPr>
        <p:txBody>
          <a:bodyPr>
            <a:normAutofit fontScale="77500" lnSpcReduction="20000"/>
          </a:bodyPr>
          <a:lstStyle/>
          <a:p>
            <a:pPr marL="0" indent="0">
              <a:buNone/>
            </a:pPr>
            <a:r>
              <a:rPr lang="en-US" b="1" dirty="0" smtClean="0"/>
              <a:t>Date:  </a:t>
            </a:r>
            <a:r>
              <a:rPr lang="en-US" dirty="0" smtClean="0"/>
              <a:t>Active (Winter/Spring 2016)</a:t>
            </a:r>
          </a:p>
          <a:p>
            <a:pPr marL="0" indent="0">
              <a:buNone/>
            </a:pPr>
            <a:endParaRPr lang="en-US" dirty="0" smtClean="0"/>
          </a:p>
          <a:p>
            <a:pPr marL="0" indent="0">
              <a:buNone/>
            </a:pPr>
            <a:r>
              <a:rPr lang="en-US" b="1" dirty="0" smtClean="0"/>
              <a:t>STAC Members:  </a:t>
            </a:r>
            <a:r>
              <a:rPr lang="en-US" u="sng" dirty="0" smtClean="0"/>
              <a:t>Denice </a:t>
            </a:r>
            <a:r>
              <a:rPr lang="en-US" u="sng" dirty="0" err="1" smtClean="0"/>
              <a:t>Wardrop</a:t>
            </a:r>
            <a:r>
              <a:rPr lang="en-US" u="sng" dirty="0" smtClean="0"/>
              <a:t> (PSU),</a:t>
            </a:r>
            <a:r>
              <a:rPr lang="en-US" dirty="0" smtClean="0"/>
              <a:t> Charles </a:t>
            </a:r>
            <a:r>
              <a:rPr lang="en-US" dirty="0" err="1" smtClean="0"/>
              <a:t>Bott</a:t>
            </a:r>
            <a:r>
              <a:rPr lang="en-US" dirty="0" smtClean="0"/>
              <a:t> (HRSD), and Kirk Havens (VIMS)</a:t>
            </a:r>
            <a:endParaRPr lang="en-US" u="sng" dirty="0" smtClean="0"/>
          </a:p>
          <a:p>
            <a:pPr marL="0" indent="0">
              <a:buNone/>
            </a:pPr>
            <a:endParaRPr lang="en-US" b="1" dirty="0" smtClean="0"/>
          </a:p>
          <a:p>
            <a:pPr marL="0" indent="0">
              <a:buNone/>
            </a:pPr>
            <a:r>
              <a:rPr lang="en-US" b="1" dirty="0"/>
              <a:t>Objective: </a:t>
            </a:r>
            <a:r>
              <a:rPr lang="en-US" dirty="0"/>
              <a:t>T</a:t>
            </a:r>
            <a:r>
              <a:rPr lang="en-US" dirty="0" smtClean="0"/>
              <a:t>echnical </a:t>
            </a:r>
            <a:r>
              <a:rPr lang="en-US" dirty="0"/>
              <a:t>review </a:t>
            </a:r>
            <a:r>
              <a:rPr lang="en-US" dirty="0" smtClean="0"/>
              <a:t>to </a:t>
            </a:r>
            <a:r>
              <a:rPr lang="en-US" dirty="0"/>
              <a:t>identify (1) sources of </a:t>
            </a:r>
            <a:r>
              <a:rPr lang="en-US" dirty="0" err="1"/>
              <a:t>microplastics</a:t>
            </a:r>
            <a:r>
              <a:rPr lang="en-US" dirty="0"/>
              <a:t> in the Chesapeake Bay, (2) known impacts of </a:t>
            </a:r>
            <a:r>
              <a:rPr lang="en-US" dirty="0" err="1"/>
              <a:t>microplastics</a:t>
            </a:r>
            <a:r>
              <a:rPr lang="en-US" dirty="0"/>
              <a:t> on aquatic life and human health, (3) data gaps, and (4) policy actions to reduce </a:t>
            </a:r>
            <a:r>
              <a:rPr lang="en-US" dirty="0" err="1"/>
              <a:t>microplastics</a:t>
            </a:r>
            <a:r>
              <a:rPr lang="en-US" dirty="0"/>
              <a:t>. </a:t>
            </a:r>
            <a:r>
              <a:rPr lang="en-US" dirty="0" smtClean="0"/>
              <a:t>Due </a:t>
            </a:r>
            <a:r>
              <a:rPr lang="en-US" dirty="0"/>
              <a:t>to new federal legislation, the review panel </a:t>
            </a:r>
            <a:r>
              <a:rPr lang="en-US" dirty="0" smtClean="0"/>
              <a:t>modified </a:t>
            </a:r>
            <a:r>
              <a:rPr lang="en-US" dirty="0"/>
              <a:t>the scope of this review to further emphasize the issues. </a:t>
            </a:r>
            <a:endParaRPr lang="en-US" b="1" dirty="0"/>
          </a:p>
          <a:p>
            <a:pPr marL="0" indent="0">
              <a:buNone/>
            </a:pPr>
            <a:endParaRPr lang="en-US" b="1" dirty="0" smtClean="0"/>
          </a:p>
          <a:p>
            <a:pPr marL="0" indent="0">
              <a:buNone/>
            </a:pPr>
            <a:r>
              <a:rPr lang="en-US" b="1" dirty="0" smtClean="0"/>
              <a:t>Outcome:  </a:t>
            </a:r>
            <a:r>
              <a:rPr lang="en-US" dirty="0" smtClean="0"/>
              <a:t>The </a:t>
            </a:r>
            <a:r>
              <a:rPr lang="en-US" dirty="0" err="1"/>
              <a:t>Microbead</a:t>
            </a:r>
            <a:r>
              <a:rPr lang="en-US" dirty="0"/>
              <a:t>-Free Waters Act (</a:t>
            </a:r>
            <a:r>
              <a:rPr lang="en-US" dirty="0" err="1"/>
              <a:t>i</a:t>
            </a:r>
            <a:r>
              <a:rPr lang="en-US" dirty="0"/>
              <a:t>) does not mitigate all sources of microbeads to aquatic habitats (i.e., only applies to rinse-off personal care products), and (ii) is restrictive when it comes to potential innovative technological solutions (i.e., it may prevent use of any new types of plastic microbeads in some applications, even if they are environmentally benign). </a:t>
            </a:r>
            <a:endParaRPr lang="en-US" dirty="0" smtClean="0"/>
          </a:p>
          <a:p>
            <a:pPr marL="0" indent="0">
              <a:buNone/>
            </a:pPr>
            <a:endParaRPr lang="en-US" dirty="0" smtClean="0"/>
          </a:p>
          <a:p>
            <a:pPr marL="0" indent="0">
              <a:buNone/>
            </a:pPr>
            <a:r>
              <a:rPr lang="en-US" b="1" dirty="0" smtClean="0"/>
              <a:t>Next Steps:  </a:t>
            </a:r>
            <a:r>
              <a:rPr lang="en-US" dirty="0" smtClean="0"/>
              <a:t>Expand the review scope to further define legislative language on biodegradability, etc.  </a:t>
            </a:r>
          </a:p>
          <a:p>
            <a:endParaRPr lang="en-US" dirty="0"/>
          </a:p>
        </p:txBody>
      </p:sp>
    </p:spTree>
    <p:extLst>
      <p:ext uri="{BB962C8B-B14F-4D97-AF65-F5344CB8AC3E}">
        <p14:creationId xmlns:p14="http://schemas.microsoft.com/office/powerpoint/2010/main" val="4083517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TotalTime>
  <Words>1406</Words>
  <Application>Microsoft Office PowerPoint</Application>
  <PresentationFormat>Widescreen</PresentationFormat>
  <Paragraphs>74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Recent STAC Activity Summary</vt:lpstr>
      <vt:lpstr>Conowingo Workshop Conowingo Infill Influence on Chesapeake Water Quality</vt:lpstr>
      <vt:lpstr>Enhancing Capacity Workshop Linking the Wetland Workplan Goals to Enhance Capacity, Increase Implementation </vt:lpstr>
      <vt:lpstr>Assessing Uncertainty Workshop Assessing Uncertainty in the Chesapeake Bay Modeling System</vt:lpstr>
      <vt:lpstr>Optimization Workshop Cracking the WIP: Designing an Optimization Engine to Guide Efficient Bay Implementation</vt:lpstr>
      <vt:lpstr>Climate Change Workshop Development of Climate Projections for Use in the Chesapeake Bay Program Assessments</vt:lpstr>
      <vt:lpstr>Criteria Addendum Review 2015 Chesapeake Bay Water Quality Criteria Addendum</vt:lpstr>
      <vt:lpstr>Microbeads/plastics Review Technical Review of Microbeads/Microplastics in the Chesapeake Bay</vt:lpstr>
    </vt:vector>
  </TitlesOfParts>
  <Company>Smithsonian Institution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STAC Recent Activity Summary</dc:title>
  <dc:creator>Gardner, Natalie</dc:creator>
  <cp:lastModifiedBy>Natalie Gardner</cp:lastModifiedBy>
  <cp:revision>45</cp:revision>
  <dcterms:created xsi:type="dcterms:W3CDTF">2016-03-09T15:03:50Z</dcterms:created>
  <dcterms:modified xsi:type="dcterms:W3CDTF">2016-03-16T10:46:55Z</dcterms:modified>
</cp:coreProperties>
</file>