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3" r:id="rId3"/>
    <p:sldId id="260" r:id="rId4"/>
    <p:sldId id="258" r:id="rId5"/>
    <p:sldId id="265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24A8C-7CF6-40C9-BC8E-3B5AA7415A11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E2C6-5223-4CAD-810E-7650BDA0E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193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24A8C-7CF6-40C9-BC8E-3B5AA7415A11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E2C6-5223-4CAD-810E-7650BDA0E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55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24A8C-7CF6-40C9-BC8E-3B5AA7415A11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E2C6-5223-4CAD-810E-7650BDA0E3A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9919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24A8C-7CF6-40C9-BC8E-3B5AA7415A11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E2C6-5223-4CAD-810E-7650BDA0E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675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24A8C-7CF6-40C9-BC8E-3B5AA7415A11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E2C6-5223-4CAD-810E-7650BDA0E3A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209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24A8C-7CF6-40C9-BC8E-3B5AA7415A11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E2C6-5223-4CAD-810E-7650BDA0E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00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24A8C-7CF6-40C9-BC8E-3B5AA7415A11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E2C6-5223-4CAD-810E-7650BDA0E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259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24A8C-7CF6-40C9-BC8E-3B5AA7415A11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E2C6-5223-4CAD-810E-7650BDA0E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197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24A8C-7CF6-40C9-BC8E-3B5AA7415A11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E2C6-5223-4CAD-810E-7650BDA0E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90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24A8C-7CF6-40C9-BC8E-3B5AA7415A11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E2C6-5223-4CAD-810E-7650BDA0E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97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24A8C-7CF6-40C9-BC8E-3B5AA7415A11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E2C6-5223-4CAD-810E-7650BDA0E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78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24A8C-7CF6-40C9-BC8E-3B5AA7415A11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E2C6-5223-4CAD-810E-7650BDA0E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8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24A8C-7CF6-40C9-BC8E-3B5AA7415A11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E2C6-5223-4CAD-810E-7650BDA0E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314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24A8C-7CF6-40C9-BC8E-3B5AA7415A11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E2C6-5223-4CAD-810E-7650BDA0E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01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24A8C-7CF6-40C9-BC8E-3B5AA7415A11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E2C6-5223-4CAD-810E-7650BDA0E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0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E2C6-5223-4CAD-810E-7650BDA0E3A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24A8C-7CF6-40C9-BC8E-3B5AA7415A11}" type="datetimeFigureOut">
              <a:rPr lang="en-US" smtClean="0"/>
              <a:t>3/16/2016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79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24A8C-7CF6-40C9-BC8E-3B5AA7415A11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320E2C6-5223-4CAD-810E-7650BDA0E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818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655" y="1045029"/>
            <a:ext cx="9480704" cy="4049485"/>
          </a:xfrm>
        </p:spPr>
        <p:txBody>
          <a:bodyPr/>
          <a:lstStyle/>
          <a:p>
            <a:pPr algn="ctr"/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STAC Activity Products </a:t>
            </a:r>
            <a:b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36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Follow-up from STAC Effectiveness Retreat</a:t>
            </a:r>
            <a:r>
              <a:rPr lang="en-US" sz="3600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3600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STAC 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Chair Lisa Wainger and STAC Coordinator Natalie Gardner</a:t>
            </a:r>
            <a:r>
              <a:rPr lang="en-US" sz="3600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March 16, 2016</a:t>
            </a:r>
            <a:r>
              <a:rPr lang="en-US" sz="3600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en-US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1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4116" y="464722"/>
            <a:ext cx="8596668" cy="775063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STAC Effectiveness Retreat Follow Up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20042"/>
            <a:ext cx="10870232" cy="4347942"/>
          </a:xfrm>
        </p:spPr>
        <p:txBody>
          <a:bodyPr/>
          <a:lstStyle/>
          <a:p>
            <a:pPr marL="0" lvl="0" indent="0">
              <a:buNone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How can STAC be most effective with our products?  </a:t>
            </a:r>
            <a:endParaRPr lang="en-US" sz="24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0" lvl="0" indent="0">
              <a:buNone/>
            </a:pPr>
            <a:endParaRPr lang="en-US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STAC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</a:rPr>
              <a:t>has a number of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tools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</a:rPr>
              <a:t>including workshops, issue or synthesis papers, and peer or independent reviews. 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How can we best use these tools to ensure STAC is most effective?  </a:t>
            </a:r>
            <a:endParaRPr lang="en-US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How can we make STAC reports more effective?  </a:t>
            </a:r>
            <a:endParaRPr lang="en-US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US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</a:rPr>
              <a:t>What products could we use for recent/upcoming STAC activities? </a:t>
            </a:r>
            <a:endParaRPr lang="en-US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US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Should supplemental products be substituted for a workshop report?  </a:t>
            </a:r>
          </a:p>
          <a:p>
            <a:endParaRPr lang="en-US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914400" lvl="2" indent="0">
              <a:buNone/>
            </a:pPr>
            <a:endParaRPr lang="en-US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775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3632" y="106480"/>
            <a:ext cx="6519113" cy="1021773"/>
          </a:xfrm>
        </p:spPr>
        <p:txBody>
          <a:bodyPr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Product Examples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4796" y="1128253"/>
            <a:ext cx="6730859" cy="5227219"/>
          </a:xfrm>
        </p:spPr>
        <p:txBody>
          <a:bodyPr>
            <a:noAutofit/>
          </a:bodyPr>
          <a:lstStyle/>
          <a:p>
            <a:r>
              <a:rPr lang="en-US" sz="2000" dirty="0" smtClean="0">
                <a:latin typeface="Calibri" panose="020F0502020204030204" pitchFamily="34" charset="0"/>
              </a:rPr>
              <a:t>White Papers/Issue Papers/Synthesis</a:t>
            </a:r>
            <a:endParaRPr lang="en-US" sz="2000" dirty="0">
              <a:latin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</a:rPr>
              <a:t>Research Brief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</a:rPr>
              <a:t>Marcellus one-pager 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Factsheets</a:t>
            </a:r>
          </a:p>
          <a:p>
            <a:r>
              <a:rPr lang="en-US" sz="2000" dirty="0">
                <a:latin typeface="Calibri" panose="020F0502020204030204" pitchFamily="34" charset="0"/>
              </a:rPr>
              <a:t>Bring back red sheets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</a:rPr>
              <a:t>Directed towards policy makers </a:t>
            </a:r>
            <a:endParaRPr lang="en-US" sz="2000" dirty="0">
              <a:latin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</a:rPr>
              <a:t>News </a:t>
            </a:r>
            <a:r>
              <a:rPr lang="en-US" sz="2000" dirty="0">
                <a:latin typeface="Calibri" panose="020F0502020204030204" pitchFamily="34" charset="0"/>
              </a:rPr>
              <a:t>and Science Blasts </a:t>
            </a:r>
            <a:endParaRPr lang="en-US" sz="2000" dirty="0" smtClean="0">
              <a:latin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</a:rPr>
              <a:t>“Presence </a:t>
            </a:r>
            <a:r>
              <a:rPr lang="en-US" sz="2000" dirty="0">
                <a:latin typeface="Calibri" panose="020F0502020204030204" pitchFamily="34" charset="0"/>
              </a:rPr>
              <a:t>is a </a:t>
            </a:r>
            <a:r>
              <a:rPr lang="en-US" sz="2000" dirty="0" smtClean="0">
                <a:latin typeface="Calibri" panose="020F0502020204030204" pitchFamily="34" charset="0"/>
              </a:rPr>
              <a:t>product” </a:t>
            </a: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STAC network is vast – spread knowledge individually</a:t>
            </a: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Effective placement of members throughout meetings, 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Calibri" panose="020F0502020204030204" pitchFamily="34" charset="0"/>
              </a:rPr>
              <a:t>forums, and calls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7323" y="1128253"/>
            <a:ext cx="3783716" cy="4987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87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540" y="403371"/>
            <a:ext cx="8596668" cy="73666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Making Reports </a:t>
            </a:r>
            <a:r>
              <a:rPr lang="en-US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More Effective</a:t>
            </a:r>
            <a:endParaRPr lang="en-US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6715" y="1425039"/>
            <a:ext cx="9452318" cy="4928261"/>
          </a:xfrm>
        </p:spPr>
        <p:txBody>
          <a:bodyPr>
            <a:normAutofit/>
          </a:bodyPr>
          <a:lstStyle/>
          <a:p>
            <a:r>
              <a:rPr lang="en-US" sz="2200" dirty="0" smtClean="0">
                <a:latin typeface="Calibri" panose="020F0502020204030204" pitchFamily="34" charset="0"/>
              </a:rPr>
              <a:t>Short (1-2 pg.) executive summary </a:t>
            </a:r>
          </a:p>
          <a:p>
            <a:r>
              <a:rPr lang="en-US" sz="2200" dirty="0" smtClean="0">
                <a:latin typeface="Calibri" panose="020F0502020204030204" pitchFamily="34" charset="0"/>
              </a:rPr>
              <a:t>Report authors pull out 2-3 main “take-home” points</a:t>
            </a:r>
          </a:p>
          <a:p>
            <a:pPr lvl="1"/>
            <a:r>
              <a:rPr lang="en-US" sz="2200" dirty="0" smtClean="0">
                <a:latin typeface="Calibri" panose="020F0502020204030204" pitchFamily="34" charset="0"/>
              </a:rPr>
              <a:t>Prioritize points</a:t>
            </a:r>
          </a:p>
          <a:p>
            <a:r>
              <a:rPr lang="en-US" sz="2200" dirty="0">
                <a:latin typeface="Calibri" panose="020F0502020204030204" pitchFamily="34" charset="0"/>
              </a:rPr>
              <a:t>Email main points to targeted </a:t>
            </a:r>
            <a:r>
              <a:rPr lang="en-US" sz="2200" dirty="0" smtClean="0">
                <a:latin typeface="Calibri" panose="020F0502020204030204" pitchFamily="34" charset="0"/>
              </a:rPr>
              <a:t>audiences</a:t>
            </a:r>
          </a:p>
          <a:p>
            <a:pPr lvl="1"/>
            <a:r>
              <a:rPr lang="en-US" sz="2200" dirty="0" smtClean="0">
                <a:latin typeface="Calibri" panose="020F0502020204030204" pitchFamily="34" charset="0"/>
              </a:rPr>
              <a:t>Include CBP leadership;</a:t>
            </a:r>
            <a:r>
              <a:rPr lang="en-US" sz="2200" dirty="0">
                <a:latin typeface="Calibri" panose="020F0502020204030204" pitchFamily="34" charset="0"/>
              </a:rPr>
              <a:t> </a:t>
            </a:r>
            <a:r>
              <a:rPr lang="en-US" sz="2200" dirty="0" smtClean="0">
                <a:latin typeface="Calibri" panose="020F0502020204030204" pitchFamily="34" charset="0"/>
              </a:rPr>
              <a:t>ensures responsiveness</a:t>
            </a:r>
          </a:p>
          <a:p>
            <a:r>
              <a:rPr lang="en-US" sz="2200" dirty="0" smtClean="0">
                <a:latin typeface="Calibri" panose="020F0502020204030204" pitchFamily="34" charset="0"/>
              </a:rPr>
              <a:t>Translate main points into a format suitable for general audiences </a:t>
            </a:r>
          </a:p>
          <a:p>
            <a:r>
              <a:rPr lang="en-US" sz="2200" dirty="0" smtClean="0">
                <a:latin typeface="Calibri" panose="020F0502020204030204" pitchFamily="34" charset="0"/>
              </a:rPr>
              <a:t>Increase collaboration with CBP Communications Workgroup 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Ex:  CBP articles, podcasts, YouTube videos, blogs, TED Talks etc. </a:t>
            </a:r>
          </a:p>
          <a:p>
            <a:r>
              <a:rPr lang="en-US" sz="2200" dirty="0" smtClean="0">
                <a:latin typeface="Calibri" panose="020F0502020204030204" pitchFamily="34" charset="0"/>
              </a:rPr>
              <a:t>Five minute briefing at Management Board (MB) meetings</a:t>
            </a:r>
            <a:endParaRPr lang="en-US" sz="2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74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0478" y="404780"/>
            <a:ext cx="4638590" cy="770876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</a:rPr>
              <a:t>R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ecent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</a:rPr>
              <a:t>STAC activities?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5738" y="1662491"/>
            <a:ext cx="4184035" cy="2201457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err="1"/>
              <a:t>Conowingo</a:t>
            </a:r>
            <a:r>
              <a:rPr lang="en-US" sz="2400" dirty="0"/>
              <a:t> Workshop</a:t>
            </a:r>
          </a:p>
          <a:p>
            <a:r>
              <a:rPr lang="en-US" sz="2400" dirty="0"/>
              <a:t>Enhancing Capacity Workshop</a:t>
            </a:r>
          </a:p>
          <a:p>
            <a:r>
              <a:rPr lang="en-US" sz="2400" dirty="0"/>
              <a:t>Assessing </a:t>
            </a:r>
            <a:r>
              <a:rPr lang="en-US" sz="2400" dirty="0" smtClean="0"/>
              <a:t>Uncertainty Workshop</a:t>
            </a:r>
          </a:p>
          <a:p>
            <a:r>
              <a:rPr lang="en-US" sz="2400" dirty="0" smtClean="0"/>
              <a:t>Optimization Workshop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0079" y="1633605"/>
            <a:ext cx="4184034" cy="2230343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Climate Change Workshop</a:t>
            </a:r>
          </a:p>
          <a:p>
            <a:r>
              <a:rPr lang="en-US" sz="2400" dirty="0" smtClean="0"/>
              <a:t>Criteria Addendum Review</a:t>
            </a:r>
          </a:p>
          <a:p>
            <a:r>
              <a:rPr lang="en-US" sz="2400" dirty="0" err="1" smtClean="0"/>
              <a:t>Microplastics</a:t>
            </a:r>
            <a:r>
              <a:rPr lang="en-US" sz="2400" dirty="0" smtClean="0"/>
              <a:t> Review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595121" y="4475249"/>
            <a:ext cx="885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What product(s) would be most effective?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04050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853" y="320634"/>
            <a:ext cx="8596668" cy="76002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Planning/Communication Tools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711" y="1389413"/>
            <a:ext cx="9772952" cy="475882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</a:rPr>
              <a:t>Annual </a:t>
            </a:r>
            <a:r>
              <a:rPr lang="en-US" sz="2400" dirty="0" smtClean="0">
                <a:latin typeface="Calibri" panose="020F0502020204030204" pitchFamily="34" charset="0"/>
              </a:rPr>
              <a:t>planning to guide topics and products of STAC activities?</a:t>
            </a:r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</a:rPr>
              <a:t>End of the year report of activities</a:t>
            </a: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What has STAC accomplished? </a:t>
            </a: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What business still needs more attention? </a:t>
            </a:r>
          </a:p>
          <a:p>
            <a:r>
              <a:rPr lang="en-US" sz="2400" dirty="0">
                <a:latin typeface="Calibri" panose="020F0502020204030204" pitchFamily="34" charset="0"/>
              </a:rPr>
              <a:t>C</a:t>
            </a:r>
            <a:r>
              <a:rPr lang="en-US" sz="2400" dirty="0" smtClean="0">
                <a:latin typeface="Calibri" panose="020F0502020204030204" pitchFamily="34" charset="0"/>
              </a:rPr>
              <a:t>ollaboration with </a:t>
            </a:r>
            <a:r>
              <a:rPr lang="en-US" sz="2400" dirty="0">
                <a:latin typeface="Calibri" panose="020F0502020204030204" pitchFamily="34" charset="0"/>
              </a:rPr>
              <a:t>GITs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</a:rPr>
              <a:t>Kristin Saunders – New Cross-Program Coordinator </a:t>
            </a:r>
          </a:p>
          <a:p>
            <a:r>
              <a:rPr lang="en-US" sz="2400" dirty="0" smtClean="0">
                <a:latin typeface="Calibri" panose="020F0502020204030204" pitchFamily="34" charset="0"/>
              </a:rPr>
              <a:t>Annual Meeting with LGAC/CAC</a:t>
            </a: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Help distribute STAC products to appropriate audiences</a:t>
            </a: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Provide advice for questions left unanswered </a:t>
            </a:r>
          </a:p>
        </p:txBody>
      </p:sp>
    </p:spTree>
    <p:extLst>
      <p:ext uri="{BB962C8B-B14F-4D97-AF65-F5344CB8AC3E}">
        <p14:creationId xmlns:p14="http://schemas.microsoft.com/office/powerpoint/2010/main" val="6525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347</TotalTime>
  <Words>290</Words>
  <Application>Microsoft Office PowerPoint</Application>
  <PresentationFormat>Widescreen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Trebuchet MS</vt:lpstr>
      <vt:lpstr>Wingdings 3</vt:lpstr>
      <vt:lpstr>Facet</vt:lpstr>
      <vt:lpstr>               STAC Activity Products  Follow-up from STAC Effectiveness Retreat  STAC Chair Lisa Wainger and STAC Coordinator Natalie Gardner March 16, 2016 </vt:lpstr>
      <vt:lpstr>STAC Effectiveness Retreat Follow Up</vt:lpstr>
      <vt:lpstr>Product Examples</vt:lpstr>
      <vt:lpstr>Making Reports More Effective</vt:lpstr>
      <vt:lpstr>Recent STAC activities? </vt:lpstr>
      <vt:lpstr>Planning/Communication Tools</vt:lpstr>
    </vt:vector>
  </TitlesOfParts>
  <Company>Smithsonian Institution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Alternative STAC Activity Products</dc:title>
  <dc:creator>Kelly, Renee</dc:creator>
  <cp:lastModifiedBy>Natalie Gardner</cp:lastModifiedBy>
  <cp:revision>42</cp:revision>
  <dcterms:created xsi:type="dcterms:W3CDTF">2016-03-09T20:13:29Z</dcterms:created>
  <dcterms:modified xsi:type="dcterms:W3CDTF">2016-03-16T10:44:33Z</dcterms:modified>
</cp:coreProperties>
</file>