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362" r:id="rId3"/>
    <p:sldId id="364" r:id="rId4"/>
    <p:sldId id="374" r:id="rId5"/>
    <p:sldId id="375" r:id="rId6"/>
    <p:sldId id="376" r:id="rId7"/>
    <p:sldId id="391" r:id="rId8"/>
    <p:sldId id="410" r:id="rId9"/>
    <p:sldId id="406" r:id="rId10"/>
    <p:sldId id="407" r:id="rId11"/>
    <p:sldId id="408" r:id="rId12"/>
    <p:sldId id="404" r:id="rId13"/>
    <p:sldId id="405" r:id="rId14"/>
    <p:sldId id="409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003366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84690" autoAdjust="0"/>
  </p:normalViewPr>
  <p:slideViewPr>
    <p:cSldViewPr>
      <p:cViewPr varScale="1">
        <p:scale>
          <a:sx n="79" d="100"/>
          <a:sy n="79" d="100"/>
        </p:scale>
        <p:origin x="-16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4F8FE2F5-B998-4C7F-A6DD-FD8FB3F18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2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9D51D09-749D-41DA-BF1B-BDA66F5C6F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90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80D1ED4-7CA6-4CCE-A3E4-DFF058177EBF}" type="slidenum">
              <a:rPr lang="en-US">
                <a:latin typeface="Arial" charset="0"/>
              </a:rPr>
              <a:pPr eaLnBrk="1" hangingPunct="1"/>
              <a:t>1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221E601-C799-4D36-94EE-D28D41373A6B}" type="slidenum">
              <a:rPr lang="en-US">
                <a:latin typeface="Arial" charset="0"/>
              </a:rPr>
              <a:pPr eaLnBrk="1" hangingPunct="1"/>
              <a:t>2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4289C88-A7F2-4885-BA67-4874FD790357}" type="slidenum">
              <a:rPr lang="en-US">
                <a:latin typeface="Arial" charset="0"/>
              </a:rPr>
              <a:pPr eaLnBrk="1" hangingPunct="1"/>
              <a:t>3</a:t>
            </a:fld>
            <a:endParaRPr lang="en-US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51D09-749D-41DA-BF1B-BDA66F5C6F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0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613F2F9-A91F-491B-82FB-9BE993B72435}" type="slidenum">
              <a:rPr lang="en-US">
                <a:latin typeface="Arial" charset="0"/>
              </a:rPr>
              <a:pPr eaLnBrk="1" hangingPunct="1"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My</a:t>
            </a:r>
            <a:r>
              <a:rPr lang="en-US" baseline="0" dirty="0" smtClean="0"/>
              <a:t> bag story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7B1D3-D1A1-4077-A7FD-CCDB299D927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51D09-749D-41DA-BF1B-BDA66F5C6F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50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1600" b="1" dirty="0" smtClean="0"/>
              <a:t>This slide demonstrates the problem we have and why we are spreading the social marketing word.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We typically allocate a disproportionate amount of resources for the smallest groups.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We try education, and when that doesn’t work, we create laws and spend money and time enforcing them.</a:t>
            </a:r>
            <a:endParaRPr lang="en-US" sz="1600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D7A7BEA-7A6E-4D26-A062-8568536672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01CC1C-ED84-4F46-A243-4430BF664F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5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769AB-B6A7-446B-91DD-3A263EADC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14CCE-1A92-4F35-9FBF-EE639CD04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8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4D0C9-E1B6-4052-B25E-B2D02489DD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6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1D987-D896-47ED-9C45-B4BBA3400D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8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37394-C56D-4AB3-9967-973584664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9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4F9E6-7F69-433D-8F7B-56C39E8C39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0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F250B-03C4-4E4F-BF35-3B6CFE5AD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4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3D6DC-72B7-4C54-BAA2-96C0FB45B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0F911-9812-490D-B463-B51FEB4012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F43D5-7A89-41A5-9F55-ED9AEB334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8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1C97755-6F4C-4171-A328-1527FB8E703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8392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50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450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5000" smtClean="0">
                <a:latin typeface="Times New Roman" pitchFamily="18" charset="0"/>
              </a:rPr>
              <a:t/>
            </a:r>
            <a:br>
              <a:rPr lang="en-US" sz="5000" smtClean="0">
                <a:latin typeface="Times New Roman" pitchFamily="18" charset="0"/>
              </a:rPr>
            </a:br>
            <a:endParaRPr lang="en-US" sz="5000" i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5814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lnSpc>
                <a:spcPct val="90000"/>
              </a:lnSpc>
            </a:pPr>
            <a:endParaRPr lang="en-US" sz="3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100" name="Picture 8" descr="Camp Found Logo-lg 2 li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11872"/>
            <a:ext cx="243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CBT%20logo%20in%20circ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91163"/>
            <a:ext cx="12477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WSA8x5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435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457200" y="426720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FF00"/>
                </a:solidFill>
                <a:latin typeface="Tempus Sans ITC" pitchFamily="82" charset="0"/>
              </a:rPr>
              <a:t>Behavior Change Triumphs and Challenges </a:t>
            </a:r>
            <a:endParaRPr lang="en-US" sz="2800" b="1" dirty="0">
              <a:solidFill>
                <a:srgbClr val="FFFF00"/>
              </a:solidFill>
              <a:latin typeface="Tempus Sans ITC" pitchFamily="82" charset="0"/>
            </a:endParaRPr>
          </a:p>
        </p:txBody>
      </p:sp>
      <p:pic>
        <p:nvPicPr>
          <p:cNvPr id="4104" name="Picture 8" descr="NFWF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483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Giving people more information does not always result in a behavior change</a:t>
            </a:r>
            <a:r>
              <a:rPr lang="en-US" dirty="0" smtClean="0">
                <a:solidFill>
                  <a:srgbClr val="FFFF00"/>
                </a:solidFill>
              </a:rPr>
              <a:t>…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Community Based Social Marketing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D6DC-72B7-4C54-BAA2-96C0FB45B76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7" t="16456" r="49290" b="15052"/>
          <a:stretch/>
        </p:blipFill>
        <p:spPr bwMode="auto">
          <a:xfrm>
            <a:off x="5867400" y="340894"/>
            <a:ext cx="2249905" cy="587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6548"/>
            <a:ext cx="4191000" cy="562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3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981200"/>
            <a:ext cx="8886825" cy="47244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pPr marL="0" indent="0">
              <a:buNone/>
            </a:pPr>
            <a:r>
              <a:rPr lang="en-US" sz="2000" b="1" dirty="0" smtClean="0"/>
              <a:t>Adapted from Everett Rogers, Jay </a:t>
            </a:r>
            <a:r>
              <a:rPr lang="en-US" sz="2000" b="1" dirty="0" err="1" smtClean="0"/>
              <a:t>Kassirer</a:t>
            </a:r>
            <a:r>
              <a:rPr lang="en-US" sz="2000" b="1" dirty="0" smtClean="0"/>
              <a:t>, Mike Rothschild, Dave Ward,  Kristen Cooley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51502-21D3-479A-83FA-F9066785C8D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990600" y="228600"/>
          <a:ext cx="7239000" cy="554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7543732" imgH="5829300" progId="AcroExch.Document.7">
                  <p:embed/>
                </p:oleObj>
              </mc:Choice>
              <mc:Fallback>
                <p:oleObj name="Acrobat Document" r:id="rId4" imgW="7543732" imgH="58293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"/>
                        <a:ext cx="7239000" cy="5541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74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229600" cy="1143000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Source: Schultz, P.W. May 2010. Social Marketing: A Community-Based Approach. 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Presentation prepared for the USEPA, RCC Web Academy. May 20, 2010.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6317316" cy="52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96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WSA Lessons Learned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1148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Focus on ONE behavior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Identify the right audience and learn all you can about them – resist the urge to advocate.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Technical assistance is a MUST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 on 1 conversations are extremely effective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Focus on the “Help Me”s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takes a long time and many contacts to change behavior.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0C9-E1B6-4052-B25E-B2D02489DD2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Rot="1"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Anne Arundel County </a:t>
            </a:r>
            <a:b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Watershed Summary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04800" y="1981200"/>
            <a:ext cx="419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20000"/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 watersheds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20000"/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354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sub-watersheds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20000"/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35 sub-watersheds with &gt;30% impervious area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20000"/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75 sub-watersheds with 20% - 30% impervious area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916363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D0B7FAB-9910-4D67-BB9D-039984AC1B9E}" type="slidenum">
              <a:rPr lang="en-US">
                <a:latin typeface="Arial" charset="0"/>
              </a:rPr>
              <a:pPr eaLnBrk="1" hangingPunct="1"/>
              <a:t>3</a:t>
            </a:fld>
            <a:endParaRPr lang="en-US">
              <a:latin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534400" cy="6705600"/>
          </a:xfrm>
        </p:spPr>
        <p:txBody>
          <a:bodyPr/>
          <a:lstStyle/>
          <a:p>
            <a:pPr marL="455613" indent="-455613" eaLnBrk="1" hangingPunct="1">
              <a:lnSpc>
                <a:spcPct val="90000"/>
              </a:lnSpc>
              <a:buFontTx/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HOW: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</a:rPr>
              <a:t>   Network Resources to Build                                          Capacity and Provide Support</a:t>
            </a:r>
          </a:p>
          <a:p>
            <a:pPr marL="455613" indent="-455613" eaLnBrk="1" hangingPunct="1">
              <a:lnSpc>
                <a:spcPct val="90000"/>
              </a:lnSpc>
              <a:buFontTx/>
              <a:buNone/>
            </a:pPr>
            <a:endParaRPr lang="en-US" sz="4000" b="1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455613" indent="-455613"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</a:rPr>
              <a:t>Identify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citizens within communities who are capable of and willing to act as 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</a:rPr>
              <a:t>Master Watershed Stewards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</a:p>
          <a:p>
            <a:pPr marL="455613" indent="-455613" eaLnBrk="1" hangingPunct="1">
              <a:buClr>
                <a:srgbClr val="FF0000"/>
              </a:buClr>
              <a:buFontTx/>
              <a:buNone/>
            </a:pPr>
            <a:endParaRPr lang="en-US" sz="9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455613" indent="-455613" eaLnBrk="1" hangingPunct="1">
              <a:buClr>
                <a:srgbClr val="FF0000"/>
              </a:buClr>
            </a:pP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</a:rPr>
              <a:t>Educate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an army of 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</a:rPr>
              <a:t>Master Watershed Stewards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on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relevant Bay issues to engage, empower and coordinate communities to take action.   </a:t>
            </a:r>
          </a:p>
          <a:p>
            <a:pPr marL="455613" indent="-455613" eaLnBrk="1" hangingPunct="1">
              <a:buClr>
                <a:srgbClr val="FF0000"/>
              </a:buClr>
            </a:pPr>
            <a:endParaRPr lang="en-US" sz="9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455613" indent="-455613" eaLnBrk="1" hangingPunct="1">
              <a:buClr>
                <a:srgbClr val="FF0000"/>
              </a:buClr>
            </a:pP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</a:rPr>
              <a:t>Support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</a:rPr>
              <a:t>Master Watershed Stewards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with a consortium of support professionals and resources as they carry out education and restoration initiatives.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What do Master Watershed Stewards do? </a:t>
            </a:r>
            <a:br>
              <a:rPr lang="en-US" sz="3200" dirty="0" smtClean="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Bell MT" pitchFamily="18" charset="0"/>
                <a:cs typeface="Times New Roman" pitchFamily="18" charset="0"/>
              </a:rPr>
              <a:t> Assess Their Neighborhood</a:t>
            </a:r>
            <a:r>
              <a:rPr lang="en-US" sz="3200" dirty="0" smtClean="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DB26049-0E00-454C-B944-387724B4AECF}" type="slidenum">
              <a:rPr lang="en-US">
                <a:latin typeface="Arial" charset="0"/>
              </a:rPr>
              <a:pPr eaLnBrk="1" hangingPunct="1"/>
              <a:t>4</a:t>
            </a:fld>
            <a:endParaRPr lang="en-US">
              <a:latin typeface="Arial" charset="0"/>
            </a:endParaRPr>
          </a:p>
        </p:txBody>
      </p:sp>
      <p:pic>
        <p:nvPicPr>
          <p:cNvPr id="10244" name="Picture 2" descr="DSCN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pictures 00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t="18317" r="7172"/>
          <a:stretch/>
        </p:blipFill>
        <p:spPr>
          <a:xfrm>
            <a:off x="142363" y="1656772"/>
            <a:ext cx="5720419" cy="400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F4900FB-B519-49E7-9430-2AEC5783287B}" type="slidenum">
              <a:rPr lang="en-US">
                <a:latin typeface="Arial" charset="0"/>
              </a:rPr>
              <a:pPr eaLnBrk="1" hangingPunct="1"/>
              <a:t>5</a:t>
            </a:fld>
            <a:endParaRPr lang="en-US"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15900"/>
            <a:ext cx="8229600" cy="138430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+mj-ea"/>
                <a:cs typeface="Times New Roman" pitchFamily="18" charset="0"/>
              </a:rPr>
              <a:t>What do Master Watershed Stewards do?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Bell MT" pitchFamily="18" charset="0"/>
                <a:cs typeface="Times New Roman" pitchFamily="18" charset="0"/>
              </a:rPr>
              <a:t>Educate and Engage their Community</a:t>
            </a:r>
            <a:r>
              <a:rPr lang="en-US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+mj-ea"/>
                <a:cs typeface="Times New Roman" pitchFamily="18" charset="0"/>
              </a:rPr>
              <a:t>  </a:t>
            </a:r>
          </a:p>
        </p:txBody>
      </p:sp>
      <p:pic>
        <p:nvPicPr>
          <p:cNvPr id="11268" name="Content Placeholder 3" descr="0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828800"/>
            <a:ext cx="47767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Content Placeholder 3" descr="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4719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304800" y="5780088"/>
            <a:ext cx="8534400" cy="1077912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ell MT" pitchFamily="18" charset="0"/>
              </a:rPr>
              <a:t>Over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Bell MT" pitchFamily="18" charset="0"/>
              </a:rPr>
              <a:t>130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Bell MT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ell MT" pitchFamily="18" charset="0"/>
              </a:rPr>
              <a:t>presentations and outreach events were held, reaching over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Bell MT" pitchFamily="18" charset="0"/>
              </a:rPr>
              <a:t>10,000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ell MT" pitchFamily="18" charset="0"/>
              </a:rPr>
              <a:t>people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A2CD6FE-72F2-490F-BF3D-31EE565ED18B}" type="slidenum">
              <a:rPr lang="en-US">
                <a:latin typeface="Arial" charset="0"/>
              </a:rPr>
              <a:pPr eaLnBrk="1" hangingPunct="1"/>
              <a:t>6</a:t>
            </a:fld>
            <a:endParaRPr lang="en-US"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304800"/>
            <a:ext cx="8229600" cy="138430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+mj-ea"/>
                <a:cs typeface="Times New Roman" pitchFamily="18" charset="0"/>
              </a:rPr>
              <a:t>What do Master Watershed Stewards do?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Bell MT" pitchFamily="18" charset="0"/>
                <a:cs typeface="Times New Roman" pitchFamily="18" charset="0"/>
              </a:rPr>
              <a:t>Coordinate Action</a:t>
            </a:r>
            <a:r>
              <a:rPr lang="en-US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+mj-ea"/>
                <a:cs typeface="Times New Roman" pitchFamily="18" charset="0"/>
              </a:rPr>
              <a:t>  </a:t>
            </a:r>
          </a:p>
        </p:txBody>
      </p:sp>
      <p:pic>
        <p:nvPicPr>
          <p:cNvPr id="12292" name="Picture 1" descr="Poop1-10_pres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7575"/>
            <a:ext cx="1981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:\ALL-USERS\GENERAL\Watershed Stewards Academy\Photos\2010 April Class Restoration\New Folder\DSCN01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0400" y="2362200"/>
            <a:ext cx="2438400" cy="182880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2294" name="Picture 3" descr="S:\ALL-USERS\GENERAL\Watershed Stewards Academy\Photos\2010 June Simon Property Crofton\P1000322al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41957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207803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527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 descr="pictures 00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" y="1524000"/>
            <a:ext cx="3505200" cy="461963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Reduce Pollutants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0" y="1524000"/>
            <a:ext cx="3505200" cy="461963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RainScape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32384BD-C792-4259-91A0-2270E80C4B34}" type="slidenum">
              <a:rPr lang="en-US">
                <a:latin typeface="Arial" charset="0"/>
              </a:rPr>
              <a:pPr eaLnBrk="1" hangingPunct="1"/>
              <a:t>7</a:t>
            </a:fld>
            <a:endParaRPr lang="en-US">
              <a:latin typeface="Arial" charset="0"/>
            </a:endParaRP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4876800" y="457200"/>
            <a:ext cx="3962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FF00"/>
                </a:solidFill>
                <a:latin typeface="Bell MT" pitchFamily="18" charset="0"/>
              </a:rPr>
              <a:t>Master Watershed </a:t>
            </a:r>
            <a:r>
              <a:rPr lang="en-US" sz="2800" dirty="0" smtClean="0">
                <a:solidFill>
                  <a:srgbClr val="FFFF00"/>
                </a:solidFill>
                <a:latin typeface="Bell MT" pitchFamily="18" charset="0"/>
              </a:rPr>
              <a:t>Stewards:  2013 Accomplishmen</a:t>
            </a:r>
            <a:r>
              <a:rPr lang="en-US" sz="2800" dirty="0" smtClean="0">
                <a:solidFill>
                  <a:srgbClr val="FFFF00"/>
                </a:solidFill>
                <a:latin typeface="Bell MT" pitchFamily="18" charset="0"/>
              </a:rPr>
              <a:t>ts</a:t>
            </a:r>
            <a:endParaRPr lang="en-US" sz="2800" dirty="0">
              <a:solidFill>
                <a:srgbClr val="FFFF00"/>
              </a:solidFill>
              <a:latin typeface="Bell MT" pitchFamily="18" charset="0"/>
            </a:endParaRP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5029200" y="2052638"/>
            <a:ext cx="3810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Bell MT" pitchFamily="18" charset="0"/>
              </a:rPr>
              <a:t>400,000 sf restoration installed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Bell MT" pitchFamily="18" charset="0"/>
              </a:rPr>
              <a:t>5,000 native plants and trees planted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Bell MT" pitchFamily="18" charset="0"/>
              </a:rPr>
              <a:t>2,000 volunteers engaged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Bell MT" pitchFamily="18" charset="0"/>
              </a:rPr>
              <a:t>10,000 people reached with  direct outreach and education</a:t>
            </a:r>
            <a:r>
              <a:rPr lang="en-US" sz="2400" b="1" dirty="0" smtClean="0">
                <a:solidFill>
                  <a:srgbClr val="FFFF00"/>
                </a:solidFill>
                <a:latin typeface="Bell MT" pitchFamily="18" charset="0"/>
              </a:rPr>
              <a:t>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Bell MT" pitchFamily="18" charset="0"/>
              </a:rPr>
              <a:t>Some behavior changes are very hard to measure.  </a:t>
            </a:r>
            <a:endParaRPr lang="en-US" sz="2400" b="1" dirty="0" smtClean="0">
              <a:solidFill>
                <a:srgbClr val="FFFF00"/>
              </a:solidFill>
              <a:latin typeface="Bell MT" pitchFamily="18" charset="0"/>
            </a:endParaRPr>
          </a:p>
          <a:p>
            <a:pPr eaLnBrk="1" hangingPunct="1"/>
            <a:endParaRPr lang="en-US" sz="2400" b="1" dirty="0">
              <a:solidFill>
                <a:srgbClr val="FFFF00"/>
              </a:solidFill>
              <a:latin typeface="Bell MT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419600" cy="6134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WSA Behavior Change Successes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Intensive Training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Technical Assistance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Networking and Support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0C9-E1B6-4052-B25E-B2D02489DD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Why do people change their behavior?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They learn something which changes their attitudes and beliefs.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3657600"/>
            <a:ext cx="8458200" cy="185213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3900" dirty="0" smtClean="0"/>
              <a:t> </a:t>
            </a:r>
            <a:r>
              <a:rPr lang="en-US" sz="3900" dirty="0" smtClean="0">
                <a:solidFill>
                  <a:srgbClr val="FFFF00"/>
                </a:solidFill>
              </a:rPr>
              <a:t>They perceive the benefits outweigh the barriers.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What’s in it for me?  Economic Self Interest.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327" y="3886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They feel their actions will have a real and positive effect on a greater good.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7830</TotalTime>
  <Words>399</Words>
  <Application>Microsoft Office PowerPoint</Application>
  <PresentationFormat>On-screen Show (4:3)</PresentationFormat>
  <Paragraphs>84</Paragraphs>
  <Slides>14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Ocean</vt:lpstr>
      <vt:lpstr>Acrobat Document</vt:lpstr>
      <vt:lpstr>  </vt:lpstr>
      <vt:lpstr>PowerPoint Presentation</vt:lpstr>
      <vt:lpstr>PowerPoint Presentation</vt:lpstr>
      <vt:lpstr>What do Master Watershed Stewards do?   Assess Their Neighborhood </vt:lpstr>
      <vt:lpstr>PowerPoint Presentation</vt:lpstr>
      <vt:lpstr>PowerPoint Presentation</vt:lpstr>
      <vt:lpstr>PowerPoint Presentation</vt:lpstr>
      <vt:lpstr>WSA Behavior Change Successes </vt:lpstr>
      <vt:lpstr>Why do people change their behavior?  </vt:lpstr>
      <vt:lpstr>Giving people more information does not always result in a behavior change…  Community Based Social Marketing  </vt:lpstr>
      <vt:lpstr>PowerPoint Presentation</vt:lpstr>
      <vt:lpstr> </vt:lpstr>
      <vt:lpstr>Source: Schultz, P.W. May 2010. Social Marketing: A Community-Based Approach.  Presentation prepared for the USEPA, RCC Web Academy. May 20, 2010.</vt:lpstr>
      <vt:lpstr>WSA Lessons Learned </vt:lpstr>
    </vt:vector>
  </TitlesOfParts>
  <Company>Anne Arundel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Installer</dc:creator>
  <cp:lastModifiedBy>Etgen, Suzanne K</cp:lastModifiedBy>
  <cp:revision>188</cp:revision>
  <dcterms:created xsi:type="dcterms:W3CDTF">2006-02-27T15:21:03Z</dcterms:created>
  <dcterms:modified xsi:type="dcterms:W3CDTF">2014-08-27T01:48:50Z</dcterms:modified>
</cp:coreProperties>
</file>