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24" r:id="rId1"/>
  </p:sldMasterIdLst>
  <p:notesMasterIdLst>
    <p:notesMasterId r:id="rId28"/>
  </p:notesMasterIdLst>
  <p:handoutMasterIdLst>
    <p:handoutMasterId r:id="rId29"/>
  </p:handoutMasterIdLst>
  <p:sldIdLst>
    <p:sldId id="290" r:id="rId2"/>
    <p:sldId id="263" r:id="rId3"/>
    <p:sldId id="295" r:id="rId4"/>
    <p:sldId id="293" r:id="rId5"/>
    <p:sldId id="318" r:id="rId6"/>
    <p:sldId id="296" r:id="rId7"/>
    <p:sldId id="300" r:id="rId8"/>
    <p:sldId id="301" r:id="rId9"/>
    <p:sldId id="302" r:id="rId10"/>
    <p:sldId id="303" r:id="rId11"/>
    <p:sldId id="304" r:id="rId12"/>
    <p:sldId id="305" r:id="rId13"/>
    <p:sldId id="306" r:id="rId14"/>
    <p:sldId id="307" r:id="rId15"/>
    <p:sldId id="308" r:id="rId16"/>
    <p:sldId id="309" r:id="rId17"/>
    <p:sldId id="298" r:id="rId18"/>
    <p:sldId id="299" r:id="rId19"/>
    <p:sldId id="310" r:id="rId20"/>
    <p:sldId id="311" r:id="rId21"/>
    <p:sldId id="312" r:id="rId22"/>
    <p:sldId id="313" r:id="rId23"/>
    <p:sldId id="314" r:id="rId24"/>
    <p:sldId id="315" r:id="rId25"/>
    <p:sldId id="316" r:id="rId26"/>
    <p:sldId id="291"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20"/>
    <p:restoredTop sz="94660"/>
  </p:normalViewPr>
  <p:slideViewPr>
    <p:cSldViewPr>
      <p:cViewPr varScale="1">
        <p:scale>
          <a:sx n="94" d="100"/>
          <a:sy n="94" d="100"/>
        </p:scale>
        <p:origin x="-1112" y="-1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74C975D-3C32-44FD-A747-2C9B18A7B736}" type="datetimeFigureOut">
              <a:rPr lang="en-US" smtClean="0"/>
              <a:pPr/>
              <a:t>12/2/2013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64930D3-ECA7-45A4-9E8B-30D3FD97A74E}" type="slidenum">
              <a:rPr lang="en-US" smtClean="0"/>
              <a:pPr/>
              <a:t>‹#›</a:t>
            </a:fld>
            <a:endParaRPr lang="en-US"/>
          </a:p>
        </p:txBody>
      </p:sp>
    </p:spTree>
    <p:extLst>
      <p:ext uri="{BB962C8B-B14F-4D97-AF65-F5344CB8AC3E}">
        <p14:creationId xmlns:p14="http://schemas.microsoft.com/office/powerpoint/2010/main" xmlns="" val="10988477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8F1BC8E-0A78-454A-981C-2F8DA54C0B0D}" type="datetimeFigureOut">
              <a:rPr lang="en-US" smtClean="0"/>
              <a:pPr/>
              <a:t>12/2/2013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DEBE495-5E72-4B3A-AE77-0D8614C8DEFA}" type="slidenum">
              <a:rPr lang="en-US" smtClean="0"/>
              <a:pPr/>
              <a:t>‹#›</a:t>
            </a:fld>
            <a:endParaRPr lang="en-US" dirty="0"/>
          </a:p>
        </p:txBody>
      </p:sp>
    </p:spTree>
    <p:extLst>
      <p:ext uri="{BB962C8B-B14F-4D97-AF65-F5344CB8AC3E}">
        <p14:creationId xmlns:p14="http://schemas.microsoft.com/office/powerpoint/2010/main" xmlns="" val="3475845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2E87CD7-0DB1-4ECA-8F22-DA0089EAB345}" type="datetime1">
              <a:rPr lang="en-US" smtClean="0"/>
              <a:pPr/>
              <a:t>12/2/2013</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DF28FB93-0A08-4E7D-8E63-9EFA29F1E093}"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C3E3ECC-22A3-46B5-81EE-39B1760D8D57}" type="datetime1">
              <a:rPr lang="en-US" smtClean="0"/>
              <a:pPr/>
              <a:t>12/2/2013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3954D7-25F8-4BA6-9878-C5DAFD570362}" type="datetime1">
              <a:rPr lang="en-US" smtClean="0"/>
              <a:pPr/>
              <a:t>12/2/2013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0F7E50B-CA93-4163-8318-99DE388915CF}" type="datetime1">
              <a:rPr lang="en-US" smtClean="0"/>
              <a:pPr/>
              <a:t>12/2/2013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AE84F50-6A7C-41E8-8C7E-7050DB8590FE}" type="datetime1">
              <a:rPr lang="en-US" smtClean="0"/>
              <a:pPr/>
              <a:t>12/2/2013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7AF16DE-A0D5-4438-950F-5B1E159C2C28}"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041ABF1-3E56-4996-A714-1AD077EA65E5}" type="datetime1">
              <a:rPr lang="en-US" smtClean="0"/>
              <a:pPr/>
              <a:t>12/2/2013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9AB5E4C-F6E9-42BE-B060-5827492F974A}" type="datetime1">
              <a:rPr lang="en-US" smtClean="0"/>
              <a:pPr/>
              <a:t>12/2/2013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0D0B6FC-CDAA-4486-A074-4A4351FC9FC2}" type="datetime1">
              <a:rPr lang="en-US" smtClean="0"/>
              <a:pPr/>
              <a:t>12/2/2013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BC7FA602-1E09-4CBC-84FE-772522582C2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BF290025-AF7D-49D5-826A-C3906E5E3B4F}" type="datetime1">
              <a:rPr lang="en-US" smtClean="0"/>
              <a:pPr/>
              <a:t>12/2/2013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BC7FA602-1E09-4CBC-84FE-772522582C20}"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1E810E4-BE50-42FA-8D24-009F1D677BCA}" type="datetime1">
              <a:rPr lang="en-US" smtClean="0"/>
              <a:pPr/>
              <a:t>12/2/2013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754ED01-E2A0-4C1E-8E21-014B9904157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F3FAFB4-7188-4A3A-B44F-2C43B9B463D4}" type="datetime1">
              <a:rPr lang="en-US" smtClean="0"/>
              <a:pPr/>
              <a:t>12/2/2013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C7FA602-1E09-4CBC-84FE-772522582C20}"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Drag picture to placeholder or click icon to add</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C7172C9-176B-4D2C-9E3E-53781E7C3607}" type="datetime1">
              <a:rPr lang="en-US" smtClean="0"/>
              <a:pPr/>
              <a:t>12/2/2013</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C7FA602-1E09-4CBC-84FE-772522582C20}"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125" r:id="rId1"/>
    <p:sldLayoutId id="2147484126" r:id="rId2"/>
    <p:sldLayoutId id="2147484127" r:id="rId3"/>
    <p:sldLayoutId id="2147484128" r:id="rId4"/>
    <p:sldLayoutId id="2147484129" r:id="rId5"/>
    <p:sldLayoutId id="2147484130" r:id="rId6"/>
    <p:sldLayoutId id="2147484131" r:id="rId7"/>
    <p:sldLayoutId id="2147484132" r:id="rId8"/>
    <p:sldLayoutId id="2147484133" r:id="rId9"/>
    <p:sldLayoutId id="2147484134" r:id="rId10"/>
    <p:sldLayoutId id="2147484135"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chesapeakebay.net/groups/group/bmp_verification_review_pane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1066800"/>
            <a:ext cx="7772400" cy="2514599"/>
          </a:xfrm>
        </p:spPr>
        <p:txBody>
          <a:bodyPr>
            <a:normAutofit fontScale="90000"/>
          </a:bodyPr>
          <a:lstStyle/>
          <a:p>
            <a:r>
              <a:rPr lang="en-US" sz="4000" b="1" dirty="0" smtClean="0">
                <a:latin typeface="Arial" pitchFamily="34" charset="0"/>
                <a:cs typeface="Arial" pitchFamily="34" charset="0"/>
              </a:rPr>
              <a:t>CBP Partnership’s </a:t>
            </a:r>
            <a:br>
              <a:rPr lang="en-US" sz="4000" b="1" dirty="0" smtClean="0">
                <a:latin typeface="Arial" pitchFamily="34" charset="0"/>
                <a:cs typeface="Arial" pitchFamily="34" charset="0"/>
              </a:rPr>
            </a:br>
            <a:r>
              <a:rPr lang="en-US" sz="4000" b="1" dirty="0" smtClean="0">
                <a:latin typeface="Arial" pitchFamily="34" charset="0"/>
                <a:cs typeface="Arial" pitchFamily="34" charset="0"/>
              </a:rPr>
              <a:t>BMP Verification Review Panel’s Findings and Recommendations to Date</a:t>
            </a:r>
            <a:endParaRPr lang="en-US" sz="4000" b="1" dirty="0">
              <a:latin typeface="Arial" pitchFamily="34" charset="0"/>
              <a:cs typeface="Arial" pitchFamily="34" charset="0"/>
            </a:endParaRPr>
          </a:p>
        </p:txBody>
      </p:sp>
      <p:sp>
        <p:nvSpPr>
          <p:cNvPr id="3" name="Subtitle 2"/>
          <p:cNvSpPr>
            <a:spLocks noGrp="1"/>
          </p:cNvSpPr>
          <p:nvPr>
            <p:ph type="subTitle" idx="1"/>
          </p:nvPr>
        </p:nvSpPr>
        <p:spPr>
          <a:xfrm>
            <a:off x="1219200" y="4419600"/>
            <a:ext cx="7315200" cy="1981200"/>
          </a:xfrm>
        </p:spPr>
        <p:txBody>
          <a:bodyPr>
            <a:normAutofit/>
          </a:bodyPr>
          <a:lstStyle/>
          <a:p>
            <a:r>
              <a:rPr lang="en-US" dirty="0" smtClean="0"/>
              <a:t>CBP Scientific and Technical Advisory Committee</a:t>
            </a:r>
          </a:p>
          <a:p>
            <a:r>
              <a:rPr lang="en-US" dirty="0" smtClean="0"/>
              <a:t>December 3, 2013 Meeting</a:t>
            </a:r>
          </a:p>
          <a:p>
            <a:r>
              <a:rPr lang="en-US" dirty="0" smtClean="0"/>
              <a:t>Dana York, Chair</a:t>
            </a:r>
          </a:p>
          <a:p>
            <a:r>
              <a:rPr lang="en-US" dirty="0" smtClean="0"/>
              <a:t>CBP Partnership’s BMP Verification Review Panel</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Addressing Data Credibility</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066800" y="2209800"/>
            <a:ext cx="8077200" cy="4495800"/>
          </a:xfrm>
        </p:spPr>
        <p:txBody>
          <a:bodyPr>
            <a:normAutofit fontScale="92500"/>
          </a:bodyPr>
          <a:lstStyle/>
          <a:p>
            <a:pPr lvl="0"/>
            <a:r>
              <a:rPr lang="en-US" sz="2800" dirty="0" smtClean="0"/>
              <a:t>Formal adoption of jurisdiction specific procedures for eliminating </a:t>
            </a:r>
            <a:r>
              <a:rPr lang="en-US" sz="2800" b="1" dirty="0" smtClean="0"/>
              <a:t>doubling counting </a:t>
            </a:r>
            <a:r>
              <a:rPr lang="en-US" sz="2800" dirty="0" smtClean="0"/>
              <a:t>within each jurisdiction’s BMP verification program</a:t>
            </a:r>
          </a:p>
          <a:p>
            <a:endParaRPr lang="en-US" sz="2800" dirty="0" smtClean="0"/>
          </a:p>
          <a:p>
            <a:r>
              <a:rPr lang="en-US" sz="2800" dirty="0" smtClean="0"/>
              <a:t>Formal jurisdictions’ commitment to cleaning up their </a:t>
            </a:r>
            <a:r>
              <a:rPr lang="en-US" sz="2800" b="1" dirty="0" smtClean="0"/>
              <a:t>historical BMP data </a:t>
            </a:r>
            <a:r>
              <a:rPr lang="en-US" sz="2800" dirty="0" smtClean="0"/>
              <a:t>to the greatest extent possible</a:t>
            </a:r>
          </a:p>
          <a:p>
            <a:endParaRPr lang="en-US" sz="2800" dirty="0" smtClean="0"/>
          </a:p>
          <a:p>
            <a:r>
              <a:rPr lang="en-US" sz="2800" b="1" dirty="0" smtClean="0"/>
              <a:t>Data validation</a:t>
            </a:r>
            <a:r>
              <a:rPr lang="en-US" sz="2800" dirty="0" smtClean="0"/>
              <a:t>, using independent reviewers, of all external data provided to the Partnership for use in the Partnership’s model and other decision support tools</a:t>
            </a: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10</a:t>
            </a:fld>
            <a:endParaRPr lang="en-US" dirty="0"/>
          </a:p>
        </p:txBody>
      </p:sp>
      <p:sp>
        <p:nvSpPr>
          <p:cNvPr id="5" name="TextBox 4"/>
          <p:cNvSpPr txBox="1"/>
          <p:nvPr/>
        </p:nvSpPr>
        <p:spPr>
          <a:xfrm>
            <a:off x="990600" y="1143000"/>
            <a:ext cx="8153400" cy="1077218"/>
          </a:xfrm>
          <a:prstGeom prst="rect">
            <a:avLst/>
          </a:prstGeom>
          <a:noFill/>
        </p:spPr>
        <p:txBody>
          <a:bodyPr wrap="square" rtlCol="0">
            <a:spAutoFit/>
          </a:bodyPr>
          <a:lstStyle/>
          <a:p>
            <a:r>
              <a:rPr lang="en-US" sz="3200" dirty="0" smtClean="0"/>
              <a:t>Panel recommends the following to address and continually assure data credibility:</a:t>
            </a:r>
            <a:endParaRPr lang="en-US"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Expectations for Workgroups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143000" y="1143000"/>
            <a:ext cx="7696200" cy="5715000"/>
          </a:xfrm>
        </p:spPr>
        <p:txBody>
          <a:bodyPr>
            <a:normAutofit lnSpcReduction="10000"/>
          </a:bodyPr>
          <a:lstStyle/>
          <a:p>
            <a:pPr lvl="0"/>
            <a:r>
              <a:rPr lang="en-US" dirty="0" smtClean="0"/>
              <a:t>Focus on providing the jurisdictions’ guidance, not detailed protocols</a:t>
            </a:r>
          </a:p>
          <a:p>
            <a:pPr lvl="0"/>
            <a:endParaRPr lang="en-US" dirty="0" smtClean="0"/>
          </a:p>
          <a:p>
            <a:pPr lvl="0"/>
            <a:r>
              <a:rPr lang="en-US" dirty="0" smtClean="0"/>
              <a:t>Use the urban stormwater workgroup’s narrative as a model to follow</a:t>
            </a:r>
          </a:p>
          <a:p>
            <a:pPr lvl="0"/>
            <a:endParaRPr lang="en-US" dirty="0" smtClean="0"/>
          </a:p>
          <a:p>
            <a:pPr lvl="0"/>
            <a:r>
              <a:rPr lang="en-US" dirty="0" smtClean="0"/>
              <a:t>Use the verification program design matrix in developing guidance for:</a:t>
            </a:r>
          </a:p>
          <a:p>
            <a:pPr lvl="1"/>
            <a:r>
              <a:rPr lang="en-US" dirty="0" smtClean="0"/>
              <a:t>BMP verification</a:t>
            </a:r>
          </a:p>
          <a:p>
            <a:pPr lvl="1"/>
            <a:r>
              <a:rPr lang="en-US" dirty="0" smtClean="0"/>
              <a:t>Data validation</a:t>
            </a:r>
          </a:p>
          <a:p>
            <a:pPr lvl="1"/>
            <a:r>
              <a:rPr lang="en-US" dirty="0" smtClean="0"/>
              <a:t>BMP performance</a:t>
            </a:r>
            <a:endParaRPr lang="en-US" sz="6000" dirty="0" smtClean="0"/>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Expectations for Workgroups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914400" y="1143000"/>
            <a:ext cx="8077200" cy="5715000"/>
          </a:xfrm>
        </p:spPr>
        <p:txBody>
          <a:bodyPr>
            <a:normAutofit lnSpcReduction="10000"/>
          </a:bodyPr>
          <a:lstStyle/>
          <a:p>
            <a:pPr lvl="0"/>
            <a:r>
              <a:rPr lang="en-US" dirty="0" smtClean="0"/>
              <a:t>Challenged workgroups to:</a:t>
            </a:r>
          </a:p>
          <a:p>
            <a:pPr lvl="1"/>
            <a:r>
              <a:rPr lang="en-US" dirty="0" smtClean="0"/>
              <a:t>Aim high</a:t>
            </a:r>
          </a:p>
          <a:p>
            <a:pPr lvl="1"/>
            <a:r>
              <a:rPr lang="en-US" dirty="0" smtClean="0"/>
              <a:t>Group practices, verification options</a:t>
            </a:r>
          </a:p>
          <a:p>
            <a:pPr lvl="1"/>
            <a:r>
              <a:rPr lang="en-US" dirty="0" smtClean="0"/>
              <a:t>Define how to verify and at what frequency</a:t>
            </a:r>
          </a:p>
          <a:p>
            <a:pPr lvl="1"/>
            <a:r>
              <a:rPr lang="en-US" dirty="0" smtClean="0"/>
              <a:t>Address inspection frequency for functional equivalents</a:t>
            </a:r>
          </a:p>
          <a:p>
            <a:pPr lvl="1"/>
            <a:r>
              <a:rPr lang="en-US" dirty="0" smtClean="0"/>
              <a:t>Provide guidance on intensity of verification choices</a:t>
            </a:r>
          </a:p>
          <a:p>
            <a:pPr lvl="1"/>
            <a:r>
              <a:rPr lang="en-US" dirty="0" smtClean="0"/>
              <a:t>Confirm cross walks between CBP approved BMPs and federal (e.g., NRCS)/state (e.g., stormwater </a:t>
            </a:r>
            <a:r>
              <a:rPr lang="en-US" dirty="0" err="1" smtClean="0"/>
              <a:t>regs</a:t>
            </a:r>
            <a:r>
              <a:rPr lang="en-US" dirty="0" smtClean="0"/>
              <a:t>) practice design standards</a:t>
            </a:r>
          </a:p>
          <a:p>
            <a:pPr lvl="1"/>
            <a:r>
              <a:rPr lang="en-US" dirty="0" smtClean="0"/>
              <a:t>Establish practice life spans</a:t>
            </a:r>
            <a:endParaRPr lang="en-US" sz="9600" dirty="0" smtClean="0"/>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Expectations for Jurisdictions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990600" y="1143000"/>
            <a:ext cx="7696200" cy="5715000"/>
          </a:xfrm>
        </p:spPr>
        <p:txBody>
          <a:bodyPr>
            <a:normAutofit fontScale="92500" lnSpcReduction="20000"/>
          </a:bodyPr>
          <a:lstStyle/>
          <a:p>
            <a:pPr lvl="0"/>
            <a:r>
              <a:rPr lang="en-US" dirty="0" smtClean="0"/>
              <a:t>Use state protocol checklist as guide for Panel’s expectations during review of the jurisdictional verification programs</a:t>
            </a:r>
          </a:p>
          <a:p>
            <a:pPr lvl="0"/>
            <a:r>
              <a:rPr lang="en-US" dirty="0" smtClean="0"/>
              <a:t>Address certification/training of verifiers in their verification programs</a:t>
            </a:r>
          </a:p>
          <a:p>
            <a:pPr lvl="0"/>
            <a:r>
              <a:rPr lang="en-US" dirty="0" smtClean="0"/>
              <a:t>Aim high or explain why</a:t>
            </a:r>
          </a:p>
          <a:p>
            <a:pPr lvl="0"/>
            <a:r>
              <a:rPr lang="en-US" dirty="0" smtClean="0"/>
              <a:t>Prioritize verification towards priority practices</a:t>
            </a:r>
          </a:p>
          <a:p>
            <a:pPr lvl="0"/>
            <a:r>
              <a:rPr lang="en-US" dirty="0" smtClean="0"/>
              <a:t>More intense on-site review of BMPs potentially results in less intensive spot-checking</a:t>
            </a:r>
          </a:p>
          <a:p>
            <a:r>
              <a:rPr lang="en-US" dirty="0" smtClean="0"/>
              <a:t>Build in time for continuous improvement early on</a:t>
            </a:r>
            <a:endParaRPr lang="en-US" sz="6000" dirty="0" smtClean="0"/>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Expectations for Committee</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219200" y="1143000"/>
            <a:ext cx="7543800" cy="3276600"/>
          </a:xfrm>
        </p:spPr>
        <p:txBody>
          <a:bodyPr>
            <a:normAutofit/>
          </a:bodyPr>
          <a:lstStyle/>
          <a:p>
            <a:pPr lvl="0"/>
            <a:r>
              <a:rPr lang="en-US" dirty="0" smtClean="0"/>
              <a:t>Ensure adoption of consistent nomenclature and accepted definitions for:</a:t>
            </a:r>
          </a:p>
          <a:p>
            <a:pPr lvl="1"/>
            <a:r>
              <a:rPr lang="en-US" dirty="0" smtClean="0"/>
              <a:t>Independent Review</a:t>
            </a:r>
          </a:p>
          <a:p>
            <a:pPr lvl="1"/>
            <a:endParaRPr lang="en-US" dirty="0" smtClean="0"/>
          </a:p>
          <a:p>
            <a:pPr lvl="1"/>
            <a:r>
              <a:rPr lang="en-US" dirty="0" smtClean="0"/>
              <a:t>External Independent Review</a:t>
            </a:r>
          </a:p>
        </p:txBody>
      </p:sp>
      <p:sp>
        <p:nvSpPr>
          <p:cNvPr id="4" name="Slide Number Placeholder 3"/>
          <p:cNvSpPr>
            <a:spLocks noGrp="1"/>
          </p:cNvSpPr>
          <p:nvPr>
            <p:ph type="sldNum" sz="quarter" idx="12"/>
          </p:nvPr>
        </p:nvSpPr>
        <p:spPr/>
        <p:txBody>
          <a:bodyPr/>
          <a:lstStyle/>
          <a:p>
            <a:fld id="{BC7FA602-1E09-4CBC-84FE-772522582C20}" type="slidenum">
              <a:rPr lang="en-US" smtClean="0"/>
              <a:pPr/>
              <a:t>14</a:t>
            </a:fld>
            <a:endParaRPr lang="en-US" dirty="0"/>
          </a:p>
        </p:txBody>
      </p:sp>
      <p:sp>
        <p:nvSpPr>
          <p:cNvPr id="5" name="TextBox 4"/>
          <p:cNvSpPr txBox="1"/>
          <p:nvPr/>
        </p:nvSpPr>
        <p:spPr>
          <a:xfrm>
            <a:off x="1143000" y="4648200"/>
            <a:ext cx="7315200" cy="1200329"/>
          </a:xfrm>
          <a:prstGeom prst="rect">
            <a:avLst/>
          </a:prstGeom>
          <a:noFill/>
        </p:spPr>
        <p:txBody>
          <a:bodyPr wrap="square" rtlCol="0">
            <a:spAutoFit/>
          </a:bodyPr>
          <a:lstStyle/>
          <a:p>
            <a:r>
              <a:rPr lang="en-US" dirty="0" smtClean="0"/>
              <a:t>See page 6 of the Panel Recommendations document for the Panel’s recommended detailed definitions drawn from wording used by the National Academy of Sciences, U.S. Environmental Protection Agency, and U.S. Army Corps of Engineers in their conduct of reviews.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Expectations for Committee</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990600" y="1143000"/>
            <a:ext cx="8001000" cy="5715000"/>
          </a:xfrm>
        </p:spPr>
        <p:txBody>
          <a:bodyPr>
            <a:normAutofit fontScale="85000" lnSpcReduction="10000"/>
          </a:bodyPr>
          <a:lstStyle/>
          <a:p>
            <a:pPr lvl="0"/>
            <a:r>
              <a:rPr lang="en-US" dirty="0" smtClean="0"/>
              <a:t>Seek to strengthen the jurisdictions’ ability to verify CBP defined BMPs:</a:t>
            </a:r>
          </a:p>
          <a:p>
            <a:pPr marL="822960" lvl="1"/>
            <a:r>
              <a:rPr lang="en-US" dirty="0" smtClean="0"/>
              <a:t>Assure BMP’s have distinct definitions/standards to verify against</a:t>
            </a:r>
          </a:p>
          <a:p>
            <a:pPr marL="822960" lvl="1"/>
            <a:r>
              <a:rPr lang="en-US" dirty="0" smtClean="0"/>
              <a:t>Build consideration of verification into BMP expert panel process</a:t>
            </a:r>
          </a:p>
          <a:p>
            <a:pPr lvl="0"/>
            <a:endParaRPr lang="en-US" dirty="0" smtClean="0"/>
          </a:p>
          <a:p>
            <a:pPr lvl="0"/>
            <a:r>
              <a:rPr lang="en-US" dirty="0" smtClean="0"/>
              <a:t>Further strengthen commitment to transparency</a:t>
            </a:r>
          </a:p>
          <a:p>
            <a:pPr lvl="0"/>
            <a:endParaRPr lang="en-US" dirty="0" smtClean="0"/>
          </a:p>
          <a:p>
            <a:pPr lvl="0"/>
            <a:r>
              <a:rPr lang="en-US" dirty="0" smtClean="0"/>
              <a:t>Provide functional equivalent guidance</a:t>
            </a:r>
          </a:p>
          <a:p>
            <a:pPr lvl="0"/>
            <a:endParaRPr lang="en-US" dirty="0" smtClean="0"/>
          </a:p>
          <a:p>
            <a:pPr lvl="0"/>
            <a:r>
              <a:rPr lang="en-US" dirty="0" smtClean="0"/>
              <a:t>Treat cost-shared and non cost-shared practices the same in terms of applying privacy restrictions</a:t>
            </a:r>
          </a:p>
        </p:txBody>
      </p:sp>
      <p:sp>
        <p:nvSpPr>
          <p:cNvPr id="4" name="Slide Number Placeholder 3"/>
          <p:cNvSpPr>
            <a:spLocks noGrp="1"/>
          </p:cNvSpPr>
          <p:nvPr>
            <p:ph type="sldNum" sz="quarter" idx="12"/>
          </p:nvPr>
        </p:nvSpPr>
        <p:spPr/>
        <p:txBody>
          <a:bodyPr/>
          <a:lstStyle/>
          <a:p>
            <a:fld id="{BC7FA602-1E09-4CBC-84FE-772522582C20}"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Expectations for Committee</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143000" y="1143000"/>
            <a:ext cx="7772400" cy="5715000"/>
          </a:xfrm>
        </p:spPr>
        <p:txBody>
          <a:bodyPr>
            <a:normAutofit/>
          </a:bodyPr>
          <a:lstStyle/>
          <a:p>
            <a:pPr lvl="0"/>
            <a:r>
              <a:rPr lang="en-US" dirty="0" smtClean="0"/>
              <a:t>Provide partners with access to statistical design expertise</a:t>
            </a:r>
          </a:p>
          <a:p>
            <a:endParaRPr lang="en-US" dirty="0" smtClean="0"/>
          </a:p>
          <a:p>
            <a:r>
              <a:rPr lang="en-US" dirty="0" smtClean="0"/>
              <a:t>Work with STAC to develop and implement a longer term process of collection, analyzing and using scientific evidence to assist in quantifying the performance of BMPs</a:t>
            </a:r>
            <a:endParaRPr lang="en-US" sz="6000" dirty="0" smtClean="0"/>
          </a:p>
        </p:txBody>
      </p:sp>
      <p:sp>
        <p:nvSpPr>
          <p:cNvPr id="4" name="Slide Number Placeholder 3"/>
          <p:cNvSpPr>
            <a:spLocks noGrp="1"/>
          </p:cNvSpPr>
          <p:nvPr>
            <p:ph type="sldNum" sz="quarter" idx="12"/>
          </p:nvPr>
        </p:nvSpPr>
        <p:spPr/>
        <p:txBody>
          <a:bodyPr/>
          <a:lstStyle/>
          <a:p>
            <a:fld id="{BC7FA602-1E09-4CBC-84FE-772522582C20}"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TextBox 72"/>
          <p:cNvSpPr txBox="1"/>
          <p:nvPr/>
        </p:nvSpPr>
        <p:spPr>
          <a:xfrm>
            <a:off x="1981200" y="0"/>
            <a:ext cx="4876800" cy="584775"/>
          </a:xfrm>
          <a:prstGeom prst="rect">
            <a:avLst/>
          </a:prstGeom>
          <a:noFill/>
        </p:spPr>
        <p:txBody>
          <a:bodyPr wrap="square" rtlCol="0">
            <a:spAutoFit/>
          </a:bodyPr>
          <a:lstStyle/>
          <a:p>
            <a:pPr algn="ctr"/>
            <a:r>
              <a:rPr lang="en-US" sz="3200" b="1" dirty="0" smtClean="0">
                <a:latin typeface="+mj-lt"/>
              </a:rPr>
              <a:t>BMP Verification Life Cycle</a:t>
            </a:r>
            <a:endParaRPr lang="en-US" sz="3200" b="1" dirty="0">
              <a:latin typeface="+mj-lt"/>
            </a:endParaRPr>
          </a:p>
        </p:txBody>
      </p:sp>
      <p:grpSp>
        <p:nvGrpSpPr>
          <p:cNvPr id="3" name="Group 41"/>
          <p:cNvGrpSpPr/>
          <p:nvPr/>
        </p:nvGrpSpPr>
        <p:grpSpPr>
          <a:xfrm>
            <a:off x="0" y="457200"/>
            <a:ext cx="8915400" cy="6285130"/>
            <a:chOff x="0" y="738465"/>
            <a:chExt cx="8915400" cy="6088461"/>
          </a:xfrm>
        </p:grpSpPr>
        <p:sp>
          <p:nvSpPr>
            <p:cNvPr id="14" name="TextBox 13"/>
            <p:cNvSpPr txBox="1"/>
            <p:nvPr/>
          </p:nvSpPr>
          <p:spPr>
            <a:xfrm>
              <a:off x="3429000" y="1327318"/>
              <a:ext cx="1523999" cy="1699431"/>
            </a:xfrm>
            <a:prstGeom prst="rect">
              <a:avLst/>
            </a:prstGeom>
            <a:noFill/>
            <a:effectLst/>
          </p:spPr>
          <p:txBody>
            <a:bodyPr wrap="square" rtlCol="0">
              <a:spAutoFit/>
            </a:bodyPr>
            <a:lstStyle/>
            <a:p>
              <a:pPr algn="ctr"/>
              <a:r>
                <a:rPr lang="en-US" dirty="0" smtClean="0"/>
                <a:t>BMP </a:t>
              </a:r>
            </a:p>
            <a:p>
              <a:pPr algn="ctr"/>
              <a:r>
                <a:rPr lang="en-US" dirty="0" smtClean="0"/>
                <a:t>installed,</a:t>
              </a:r>
            </a:p>
            <a:p>
              <a:pPr algn="ctr"/>
              <a:r>
                <a:rPr lang="en-US" dirty="0" smtClean="0"/>
                <a:t>verified, and reported through state NEIEN node</a:t>
              </a:r>
            </a:p>
          </p:txBody>
        </p:sp>
        <p:sp>
          <p:nvSpPr>
            <p:cNvPr id="16" name="TextBox 15"/>
            <p:cNvSpPr txBox="1"/>
            <p:nvPr/>
          </p:nvSpPr>
          <p:spPr>
            <a:xfrm>
              <a:off x="6858000" y="1255174"/>
              <a:ext cx="1676400" cy="923330"/>
            </a:xfrm>
            <a:prstGeom prst="rect">
              <a:avLst/>
            </a:prstGeom>
            <a:noFill/>
          </p:spPr>
          <p:txBody>
            <a:bodyPr wrap="square" rtlCol="0">
              <a:spAutoFit/>
            </a:bodyPr>
            <a:lstStyle/>
            <a:p>
              <a:pPr algn="ctr"/>
              <a:r>
                <a:rPr lang="en-US" dirty="0" smtClean="0"/>
                <a:t>Functional equivalent </a:t>
              </a:r>
              <a:r>
                <a:rPr lang="en-US" dirty="0"/>
                <a:t>s</a:t>
              </a:r>
              <a:r>
                <a:rPr lang="en-US" dirty="0" smtClean="0"/>
                <a:t>pot check</a:t>
              </a:r>
              <a:endParaRPr lang="en-US" dirty="0"/>
            </a:p>
          </p:txBody>
        </p:sp>
        <p:sp>
          <p:nvSpPr>
            <p:cNvPr id="17" name="TextBox 16"/>
            <p:cNvSpPr txBox="1"/>
            <p:nvPr/>
          </p:nvSpPr>
          <p:spPr>
            <a:xfrm>
              <a:off x="7467600" y="2480846"/>
              <a:ext cx="1200970" cy="369332"/>
            </a:xfrm>
            <a:prstGeom prst="rect">
              <a:avLst/>
            </a:prstGeom>
            <a:noFill/>
          </p:spPr>
          <p:txBody>
            <a:bodyPr wrap="none" rtlCol="0">
              <a:spAutoFit/>
            </a:bodyPr>
            <a:lstStyle/>
            <a:p>
              <a:r>
                <a:rPr lang="en-US" dirty="0" smtClean="0"/>
                <a:t>Spot check</a:t>
              </a:r>
              <a:endParaRPr lang="en-US" dirty="0"/>
            </a:p>
          </p:txBody>
        </p:sp>
        <p:sp>
          <p:nvSpPr>
            <p:cNvPr id="18" name="TextBox 17"/>
            <p:cNvSpPr txBox="1"/>
            <p:nvPr/>
          </p:nvSpPr>
          <p:spPr>
            <a:xfrm>
              <a:off x="7467600" y="3986352"/>
              <a:ext cx="1447800" cy="923330"/>
            </a:xfrm>
            <a:prstGeom prst="rect">
              <a:avLst/>
            </a:prstGeom>
            <a:noFill/>
          </p:spPr>
          <p:txBody>
            <a:bodyPr wrap="square" rtlCol="0">
              <a:spAutoFit/>
            </a:bodyPr>
            <a:lstStyle/>
            <a:p>
              <a:pPr algn="ctr"/>
              <a:r>
                <a:rPr lang="en-US" dirty="0" smtClean="0"/>
                <a:t>Independent </a:t>
              </a:r>
              <a:r>
                <a:rPr lang="en-US" dirty="0"/>
                <a:t>d</a:t>
              </a:r>
              <a:r>
                <a:rPr lang="en-US" dirty="0" smtClean="0"/>
                <a:t>ata validation</a:t>
              </a:r>
              <a:endParaRPr lang="en-US" dirty="0"/>
            </a:p>
          </p:txBody>
        </p:sp>
        <p:sp>
          <p:nvSpPr>
            <p:cNvPr id="19" name="TextBox 18"/>
            <p:cNvSpPr txBox="1"/>
            <p:nvPr/>
          </p:nvSpPr>
          <p:spPr>
            <a:xfrm>
              <a:off x="6324600" y="6200820"/>
              <a:ext cx="1981200" cy="626106"/>
            </a:xfrm>
            <a:prstGeom prst="rect">
              <a:avLst/>
            </a:prstGeom>
            <a:noFill/>
          </p:spPr>
          <p:txBody>
            <a:bodyPr wrap="square" rtlCol="0">
              <a:spAutoFit/>
            </a:bodyPr>
            <a:lstStyle/>
            <a:p>
              <a:pPr algn="ctr"/>
              <a:r>
                <a:rPr lang="en-US" dirty="0" smtClean="0"/>
                <a:t>BMP performance metrics collected</a:t>
              </a:r>
            </a:p>
          </p:txBody>
        </p:sp>
        <p:sp>
          <p:nvSpPr>
            <p:cNvPr id="21" name="TextBox 20"/>
            <p:cNvSpPr txBox="1"/>
            <p:nvPr/>
          </p:nvSpPr>
          <p:spPr>
            <a:xfrm>
              <a:off x="0" y="3617274"/>
              <a:ext cx="1676400" cy="626107"/>
            </a:xfrm>
            <a:prstGeom prst="rect">
              <a:avLst/>
            </a:prstGeom>
            <a:noFill/>
          </p:spPr>
          <p:txBody>
            <a:bodyPr wrap="square" rtlCol="0">
              <a:spAutoFit/>
            </a:bodyPr>
            <a:lstStyle/>
            <a:p>
              <a:r>
                <a:rPr lang="en-US" dirty="0" smtClean="0"/>
                <a:t>BMP lifespan ends – re-verify</a:t>
              </a:r>
              <a:endParaRPr lang="en-US" dirty="0"/>
            </a:p>
          </p:txBody>
        </p:sp>
        <p:sp>
          <p:nvSpPr>
            <p:cNvPr id="22" name="TextBox 21"/>
            <p:cNvSpPr txBox="1"/>
            <p:nvPr/>
          </p:nvSpPr>
          <p:spPr>
            <a:xfrm>
              <a:off x="76200" y="2140962"/>
              <a:ext cx="1600200" cy="1200329"/>
            </a:xfrm>
            <a:prstGeom prst="rect">
              <a:avLst/>
            </a:prstGeom>
            <a:noFill/>
          </p:spPr>
          <p:txBody>
            <a:bodyPr wrap="square" rtlCol="0">
              <a:spAutoFit/>
            </a:bodyPr>
            <a:lstStyle/>
            <a:p>
              <a:pPr algn="ctr"/>
              <a:r>
                <a:rPr lang="en-US" dirty="0" smtClean="0"/>
                <a:t>BMP verified/</a:t>
              </a:r>
            </a:p>
            <a:p>
              <a:pPr algn="ctr"/>
              <a:r>
                <a:rPr lang="en-US" dirty="0" smtClean="0"/>
                <a:t>upgraded </a:t>
              </a:r>
            </a:p>
            <a:p>
              <a:pPr algn="ctr"/>
              <a:r>
                <a:rPr lang="en-US" dirty="0" smtClean="0"/>
                <a:t>with new technology</a:t>
              </a:r>
              <a:endParaRPr lang="en-US" dirty="0"/>
            </a:p>
          </p:txBody>
        </p:sp>
        <p:sp>
          <p:nvSpPr>
            <p:cNvPr id="23" name="TextBox 22"/>
            <p:cNvSpPr txBox="1"/>
            <p:nvPr/>
          </p:nvSpPr>
          <p:spPr>
            <a:xfrm>
              <a:off x="152400" y="738465"/>
              <a:ext cx="2057400" cy="1431101"/>
            </a:xfrm>
            <a:prstGeom prst="rect">
              <a:avLst/>
            </a:prstGeom>
            <a:noFill/>
          </p:spPr>
          <p:txBody>
            <a:bodyPr wrap="square" rtlCol="0">
              <a:spAutoFit/>
            </a:bodyPr>
            <a:lstStyle/>
            <a:p>
              <a:pPr algn="ctr"/>
              <a:r>
                <a:rPr lang="en-US" dirty="0" smtClean="0"/>
                <a:t>BMP </a:t>
              </a:r>
              <a:r>
                <a:rPr lang="en-US" dirty="0"/>
                <a:t>n</a:t>
              </a:r>
              <a:r>
                <a:rPr lang="en-US" dirty="0" smtClean="0"/>
                <a:t>o longer present/functional,  </a:t>
              </a:r>
              <a:r>
                <a:rPr lang="en-US" dirty="0"/>
                <a:t>r</a:t>
              </a:r>
              <a:r>
                <a:rPr lang="en-US" dirty="0" smtClean="0"/>
                <a:t>emoved from database</a:t>
              </a:r>
            </a:p>
            <a:p>
              <a:r>
                <a:rPr lang="en-US" dirty="0" smtClean="0"/>
                <a:t>       </a:t>
              </a:r>
              <a:r>
                <a:rPr lang="en-US" b="1" dirty="0" smtClean="0"/>
                <a:t>OR</a:t>
              </a:r>
              <a:endParaRPr lang="en-US" b="1" dirty="0"/>
            </a:p>
          </p:txBody>
        </p:sp>
        <p:sp>
          <p:nvSpPr>
            <p:cNvPr id="24" name="TextBox 23"/>
            <p:cNvSpPr txBox="1"/>
            <p:nvPr/>
          </p:nvSpPr>
          <p:spPr>
            <a:xfrm>
              <a:off x="4953000" y="2675680"/>
              <a:ext cx="1670437" cy="646331"/>
            </a:xfrm>
            <a:prstGeom prst="rect">
              <a:avLst/>
            </a:prstGeom>
            <a:noFill/>
          </p:spPr>
          <p:txBody>
            <a:bodyPr wrap="square" rtlCol="0">
              <a:spAutoFit/>
            </a:bodyPr>
            <a:lstStyle/>
            <a:p>
              <a:pPr algn="ctr"/>
              <a:r>
                <a:rPr lang="en-US" dirty="0" smtClean="0"/>
                <a:t>BMP </a:t>
              </a:r>
              <a:r>
                <a:rPr lang="en-US" dirty="0"/>
                <a:t>g</a:t>
              </a:r>
              <a:r>
                <a:rPr lang="en-US" dirty="0" smtClean="0"/>
                <a:t>ains efficiency</a:t>
              </a:r>
            </a:p>
          </p:txBody>
        </p:sp>
        <p:sp>
          <p:nvSpPr>
            <p:cNvPr id="25" name="TextBox 24"/>
            <p:cNvSpPr txBox="1"/>
            <p:nvPr/>
          </p:nvSpPr>
          <p:spPr>
            <a:xfrm>
              <a:off x="4968273" y="4765785"/>
              <a:ext cx="1265712" cy="646331"/>
            </a:xfrm>
            <a:prstGeom prst="rect">
              <a:avLst/>
            </a:prstGeom>
            <a:noFill/>
          </p:spPr>
          <p:txBody>
            <a:bodyPr wrap="square" rtlCol="0">
              <a:spAutoFit/>
            </a:bodyPr>
            <a:lstStyle/>
            <a:p>
              <a:pPr algn="ctr"/>
              <a:r>
                <a:rPr lang="en-US" dirty="0" smtClean="0"/>
                <a:t>BMP fully functional</a:t>
              </a:r>
            </a:p>
          </p:txBody>
        </p:sp>
        <p:sp>
          <p:nvSpPr>
            <p:cNvPr id="26" name="TextBox 25"/>
            <p:cNvSpPr txBox="1"/>
            <p:nvPr/>
          </p:nvSpPr>
          <p:spPr>
            <a:xfrm>
              <a:off x="2667000" y="4495800"/>
              <a:ext cx="1676400" cy="646331"/>
            </a:xfrm>
            <a:prstGeom prst="rect">
              <a:avLst/>
            </a:prstGeom>
            <a:noFill/>
          </p:spPr>
          <p:txBody>
            <a:bodyPr wrap="square" rtlCol="0">
              <a:spAutoFit/>
            </a:bodyPr>
            <a:lstStyle/>
            <a:p>
              <a:pPr algn="ctr"/>
              <a:r>
                <a:rPr lang="en-US" dirty="0" smtClean="0"/>
                <a:t>BMP nears end of life span</a:t>
              </a:r>
            </a:p>
          </p:txBody>
        </p:sp>
        <p:grpSp>
          <p:nvGrpSpPr>
            <p:cNvPr id="4" name="Group 98"/>
            <p:cNvGrpSpPr/>
            <p:nvPr/>
          </p:nvGrpSpPr>
          <p:grpSpPr>
            <a:xfrm>
              <a:off x="1828800" y="990600"/>
              <a:ext cx="5410201" cy="5781972"/>
              <a:chOff x="1828800" y="914400"/>
              <a:chExt cx="5410201" cy="5781972"/>
            </a:xfrm>
            <a:effectLst>
              <a:outerShdw blurRad="50800" dist="38100" dir="5400000" algn="t" rotWithShape="0">
                <a:prstClr val="black">
                  <a:alpha val="40000"/>
                </a:prstClr>
              </a:outerShdw>
            </a:effectLst>
          </p:grpSpPr>
          <p:sp>
            <p:nvSpPr>
              <p:cNvPr id="15" name="Right Arrow 14"/>
              <p:cNvSpPr/>
              <p:nvPr/>
            </p:nvSpPr>
            <p:spPr>
              <a:xfrm rot="19111212">
                <a:off x="2630373" y="1248827"/>
                <a:ext cx="608261" cy="763457"/>
              </a:xfrm>
              <a:prstGeom prst="rightArrow">
                <a:avLst>
                  <a:gd name="adj1" fmla="val 52807"/>
                  <a:gd name="adj2" fmla="val 67736"/>
                </a:avLst>
              </a:prstGeom>
              <a:noFill/>
              <a:ln w="19050">
                <a:solidFill>
                  <a:schemeClr val="tx2">
                    <a:lumMod val="75000"/>
                  </a:schemeClr>
                </a:solidFill>
              </a:ln>
              <a:effectLst>
                <a:glow rad="101600">
                  <a:schemeClr val="accent4">
                    <a:lumMod val="75000"/>
                    <a:alpha val="75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7"/>
              <p:cNvGrpSpPr/>
              <p:nvPr/>
            </p:nvGrpSpPr>
            <p:grpSpPr>
              <a:xfrm rot="13912882">
                <a:off x="1642915" y="1100285"/>
                <a:ext cx="5781972" cy="5410201"/>
                <a:chOff x="1066800" y="304800"/>
                <a:chExt cx="6324600" cy="5562600"/>
              </a:xfrm>
            </p:grpSpPr>
            <p:sp>
              <p:nvSpPr>
                <p:cNvPr id="2" name="Block Arc 1"/>
                <p:cNvSpPr/>
                <p:nvPr/>
              </p:nvSpPr>
              <p:spPr>
                <a:xfrm>
                  <a:off x="1066800" y="304800"/>
                  <a:ext cx="6324600" cy="5562600"/>
                </a:xfrm>
                <a:prstGeom prst="blockArc">
                  <a:avLst>
                    <a:gd name="adj1" fmla="val 10061181"/>
                    <a:gd name="adj2" fmla="val 21331239"/>
                    <a:gd name="adj3" fmla="val 7382"/>
                  </a:avLst>
                </a:prstGeom>
                <a:solidFill>
                  <a:schemeClr val="accent4">
                    <a:lumMod val="60000"/>
                    <a:lumOff val="4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vert="vert" rtlCol="0" anchor="t" anchorCtr="0">
                  <a:normAutofit/>
                </a:bodyPr>
                <a:lstStyle/>
                <a:p>
                  <a:pPr algn="ctr"/>
                  <a:endParaRPr lang="en-US" dirty="0"/>
                </a:p>
              </p:txBody>
            </p:sp>
            <p:sp>
              <p:nvSpPr>
                <p:cNvPr id="5" name="Block Arc 4"/>
                <p:cNvSpPr/>
                <p:nvPr/>
              </p:nvSpPr>
              <p:spPr>
                <a:xfrm rot="10800000">
                  <a:off x="1066800" y="304800"/>
                  <a:ext cx="6324600" cy="5562600"/>
                </a:xfrm>
                <a:prstGeom prst="blockArc">
                  <a:avLst>
                    <a:gd name="adj1" fmla="val 16583809"/>
                    <a:gd name="adj2" fmla="val 20859633"/>
                    <a:gd name="adj3" fmla="val 7374"/>
                  </a:avLst>
                </a:prstGeom>
                <a:solidFill>
                  <a:schemeClr val="accent1">
                    <a:lumMod val="60000"/>
                    <a:lumOff val="4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vert="vert" rtlCol="0" anchor="ctr">
                  <a:normAutofit/>
                </a:bodyPr>
                <a:lstStyle/>
                <a:p>
                  <a:pPr algn="ctr"/>
                  <a:endParaRPr lang="en-US"/>
                </a:p>
              </p:txBody>
            </p:sp>
            <p:sp>
              <p:nvSpPr>
                <p:cNvPr id="7" name="Block Arc 6"/>
                <p:cNvSpPr/>
                <p:nvPr/>
              </p:nvSpPr>
              <p:spPr>
                <a:xfrm rot="10800000">
                  <a:off x="1066800" y="304800"/>
                  <a:ext cx="6324600" cy="5562600"/>
                </a:xfrm>
                <a:prstGeom prst="blockArc">
                  <a:avLst>
                    <a:gd name="adj1" fmla="val 13898480"/>
                    <a:gd name="adj2" fmla="val 16590931"/>
                    <a:gd name="adj3" fmla="val 7434"/>
                  </a:avLst>
                </a:prstGeom>
                <a:solidFill>
                  <a:srgbClr val="FFFF99"/>
                </a:solidFill>
                <a:ln w="19050"/>
              </p:spPr>
              <p:style>
                <a:lnRef idx="2">
                  <a:schemeClr val="accent1">
                    <a:shade val="50000"/>
                  </a:schemeClr>
                </a:lnRef>
                <a:fillRef idx="1">
                  <a:schemeClr val="accent1"/>
                </a:fillRef>
                <a:effectRef idx="0">
                  <a:schemeClr val="accent1"/>
                </a:effectRef>
                <a:fontRef idx="minor">
                  <a:schemeClr val="lt1"/>
                </a:fontRef>
              </p:style>
              <p:txBody>
                <a:bodyPr vert="vert" rtlCol="0" anchor="ctr">
                  <a:normAutofit/>
                </a:bodyPr>
                <a:lstStyle/>
                <a:p>
                  <a:pPr algn="ctr"/>
                  <a:endParaRPr lang="en-US"/>
                </a:p>
              </p:txBody>
            </p:sp>
          </p:grpSp>
          <p:sp>
            <p:nvSpPr>
              <p:cNvPr id="9" name="TextBox 8"/>
              <p:cNvSpPr txBox="1"/>
              <p:nvPr/>
            </p:nvSpPr>
            <p:spPr>
              <a:xfrm rot="2141167">
                <a:off x="5174867" y="1783511"/>
                <a:ext cx="1461783" cy="336301"/>
              </a:xfrm>
              <a:prstGeom prst="rect">
                <a:avLst/>
              </a:prstGeom>
              <a:noFill/>
            </p:spPr>
            <p:txBody>
              <a:bodyPr wrap="none" rtlCol="0">
                <a:prstTxWarp prst="textArchUp">
                  <a:avLst>
                    <a:gd name="adj" fmla="val 11588874"/>
                  </a:avLst>
                </a:prstTxWarp>
                <a:spAutoFit/>
              </a:bodyPr>
              <a:lstStyle/>
              <a:p>
                <a:r>
                  <a:rPr lang="en-US" dirty="0" smtClean="0"/>
                  <a:t>Verification</a:t>
                </a:r>
                <a:endParaRPr lang="en-US" dirty="0"/>
              </a:p>
            </p:txBody>
          </p:sp>
          <p:sp>
            <p:nvSpPr>
              <p:cNvPr id="10" name="TextBox 9"/>
              <p:cNvSpPr txBox="1"/>
              <p:nvPr/>
            </p:nvSpPr>
            <p:spPr>
              <a:xfrm rot="5400000">
                <a:off x="6153897" y="3749710"/>
                <a:ext cx="1578686" cy="322881"/>
              </a:xfrm>
              <a:prstGeom prst="rect">
                <a:avLst/>
              </a:prstGeom>
              <a:noFill/>
            </p:spPr>
            <p:txBody>
              <a:bodyPr wrap="none" rtlCol="0">
                <a:prstTxWarp prst="textArchUp">
                  <a:avLst>
                    <a:gd name="adj" fmla="val 10708853"/>
                  </a:avLst>
                </a:prstTxWarp>
                <a:spAutoFit/>
              </a:bodyPr>
              <a:lstStyle/>
              <a:p>
                <a:r>
                  <a:rPr lang="en-US" dirty="0" smtClean="0"/>
                  <a:t>Data Validation</a:t>
                </a:r>
                <a:endParaRPr lang="en-US" dirty="0"/>
              </a:p>
            </p:txBody>
          </p:sp>
          <p:sp>
            <p:nvSpPr>
              <p:cNvPr id="11" name="TextBox 10"/>
              <p:cNvSpPr txBox="1"/>
              <p:nvPr/>
            </p:nvSpPr>
            <p:spPr>
              <a:xfrm rot="15507766">
                <a:off x="1310280" y="3871861"/>
                <a:ext cx="1705530" cy="322881"/>
              </a:xfrm>
              <a:prstGeom prst="rect">
                <a:avLst/>
              </a:prstGeom>
              <a:noFill/>
            </p:spPr>
            <p:txBody>
              <a:bodyPr wrap="none" rtlCol="0">
                <a:prstTxWarp prst="textArchUp">
                  <a:avLst>
                    <a:gd name="adj" fmla="val 10890356"/>
                  </a:avLst>
                </a:prstTxWarp>
                <a:spAutoFit/>
              </a:bodyPr>
              <a:lstStyle/>
              <a:p>
                <a:r>
                  <a:rPr lang="en-US" dirty="0" smtClean="0"/>
                  <a:t>BMP Performance</a:t>
                </a:r>
                <a:endParaRPr lang="en-US" dirty="0"/>
              </a:p>
            </p:txBody>
          </p:sp>
          <p:grpSp>
            <p:nvGrpSpPr>
              <p:cNvPr id="8" name="Group 52"/>
              <p:cNvGrpSpPr/>
              <p:nvPr/>
            </p:nvGrpSpPr>
            <p:grpSpPr>
              <a:xfrm>
                <a:off x="5900903" y="4951719"/>
                <a:ext cx="580957" cy="641151"/>
                <a:chOff x="5715000" y="4625163"/>
                <a:chExt cx="664535" cy="708837"/>
              </a:xfrm>
            </p:grpSpPr>
            <p:sp>
              <p:nvSpPr>
                <p:cNvPr id="49" name="Freeform 48"/>
                <p:cNvSpPr/>
                <p:nvPr/>
              </p:nvSpPr>
              <p:spPr>
                <a:xfrm>
                  <a:off x="5879805" y="4625163"/>
                  <a:ext cx="499730" cy="606056"/>
                </a:xfrm>
                <a:custGeom>
                  <a:avLst/>
                  <a:gdLst>
                    <a:gd name="connsiteX0" fmla="*/ 499730 w 499730"/>
                    <a:gd name="connsiteY0" fmla="*/ 0 h 606056"/>
                    <a:gd name="connsiteX1" fmla="*/ 265814 w 499730"/>
                    <a:gd name="connsiteY1" fmla="*/ 350874 h 606056"/>
                    <a:gd name="connsiteX2" fmla="*/ 0 w 499730"/>
                    <a:gd name="connsiteY2" fmla="*/ 606056 h 606056"/>
                  </a:gdLst>
                  <a:ahLst/>
                  <a:cxnLst>
                    <a:cxn ang="0">
                      <a:pos x="connsiteX0" y="connsiteY0"/>
                    </a:cxn>
                    <a:cxn ang="0">
                      <a:pos x="connsiteX1" y="connsiteY1"/>
                    </a:cxn>
                    <a:cxn ang="0">
                      <a:pos x="connsiteX2" y="connsiteY2"/>
                    </a:cxn>
                  </a:cxnLst>
                  <a:rect l="l" t="t" r="r" b="b"/>
                  <a:pathLst>
                    <a:path w="499730" h="606056">
                      <a:moveTo>
                        <a:pt x="499730" y="0"/>
                      </a:moveTo>
                      <a:cubicBezTo>
                        <a:pt x="424416" y="124932"/>
                        <a:pt x="349102" y="249865"/>
                        <a:pt x="265814" y="350874"/>
                      </a:cubicBezTo>
                      <a:cubicBezTo>
                        <a:pt x="182526" y="451883"/>
                        <a:pt x="91263" y="528969"/>
                        <a:pt x="0" y="606056"/>
                      </a:cubicBez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50" name="Straight Arrow Connector 49"/>
                <p:cNvCxnSpPr>
                  <a:stCxn id="49" idx="2"/>
                </p:cNvCxnSpPr>
                <p:nvPr/>
              </p:nvCxnSpPr>
              <p:spPr>
                <a:xfrm flipH="1">
                  <a:off x="5715000" y="5231219"/>
                  <a:ext cx="164805" cy="1027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2" name="Group 53"/>
              <p:cNvGrpSpPr/>
              <p:nvPr/>
            </p:nvGrpSpPr>
            <p:grpSpPr>
              <a:xfrm rot="17277834">
                <a:off x="6016589" y="2358592"/>
                <a:ext cx="598727" cy="618898"/>
                <a:chOff x="5717602" y="4625163"/>
                <a:chExt cx="661933" cy="707936"/>
              </a:xfrm>
            </p:grpSpPr>
            <p:sp>
              <p:nvSpPr>
                <p:cNvPr id="55" name="Freeform 54"/>
                <p:cNvSpPr/>
                <p:nvPr/>
              </p:nvSpPr>
              <p:spPr>
                <a:xfrm>
                  <a:off x="5879805" y="4625163"/>
                  <a:ext cx="499730" cy="606056"/>
                </a:xfrm>
                <a:custGeom>
                  <a:avLst/>
                  <a:gdLst>
                    <a:gd name="connsiteX0" fmla="*/ 499730 w 499730"/>
                    <a:gd name="connsiteY0" fmla="*/ 0 h 606056"/>
                    <a:gd name="connsiteX1" fmla="*/ 265814 w 499730"/>
                    <a:gd name="connsiteY1" fmla="*/ 350874 h 606056"/>
                    <a:gd name="connsiteX2" fmla="*/ 0 w 499730"/>
                    <a:gd name="connsiteY2" fmla="*/ 606056 h 606056"/>
                  </a:gdLst>
                  <a:ahLst/>
                  <a:cxnLst>
                    <a:cxn ang="0">
                      <a:pos x="connsiteX0" y="connsiteY0"/>
                    </a:cxn>
                    <a:cxn ang="0">
                      <a:pos x="connsiteX1" y="connsiteY1"/>
                    </a:cxn>
                    <a:cxn ang="0">
                      <a:pos x="connsiteX2" y="connsiteY2"/>
                    </a:cxn>
                  </a:cxnLst>
                  <a:rect l="l" t="t" r="r" b="b"/>
                  <a:pathLst>
                    <a:path w="499730" h="606056">
                      <a:moveTo>
                        <a:pt x="499730" y="0"/>
                      </a:moveTo>
                      <a:cubicBezTo>
                        <a:pt x="424416" y="124932"/>
                        <a:pt x="349102" y="249865"/>
                        <a:pt x="265814" y="350874"/>
                      </a:cubicBezTo>
                      <a:cubicBezTo>
                        <a:pt x="182526" y="451883"/>
                        <a:pt x="91263" y="528969"/>
                        <a:pt x="0" y="606056"/>
                      </a:cubicBez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56" name="Straight Arrow Connector 55"/>
                <p:cNvCxnSpPr/>
                <p:nvPr/>
              </p:nvCxnSpPr>
              <p:spPr>
                <a:xfrm flipH="1">
                  <a:off x="5717602" y="5230318"/>
                  <a:ext cx="164805" cy="1027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20" name="Group 56"/>
              <p:cNvGrpSpPr/>
              <p:nvPr/>
            </p:nvGrpSpPr>
            <p:grpSpPr>
              <a:xfrm rot="6463889">
                <a:off x="2470396" y="4545586"/>
                <a:ext cx="601080" cy="619687"/>
                <a:chOff x="5715000" y="4625163"/>
                <a:chExt cx="664535" cy="708837"/>
              </a:xfrm>
            </p:grpSpPr>
            <p:sp>
              <p:nvSpPr>
                <p:cNvPr id="58" name="Freeform 57"/>
                <p:cNvSpPr/>
                <p:nvPr/>
              </p:nvSpPr>
              <p:spPr>
                <a:xfrm>
                  <a:off x="5879805" y="4625163"/>
                  <a:ext cx="499730" cy="606056"/>
                </a:xfrm>
                <a:custGeom>
                  <a:avLst/>
                  <a:gdLst>
                    <a:gd name="connsiteX0" fmla="*/ 499730 w 499730"/>
                    <a:gd name="connsiteY0" fmla="*/ 0 h 606056"/>
                    <a:gd name="connsiteX1" fmla="*/ 265814 w 499730"/>
                    <a:gd name="connsiteY1" fmla="*/ 350874 h 606056"/>
                    <a:gd name="connsiteX2" fmla="*/ 0 w 499730"/>
                    <a:gd name="connsiteY2" fmla="*/ 606056 h 606056"/>
                  </a:gdLst>
                  <a:ahLst/>
                  <a:cxnLst>
                    <a:cxn ang="0">
                      <a:pos x="connsiteX0" y="connsiteY0"/>
                    </a:cxn>
                    <a:cxn ang="0">
                      <a:pos x="connsiteX1" y="connsiteY1"/>
                    </a:cxn>
                    <a:cxn ang="0">
                      <a:pos x="connsiteX2" y="connsiteY2"/>
                    </a:cxn>
                  </a:cxnLst>
                  <a:rect l="l" t="t" r="r" b="b"/>
                  <a:pathLst>
                    <a:path w="499730" h="606056">
                      <a:moveTo>
                        <a:pt x="499730" y="0"/>
                      </a:moveTo>
                      <a:cubicBezTo>
                        <a:pt x="424416" y="124932"/>
                        <a:pt x="349102" y="249865"/>
                        <a:pt x="265814" y="350874"/>
                      </a:cubicBezTo>
                      <a:cubicBezTo>
                        <a:pt x="182526" y="451883"/>
                        <a:pt x="91263" y="528969"/>
                        <a:pt x="0" y="606056"/>
                      </a:cubicBez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59" name="Straight Arrow Connector 58"/>
                <p:cNvCxnSpPr>
                  <a:stCxn id="58" idx="2"/>
                </p:cNvCxnSpPr>
                <p:nvPr/>
              </p:nvCxnSpPr>
              <p:spPr>
                <a:xfrm flipH="1">
                  <a:off x="5715000" y="5231219"/>
                  <a:ext cx="164805" cy="10278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cxnSp>
          <p:nvCxnSpPr>
            <p:cNvPr id="62" name="Straight Arrow Connector 61"/>
            <p:cNvCxnSpPr/>
            <p:nvPr/>
          </p:nvCxnSpPr>
          <p:spPr>
            <a:xfrm flipH="1">
              <a:off x="7162800" y="2667000"/>
              <a:ext cx="304799" cy="930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4" name="Straight Arrow Connector 63"/>
            <p:cNvCxnSpPr/>
            <p:nvPr/>
          </p:nvCxnSpPr>
          <p:spPr>
            <a:xfrm flipH="1" flipV="1">
              <a:off x="7391400" y="4343401"/>
              <a:ext cx="381000" cy="8584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6" name="Straight Arrow Connector 65"/>
            <p:cNvCxnSpPr/>
            <p:nvPr/>
          </p:nvCxnSpPr>
          <p:spPr>
            <a:xfrm flipH="1" flipV="1">
              <a:off x="6629400" y="6019800"/>
              <a:ext cx="228600" cy="1524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0" name="Straight Arrow Connector 69"/>
            <p:cNvCxnSpPr/>
            <p:nvPr/>
          </p:nvCxnSpPr>
          <p:spPr>
            <a:xfrm flipV="1">
              <a:off x="2514600" y="6019800"/>
              <a:ext cx="228600" cy="2286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4" name="Straight Arrow Connector 73"/>
            <p:cNvCxnSpPr/>
            <p:nvPr/>
          </p:nvCxnSpPr>
          <p:spPr>
            <a:xfrm>
              <a:off x="1371600" y="3838721"/>
              <a:ext cx="304800" cy="4747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3" name="Straight Arrow Connector 82"/>
            <p:cNvCxnSpPr/>
            <p:nvPr/>
          </p:nvCxnSpPr>
          <p:spPr>
            <a:xfrm flipV="1">
              <a:off x="1524000" y="2288593"/>
              <a:ext cx="457200" cy="7381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6" name="Straight Arrow Connector 85"/>
            <p:cNvCxnSpPr/>
            <p:nvPr/>
          </p:nvCxnSpPr>
          <p:spPr>
            <a:xfrm>
              <a:off x="1676400" y="1624253"/>
              <a:ext cx="381000" cy="4428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8" name="Straight Arrow Connector 87"/>
            <p:cNvCxnSpPr/>
            <p:nvPr/>
          </p:nvCxnSpPr>
          <p:spPr>
            <a:xfrm flipH="1">
              <a:off x="6553200" y="1845699"/>
              <a:ext cx="228598" cy="1692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2" name="TextBox 91"/>
            <p:cNvSpPr txBox="1"/>
            <p:nvPr/>
          </p:nvSpPr>
          <p:spPr>
            <a:xfrm>
              <a:off x="990600" y="6172200"/>
              <a:ext cx="2057400" cy="626107"/>
            </a:xfrm>
            <a:prstGeom prst="rect">
              <a:avLst/>
            </a:prstGeom>
            <a:noFill/>
          </p:spPr>
          <p:txBody>
            <a:bodyPr wrap="square" rtlCol="0">
              <a:spAutoFit/>
            </a:bodyPr>
            <a:lstStyle/>
            <a:p>
              <a:pPr algn="ctr"/>
              <a:r>
                <a:rPr lang="en-US" dirty="0" smtClean="0"/>
                <a:t>BMP performance metrics collected</a:t>
              </a: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xmlns="" val="269482315"/>
              </p:ext>
            </p:extLst>
          </p:nvPr>
        </p:nvGraphicFramePr>
        <p:xfrm>
          <a:off x="1066799" y="762002"/>
          <a:ext cx="7848601" cy="5105401"/>
        </p:xfrm>
        <a:graphic>
          <a:graphicData uri="http://schemas.openxmlformats.org/drawingml/2006/table">
            <a:tbl>
              <a:tblPr/>
              <a:tblGrid>
                <a:gridCol w="816062"/>
                <a:gridCol w="855464"/>
                <a:gridCol w="820784"/>
                <a:gridCol w="682060"/>
                <a:gridCol w="1040431"/>
                <a:gridCol w="1086672"/>
                <a:gridCol w="1448896"/>
                <a:gridCol w="1098232"/>
              </a:tblGrid>
              <a:tr h="514399">
                <a:tc gridSpan="8">
                  <a:txBody>
                    <a:bodyPr/>
                    <a:lstStyle/>
                    <a:p>
                      <a:pPr algn="ctr" fontAlgn="ctr"/>
                      <a:r>
                        <a:rPr lang="en-US" sz="1600" b="0" i="0" u="none" strike="noStrike" dirty="0">
                          <a:solidFill>
                            <a:srgbClr val="000000"/>
                          </a:solidFill>
                          <a:latin typeface="Arial Unicode MS" pitchFamily="34" charset="-128"/>
                          <a:ea typeface="Arial Unicode MS" pitchFamily="34" charset="-128"/>
                          <a:cs typeface="Arial Unicode MS" pitchFamily="34" charset="-128"/>
                        </a:rPr>
                        <a:t>Illustration of Diversity of Verification Approaches Tailored to Reflect Practices</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75818">
                <a:tc>
                  <a:txBody>
                    <a:bodyPr/>
                    <a:lstStyle/>
                    <a:p>
                      <a:pPr algn="ctr" fontAlgn="ctr"/>
                      <a:r>
                        <a:rPr lang="en-US" sz="1200" b="1" i="0" u="none" strike="noStrike" dirty="0">
                          <a:solidFill>
                            <a:srgbClr val="000000"/>
                          </a:solidFill>
                          <a:latin typeface="Calibri"/>
                        </a:rPr>
                        <a:t>Sector</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ctr"/>
                      <a:r>
                        <a:rPr lang="en-US" sz="1200" b="1" i="0" u="none" strike="noStrike" dirty="0">
                          <a:solidFill>
                            <a:srgbClr val="000000"/>
                          </a:solidFill>
                          <a:latin typeface="Calibri"/>
                        </a:rPr>
                        <a:t>Inspected</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Frequency</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Timing</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Method</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Inspector</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Data Recorded</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Calibri"/>
                        </a:rPr>
                        <a:t>Scale</a:t>
                      </a:r>
                    </a:p>
                  </a:txBody>
                  <a:tcPr marL="9053" marR="9053" marT="90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199">
                <a:tc rowSpan="4">
                  <a:txBody>
                    <a:bodyPr/>
                    <a:lstStyle/>
                    <a:p>
                      <a:pPr algn="ctr" fontAlgn="b"/>
                      <a:r>
                        <a:rPr lang="en-US" sz="1200" b="0" i="0" u="none" strike="noStrike" dirty="0" err="1" smtClean="0">
                          <a:solidFill>
                            <a:srgbClr val="000000"/>
                          </a:solidFill>
                          <a:latin typeface="Calibri"/>
                        </a:rPr>
                        <a:t>Stormwater</a:t>
                      </a:r>
                      <a:endParaRPr lang="en-US" sz="1200" b="0" i="0" u="none" strike="noStrike" dirty="0" smtClean="0">
                        <a:solidFill>
                          <a:srgbClr val="000000"/>
                        </a:solidFill>
                        <a:latin typeface="Calibri"/>
                      </a:endParaRPr>
                    </a:p>
                    <a:p>
                      <a:pPr algn="ctr" fontAlgn="b"/>
                      <a:endParaRPr lang="en-US" sz="1200" b="0" i="0" u="none" strike="noStrike" dirty="0" smtClean="0">
                        <a:solidFill>
                          <a:srgbClr val="000000"/>
                        </a:solidFill>
                        <a:latin typeface="Calibri"/>
                      </a:endParaRPr>
                    </a:p>
                    <a:p>
                      <a:pPr algn="ctr" fontAlgn="b"/>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1200" b="0" i="0" u="none" strike="noStrike" dirty="0">
                          <a:solidFill>
                            <a:srgbClr val="000000"/>
                          </a:solidFill>
                          <a:latin typeface="Calibri"/>
                        </a:rPr>
                        <a:t>All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CD5B4"/>
                    </a:solidFill>
                  </a:tcPr>
                </a:tc>
                <a:tc>
                  <a:txBody>
                    <a:bodyPr/>
                    <a:lstStyle/>
                    <a:p>
                      <a:pPr algn="ctr" fontAlgn="b"/>
                      <a:r>
                        <a:rPr lang="en-US" sz="1200" b="0" i="0" u="none" strike="noStrike" dirty="0">
                          <a:solidFill>
                            <a:srgbClr val="000000"/>
                          </a:solidFill>
                          <a:latin typeface="Calibri"/>
                        </a:rPr>
                        <a:t>Statistics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&lt;1 year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Monitoring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Independent</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Water quality data</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Site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CD5B4"/>
                    </a:solidFill>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Percentage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Targeting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1-3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Meets Specs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dirty="0" err="1">
                          <a:solidFill>
                            <a:srgbClr val="000000"/>
                          </a:solidFill>
                          <a:latin typeface="Calibri"/>
                        </a:rPr>
                        <a:t>Subwatershed</a:t>
                      </a:r>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Subsample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Law</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dirty="0">
                          <a:solidFill>
                            <a:srgbClr val="000000"/>
                          </a:solidFill>
                          <a:latin typeface="Calibri"/>
                        </a:rPr>
                        <a:t>3-5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Aerial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Non-Regulator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 functioning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D5B4"/>
                    </a:solidFill>
                  </a:tcPr>
                </a:tc>
                <a:tc>
                  <a:txBody>
                    <a:bodyPr/>
                    <a:lstStyle/>
                    <a:p>
                      <a:pPr algn="ctr" fontAlgn="b"/>
                      <a:r>
                        <a:rPr lang="en-US" sz="1200" b="0" i="0" u="none" strike="noStrike">
                          <a:solidFill>
                            <a:srgbClr val="000000"/>
                          </a:solidFill>
                          <a:latin typeface="Calibri"/>
                        </a:rPr>
                        <a:t>County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Targeted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Funding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&gt;5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Phone Survey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Self</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Location</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State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7199">
                <a:tc rowSpan="4">
                  <a:txBody>
                    <a:bodyPr/>
                    <a:lstStyle/>
                    <a:p>
                      <a:pPr algn="ctr" fontAlgn="b"/>
                      <a:r>
                        <a:rPr lang="en-US" sz="1200" b="0" i="0" u="none" strike="noStrike" dirty="0" smtClean="0">
                          <a:solidFill>
                            <a:srgbClr val="000000"/>
                          </a:solidFill>
                          <a:latin typeface="Calibri"/>
                        </a:rPr>
                        <a:t>Agriculture</a:t>
                      </a:r>
                    </a:p>
                    <a:p>
                      <a:pPr algn="ctr" fontAlgn="b"/>
                      <a:endParaRPr lang="en-US" sz="1200" b="0" i="0" u="none" strike="noStrike" dirty="0" smtClean="0">
                        <a:solidFill>
                          <a:srgbClr val="000000"/>
                        </a:solidFill>
                        <a:latin typeface="Calibri"/>
                      </a:endParaRPr>
                    </a:p>
                    <a:p>
                      <a:pPr algn="ctr" fontAlgn="b"/>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1200" b="0" i="0" u="none" strike="noStrike">
                          <a:solidFill>
                            <a:srgbClr val="000000"/>
                          </a:solidFill>
                          <a:latin typeface="Calibri"/>
                        </a:rPr>
                        <a:t>All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Statistics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7E4BC"/>
                    </a:solidFill>
                  </a:tcPr>
                </a:tc>
                <a:tc>
                  <a:txBody>
                    <a:bodyPr/>
                    <a:lstStyle/>
                    <a:p>
                      <a:pPr algn="ctr" fontAlgn="b"/>
                      <a:r>
                        <a:rPr lang="en-US" sz="1200" b="0" i="0" u="none" strike="noStrike">
                          <a:solidFill>
                            <a:srgbClr val="000000"/>
                          </a:solidFill>
                          <a:latin typeface="Calibri"/>
                        </a:rPr>
                        <a:t>&lt;1 year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Monitoring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Independent</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7E4BC"/>
                    </a:solidFill>
                  </a:tcPr>
                </a:tc>
                <a:tc>
                  <a:txBody>
                    <a:bodyPr/>
                    <a:lstStyle/>
                    <a:p>
                      <a:pPr algn="ctr" fontAlgn="b"/>
                      <a:r>
                        <a:rPr lang="en-US" sz="1200" b="0" i="0" u="none" strike="noStrike">
                          <a:solidFill>
                            <a:srgbClr val="000000"/>
                          </a:solidFill>
                          <a:latin typeface="Calibri"/>
                        </a:rPr>
                        <a:t>Water quality data</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Site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Percentage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a:solidFill>
                            <a:srgbClr val="000000"/>
                          </a:solidFill>
                          <a:latin typeface="Calibri"/>
                        </a:rPr>
                        <a:t>Targeting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1-3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Meets Specs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a:solidFill>
                            <a:srgbClr val="000000"/>
                          </a:solidFill>
                          <a:latin typeface="Calibri"/>
                        </a:rPr>
                        <a:t>Subwatershed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Subsample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Law</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3-5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a:solidFill>
                            <a:srgbClr val="000000"/>
                          </a:solidFill>
                          <a:latin typeface="Calibri"/>
                        </a:rPr>
                        <a:t>Aerial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c>
                  <a:txBody>
                    <a:bodyPr/>
                    <a:lstStyle/>
                    <a:p>
                      <a:pPr algn="ctr" fontAlgn="b"/>
                      <a:r>
                        <a:rPr lang="en-US" sz="1200" b="0" i="0" u="none" strike="noStrike" dirty="0">
                          <a:solidFill>
                            <a:srgbClr val="000000"/>
                          </a:solidFill>
                          <a:latin typeface="Calibri"/>
                        </a:rPr>
                        <a:t>Non-Regulator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 functioning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County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7E4BC"/>
                    </a:solidFill>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Targeted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Funding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&gt;5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Phone Survey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Self</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Location</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b"/>
                      <a:r>
                        <a:rPr lang="en-US" sz="1200" b="0" i="0" u="none" strike="noStrike">
                          <a:solidFill>
                            <a:srgbClr val="000000"/>
                          </a:solidFill>
                          <a:latin typeface="Calibri"/>
                        </a:rPr>
                        <a:t>State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7199">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7199">
                <a:tc rowSpan="4">
                  <a:txBody>
                    <a:bodyPr/>
                    <a:lstStyle/>
                    <a:p>
                      <a:pPr algn="ctr" fontAlgn="b"/>
                      <a:r>
                        <a:rPr lang="en-US" sz="1200" b="0" i="0" u="none" strike="noStrike" dirty="0" smtClean="0">
                          <a:solidFill>
                            <a:srgbClr val="000000"/>
                          </a:solidFill>
                          <a:latin typeface="Calibri"/>
                        </a:rPr>
                        <a:t>Forestry</a:t>
                      </a:r>
                    </a:p>
                    <a:p>
                      <a:pPr algn="ctr" fontAlgn="b"/>
                      <a:endParaRPr lang="en-US" sz="1200" b="0" i="0" u="none" strike="noStrike" dirty="0" smtClean="0">
                        <a:solidFill>
                          <a:srgbClr val="000000"/>
                        </a:solidFill>
                        <a:latin typeface="Calibri"/>
                      </a:endParaRPr>
                    </a:p>
                    <a:p>
                      <a:pPr algn="ctr" fontAlgn="b"/>
                      <a:endParaRPr lang="en-US" sz="1200" b="0" i="0" u="none" strike="noStrike" dirty="0">
                        <a:solidFill>
                          <a:srgbClr val="000000"/>
                        </a:solidFill>
                        <a:latin typeface="Calibri"/>
                      </a:endParaRP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n-US" sz="1200" b="0" i="0" u="none" strike="noStrike">
                          <a:solidFill>
                            <a:srgbClr val="000000"/>
                          </a:solidFill>
                          <a:latin typeface="Calibri"/>
                        </a:rPr>
                        <a:t>All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Statistics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&lt;1 year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Monitoring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6B9B8"/>
                    </a:solidFill>
                  </a:tcPr>
                </a:tc>
                <a:tc>
                  <a:txBody>
                    <a:bodyPr/>
                    <a:lstStyle/>
                    <a:p>
                      <a:pPr algn="ctr" fontAlgn="b"/>
                      <a:r>
                        <a:rPr lang="en-US" sz="1200" b="0" i="0" u="none" strike="noStrike">
                          <a:solidFill>
                            <a:srgbClr val="000000"/>
                          </a:solidFill>
                          <a:latin typeface="Calibri"/>
                        </a:rPr>
                        <a:t>Independent</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Water quality data</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Site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Percentage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Targeting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1-3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Visual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Meets Specs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a:txBody>
                    <a:bodyPr/>
                    <a:lstStyle/>
                    <a:p>
                      <a:pPr algn="ctr" fontAlgn="b"/>
                      <a:r>
                        <a:rPr lang="en-US" sz="1200" b="0" i="0" u="none" strike="noStrike">
                          <a:solidFill>
                            <a:srgbClr val="000000"/>
                          </a:solidFill>
                          <a:latin typeface="Calibri"/>
                        </a:rPr>
                        <a:t>Subwatershed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7199">
                <a:tc vMerge="1">
                  <a:txBody>
                    <a:bodyPr/>
                    <a:lstStyle/>
                    <a:p>
                      <a:endParaRPr lang="en-US"/>
                    </a:p>
                  </a:txBody>
                  <a:tcPr/>
                </a:tc>
                <a:tc>
                  <a:txBody>
                    <a:bodyPr/>
                    <a:lstStyle/>
                    <a:p>
                      <a:pPr algn="ctr" fontAlgn="b"/>
                      <a:r>
                        <a:rPr lang="en-US" sz="1200" b="0" i="0" u="none" strike="noStrike">
                          <a:solidFill>
                            <a:srgbClr val="000000"/>
                          </a:solidFill>
                          <a:latin typeface="Calibri"/>
                        </a:rPr>
                        <a:t>Subsample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6B9B8"/>
                    </a:solidFill>
                  </a:tcPr>
                </a:tc>
                <a:tc>
                  <a:txBody>
                    <a:bodyPr/>
                    <a:lstStyle/>
                    <a:p>
                      <a:pPr algn="ctr" fontAlgn="b"/>
                      <a:r>
                        <a:rPr lang="en-US" sz="1200" b="0" i="0" u="none" strike="noStrike">
                          <a:solidFill>
                            <a:srgbClr val="000000"/>
                          </a:solidFill>
                          <a:latin typeface="Calibri"/>
                        </a:rPr>
                        <a:t>Law</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3-5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Aerial</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a:solidFill>
                            <a:srgbClr val="000000"/>
                          </a:solidFill>
                          <a:latin typeface="Calibri"/>
                        </a:rPr>
                        <a:t>Non-Regulator</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6B9B8"/>
                    </a:solidFill>
                  </a:tcPr>
                </a:tc>
                <a:tc>
                  <a:txBody>
                    <a:bodyPr/>
                    <a:lstStyle/>
                    <a:p>
                      <a:pPr algn="ctr" fontAlgn="b"/>
                      <a:r>
                        <a:rPr lang="en-US" sz="1200" b="0" i="0" u="none" strike="noStrike" dirty="0">
                          <a:solidFill>
                            <a:srgbClr val="000000"/>
                          </a:solidFill>
                          <a:latin typeface="Calibri"/>
                        </a:rPr>
                        <a:t>Visual functioning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BA7A8"/>
                    </a:solidFill>
                  </a:tcPr>
                </a:tc>
                <a:tc>
                  <a:txBody>
                    <a:bodyPr/>
                    <a:lstStyle/>
                    <a:p>
                      <a:pPr algn="ctr" fontAlgn="b"/>
                      <a:r>
                        <a:rPr lang="en-US" sz="1200" b="0" i="0" u="none" strike="noStrike">
                          <a:solidFill>
                            <a:srgbClr val="000000"/>
                          </a:solidFill>
                          <a:latin typeface="Calibri"/>
                        </a:rPr>
                        <a:t>County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7199">
                <a:tc vMerge="1">
                  <a:txBody>
                    <a:bodyPr/>
                    <a:lstStyle/>
                    <a:p>
                      <a:endParaRPr lang="en-US"/>
                    </a:p>
                  </a:txBody>
                  <a:tcPr/>
                </a:tc>
                <a:tc>
                  <a:txBody>
                    <a:bodyPr/>
                    <a:lstStyle/>
                    <a:p>
                      <a:pPr algn="ctr" fontAlgn="b"/>
                      <a:r>
                        <a:rPr lang="en-US" sz="1200" b="0" i="0" u="none" strike="noStrike" dirty="0">
                          <a:solidFill>
                            <a:srgbClr val="000000"/>
                          </a:solidFill>
                          <a:latin typeface="Calibri"/>
                        </a:rPr>
                        <a:t>Targeted</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Funding</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6B9B8"/>
                    </a:solidFill>
                  </a:tcPr>
                </a:tc>
                <a:tc>
                  <a:txBody>
                    <a:bodyPr/>
                    <a:lstStyle/>
                    <a:p>
                      <a:pPr algn="ctr" fontAlgn="b"/>
                      <a:r>
                        <a:rPr lang="en-US" sz="1200" b="0" i="0" u="none" strike="noStrike">
                          <a:solidFill>
                            <a:srgbClr val="000000"/>
                          </a:solidFill>
                          <a:latin typeface="Calibri"/>
                        </a:rPr>
                        <a:t>&gt;5 yrs</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6B9B8"/>
                    </a:solidFill>
                  </a:tcPr>
                </a:tc>
                <a:tc>
                  <a:txBody>
                    <a:bodyPr/>
                    <a:lstStyle/>
                    <a:p>
                      <a:pPr algn="ctr" fontAlgn="b"/>
                      <a:r>
                        <a:rPr lang="en-US" sz="1200" b="0" i="0" u="none" strike="noStrike">
                          <a:solidFill>
                            <a:srgbClr val="000000"/>
                          </a:solidFill>
                          <a:latin typeface="Calibri"/>
                        </a:rPr>
                        <a:t>Phone Survey</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Self</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Location</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State</a:t>
                      </a:r>
                    </a:p>
                  </a:txBody>
                  <a:tcPr marL="9053" marR="9053" marT="90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6B9B8"/>
                    </a:soli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Progress Since Last Spring</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990600" y="990600"/>
            <a:ext cx="7924800" cy="5715000"/>
          </a:xfrm>
        </p:spPr>
        <p:txBody>
          <a:bodyPr>
            <a:normAutofit fontScale="92500" lnSpcReduction="10000"/>
          </a:bodyPr>
          <a:lstStyle/>
          <a:p>
            <a:pPr lvl="0">
              <a:buFont typeface="Wingdings" pitchFamily="2" charset="2"/>
              <a:buChar char="ü"/>
            </a:pPr>
            <a:r>
              <a:rPr lang="en-US" b="1" dirty="0" smtClean="0"/>
              <a:t>March 13 </a:t>
            </a:r>
            <a:r>
              <a:rPr lang="en-US" dirty="0" smtClean="0"/>
              <a:t>BMP </a:t>
            </a:r>
            <a:r>
              <a:rPr lang="en-US" dirty="0" err="1" smtClean="0"/>
              <a:t>Verif</a:t>
            </a:r>
            <a:r>
              <a:rPr lang="en-US" dirty="0" smtClean="0"/>
              <a:t>. Committee review of all 8 framework components; not ready for prime time</a:t>
            </a:r>
          </a:p>
          <a:p>
            <a:pPr lvl="0">
              <a:buFont typeface="Wingdings" pitchFamily="2" charset="2"/>
              <a:buChar char="ü"/>
            </a:pPr>
            <a:r>
              <a:rPr lang="en-US" b="1" dirty="0" smtClean="0"/>
              <a:t>July 1</a:t>
            </a:r>
            <a:r>
              <a:rPr lang="en-US" dirty="0" smtClean="0"/>
              <a:t> workgroups deliver draft </a:t>
            </a:r>
            <a:r>
              <a:rPr lang="en-US" dirty="0" err="1" smtClean="0"/>
              <a:t>verif</a:t>
            </a:r>
            <a:r>
              <a:rPr lang="en-US" dirty="0" smtClean="0"/>
              <a:t>. protocols</a:t>
            </a:r>
          </a:p>
          <a:p>
            <a:pPr lvl="0">
              <a:buFont typeface="Wingdings" pitchFamily="2" charset="2"/>
              <a:buChar char="ü"/>
            </a:pPr>
            <a:r>
              <a:rPr lang="en-US" b="1" dirty="0" smtClean="0"/>
              <a:t>July 15 </a:t>
            </a:r>
            <a:r>
              <a:rPr lang="en-US" dirty="0" smtClean="0"/>
              <a:t>delivery of draft </a:t>
            </a:r>
            <a:r>
              <a:rPr lang="en-US" dirty="0" err="1" smtClean="0"/>
              <a:t>verif</a:t>
            </a:r>
            <a:r>
              <a:rPr lang="en-US" dirty="0" smtClean="0"/>
              <a:t>. framework document</a:t>
            </a:r>
          </a:p>
          <a:p>
            <a:pPr lvl="0">
              <a:buFont typeface="Wingdings" pitchFamily="2" charset="2"/>
              <a:buChar char="ü"/>
            </a:pPr>
            <a:r>
              <a:rPr lang="en-US" b="1" dirty="0" smtClean="0"/>
              <a:t>Aug 28-29 </a:t>
            </a:r>
            <a:r>
              <a:rPr lang="en-US" dirty="0" smtClean="0"/>
              <a:t>Panel meeting</a:t>
            </a:r>
          </a:p>
          <a:p>
            <a:pPr lvl="0">
              <a:buFont typeface="Wingdings" pitchFamily="2" charset="2"/>
              <a:buChar char="ü"/>
            </a:pPr>
            <a:r>
              <a:rPr lang="en-US" b="1" dirty="0" smtClean="0"/>
              <a:t>Sept-Oct</a:t>
            </a:r>
            <a:r>
              <a:rPr lang="en-US" dirty="0" smtClean="0"/>
              <a:t> Panel works on suite of tools, recommendations</a:t>
            </a:r>
          </a:p>
          <a:p>
            <a:pPr lvl="0">
              <a:buFont typeface="Wingdings" pitchFamily="2" charset="2"/>
              <a:buChar char="ü"/>
            </a:pPr>
            <a:r>
              <a:rPr lang="en-US" b="1" dirty="0" smtClean="0"/>
              <a:t>Oct 31, Nov 1 </a:t>
            </a:r>
            <a:r>
              <a:rPr lang="en-US" dirty="0" smtClean="0"/>
              <a:t>Panel conf calls to reach agreement</a:t>
            </a:r>
          </a:p>
          <a:p>
            <a:pPr>
              <a:buFont typeface="Wingdings" pitchFamily="2" charset="2"/>
              <a:buChar char="ü"/>
            </a:pPr>
            <a:r>
              <a:rPr lang="en-US" b="1" dirty="0" smtClean="0"/>
              <a:t>Nov 19 </a:t>
            </a:r>
            <a:r>
              <a:rPr lang="en-US" dirty="0" smtClean="0"/>
              <a:t>distribution of Panel recommendations</a:t>
            </a:r>
            <a:endParaRPr lang="en-US" sz="6000" dirty="0" smtClean="0"/>
          </a:p>
        </p:txBody>
      </p:sp>
      <p:sp>
        <p:nvSpPr>
          <p:cNvPr id="4" name="Slide Number Placeholder 3"/>
          <p:cNvSpPr>
            <a:spLocks noGrp="1"/>
          </p:cNvSpPr>
          <p:nvPr>
            <p:ph type="sldNum" sz="quarter" idx="12"/>
          </p:nvPr>
        </p:nvSpPr>
        <p:spPr/>
        <p:txBody>
          <a:bodyPr/>
          <a:lstStyle/>
          <a:p>
            <a:fld id="{BC7FA602-1E09-4CBC-84FE-772522582C20}"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Verification Definition</a:t>
            </a:r>
            <a:endParaRPr lang="en-US" sz="4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2</a:t>
            </a:fld>
            <a:endParaRPr lang="en-US" dirty="0"/>
          </a:p>
        </p:txBody>
      </p:sp>
      <p:sp>
        <p:nvSpPr>
          <p:cNvPr id="6" name="TextBox 5"/>
          <p:cNvSpPr txBox="1"/>
          <p:nvPr/>
        </p:nvSpPr>
        <p:spPr>
          <a:xfrm>
            <a:off x="1066800" y="1143000"/>
            <a:ext cx="7924800" cy="4462760"/>
          </a:xfrm>
          <a:prstGeom prst="rect">
            <a:avLst/>
          </a:prstGeom>
          <a:noFill/>
        </p:spPr>
        <p:txBody>
          <a:bodyPr wrap="square" rtlCol="0">
            <a:spAutoFit/>
          </a:bodyPr>
          <a:lstStyle/>
          <a:p>
            <a:r>
              <a:rPr lang="en-US" sz="3200" dirty="0" smtClean="0"/>
              <a:t>The CBP Partnership has defined verification as:</a:t>
            </a:r>
            <a:endParaRPr lang="en-US" sz="3600" dirty="0" smtClean="0"/>
          </a:p>
          <a:p>
            <a:r>
              <a:rPr lang="en-US" sz="3600" dirty="0" smtClean="0"/>
              <a:t>“the process through which agency partners ensure practices, treatments, and technologies resulting in reductions of nitrogen, phosphorus, and/or sediment pollutant loads are implemented and operating correctly.”</a:t>
            </a:r>
            <a:endParaRPr lang="en-US" sz="3600" dirty="0"/>
          </a:p>
        </p:txBody>
      </p:sp>
      <p:sp>
        <p:nvSpPr>
          <p:cNvPr id="7" name="TextBox 6"/>
          <p:cNvSpPr txBox="1"/>
          <p:nvPr/>
        </p:nvSpPr>
        <p:spPr>
          <a:xfrm>
            <a:off x="1143000" y="5943600"/>
            <a:ext cx="7620000" cy="369332"/>
          </a:xfrm>
          <a:prstGeom prst="rect">
            <a:avLst/>
          </a:prstGeom>
          <a:noFill/>
        </p:spPr>
        <p:txBody>
          <a:bodyPr wrap="square" rtlCol="0">
            <a:spAutoFit/>
          </a:bodyPr>
          <a:lstStyle/>
          <a:p>
            <a:r>
              <a:rPr lang="en-US" dirty="0" smtClean="0"/>
              <a:t>1. CBP BMP Verification Principles. December 5, 2012.</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Completing the Framework</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914400" y="914400"/>
            <a:ext cx="8229600" cy="5715000"/>
          </a:xfrm>
        </p:spPr>
        <p:txBody>
          <a:bodyPr>
            <a:noAutofit/>
          </a:bodyPr>
          <a:lstStyle/>
          <a:p>
            <a:pPr lvl="0"/>
            <a:r>
              <a:rPr lang="en-US" sz="2900" b="1" dirty="0" smtClean="0"/>
              <a:t>Dec 10 </a:t>
            </a:r>
            <a:r>
              <a:rPr lang="en-US" sz="2900" dirty="0" smtClean="0"/>
              <a:t>BMP </a:t>
            </a:r>
            <a:r>
              <a:rPr lang="en-US" sz="2900" dirty="0" err="1" smtClean="0"/>
              <a:t>Verif</a:t>
            </a:r>
            <a:r>
              <a:rPr lang="en-US" sz="2900" dirty="0" smtClean="0"/>
              <a:t>. Committee meeting focused on briefing on Panel findings and recommendations</a:t>
            </a:r>
          </a:p>
          <a:p>
            <a:pPr lvl="0"/>
            <a:r>
              <a:rPr lang="en-US" sz="2900" b="1" dirty="0" smtClean="0"/>
              <a:t>Dec 13</a:t>
            </a:r>
            <a:r>
              <a:rPr lang="en-US" sz="2900" dirty="0" smtClean="0"/>
              <a:t> Workgroup chairs, coordinators briefed on Panel findings and recommendations via conf call</a:t>
            </a:r>
          </a:p>
          <a:p>
            <a:pPr lvl="0"/>
            <a:r>
              <a:rPr lang="en-US" sz="2900" b="1" dirty="0" smtClean="0"/>
              <a:t>Feb 3 </a:t>
            </a:r>
            <a:r>
              <a:rPr lang="en-US" sz="2900" dirty="0" smtClean="0"/>
              <a:t>delivery of six workgroups’ final verification guidance to Panel, Committee members</a:t>
            </a:r>
          </a:p>
          <a:p>
            <a:pPr lvl="0"/>
            <a:r>
              <a:rPr lang="en-US" sz="2900" b="1" dirty="0" smtClean="0"/>
              <a:t>March 3 </a:t>
            </a:r>
            <a:r>
              <a:rPr lang="en-US" sz="2900" dirty="0" smtClean="0"/>
              <a:t>Panel  and Committee members complete their review of workgroups’ revised </a:t>
            </a:r>
            <a:r>
              <a:rPr lang="en-US" sz="2900" dirty="0" err="1" smtClean="0"/>
              <a:t>verif</a:t>
            </a:r>
            <a:r>
              <a:rPr lang="en-US" sz="2900" dirty="0" smtClean="0"/>
              <a:t>. guidance</a:t>
            </a:r>
          </a:p>
          <a:p>
            <a:pPr lvl="0"/>
            <a:r>
              <a:rPr lang="en-US" sz="2900" b="1" dirty="0" smtClean="0"/>
              <a:t>March/April</a:t>
            </a:r>
            <a:r>
              <a:rPr lang="en-US" sz="2900" dirty="0" smtClean="0"/>
              <a:t> Joint Panel/Committee meeting to finalize the basinwide BMP verification framework and all its components</a:t>
            </a:r>
          </a:p>
        </p:txBody>
      </p:sp>
      <p:sp>
        <p:nvSpPr>
          <p:cNvPr id="4" name="Slide Number Placeholder 3"/>
          <p:cNvSpPr>
            <a:spLocks noGrp="1"/>
          </p:cNvSpPr>
          <p:nvPr>
            <p:ph type="sldNum" sz="quarter" idx="12"/>
          </p:nvPr>
        </p:nvSpPr>
        <p:spPr/>
        <p:txBody>
          <a:bodyPr/>
          <a:lstStyle/>
          <a:p>
            <a:fld id="{BC7FA602-1E09-4CBC-84FE-772522582C20}"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Framework Review Process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143000" y="1143000"/>
            <a:ext cx="8001000" cy="5715000"/>
          </a:xfrm>
        </p:spPr>
        <p:txBody>
          <a:bodyPr>
            <a:normAutofit/>
          </a:bodyPr>
          <a:lstStyle/>
          <a:p>
            <a:pPr lvl="0"/>
            <a:r>
              <a:rPr lang="en-US" b="1" dirty="0" smtClean="0"/>
              <a:t>April-August 2014</a:t>
            </a:r>
            <a:endParaRPr lang="en-US" dirty="0" smtClean="0"/>
          </a:p>
          <a:p>
            <a:pPr lvl="1"/>
            <a:r>
              <a:rPr lang="en-US" dirty="0" smtClean="0"/>
              <a:t>CBP Water Quality Goal Implementation Team</a:t>
            </a:r>
          </a:p>
          <a:p>
            <a:pPr lvl="1"/>
            <a:r>
              <a:rPr lang="en-US" dirty="0" smtClean="0"/>
              <a:t>CBP Habitat Goal Implementation Team</a:t>
            </a:r>
          </a:p>
          <a:p>
            <a:pPr lvl="1"/>
            <a:r>
              <a:rPr lang="en-US" dirty="0" smtClean="0"/>
              <a:t>CBP Fisheries Goal Implementation Team</a:t>
            </a:r>
          </a:p>
          <a:p>
            <a:pPr lvl="1"/>
            <a:r>
              <a:rPr lang="en-US" dirty="0" smtClean="0"/>
              <a:t>CBP Scientific and Technical Advisory Committee</a:t>
            </a:r>
          </a:p>
          <a:p>
            <a:pPr lvl="1"/>
            <a:r>
              <a:rPr lang="en-US" dirty="0" smtClean="0"/>
              <a:t>CBP Citizen Advisory Committee</a:t>
            </a:r>
          </a:p>
          <a:p>
            <a:pPr lvl="1"/>
            <a:r>
              <a:rPr lang="en-US" dirty="0" smtClean="0"/>
              <a:t>CBP Local Government Advisory Committee</a:t>
            </a:r>
          </a:p>
          <a:p>
            <a:pPr lvl="1"/>
            <a:r>
              <a:rPr lang="en-US" dirty="0" smtClean="0"/>
              <a:t>CBP Management Board</a:t>
            </a:r>
          </a:p>
        </p:txBody>
      </p:sp>
      <p:sp>
        <p:nvSpPr>
          <p:cNvPr id="4" name="Slide Number Placeholder 3"/>
          <p:cNvSpPr>
            <a:spLocks noGrp="1"/>
          </p:cNvSpPr>
          <p:nvPr>
            <p:ph type="sldNum" sz="quarter" idx="12"/>
          </p:nvPr>
        </p:nvSpPr>
        <p:spPr/>
        <p:txBody>
          <a:bodyPr/>
          <a:lstStyle/>
          <a:p>
            <a:fld id="{BC7FA602-1E09-4CBC-84FE-772522582C20}"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Framework/Programs Approval</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143000" y="990600"/>
            <a:ext cx="8001000" cy="5715000"/>
          </a:xfrm>
        </p:spPr>
        <p:txBody>
          <a:bodyPr>
            <a:normAutofit fontScale="92500"/>
          </a:bodyPr>
          <a:lstStyle/>
          <a:p>
            <a:pPr lvl="0"/>
            <a:r>
              <a:rPr lang="en-US" dirty="0" smtClean="0"/>
              <a:t>Framework Approval</a:t>
            </a:r>
          </a:p>
          <a:p>
            <a:pPr lvl="1"/>
            <a:r>
              <a:rPr lang="en-US" b="1" dirty="0" smtClean="0"/>
              <a:t>Sept/Oct 2014</a:t>
            </a:r>
            <a:r>
              <a:rPr lang="en-US" dirty="0" smtClean="0"/>
              <a:t>: Principals’ Staff Committee</a:t>
            </a:r>
          </a:p>
          <a:p>
            <a:pPr lvl="0"/>
            <a:r>
              <a:rPr lang="en-US" dirty="0" smtClean="0"/>
              <a:t>Review of Jurisdictions’ Proposed Verification Programs</a:t>
            </a:r>
          </a:p>
          <a:p>
            <a:pPr lvl="1"/>
            <a:r>
              <a:rPr lang="en-US" b="1" dirty="0" smtClean="0"/>
              <a:t>Fall 2014/Winter 2015</a:t>
            </a:r>
            <a:r>
              <a:rPr lang="en-US" dirty="0" smtClean="0"/>
              <a:t>: Jurisdictions complete program development</a:t>
            </a:r>
          </a:p>
          <a:p>
            <a:pPr lvl="1"/>
            <a:r>
              <a:rPr lang="en-US" b="1" dirty="0" smtClean="0"/>
              <a:t>Spring/Summer 2015</a:t>
            </a:r>
            <a:r>
              <a:rPr lang="en-US" dirty="0" smtClean="0"/>
              <a:t>: Panel reviews jurisdictional programs, feedback loop with jurisdictions</a:t>
            </a:r>
          </a:p>
          <a:p>
            <a:pPr lvl="0"/>
            <a:r>
              <a:rPr lang="en-US" dirty="0" smtClean="0"/>
              <a:t>Approval of Jurisdictions’ Proposed Verification Programs</a:t>
            </a:r>
          </a:p>
          <a:p>
            <a:pPr lvl="1"/>
            <a:r>
              <a:rPr lang="en-US" b="1" dirty="0" smtClean="0"/>
              <a:t>Fall/Winter 2015</a:t>
            </a:r>
            <a:r>
              <a:rPr lang="en-US" dirty="0" smtClean="0"/>
              <a:t>: Panel recommendations to PSC for final approval</a:t>
            </a:r>
          </a:p>
        </p:txBody>
      </p:sp>
      <p:sp>
        <p:nvSpPr>
          <p:cNvPr id="4" name="Slide Number Placeholder 3"/>
          <p:cNvSpPr>
            <a:spLocks noGrp="1"/>
          </p:cNvSpPr>
          <p:nvPr>
            <p:ph type="sldNum" sz="quarter" idx="12"/>
          </p:nvPr>
        </p:nvSpPr>
        <p:spPr/>
        <p:txBody>
          <a:bodyPr/>
          <a:lstStyle/>
          <a:p>
            <a:fld id="{BC7FA602-1E09-4CBC-84FE-772522582C20}"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Evolving Panel Role</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143000" y="1143000"/>
            <a:ext cx="7696200" cy="5715000"/>
          </a:xfrm>
        </p:spPr>
        <p:txBody>
          <a:bodyPr>
            <a:normAutofit/>
          </a:bodyPr>
          <a:lstStyle/>
          <a:p>
            <a:pPr lvl="0"/>
            <a:r>
              <a:rPr lang="en-US" dirty="0" smtClean="0"/>
              <a:t>Teaming up with BMP Verification Committee in spring 2014 for joint review of all components of the basinwide verification framework</a:t>
            </a:r>
          </a:p>
          <a:p>
            <a:r>
              <a:rPr lang="en-US" dirty="0" smtClean="0"/>
              <a:t>Reviewing the jurisdictions’ draft BMP verification programs, providing feedback to jurisdictions, reviewing revised programs, and then making recommendations to the Principals’ Staff Committee</a:t>
            </a:r>
          </a:p>
        </p:txBody>
      </p:sp>
      <p:sp>
        <p:nvSpPr>
          <p:cNvPr id="4" name="Slide Number Placeholder 3"/>
          <p:cNvSpPr>
            <a:spLocks noGrp="1"/>
          </p:cNvSpPr>
          <p:nvPr>
            <p:ph type="sldNum" sz="quarter" idx="12"/>
          </p:nvPr>
        </p:nvSpPr>
        <p:spPr/>
        <p:txBody>
          <a:bodyPr/>
          <a:lstStyle/>
          <a:p>
            <a:fld id="{BC7FA602-1E09-4CBC-84FE-772522582C20}" type="slidenum">
              <a:rPr lang="en-US" smtClean="0"/>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Bottom-Line Messages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143000" y="1143000"/>
            <a:ext cx="8001000" cy="5715000"/>
          </a:xfrm>
        </p:spPr>
        <p:txBody>
          <a:bodyPr>
            <a:normAutofit/>
          </a:bodyPr>
          <a:lstStyle/>
          <a:p>
            <a:pPr lvl="0"/>
            <a:r>
              <a:rPr lang="en-US" b="1" dirty="0" smtClean="0"/>
              <a:t>Lands coverage:</a:t>
            </a:r>
            <a:r>
              <a:rPr lang="en-US" dirty="0" smtClean="0"/>
              <a:t> jurisdictions will more accurately define lands covered by practices, account for progress, explain monitoring trends</a:t>
            </a:r>
          </a:p>
          <a:p>
            <a:pPr lvl="0"/>
            <a:endParaRPr lang="en-US" b="1" dirty="0" smtClean="0"/>
          </a:p>
          <a:p>
            <a:pPr lvl="0"/>
            <a:r>
              <a:rPr lang="en-US" b="1" dirty="0" smtClean="0"/>
              <a:t>Future WIP implementation:</a:t>
            </a:r>
            <a:r>
              <a:rPr lang="en-US" dirty="0" smtClean="0"/>
              <a:t> more accurately determine where new practices are needed to meet milestone commitments and WIP goals</a:t>
            </a:r>
          </a:p>
        </p:txBody>
      </p:sp>
      <p:sp>
        <p:nvSpPr>
          <p:cNvPr id="4" name="Slide Number Placeholder 3"/>
          <p:cNvSpPr>
            <a:spLocks noGrp="1"/>
          </p:cNvSpPr>
          <p:nvPr>
            <p:ph type="sldNum" sz="quarter" idx="12"/>
          </p:nvPr>
        </p:nvSpPr>
        <p:spPr/>
        <p:txBody>
          <a:bodyPr/>
          <a:lstStyle/>
          <a:p>
            <a:fld id="{BC7FA602-1E09-4CBC-84FE-772522582C20}" type="slidenum">
              <a:rPr lang="en-US" smtClean="0"/>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Bottom-Line Messages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143000" y="1143000"/>
            <a:ext cx="8001000" cy="5715000"/>
          </a:xfrm>
        </p:spPr>
        <p:txBody>
          <a:bodyPr>
            <a:normAutofit/>
          </a:bodyPr>
          <a:lstStyle/>
          <a:p>
            <a:pPr lvl="0"/>
            <a:r>
              <a:rPr lang="en-US" b="1" dirty="0" smtClean="0"/>
              <a:t>Future funding:</a:t>
            </a:r>
            <a:r>
              <a:rPr lang="en-US" dirty="0" smtClean="0"/>
              <a:t> more accurately estimate cost-sharing, capital investments, financing, and technical assistance needed to meet milestone commitments and WIP goals</a:t>
            </a:r>
          </a:p>
          <a:p>
            <a:pPr lvl="0"/>
            <a:endParaRPr lang="en-US" b="1" dirty="0" smtClean="0"/>
          </a:p>
          <a:p>
            <a:pPr lvl="0"/>
            <a:r>
              <a:rPr lang="en-US" b="1" dirty="0" smtClean="0"/>
              <a:t>Societal Benefits:</a:t>
            </a:r>
            <a:r>
              <a:rPr lang="en-US" dirty="0" smtClean="0"/>
              <a:t> providing credit to the wide array of implementers—from households to farmers to watershed organizations to municipalities—working to restore local streams, rivers, and the Bay</a:t>
            </a:r>
          </a:p>
        </p:txBody>
      </p:sp>
      <p:sp>
        <p:nvSpPr>
          <p:cNvPr id="4" name="Slide Number Placeholder 3"/>
          <p:cNvSpPr>
            <a:spLocks noGrp="1"/>
          </p:cNvSpPr>
          <p:nvPr>
            <p:ph type="sldNum" sz="quarter" idx="12"/>
          </p:nvPr>
        </p:nvSpPr>
        <p:spPr/>
        <p:txBody>
          <a:bodyPr/>
          <a:lstStyle/>
          <a:p>
            <a:fld id="{BC7FA602-1E09-4CBC-84FE-772522582C20}" type="slidenum">
              <a:rPr lang="en-US" smtClean="0"/>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C7FA602-1E09-4CBC-84FE-772522582C20}" type="slidenum">
              <a:rPr lang="en-US" smtClean="0"/>
              <a:pPr/>
              <a:t>26</a:t>
            </a:fld>
            <a:endParaRPr lang="en-US" dirty="0"/>
          </a:p>
        </p:txBody>
      </p:sp>
      <p:sp>
        <p:nvSpPr>
          <p:cNvPr id="3" name="Text Box 3"/>
          <p:cNvSpPr txBox="1">
            <a:spLocks noChangeArrowheads="1"/>
          </p:cNvSpPr>
          <p:nvPr/>
        </p:nvSpPr>
        <p:spPr bwMode="auto">
          <a:xfrm>
            <a:off x="1066800" y="1295400"/>
            <a:ext cx="7696200" cy="4447371"/>
          </a:xfrm>
          <a:prstGeom prst="rect">
            <a:avLst/>
          </a:prstGeom>
          <a:noFill/>
          <a:ln w="9525">
            <a:noFill/>
            <a:miter lim="800000"/>
            <a:headEnd/>
            <a:tailEnd/>
          </a:ln>
          <a:effectLst/>
        </p:spPr>
        <p:txBody>
          <a:bodyPr>
            <a:spAutoFit/>
          </a:bodyPr>
          <a:lstStyle/>
          <a:p>
            <a:pPr algn="ctr">
              <a:spcBef>
                <a:spcPct val="50000"/>
              </a:spcBef>
            </a:pPr>
            <a:r>
              <a:rPr lang="en-US" sz="2800" b="1" dirty="0" smtClean="0">
                <a:latin typeface="Arial" charset="0"/>
                <a:cs typeface="Times New Roman" pitchFamily="18" charset="0"/>
              </a:rPr>
              <a:t>Dana York</a:t>
            </a:r>
            <a:endParaRPr lang="en-US" sz="2800" b="1" dirty="0">
              <a:latin typeface="Arial" charset="0"/>
              <a:cs typeface="Times New Roman" pitchFamily="18" charset="0"/>
            </a:endParaRPr>
          </a:p>
          <a:p>
            <a:pPr algn="ctr">
              <a:spcBef>
                <a:spcPct val="50000"/>
              </a:spcBef>
            </a:pPr>
            <a:r>
              <a:rPr lang="en-US" sz="2400" dirty="0" smtClean="0">
                <a:latin typeface="Arial" charset="0"/>
                <a:cs typeface="Times New Roman" pitchFamily="18" charset="0"/>
              </a:rPr>
              <a:t>Chair</a:t>
            </a:r>
            <a:endParaRPr lang="en-US" sz="2400" dirty="0">
              <a:latin typeface="Arial" charset="0"/>
              <a:cs typeface="Times New Roman" pitchFamily="18" charset="0"/>
            </a:endParaRPr>
          </a:p>
          <a:p>
            <a:pPr algn="ctr"/>
            <a:r>
              <a:rPr lang="en-US" sz="2400" dirty="0">
                <a:latin typeface="Arial" charset="0"/>
                <a:cs typeface="Times New Roman" pitchFamily="18" charset="0"/>
              </a:rPr>
              <a:t>Chesapeake Bay Program </a:t>
            </a:r>
            <a:r>
              <a:rPr lang="en-US" sz="2400" dirty="0" smtClean="0">
                <a:latin typeface="Arial" charset="0"/>
                <a:cs typeface="Times New Roman" pitchFamily="18" charset="0"/>
              </a:rPr>
              <a:t>Partnership’s </a:t>
            </a:r>
          </a:p>
          <a:p>
            <a:pPr algn="ctr"/>
            <a:r>
              <a:rPr lang="en-US" sz="2400" dirty="0" smtClean="0">
                <a:latin typeface="Arial" charset="0"/>
                <a:cs typeface="Times New Roman" pitchFamily="18" charset="0"/>
              </a:rPr>
              <a:t>BMP Verification Review Panel </a:t>
            </a:r>
            <a:r>
              <a:rPr lang="en-US" sz="2400" dirty="0">
                <a:latin typeface="Arial" charset="0"/>
                <a:cs typeface="Times New Roman" pitchFamily="18" charset="0"/>
              </a:rPr>
              <a:t/>
            </a:r>
            <a:br>
              <a:rPr lang="en-US" sz="2400" dirty="0">
                <a:latin typeface="Arial" charset="0"/>
                <a:cs typeface="Times New Roman" pitchFamily="18" charset="0"/>
              </a:rPr>
            </a:br>
            <a:endParaRPr lang="en-US" sz="2400" dirty="0" smtClean="0">
              <a:latin typeface="Arial" charset="0"/>
              <a:cs typeface="Times New Roman" pitchFamily="18" charset="0"/>
            </a:endParaRPr>
          </a:p>
          <a:p>
            <a:pPr algn="ctr"/>
            <a:r>
              <a:rPr lang="en-US" sz="2400" dirty="0" smtClean="0">
                <a:latin typeface="Arial" charset="0"/>
                <a:cs typeface="Times New Roman" pitchFamily="18" charset="0"/>
              </a:rPr>
              <a:t>410-708-6794</a:t>
            </a:r>
          </a:p>
          <a:p>
            <a:pPr algn="ctr">
              <a:spcBef>
                <a:spcPct val="50000"/>
              </a:spcBef>
            </a:pPr>
            <a:r>
              <a:rPr lang="en-US" sz="2400" dirty="0" smtClean="0">
                <a:latin typeface="Arial" charset="0"/>
                <a:cs typeface="Times New Roman" pitchFamily="18" charset="0"/>
              </a:rPr>
              <a:t>dyork818@yahoo.com</a:t>
            </a:r>
            <a:endParaRPr lang="en-US" sz="2400" dirty="0">
              <a:latin typeface="Arial" charset="0"/>
              <a:cs typeface="Times New Roman" pitchFamily="18" charset="0"/>
            </a:endParaRPr>
          </a:p>
          <a:p>
            <a:pPr algn="ctr">
              <a:spcBef>
                <a:spcPct val="50000"/>
              </a:spcBef>
            </a:pPr>
            <a:r>
              <a:rPr lang="en-US" sz="2400" dirty="0" smtClean="0">
                <a:solidFill>
                  <a:schemeClr val="accent2">
                    <a:lumMod val="50000"/>
                  </a:schemeClr>
                </a:solidFill>
                <a:latin typeface="Arial" charset="0"/>
                <a:cs typeface="Times New Roman" pitchFamily="18" charset="0"/>
                <a:hlinkClick r:id="rId2"/>
              </a:rPr>
              <a:t>http://www.chesapeakebay.net/groups/group/bmp_verification_review_panel</a:t>
            </a:r>
            <a:endParaRPr lang="en-US" sz="2400" dirty="0" smtClean="0">
              <a:solidFill>
                <a:schemeClr val="accent2">
                  <a:lumMod val="50000"/>
                </a:schemeClr>
              </a:solidFill>
              <a:latin typeface="Arial" charset="0"/>
              <a:cs typeface="Times New Roman" pitchFamily="18" charset="0"/>
            </a:endParaRPr>
          </a:p>
          <a:p>
            <a:pPr algn="ctr">
              <a:spcBef>
                <a:spcPct val="50000"/>
              </a:spcBef>
            </a:pPr>
            <a:endParaRPr lang="en-US" b="0" dirty="0">
              <a:latin typeface="Arial"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CBP Verification Principles</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1295400" y="1219200"/>
            <a:ext cx="8686800" cy="5638800"/>
          </a:xfrm>
        </p:spPr>
        <p:txBody>
          <a:bodyPr>
            <a:normAutofit/>
          </a:bodyPr>
          <a:lstStyle/>
          <a:p>
            <a:r>
              <a:rPr lang="en-US" sz="2800" dirty="0" smtClean="0">
                <a:latin typeface="Arial" pitchFamily="34" charset="0"/>
                <a:cs typeface="Arial" pitchFamily="34" charset="0"/>
              </a:rPr>
              <a:t>Practice Reporting</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Scientific Rigor</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Public Confidence</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Adaptive Management</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Sector Equity</a:t>
            </a:r>
          </a:p>
          <a:p>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Verification Tools Provided</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295400" y="2362200"/>
            <a:ext cx="7696200" cy="4267200"/>
          </a:xfrm>
        </p:spPr>
        <p:txBody>
          <a:bodyPr>
            <a:normAutofit fontScale="92500" lnSpcReduction="10000"/>
          </a:bodyPr>
          <a:lstStyle/>
          <a:p>
            <a:pPr marL="596646" indent="-514350">
              <a:buFont typeface="+mj-lt"/>
              <a:buAutoNum type="alphaUcPeriod"/>
            </a:pPr>
            <a:r>
              <a:rPr lang="en-US" sz="2800" dirty="0" smtClean="0">
                <a:latin typeface="Arial" pitchFamily="34" charset="0"/>
                <a:cs typeface="Arial" pitchFamily="34" charset="0"/>
              </a:rPr>
              <a:t>BMP Verification Program Design Matrix</a:t>
            </a:r>
          </a:p>
          <a:p>
            <a:pPr marL="596646" indent="-514350">
              <a:buFont typeface="+mj-lt"/>
              <a:buAutoNum type="alphaUcPeriod"/>
            </a:pPr>
            <a:endParaRPr lang="en-US" sz="2800" dirty="0" smtClean="0">
              <a:latin typeface="Arial" pitchFamily="34" charset="0"/>
              <a:cs typeface="Arial" pitchFamily="34" charset="0"/>
            </a:endParaRPr>
          </a:p>
          <a:p>
            <a:pPr marL="596646" indent="-514350">
              <a:buFont typeface="+mj-lt"/>
              <a:buAutoNum type="alphaUcPeriod"/>
            </a:pPr>
            <a:r>
              <a:rPr lang="en-US" sz="2800" dirty="0" smtClean="0">
                <a:latin typeface="Arial" pitchFamily="34" charset="0"/>
                <a:cs typeface="Arial" pitchFamily="34" charset="0"/>
              </a:rPr>
              <a:t>Jurisdictional BMP Verification Program Development Decision Steps for Implementation</a:t>
            </a:r>
          </a:p>
          <a:p>
            <a:pPr marL="596646" indent="-514350">
              <a:buFont typeface="+mj-lt"/>
              <a:buAutoNum type="alphaUcPeriod"/>
            </a:pPr>
            <a:endParaRPr lang="en-US" sz="2800" dirty="0" smtClean="0">
              <a:latin typeface="Arial" pitchFamily="34" charset="0"/>
              <a:cs typeface="Arial" pitchFamily="34" charset="0"/>
            </a:endParaRPr>
          </a:p>
          <a:p>
            <a:pPr marL="596646" indent="-514350">
              <a:buFont typeface="+mj-lt"/>
              <a:buAutoNum type="alphaUcPeriod"/>
            </a:pPr>
            <a:r>
              <a:rPr lang="en-US" sz="2800" dirty="0" smtClean="0">
                <a:latin typeface="Arial" pitchFamily="34" charset="0"/>
                <a:cs typeface="Arial" pitchFamily="34" charset="0"/>
              </a:rPr>
              <a:t>State Verification Protocol Components Checklist</a:t>
            </a:r>
          </a:p>
          <a:p>
            <a:pPr marL="596646" indent="-514350">
              <a:buFont typeface="+mj-lt"/>
              <a:buAutoNum type="alphaUcPeriod"/>
            </a:pPr>
            <a:endParaRPr lang="en-US" sz="2800" dirty="0">
              <a:latin typeface="Arial" pitchFamily="34" charset="0"/>
              <a:cs typeface="Arial" pitchFamily="34" charset="0"/>
            </a:endParaRPr>
          </a:p>
          <a:p>
            <a:pPr marL="596646" indent="-514350">
              <a:buFont typeface="+mj-lt"/>
              <a:buAutoNum type="alphaUcPeriod"/>
            </a:pPr>
            <a:r>
              <a:rPr lang="en-US" sz="2800" dirty="0" smtClean="0">
                <a:latin typeface="Arial" pitchFamily="34" charset="0"/>
                <a:cs typeface="Arial" pitchFamily="34" charset="0"/>
              </a:rPr>
              <a:t>Panel’s Comments on Workgroup’s Protocols</a:t>
            </a:r>
          </a:p>
          <a:p>
            <a:pPr marL="596646" indent="-514350">
              <a:buFont typeface="+mj-lt"/>
              <a:buAutoNum type="alphaUcPeriod"/>
            </a:pPr>
            <a:endParaRPr lang="en-US" sz="2800" dirty="0" smtClean="0">
              <a:latin typeface="Arial" pitchFamily="34" charset="0"/>
              <a:cs typeface="Arial" pitchFamily="34" charset="0"/>
            </a:endParaRPr>
          </a:p>
          <a:p>
            <a:endParaRPr lang="en-US" sz="2800" dirty="0" smtClean="0">
              <a:latin typeface="Arial" pitchFamily="34" charset="0"/>
              <a:cs typeface="Arial" pitchFamily="34" charset="0"/>
            </a:endParaRPr>
          </a:p>
          <a:p>
            <a:pPr>
              <a:lnSpc>
                <a:spcPct val="150000"/>
              </a:lnSpc>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4</a:t>
            </a:fld>
            <a:endParaRPr lang="en-US" dirty="0"/>
          </a:p>
        </p:txBody>
      </p:sp>
      <p:sp>
        <p:nvSpPr>
          <p:cNvPr id="5" name="TextBox 4"/>
          <p:cNvSpPr txBox="1"/>
          <p:nvPr/>
        </p:nvSpPr>
        <p:spPr>
          <a:xfrm>
            <a:off x="1143000" y="914400"/>
            <a:ext cx="8153400" cy="1384995"/>
          </a:xfrm>
          <a:prstGeom prst="rect">
            <a:avLst/>
          </a:prstGeom>
          <a:noFill/>
        </p:spPr>
        <p:txBody>
          <a:bodyPr wrap="square" rtlCol="0">
            <a:spAutoFit/>
          </a:bodyPr>
          <a:lstStyle/>
          <a:p>
            <a:r>
              <a:rPr lang="en-US" sz="2800" dirty="0" smtClean="0"/>
              <a:t>The following have been provided by the Panel to the six workgroups, BMP Verification Committee, and seven jurisdictions:</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C7FA602-1E09-4CBC-84FE-772522582C20}" type="slidenum">
              <a:rPr lang="en-US" smtClean="0"/>
              <a:pPr/>
              <a:t>5</a:t>
            </a:fld>
            <a:endParaRPr lang="en-US" dirty="0"/>
          </a:p>
        </p:txBody>
      </p:sp>
      <p:sp>
        <p:nvSpPr>
          <p:cNvPr id="6" name="Title 1"/>
          <p:cNvSpPr>
            <a:spLocks noGrp="1"/>
          </p:cNvSpPr>
          <p:nvPr>
            <p:ph type="title"/>
          </p:nvPr>
        </p:nvSpPr>
        <p:spPr>
          <a:xfrm>
            <a:off x="1435608" y="-228600"/>
            <a:ext cx="7498080" cy="1143000"/>
          </a:xfrm>
        </p:spPr>
        <p:txBody>
          <a:bodyPr/>
          <a:lstStyle/>
          <a:p>
            <a:r>
              <a:rPr lang="en-US" dirty="0" smtClean="0"/>
              <a:t>Verification Tools</a:t>
            </a:r>
            <a:endParaRPr lang="en-US" dirty="0"/>
          </a:p>
        </p:txBody>
      </p:sp>
      <p:pic>
        <p:nvPicPr>
          <p:cNvPr id="9" name="Picture 8"/>
          <p:cNvPicPr>
            <a:picLocks noChangeAspect="1"/>
          </p:cNvPicPr>
          <p:nvPr/>
        </p:nvPicPr>
        <p:blipFill>
          <a:blip r:embed="rId2"/>
          <a:stretch>
            <a:fillRect/>
          </a:stretch>
        </p:blipFill>
        <p:spPr>
          <a:xfrm>
            <a:off x="1184694" y="685800"/>
            <a:ext cx="5901906" cy="2733176"/>
          </a:xfrm>
          <a:prstGeom prst="rect">
            <a:avLst/>
          </a:prstGeom>
          <a:effectLst>
            <a:glow rad="101600">
              <a:schemeClr val="accent6">
                <a:lumMod val="40000"/>
                <a:lumOff val="60000"/>
                <a:alpha val="75000"/>
              </a:schemeClr>
            </a:glow>
          </a:effectLst>
        </p:spPr>
      </p:pic>
      <p:pic>
        <p:nvPicPr>
          <p:cNvPr id="10" name="Picture 9"/>
          <p:cNvPicPr>
            <a:picLocks noChangeAspect="1"/>
          </p:cNvPicPr>
          <p:nvPr/>
        </p:nvPicPr>
        <p:blipFill>
          <a:blip r:embed="rId3"/>
          <a:stretch>
            <a:fillRect/>
          </a:stretch>
        </p:blipFill>
        <p:spPr>
          <a:xfrm>
            <a:off x="2514600" y="2258185"/>
            <a:ext cx="5410200" cy="2923415"/>
          </a:xfrm>
          <a:prstGeom prst="rect">
            <a:avLst/>
          </a:prstGeom>
          <a:effectLst>
            <a:glow rad="101600">
              <a:schemeClr val="accent6">
                <a:lumMod val="40000"/>
                <a:lumOff val="60000"/>
                <a:alpha val="75000"/>
              </a:schemeClr>
            </a:glow>
          </a:effectLst>
        </p:spPr>
      </p:pic>
      <p:pic>
        <p:nvPicPr>
          <p:cNvPr id="11" name="Picture 10"/>
          <p:cNvPicPr>
            <a:picLocks noChangeAspect="1"/>
          </p:cNvPicPr>
          <p:nvPr/>
        </p:nvPicPr>
        <p:blipFill>
          <a:blip r:embed="rId4"/>
          <a:stretch>
            <a:fillRect/>
          </a:stretch>
        </p:blipFill>
        <p:spPr>
          <a:xfrm>
            <a:off x="4149734" y="3962400"/>
            <a:ext cx="4841866" cy="2743200"/>
          </a:xfrm>
          <a:prstGeom prst="rect">
            <a:avLst/>
          </a:prstGeom>
          <a:effectLst>
            <a:glow rad="101600">
              <a:schemeClr val="accent6">
                <a:lumMod val="40000"/>
                <a:lumOff val="60000"/>
                <a:alpha val="75000"/>
              </a:schemeClr>
            </a:glow>
          </a:effectLst>
        </p:spPr>
      </p:pic>
    </p:spTree>
    <p:extLst>
      <p:ext uri="{BB962C8B-B14F-4D97-AF65-F5344CB8AC3E}">
        <p14:creationId xmlns:p14="http://schemas.microsoft.com/office/powerpoint/2010/main" xmlns="" val="40773013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Transparency</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914400" y="2590800"/>
            <a:ext cx="7848600" cy="3733800"/>
          </a:xfrm>
        </p:spPr>
        <p:txBody>
          <a:bodyPr>
            <a:normAutofit fontScale="92500" lnSpcReduction="10000"/>
          </a:bodyPr>
          <a:lstStyle/>
          <a:p>
            <a:r>
              <a:rPr lang="en-US" sz="2800" dirty="0" smtClean="0"/>
              <a:t>Supports strengthened addendum to existing public confidence verification principle</a:t>
            </a:r>
          </a:p>
          <a:p>
            <a:endParaRPr lang="en-US" sz="2800" dirty="0" smtClean="0"/>
          </a:p>
          <a:p>
            <a:r>
              <a:rPr lang="en-US" sz="2800" dirty="0" smtClean="0"/>
              <a:t>Recommends independent verification/validation for aggregated data to ensure transparency is maintained</a:t>
            </a:r>
          </a:p>
          <a:p>
            <a:endParaRPr lang="en-US" sz="2800" dirty="0" smtClean="0"/>
          </a:p>
          <a:p>
            <a:r>
              <a:rPr lang="en-US" sz="2800" dirty="0" smtClean="0"/>
              <a:t>Supports commitment to make reported BMP data publically accessible while conforming to legal privacy restrictions</a:t>
            </a: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6</a:t>
            </a:fld>
            <a:endParaRPr lang="en-US" dirty="0"/>
          </a:p>
        </p:txBody>
      </p:sp>
      <p:sp>
        <p:nvSpPr>
          <p:cNvPr id="5" name="TextBox 4"/>
          <p:cNvSpPr txBox="1"/>
          <p:nvPr/>
        </p:nvSpPr>
        <p:spPr>
          <a:xfrm>
            <a:off x="1143000" y="1143000"/>
            <a:ext cx="8153400" cy="1077218"/>
          </a:xfrm>
          <a:prstGeom prst="rect">
            <a:avLst/>
          </a:prstGeom>
          <a:noFill/>
        </p:spPr>
        <p:txBody>
          <a:bodyPr wrap="square" rtlCol="0">
            <a:spAutoFit/>
          </a:bodyPr>
          <a:lstStyle/>
          <a:p>
            <a:r>
              <a:rPr lang="en-US" sz="3200" dirty="0" smtClean="0"/>
              <a:t>Panel recommends the Partnership be </a:t>
            </a:r>
            <a:r>
              <a:rPr lang="en-US" sz="3200" u="sng" dirty="0" smtClean="0"/>
              <a:t>transparent</a:t>
            </a:r>
            <a:r>
              <a:rPr lang="en-US" sz="3200" dirty="0" smtClean="0"/>
              <a:t> about addressing transparency</a:t>
            </a:r>
            <a:endParaRPr lang="en-US" sz="3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Federal Cost Shared Practices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219200" y="2590800"/>
            <a:ext cx="7924800" cy="3733800"/>
          </a:xfrm>
        </p:spPr>
        <p:txBody>
          <a:bodyPr>
            <a:normAutofit/>
          </a:bodyPr>
          <a:lstStyle/>
          <a:p>
            <a:pPr lvl="0"/>
            <a:r>
              <a:rPr lang="en-US" sz="2800" dirty="0" smtClean="0"/>
              <a:t>Consistent, comprehensive 1619 data sharing agreements in place between NRCS and each of the six states</a:t>
            </a:r>
          </a:p>
          <a:p>
            <a:endParaRPr lang="en-US" sz="2800" dirty="0" smtClean="0"/>
          </a:p>
          <a:p>
            <a:r>
              <a:rPr lang="en-US" sz="2800" dirty="0" smtClean="0"/>
              <a:t>Request state access to NRCS Chesapeake Bay CEAP information</a:t>
            </a: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7</a:t>
            </a:fld>
            <a:endParaRPr lang="en-US" dirty="0"/>
          </a:p>
        </p:txBody>
      </p:sp>
      <p:sp>
        <p:nvSpPr>
          <p:cNvPr id="5" name="TextBox 4"/>
          <p:cNvSpPr txBox="1"/>
          <p:nvPr/>
        </p:nvSpPr>
        <p:spPr>
          <a:xfrm>
            <a:off x="1219200" y="1143000"/>
            <a:ext cx="8153400" cy="1077218"/>
          </a:xfrm>
          <a:prstGeom prst="rect">
            <a:avLst/>
          </a:prstGeom>
          <a:noFill/>
        </p:spPr>
        <p:txBody>
          <a:bodyPr wrap="square" rtlCol="0">
            <a:spAutoFit/>
          </a:bodyPr>
          <a:lstStyle/>
          <a:p>
            <a:r>
              <a:rPr lang="en-US" sz="3200" dirty="0" smtClean="0"/>
              <a:t>Panel recommends the following for ensuring full access to federal cost shared practices:</a:t>
            </a:r>
            <a:endParaRPr lang="en-US"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Ensuring Full Credit</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066800" y="2590800"/>
            <a:ext cx="8077200" cy="3962400"/>
          </a:xfrm>
        </p:spPr>
        <p:txBody>
          <a:bodyPr>
            <a:normAutofit/>
          </a:bodyPr>
          <a:lstStyle/>
          <a:p>
            <a:r>
              <a:rPr lang="en-US" sz="2800" dirty="0" smtClean="0"/>
              <a:t>NRCS and FSA agreements to ensure their national reporting systems collect the additional data needed by states to receive full credit for federal cost shared practices at highest level of pollutant load reduction efficiency</a:t>
            </a:r>
          </a:p>
          <a:p>
            <a:pPr lvl="1"/>
            <a:endParaRPr lang="en-US" sz="2400" dirty="0" smtClean="0"/>
          </a:p>
          <a:p>
            <a:pPr lvl="1"/>
            <a:r>
              <a:rPr lang="en-US" sz="2400" dirty="0" smtClean="0"/>
              <a:t>Examples—collecting information on: buffer width and location relative to local streams; animal types: and the timing, type of seed, and method of planting cover crops</a:t>
            </a: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8</a:t>
            </a:fld>
            <a:endParaRPr lang="en-US" dirty="0"/>
          </a:p>
        </p:txBody>
      </p:sp>
      <p:sp>
        <p:nvSpPr>
          <p:cNvPr id="5" name="TextBox 4"/>
          <p:cNvSpPr txBox="1"/>
          <p:nvPr/>
        </p:nvSpPr>
        <p:spPr>
          <a:xfrm>
            <a:off x="990600" y="1143000"/>
            <a:ext cx="8153400" cy="1077218"/>
          </a:xfrm>
          <a:prstGeom prst="rect">
            <a:avLst/>
          </a:prstGeom>
          <a:noFill/>
        </p:spPr>
        <p:txBody>
          <a:bodyPr wrap="square" rtlCol="0">
            <a:spAutoFit/>
          </a:bodyPr>
          <a:lstStyle/>
          <a:p>
            <a:r>
              <a:rPr lang="en-US" sz="3200" dirty="0" smtClean="0"/>
              <a:t>Panel recommends the following for ensuring full credit for federal cost shared practices:</a:t>
            </a:r>
            <a:endParaRPr lang="en-US"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Arial" pitchFamily="34" charset="0"/>
                <a:cs typeface="Arial" pitchFamily="34" charset="0"/>
              </a:rPr>
              <a:t>Crediting Non-cost Shared Practices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1143000" y="2971800"/>
            <a:ext cx="7772400" cy="3352800"/>
          </a:xfrm>
        </p:spPr>
        <p:txBody>
          <a:bodyPr>
            <a:normAutofit lnSpcReduction="10000"/>
          </a:bodyPr>
          <a:lstStyle/>
          <a:p>
            <a:r>
              <a:rPr lang="en-US" sz="2800" dirty="0" smtClean="0"/>
              <a:t>Recommends providing jurisdictions with clear guidance for setting up verification methods for crediting non-cost shared practices as functionally equivalent</a:t>
            </a:r>
          </a:p>
          <a:p>
            <a:endParaRPr lang="en-US" sz="2800" dirty="0" smtClean="0"/>
          </a:p>
          <a:p>
            <a:r>
              <a:rPr lang="en-US" sz="2800" dirty="0" smtClean="0"/>
              <a:t>Recommends establishing distinct practice standards/definitions within existing and future CBP approved BMP definitions</a:t>
            </a:r>
          </a:p>
        </p:txBody>
      </p:sp>
      <p:sp>
        <p:nvSpPr>
          <p:cNvPr id="4" name="Slide Number Placeholder 3"/>
          <p:cNvSpPr>
            <a:spLocks noGrp="1"/>
          </p:cNvSpPr>
          <p:nvPr>
            <p:ph type="sldNum" sz="quarter" idx="12"/>
          </p:nvPr>
        </p:nvSpPr>
        <p:spPr/>
        <p:txBody>
          <a:bodyPr>
            <a:normAutofit/>
          </a:bodyPr>
          <a:lstStyle/>
          <a:p>
            <a:fld id="{BC7FA602-1E09-4CBC-84FE-772522582C20}" type="slidenum">
              <a:rPr lang="en-US" smtClean="0"/>
              <a:pPr/>
              <a:t>9</a:t>
            </a:fld>
            <a:endParaRPr lang="en-US" dirty="0"/>
          </a:p>
        </p:txBody>
      </p:sp>
      <p:sp>
        <p:nvSpPr>
          <p:cNvPr id="5" name="TextBox 4"/>
          <p:cNvSpPr txBox="1"/>
          <p:nvPr/>
        </p:nvSpPr>
        <p:spPr>
          <a:xfrm>
            <a:off x="1066800" y="1143000"/>
            <a:ext cx="8153400" cy="1569660"/>
          </a:xfrm>
          <a:prstGeom prst="rect">
            <a:avLst/>
          </a:prstGeom>
          <a:noFill/>
        </p:spPr>
        <p:txBody>
          <a:bodyPr wrap="square" rtlCol="0">
            <a:spAutoFit/>
          </a:bodyPr>
          <a:lstStyle/>
          <a:p>
            <a:r>
              <a:rPr lang="en-US" sz="3200" dirty="0" smtClean="0"/>
              <a:t>Panel recommends Partnership adoption of procedures for defining functional equivalent practices and associated verification protocols</a:t>
            </a:r>
            <a:endParaRPr lang="en-US" sz="3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1031</TotalTime>
  <Words>1385</Words>
  <Application>Microsoft Macintosh PowerPoint</Application>
  <PresentationFormat>On-screen Show (4:3)</PresentationFormat>
  <Paragraphs>325</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Solstice</vt:lpstr>
      <vt:lpstr>CBP Partnership’s  BMP Verification Review Panel’s Findings and Recommendations to Date</vt:lpstr>
      <vt:lpstr>Verification Definition</vt:lpstr>
      <vt:lpstr>CBP Verification Principles</vt:lpstr>
      <vt:lpstr>Verification Tools Provided</vt:lpstr>
      <vt:lpstr>Verification Tools</vt:lpstr>
      <vt:lpstr>Transparency</vt:lpstr>
      <vt:lpstr>Federal Cost Shared Practices</vt:lpstr>
      <vt:lpstr>Ensuring Full Credit</vt:lpstr>
      <vt:lpstr>Crediting Non-cost Shared Practices</vt:lpstr>
      <vt:lpstr>Addressing Data Credibility</vt:lpstr>
      <vt:lpstr>Expectations for Workgroups</vt:lpstr>
      <vt:lpstr>Expectations for Workgroups</vt:lpstr>
      <vt:lpstr>Expectations for Jurisdictions</vt:lpstr>
      <vt:lpstr>Expectations for Committee</vt:lpstr>
      <vt:lpstr>Expectations for Committee</vt:lpstr>
      <vt:lpstr>Expectations for Committee</vt:lpstr>
      <vt:lpstr>Slide 17</vt:lpstr>
      <vt:lpstr>Slide 18</vt:lpstr>
      <vt:lpstr>Progress Since Last Spring</vt:lpstr>
      <vt:lpstr>Completing the Framework</vt:lpstr>
      <vt:lpstr>Framework Review Process</vt:lpstr>
      <vt:lpstr>Framework/Programs Approval</vt:lpstr>
      <vt:lpstr>Evolving Panel Role</vt:lpstr>
      <vt:lpstr>Bottom-Line Messages</vt:lpstr>
      <vt:lpstr>Bottom-Line Messages</vt:lpstr>
      <vt:lpstr>Slide 26</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CBP Partnership Proposal for Ensuring Full Accountability of Best Practices and Technologies Implemented</dc:title>
  <dc:creator>Rbatiuk</dc:creator>
  <cp:lastModifiedBy>STAC</cp:lastModifiedBy>
  <cp:revision>74</cp:revision>
  <dcterms:created xsi:type="dcterms:W3CDTF">2011-12-15T12:31:30Z</dcterms:created>
  <dcterms:modified xsi:type="dcterms:W3CDTF">2013-12-02T21:18:03Z</dcterms:modified>
</cp:coreProperties>
</file>