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8" r:id="rId4"/>
    <p:sldId id="269" r:id="rId5"/>
    <p:sldId id="259" r:id="rId6"/>
    <p:sldId id="260" r:id="rId7"/>
    <p:sldId id="262" r:id="rId8"/>
    <p:sldId id="270" r:id="rId9"/>
    <p:sldId id="271" r:id="rId10"/>
    <p:sldId id="261" r:id="rId11"/>
    <p:sldId id="266" r:id="rId12"/>
    <p:sldId id="263" r:id="rId13"/>
    <p:sldId id="264" r:id="rId14"/>
    <p:sldId id="265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6BB8B-EBB1-48E9-B5D8-9C2EDAB061ED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938D-A813-4899-9DB6-5C23D025A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DFBD4-D76C-4EC2-B240-E63406B310ED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13"/>
          </a:xfrm>
        </p:spPr>
        <p:txBody>
          <a:bodyPr lIns="92289" tIns="46145" rIns="92289" bIns="461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F4313-C6A3-4ACB-8C27-493CE2F1F699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3213"/>
          </a:xfrm>
        </p:spPr>
        <p:txBody>
          <a:bodyPr lIns="92289" tIns="46145" rIns="92289" bIns="4614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AD0DD-5B48-46BF-8800-0A5B13479EAB}" type="slidenum">
              <a:rPr lang="en-US"/>
              <a:pPr/>
              <a:t>9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6711" cy="411292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6B80B-C66C-4DB0-AC38-40A425F086C3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0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FE02A-5A92-425A-8A15-FF4F417D734D}" type="slidenum">
              <a:rPr lang="en-US"/>
              <a:pPr/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r>
              <a:rPr lang="en-US" sz="1600"/>
              <a:t>For any particular watershed, the single simulated acre is multiplied by the number of acres of that land use in the watershed.</a:t>
            </a:r>
          </a:p>
          <a:p>
            <a:endParaRPr lang="en-US" sz="1600"/>
          </a:p>
          <a:p>
            <a:r>
              <a:rPr lang="en-US" sz="1600"/>
              <a:t>The different types of land uses are added together to get the total load to the stream.</a:t>
            </a:r>
          </a:p>
          <a:p>
            <a:endParaRPr lang="en-US" sz="1600"/>
          </a:p>
          <a:p>
            <a:r>
              <a:rPr lang="en-US" sz="1600"/>
              <a:t>The stream then has some scour and deposition depending on the velocity of the water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E8DF8-F2EC-4A14-A407-604467625917}" type="slidenum">
              <a:rPr lang="en-US"/>
              <a:pPr/>
              <a:t>12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DFBD4-D76C-4EC2-B240-E63406B310ED}" type="slidenum">
              <a:rPr lang="en-US"/>
              <a:pPr/>
              <a:t>13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13"/>
          </a:xfrm>
        </p:spPr>
        <p:txBody>
          <a:bodyPr lIns="92289" tIns="46145" rIns="92289" bIns="4614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1927-B1BF-48A4-9F88-A6587503B812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7FB2-A5CF-42D1-ACA8-34D9190BBA37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FD8D-9A62-4668-A322-C0CC74CD6191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2D3B-2C52-4A01-8B75-4DD812788368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CCCA-8409-4DA7-82B7-005749F89725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489B-178E-4F46-8849-7120FEC3DAB7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414-ABBF-4C76-8C50-DCBDC5C93ECB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C011-299D-40B6-8A51-17AB5AF6F970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2C3B-127C-46FA-ACBB-615E42D05FD2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8BDC5-3366-4C30-99C1-192AD7F9AF13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B9E8-A223-42DE-B9D3-B7E2A492A460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AD1E-9E04-4197-8583-A845DA84FFAB}" type="datetime1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D447D-2DA7-4796-B6F0-C9D94BB12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dirty="0" smtClean="0"/>
              <a:t>Chesapeake Bay Program</a:t>
            </a:r>
            <a:br>
              <a:rPr lang="en-US" dirty="0" smtClean="0"/>
            </a:br>
            <a:r>
              <a:rPr lang="en-US" dirty="0" smtClean="0"/>
              <a:t>Incorporation of Lag Times</a:t>
            </a:r>
            <a:br>
              <a:rPr lang="en-US" dirty="0" smtClean="0"/>
            </a:br>
            <a:r>
              <a:rPr lang="en-US" dirty="0" smtClean="0"/>
              <a:t>into the Decision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Gary Shenk</a:t>
            </a:r>
          </a:p>
          <a:p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9D98-1FBA-437B-8C7B-CDFEC86B1F27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6705600" y="4724400"/>
            <a:ext cx="685800" cy="6096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>
              <a:rot lat="600000" lon="300000" rev="0"/>
            </a:camera>
            <a:lightRig rig="legacyFlat3" dir="r"/>
          </a:scene3d>
          <a:sp3d extrusionH="112506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2362200"/>
            <a:ext cx="2362200" cy="1704975"/>
            <a:chOff x="1104" y="2880"/>
            <a:chExt cx="2016" cy="1026"/>
          </a:xfrm>
        </p:grpSpPr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 rot="203582">
              <a:off x="1104" y="3464"/>
              <a:ext cx="1645" cy="442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14970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60" y="2880"/>
              <a:ext cx="1460" cy="294"/>
              <a:chOff x="1488" y="2256"/>
              <a:chExt cx="2016" cy="61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88" y="2256"/>
                <a:ext cx="240" cy="474"/>
                <a:chOff x="1488" y="2256"/>
                <a:chExt cx="240" cy="474"/>
              </a:xfrm>
            </p:grpSpPr>
            <p:sp>
              <p:nvSpPr>
                <p:cNvPr id="17415" name="Rectangle 7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6" name="Oval 8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7" name="Oval 9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8" name="Oval 10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9" name="Oval 11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0" name="Oval 12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728" y="2262"/>
                <a:ext cx="240" cy="474"/>
                <a:chOff x="1488" y="2256"/>
                <a:chExt cx="240" cy="474"/>
              </a:xfrm>
            </p:grpSpPr>
            <p:sp>
              <p:nvSpPr>
                <p:cNvPr id="17422" name="Rectangle 14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3" name="Oval 15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4" name="Oval 16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5" name="Oval 17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6" name="Oval 18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7" name="Oval 19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1968" y="2256"/>
                <a:ext cx="240" cy="474"/>
                <a:chOff x="1488" y="2256"/>
                <a:chExt cx="240" cy="474"/>
              </a:xfrm>
            </p:grpSpPr>
            <p:sp>
              <p:nvSpPr>
                <p:cNvPr id="17429" name="Rectangle 21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0" name="Oval 22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1" name="Oval 23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2" name="Oval 24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3" name="Oval 25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4" name="Oval 26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2208" y="2304"/>
                <a:ext cx="240" cy="474"/>
                <a:chOff x="1488" y="2256"/>
                <a:chExt cx="240" cy="474"/>
              </a:xfrm>
            </p:grpSpPr>
            <p:sp>
              <p:nvSpPr>
                <p:cNvPr id="17436" name="Rectangle 28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7" name="Oval 29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8" name="Oval 30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9" name="Oval 31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0" name="Oval 32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1" name="Oval 33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2448" y="2304"/>
                <a:ext cx="240" cy="474"/>
                <a:chOff x="1488" y="2256"/>
                <a:chExt cx="240" cy="474"/>
              </a:xfrm>
            </p:grpSpPr>
            <p:sp>
              <p:nvSpPr>
                <p:cNvPr id="17443" name="Rectangle 35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4" name="Oval 36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5" name="Oval 37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6" name="Oval 38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7" name="Oval 39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8" name="Oval 40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2736" y="2352"/>
                <a:ext cx="240" cy="474"/>
                <a:chOff x="1488" y="2256"/>
                <a:chExt cx="240" cy="474"/>
              </a:xfrm>
            </p:grpSpPr>
            <p:sp>
              <p:nvSpPr>
                <p:cNvPr id="17450" name="Rectangle 42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1" name="Oval 43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2" name="Oval 44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3024" y="2352"/>
                <a:ext cx="240" cy="474"/>
                <a:chOff x="1488" y="2256"/>
                <a:chExt cx="240" cy="474"/>
              </a:xfrm>
            </p:grpSpPr>
            <p:sp>
              <p:nvSpPr>
                <p:cNvPr id="17457" name="Rectangle 49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8" name="Oval 50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9" name="Oval 51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0" name="Oval 52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1" name="Oval 53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5"/>
              <p:cNvGrpSpPr>
                <a:grpSpLocks/>
              </p:cNvGrpSpPr>
              <p:nvPr/>
            </p:nvGrpSpPr>
            <p:grpSpPr bwMode="auto">
              <a:xfrm>
                <a:off x="3264" y="2400"/>
                <a:ext cx="240" cy="474"/>
                <a:chOff x="1488" y="2256"/>
                <a:chExt cx="240" cy="474"/>
              </a:xfrm>
            </p:grpSpPr>
            <p:sp>
              <p:nvSpPr>
                <p:cNvPr id="17464" name="Rectangle 56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5" name="Oval 57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6" name="Oval 58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7" name="Oval 59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8" name="Oval 60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9" name="Oval 61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1556" y="2997"/>
              <a:ext cx="1460" cy="293"/>
              <a:chOff x="1488" y="2256"/>
              <a:chExt cx="2016" cy="618"/>
            </a:xfrm>
          </p:grpSpPr>
          <p:grpSp>
            <p:nvGrpSpPr>
              <p:cNvPr id="13" name="Group 63"/>
              <p:cNvGrpSpPr>
                <a:grpSpLocks/>
              </p:cNvGrpSpPr>
              <p:nvPr/>
            </p:nvGrpSpPr>
            <p:grpSpPr bwMode="auto">
              <a:xfrm>
                <a:off x="1488" y="2256"/>
                <a:ext cx="240" cy="474"/>
                <a:chOff x="1488" y="2256"/>
                <a:chExt cx="240" cy="474"/>
              </a:xfrm>
            </p:grpSpPr>
            <p:sp>
              <p:nvSpPr>
                <p:cNvPr id="17472" name="Rectangle 64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3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4" name="Oval 66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5" name="Oval 67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6" name="Oval 68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77" name="Oval 69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0"/>
              <p:cNvGrpSpPr>
                <a:grpSpLocks/>
              </p:cNvGrpSpPr>
              <p:nvPr/>
            </p:nvGrpSpPr>
            <p:grpSpPr bwMode="auto">
              <a:xfrm>
                <a:off x="1728" y="2262"/>
                <a:ext cx="240" cy="474"/>
                <a:chOff x="1488" y="2256"/>
                <a:chExt cx="240" cy="474"/>
              </a:xfrm>
            </p:grpSpPr>
            <p:sp>
              <p:nvSpPr>
                <p:cNvPr id="17479" name="Rectangle 71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0" name="Oval 72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1" name="Oval 73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2" name="Oval 74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3" name="Oval 75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4" name="Oval 76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7"/>
              <p:cNvGrpSpPr>
                <a:grpSpLocks/>
              </p:cNvGrpSpPr>
              <p:nvPr/>
            </p:nvGrpSpPr>
            <p:grpSpPr bwMode="auto">
              <a:xfrm>
                <a:off x="1968" y="2256"/>
                <a:ext cx="240" cy="474"/>
                <a:chOff x="1488" y="2256"/>
                <a:chExt cx="240" cy="474"/>
              </a:xfrm>
            </p:grpSpPr>
            <p:sp>
              <p:nvSpPr>
                <p:cNvPr id="17486" name="Rectangle 78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7" name="Oval 79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8" name="Oval 80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89" name="Oval 81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0" name="Oval 82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1" name="Oval 83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84"/>
              <p:cNvGrpSpPr>
                <a:grpSpLocks/>
              </p:cNvGrpSpPr>
              <p:nvPr/>
            </p:nvGrpSpPr>
            <p:grpSpPr bwMode="auto">
              <a:xfrm>
                <a:off x="2208" y="2304"/>
                <a:ext cx="240" cy="474"/>
                <a:chOff x="1488" y="2256"/>
                <a:chExt cx="240" cy="474"/>
              </a:xfrm>
            </p:grpSpPr>
            <p:sp>
              <p:nvSpPr>
                <p:cNvPr id="17493" name="Rectangle 85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4" name="Oval 86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5" name="Oval 87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6" name="Oval 88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7" name="Oval 89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98" name="Oval 90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1"/>
              <p:cNvGrpSpPr>
                <a:grpSpLocks/>
              </p:cNvGrpSpPr>
              <p:nvPr/>
            </p:nvGrpSpPr>
            <p:grpSpPr bwMode="auto">
              <a:xfrm>
                <a:off x="2448" y="2304"/>
                <a:ext cx="240" cy="474"/>
                <a:chOff x="1488" y="2256"/>
                <a:chExt cx="240" cy="474"/>
              </a:xfrm>
            </p:grpSpPr>
            <p:sp>
              <p:nvSpPr>
                <p:cNvPr id="17500" name="Rectangle 92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1" name="Oval 93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2" name="Oval 94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3" name="Oval 95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4" name="Oval 96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5" name="Oval 97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98"/>
              <p:cNvGrpSpPr>
                <a:grpSpLocks/>
              </p:cNvGrpSpPr>
              <p:nvPr/>
            </p:nvGrpSpPr>
            <p:grpSpPr bwMode="auto">
              <a:xfrm>
                <a:off x="2736" y="2352"/>
                <a:ext cx="240" cy="474"/>
                <a:chOff x="1488" y="2256"/>
                <a:chExt cx="240" cy="474"/>
              </a:xfrm>
            </p:grpSpPr>
            <p:sp>
              <p:nvSpPr>
                <p:cNvPr id="17507" name="Rectangle 99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8" name="Oval 100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09" name="Oval 101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0" name="Oval 102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1" name="Oval 103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2" name="Oval 104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05"/>
              <p:cNvGrpSpPr>
                <a:grpSpLocks/>
              </p:cNvGrpSpPr>
              <p:nvPr/>
            </p:nvGrpSpPr>
            <p:grpSpPr bwMode="auto">
              <a:xfrm>
                <a:off x="3024" y="2352"/>
                <a:ext cx="240" cy="474"/>
                <a:chOff x="1488" y="2256"/>
                <a:chExt cx="240" cy="474"/>
              </a:xfrm>
            </p:grpSpPr>
            <p:sp>
              <p:nvSpPr>
                <p:cNvPr id="17514" name="Rectangle 106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5" name="Oval 107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6" name="Oval 108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7" name="Oval 109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8" name="Oval 110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19" name="Oval 111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12"/>
              <p:cNvGrpSpPr>
                <a:grpSpLocks/>
              </p:cNvGrpSpPr>
              <p:nvPr/>
            </p:nvGrpSpPr>
            <p:grpSpPr bwMode="auto">
              <a:xfrm>
                <a:off x="3264" y="2400"/>
                <a:ext cx="240" cy="474"/>
                <a:chOff x="1488" y="2256"/>
                <a:chExt cx="240" cy="474"/>
              </a:xfrm>
            </p:grpSpPr>
            <p:sp>
              <p:nvSpPr>
                <p:cNvPr id="17521" name="Rectangle 113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2" name="Oval 114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3" name="Oval 115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4" name="Oval 116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5" name="Oval 117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26" name="Oval 118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119"/>
            <p:cNvGrpSpPr>
              <a:grpSpLocks/>
            </p:cNvGrpSpPr>
            <p:nvPr/>
          </p:nvGrpSpPr>
          <p:grpSpPr bwMode="auto">
            <a:xfrm>
              <a:off x="1556" y="3088"/>
              <a:ext cx="1460" cy="294"/>
              <a:chOff x="1488" y="2256"/>
              <a:chExt cx="2016" cy="618"/>
            </a:xfrm>
          </p:grpSpPr>
          <p:grpSp>
            <p:nvGrpSpPr>
              <p:cNvPr id="22" name="Group 120"/>
              <p:cNvGrpSpPr>
                <a:grpSpLocks/>
              </p:cNvGrpSpPr>
              <p:nvPr/>
            </p:nvGrpSpPr>
            <p:grpSpPr bwMode="auto">
              <a:xfrm>
                <a:off x="1488" y="2256"/>
                <a:ext cx="240" cy="474"/>
                <a:chOff x="1488" y="2256"/>
                <a:chExt cx="240" cy="474"/>
              </a:xfrm>
            </p:grpSpPr>
            <p:sp>
              <p:nvSpPr>
                <p:cNvPr id="17529" name="Rectangle 121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0" name="Oval 122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1" name="Oval 123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2" name="Oval 124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3" name="Oval 125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4" name="Oval 126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27"/>
              <p:cNvGrpSpPr>
                <a:grpSpLocks/>
              </p:cNvGrpSpPr>
              <p:nvPr/>
            </p:nvGrpSpPr>
            <p:grpSpPr bwMode="auto">
              <a:xfrm>
                <a:off x="1728" y="2262"/>
                <a:ext cx="240" cy="474"/>
                <a:chOff x="1488" y="2256"/>
                <a:chExt cx="240" cy="474"/>
              </a:xfrm>
            </p:grpSpPr>
            <p:sp>
              <p:nvSpPr>
                <p:cNvPr id="17536" name="Rectangle 128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7" name="Oval 129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8" name="Oval 130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9" name="Oval 131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0" name="Oval 132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1" name="Oval 133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34"/>
              <p:cNvGrpSpPr>
                <a:grpSpLocks/>
              </p:cNvGrpSpPr>
              <p:nvPr/>
            </p:nvGrpSpPr>
            <p:grpSpPr bwMode="auto">
              <a:xfrm>
                <a:off x="1968" y="2256"/>
                <a:ext cx="240" cy="474"/>
                <a:chOff x="1488" y="2256"/>
                <a:chExt cx="240" cy="474"/>
              </a:xfrm>
            </p:grpSpPr>
            <p:sp>
              <p:nvSpPr>
                <p:cNvPr id="17543" name="Rectangle 135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4" name="Oval 136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5" name="Oval 137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6" name="Oval 138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7" name="Oval 139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48" name="Oval 140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41"/>
              <p:cNvGrpSpPr>
                <a:grpSpLocks/>
              </p:cNvGrpSpPr>
              <p:nvPr/>
            </p:nvGrpSpPr>
            <p:grpSpPr bwMode="auto">
              <a:xfrm>
                <a:off x="2208" y="2304"/>
                <a:ext cx="240" cy="474"/>
                <a:chOff x="1488" y="2256"/>
                <a:chExt cx="240" cy="474"/>
              </a:xfrm>
            </p:grpSpPr>
            <p:sp>
              <p:nvSpPr>
                <p:cNvPr id="17550" name="Rectangle 142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1" name="Oval 143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2" name="Oval 144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3" name="Oval 145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4" name="Oval 146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5" name="Oval 147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48"/>
              <p:cNvGrpSpPr>
                <a:grpSpLocks/>
              </p:cNvGrpSpPr>
              <p:nvPr/>
            </p:nvGrpSpPr>
            <p:grpSpPr bwMode="auto">
              <a:xfrm>
                <a:off x="2448" y="2304"/>
                <a:ext cx="240" cy="474"/>
                <a:chOff x="1488" y="2256"/>
                <a:chExt cx="240" cy="474"/>
              </a:xfrm>
            </p:grpSpPr>
            <p:sp>
              <p:nvSpPr>
                <p:cNvPr id="17557" name="Rectangle 149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8" name="Oval 150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59" name="Oval 151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0" name="Oval 152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1" name="Oval 153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2" name="Oval 154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5"/>
              <p:cNvGrpSpPr>
                <a:grpSpLocks/>
              </p:cNvGrpSpPr>
              <p:nvPr/>
            </p:nvGrpSpPr>
            <p:grpSpPr bwMode="auto">
              <a:xfrm>
                <a:off x="2736" y="2352"/>
                <a:ext cx="240" cy="474"/>
                <a:chOff x="1488" y="2256"/>
                <a:chExt cx="240" cy="474"/>
              </a:xfrm>
            </p:grpSpPr>
            <p:sp>
              <p:nvSpPr>
                <p:cNvPr id="17564" name="Rectangle 156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5" name="Oval 157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6" name="Oval 158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7" name="Oval 159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8" name="Oval 160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69" name="Oval 161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2"/>
              <p:cNvGrpSpPr>
                <a:grpSpLocks/>
              </p:cNvGrpSpPr>
              <p:nvPr/>
            </p:nvGrpSpPr>
            <p:grpSpPr bwMode="auto">
              <a:xfrm>
                <a:off x="3024" y="2352"/>
                <a:ext cx="240" cy="474"/>
                <a:chOff x="1488" y="2256"/>
                <a:chExt cx="240" cy="474"/>
              </a:xfrm>
            </p:grpSpPr>
            <p:sp>
              <p:nvSpPr>
                <p:cNvPr id="17571" name="Rectangle 163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2" name="Oval 164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3" name="Oval 165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4" name="Oval 166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5" name="Oval 167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6" name="Oval 168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>
                <a:off x="3264" y="2400"/>
                <a:ext cx="240" cy="474"/>
                <a:chOff x="1488" y="2256"/>
                <a:chExt cx="240" cy="474"/>
              </a:xfrm>
            </p:grpSpPr>
            <p:sp>
              <p:nvSpPr>
                <p:cNvPr id="17578" name="Rectangle 170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79" name="Oval 171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0" name="Oval 172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1" name="Oval 173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2" name="Oval 174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3" name="Oval 175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176"/>
            <p:cNvGrpSpPr>
              <a:grpSpLocks/>
            </p:cNvGrpSpPr>
            <p:nvPr/>
          </p:nvGrpSpPr>
          <p:grpSpPr bwMode="auto">
            <a:xfrm>
              <a:off x="1347" y="3156"/>
              <a:ext cx="1460" cy="294"/>
              <a:chOff x="1488" y="2256"/>
              <a:chExt cx="2016" cy="618"/>
            </a:xfrm>
          </p:grpSpPr>
          <p:grpSp>
            <p:nvGrpSpPr>
              <p:cNvPr id="31" name="Group 177"/>
              <p:cNvGrpSpPr>
                <a:grpSpLocks/>
              </p:cNvGrpSpPr>
              <p:nvPr/>
            </p:nvGrpSpPr>
            <p:grpSpPr bwMode="auto">
              <a:xfrm>
                <a:off x="1488" y="2256"/>
                <a:ext cx="240" cy="474"/>
                <a:chOff x="1488" y="2256"/>
                <a:chExt cx="240" cy="474"/>
              </a:xfrm>
            </p:grpSpPr>
            <p:sp>
              <p:nvSpPr>
                <p:cNvPr id="17586" name="Rectangle 178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7" name="Oval 179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8" name="Oval 180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89" name="Oval 181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0" name="Oval 182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1" name="Oval 183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65" name="Group 184"/>
              <p:cNvGrpSpPr>
                <a:grpSpLocks/>
              </p:cNvGrpSpPr>
              <p:nvPr/>
            </p:nvGrpSpPr>
            <p:grpSpPr bwMode="auto">
              <a:xfrm>
                <a:off x="1728" y="2262"/>
                <a:ext cx="240" cy="474"/>
                <a:chOff x="1488" y="2256"/>
                <a:chExt cx="240" cy="474"/>
              </a:xfrm>
            </p:grpSpPr>
            <p:sp>
              <p:nvSpPr>
                <p:cNvPr id="17593" name="Rectangle 185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4" name="Oval 186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5" name="Oval 187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6" name="Oval 188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7" name="Oval 189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98" name="Oval 190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66" name="Group 191"/>
              <p:cNvGrpSpPr>
                <a:grpSpLocks/>
              </p:cNvGrpSpPr>
              <p:nvPr/>
            </p:nvGrpSpPr>
            <p:grpSpPr bwMode="auto">
              <a:xfrm>
                <a:off x="1968" y="2256"/>
                <a:ext cx="240" cy="474"/>
                <a:chOff x="1488" y="2256"/>
                <a:chExt cx="240" cy="474"/>
              </a:xfrm>
            </p:grpSpPr>
            <p:sp>
              <p:nvSpPr>
                <p:cNvPr id="17600" name="Rectangle 192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1" name="Oval 193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2" name="Oval 194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3" name="Oval 195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4" name="Oval 196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5" name="Oval 197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67" name="Group 198"/>
              <p:cNvGrpSpPr>
                <a:grpSpLocks/>
              </p:cNvGrpSpPr>
              <p:nvPr/>
            </p:nvGrpSpPr>
            <p:grpSpPr bwMode="auto">
              <a:xfrm>
                <a:off x="2208" y="2304"/>
                <a:ext cx="240" cy="474"/>
                <a:chOff x="1488" y="2256"/>
                <a:chExt cx="240" cy="474"/>
              </a:xfrm>
            </p:grpSpPr>
            <p:sp>
              <p:nvSpPr>
                <p:cNvPr id="17607" name="Rectangle 199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8" name="Oval 200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09" name="Oval 201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0" name="Oval 202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1" name="Oval 203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2" name="Oval 204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68" name="Group 205"/>
              <p:cNvGrpSpPr>
                <a:grpSpLocks/>
              </p:cNvGrpSpPr>
              <p:nvPr/>
            </p:nvGrpSpPr>
            <p:grpSpPr bwMode="auto">
              <a:xfrm>
                <a:off x="2448" y="2304"/>
                <a:ext cx="240" cy="474"/>
                <a:chOff x="1488" y="2256"/>
                <a:chExt cx="240" cy="474"/>
              </a:xfrm>
            </p:grpSpPr>
            <p:sp>
              <p:nvSpPr>
                <p:cNvPr id="17614" name="Rectangle 206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5" name="Oval 207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6" name="Oval 208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7" name="Oval 209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8" name="Oval 210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9" name="Oval 211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69" name="Group 212"/>
              <p:cNvGrpSpPr>
                <a:grpSpLocks/>
              </p:cNvGrpSpPr>
              <p:nvPr/>
            </p:nvGrpSpPr>
            <p:grpSpPr bwMode="auto">
              <a:xfrm>
                <a:off x="2736" y="2352"/>
                <a:ext cx="240" cy="474"/>
                <a:chOff x="1488" y="2256"/>
                <a:chExt cx="240" cy="474"/>
              </a:xfrm>
            </p:grpSpPr>
            <p:sp>
              <p:nvSpPr>
                <p:cNvPr id="17621" name="Rectangle 213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2" name="Oval 214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3" name="Oval 215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4" name="Oval 216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5" name="Oval 217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6" name="Oval 218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70" name="Group 219"/>
              <p:cNvGrpSpPr>
                <a:grpSpLocks/>
              </p:cNvGrpSpPr>
              <p:nvPr/>
            </p:nvGrpSpPr>
            <p:grpSpPr bwMode="auto">
              <a:xfrm>
                <a:off x="3024" y="2352"/>
                <a:ext cx="240" cy="474"/>
                <a:chOff x="1488" y="2256"/>
                <a:chExt cx="240" cy="474"/>
              </a:xfrm>
            </p:grpSpPr>
            <p:sp>
              <p:nvSpPr>
                <p:cNvPr id="17628" name="Rectangle 220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29" name="Oval 221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0" name="Oval 222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1" name="Oval 223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2" name="Oval 224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3" name="Oval 225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671" name="Group 226"/>
              <p:cNvGrpSpPr>
                <a:grpSpLocks/>
              </p:cNvGrpSpPr>
              <p:nvPr/>
            </p:nvGrpSpPr>
            <p:grpSpPr bwMode="auto">
              <a:xfrm>
                <a:off x="3264" y="2400"/>
                <a:ext cx="240" cy="474"/>
                <a:chOff x="1488" y="2256"/>
                <a:chExt cx="240" cy="474"/>
              </a:xfrm>
            </p:grpSpPr>
            <p:sp>
              <p:nvSpPr>
                <p:cNvPr id="17635" name="Rectangle 227"/>
                <p:cNvSpPr>
                  <a:spLocks noChangeArrowheads="1"/>
                </p:cNvSpPr>
                <p:nvPr/>
              </p:nvSpPr>
              <p:spPr bwMode="auto">
                <a:xfrm rot="203582">
                  <a:off x="1600" y="2287"/>
                  <a:ext cx="40" cy="443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6" name="Oval 228"/>
                <p:cNvSpPr>
                  <a:spLocks noChangeArrowheads="1"/>
                </p:cNvSpPr>
                <p:nvPr/>
              </p:nvSpPr>
              <p:spPr bwMode="auto">
                <a:xfrm>
                  <a:off x="1632" y="225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7" name="Oval 229"/>
                <p:cNvSpPr>
                  <a:spLocks noChangeArrowheads="1"/>
                </p:cNvSpPr>
                <p:nvPr/>
              </p:nvSpPr>
              <p:spPr bwMode="auto">
                <a:xfrm>
                  <a:off x="1632" y="23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8" name="Oval 230"/>
                <p:cNvSpPr>
                  <a:spLocks noChangeArrowheads="1"/>
                </p:cNvSpPr>
                <p:nvPr/>
              </p:nvSpPr>
              <p:spPr bwMode="auto">
                <a:xfrm>
                  <a:off x="1632" y="244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39" name="Oval 231"/>
                <p:cNvSpPr>
                  <a:spLocks noChangeArrowheads="1"/>
                </p:cNvSpPr>
                <p:nvPr/>
              </p:nvSpPr>
              <p:spPr bwMode="auto">
                <a:xfrm>
                  <a:off x="1488" y="230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40" name="Oval 232"/>
                <p:cNvSpPr>
                  <a:spLocks noChangeArrowheads="1"/>
                </p:cNvSpPr>
                <p:nvPr/>
              </p:nvSpPr>
              <p:spPr bwMode="auto">
                <a:xfrm>
                  <a:off x="1488" y="24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41" name="Freeform 233"/>
          <p:cNvSpPr>
            <a:spLocks/>
          </p:cNvSpPr>
          <p:nvPr/>
        </p:nvSpPr>
        <p:spPr bwMode="auto">
          <a:xfrm rot="1913386">
            <a:off x="812800" y="1647825"/>
            <a:ext cx="1447800" cy="938213"/>
          </a:xfrm>
          <a:custGeom>
            <a:avLst/>
            <a:gdLst/>
            <a:ahLst/>
            <a:cxnLst>
              <a:cxn ang="0">
                <a:pos x="671" y="208"/>
              </a:cxn>
              <a:cxn ang="0">
                <a:pos x="1019" y="228"/>
              </a:cxn>
              <a:cxn ang="0">
                <a:pos x="1013" y="0"/>
              </a:cxn>
              <a:cxn ang="0">
                <a:pos x="1342" y="303"/>
              </a:cxn>
              <a:cxn ang="0">
                <a:pos x="1006" y="591"/>
              </a:cxn>
              <a:cxn ang="0">
                <a:pos x="1006" y="447"/>
              </a:cxn>
              <a:cxn ang="0">
                <a:pos x="577" y="449"/>
              </a:cxn>
              <a:cxn ang="0">
                <a:pos x="48" y="556"/>
              </a:cxn>
              <a:cxn ang="0">
                <a:pos x="289" y="329"/>
              </a:cxn>
              <a:cxn ang="0">
                <a:pos x="155" y="108"/>
              </a:cxn>
              <a:cxn ang="0">
                <a:pos x="671" y="208"/>
              </a:cxn>
            </a:cxnLst>
            <a:rect l="0" t="0" r="r" b="b"/>
            <a:pathLst>
              <a:path w="1342" h="591">
                <a:moveTo>
                  <a:pt x="671" y="208"/>
                </a:moveTo>
                <a:cubicBezTo>
                  <a:pt x="815" y="228"/>
                  <a:pt x="962" y="263"/>
                  <a:pt x="1019" y="228"/>
                </a:cubicBezTo>
                <a:lnTo>
                  <a:pt x="1013" y="0"/>
                </a:lnTo>
                <a:lnTo>
                  <a:pt x="1342" y="303"/>
                </a:lnTo>
                <a:lnTo>
                  <a:pt x="1006" y="591"/>
                </a:lnTo>
                <a:lnTo>
                  <a:pt x="1006" y="447"/>
                </a:lnTo>
                <a:cubicBezTo>
                  <a:pt x="934" y="423"/>
                  <a:pt x="737" y="431"/>
                  <a:pt x="577" y="449"/>
                </a:cubicBezTo>
                <a:cubicBezTo>
                  <a:pt x="417" y="467"/>
                  <a:pt x="96" y="576"/>
                  <a:pt x="48" y="556"/>
                </a:cubicBezTo>
                <a:cubicBezTo>
                  <a:pt x="0" y="536"/>
                  <a:pt x="271" y="403"/>
                  <a:pt x="289" y="329"/>
                </a:cubicBezTo>
                <a:cubicBezTo>
                  <a:pt x="307" y="255"/>
                  <a:pt x="91" y="128"/>
                  <a:pt x="155" y="108"/>
                </a:cubicBezTo>
                <a:cubicBezTo>
                  <a:pt x="219" y="88"/>
                  <a:pt x="527" y="188"/>
                  <a:pt x="671" y="20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42" name="Freeform 234"/>
          <p:cNvSpPr>
            <a:spLocks/>
          </p:cNvSpPr>
          <p:nvPr/>
        </p:nvSpPr>
        <p:spPr bwMode="auto">
          <a:xfrm rot="8074558">
            <a:off x="4012407" y="1550193"/>
            <a:ext cx="1295400" cy="938213"/>
          </a:xfrm>
          <a:custGeom>
            <a:avLst/>
            <a:gdLst/>
            <a:ahLst/>
            <a:cxnLst>
              <a:cxn ang="0">
                <a:pos x="657" y="167"/>
              </a:cxn>
              <a:cxn ang="0">
                <a:pos x="943" y="228"/>
              </a:cxn>
              <a:cxn ang="0">
                <a:pos x="937" y="0"/>
              </a:cxn>
              <a:cxn ang="0">
                <a:pos x="1266" y="303"/>
              </a:cxn>
              <a:cxn ang="0">
                <a:pos x="930" y="591"/>
              </a:cxn>
              <a:cxn ang="0">
                <a:pos x="930" y="447"/>
              </a:cxn>
              <a:cxn ang="0">
                <a:pos x="651" y="422"/>
              </a:cxn>
              <a:cxn ang="0">
                <a:pos x="48" y="529"/>
              </a:cxn>
              <a:cxn ang="0">
                <a:pos x="363" y="335"/>
              </a:cxn>
              <a:cxn ang="0">
                <a:pos x="79" y="108"/>
              </a:cxn>
              <a:cxn ang="0">
                <a:pos x="657" y="167"/>
              </a:cxn>
            </a:cxnLst>
            <a:rect l="0" t="0" r="r" b="b"/>
            <a:pathLst>
              <a:path w="1266" h="591">
                <a:moveTo>
                  <a:pt x="657" y="167"/>
                </a:moveTo>
                <a:cubicBezTo>
                  <a:pt x="801" y="187"/>
                  <a:pt x="896" y="256"/>
                  <a:pt x="943" y="228"/>
                </a:cubicBezTo>
                <a:lnTo>
                  <a:pt x="937" y="0"/>
                </a:lnTo>
                <a:lnTo>
                  <a:pt x="1266" y="303"/>
                </a:lnTo>
                <a:lnTo>
                  <a:pt x="930" y="591"/>
                </a:lnTo>
                <a:lnTo>
                  <a:pt x="930" y="447"/>
                </a:lnTo>
                <a:cubicBezTo>
                  <a:pt x="884" y="419"/>
                  <a:pt x="798" y="408"/>
                  <a:pt x="651" y="422"/>
                </a:cubicBezTo>
                <a:cubicBezTo>
                  <a:pt x="504" y="436"/>
                  <a:pt x="96" y="543"/>
                  <a:pt x="48" y="529"/>
                </a:cubicBezTo>
                <a:cubicBezTo>
                  <a:pt x="0" y="515"/>
                  <a:pt x="358" y="405"/>
                  <a:pt x="363" y="335"/>
                </a:cubicBezTo>
                <a:cubicBezTo>
                  <a:pt x="368" y="265"/>
                  <a:pt x="30" y="136"/>
                  <a:pt x="79" y="108"/>
                </a:cubicBezTo>
                <a:cubicBezTo>
                  <a:pt x="128" y="80"/>
                  <a:pt x="513" y="147"/>
                  <a:pt x="657" y="16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43" name="Text Box 235"/>
          <p:cNvSpPr txBox="1">
            <a:spLocks noChangeArrowheads="1"/>
          </p:cNvSpPr>
          <p:nvPr/>
        </p:nvSpPr>
        <p:spPr bwMode="auto">
          <a:xfrm>
            <a:off x="228600" y="1219200"/>
            <a:ext cx="183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Precipitation</a:t>
            </a:r>
          </a:p>
        </p:txBody>
      </p:sp>
      <p:sp>
        <p:nvSpPr>
          <p:cNvPr id="17644" name="Text Box 236"/>
          <p:cNvSpPr txBox="1">
            <a:spLocks noChangeArrowheads="1"/>
          </p:cNvSpPr>
          <p:nvPr/>
        </p:nvSpPr>
        <p:spPr bwMode="auto">
          <a:xfrm>
            <a:off x="5410200" y="1066800"/>
            <a:ext cx="3314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Fertilizer</a:t>
            </a:r>
          </a:p>
          <a:p>
            <a:pPr eaLnBrk="0" hangingPunct="0"/>
            <a:r>
              <a:rPr lang="en-US" sz="2400">
                <a:latin typeface="Tahoma" pitchFamily="34" charset="0"/>
              </a:rPr>
              <a:t>Manure</a:t>
            </a:r>
          </a:p>
          <a:p>
            <a:pPr eaLnBrk="0" hangingPunct="0"/>
            <a:r>
              <a:rPr lang="en-US" sz="2400">
                <a:latin typeface="Tahoma" pitchFamily="34" charset="0"/>
              </a:rPr>
              <a:t>Atmospheric deposition</a:t>
            </a:r>
          </a:p>
        </p:txBody>
      </p:sp>
      <p:sp>
        <p:nvSpPr>
          <p:cNvPr id="17645" name="Freeform 237"/>
          <p:cNvSpPr>
            <a:spLocks/>
          </p:cNvSpPr>
          <p:nvPr/>
        </p:nvSpPr>
        <p:spPr bwMode="auto">
          <a:xfrm rot="23008260">
            <a:off x="6019800" y="3581400"/>
            <a:ext cx="1217613" cy="762000"/>
          </a:xfrm>
          <a:custGeom>
            <a:avLst/>
            <a:gdLst/>
            <a:ahLst/>
            <a:cxnLst>
              <a:cxn ang="0">
                <a:pos x="657" y="167"/>
              </a:cxn>
              <a:cxn ang="0">
                <a:pos x="943" y="228"/>
              </a:cxn>
              <a:cxn ang="0">
                <a:pos x="937" y="0"/>
              </a:cxn>
              <a:cxn ang="0">
                <a:pos x="1266" y="303"/>
              </a:cxn>
              <a:cxn ang="0">
                <a:pos x="930" y="591"/>
              </a:cxn>
              <a:cxn ang="0">
                <a:pos x="930" y="447"/>
              </a:cxn>
              <a:cxn ang="0">
                <a:pos x="651" y="422"/>
              </a:cxn>
              <a:cxn ang="0">
                <a:pos x="48" y="529"/>
              </a:cxn>
              <a:cxn ang="0">
                <a:pos x="363" y="335"/>
              </a:cxn>
              <a:cxn ang="0">
                <a:pos x="79" y="108"/>
              </a:cxn>
              <a:cxn ang="0">
                <a:pos x="657" y="167"/>
              </a:cxn>
            </a:cxnLst>
            <a:rect l="0" t="0" r="r" b="b"/>
            <a:pathLst>
              <a:path w="1266" h="591">
                <a:moveTo>
                  <a:pt x="657" y="167"/>
                </a:moveTo>
                <a:cubicBezTo>
                  <a:pt x="801" y="187"/>
                  <a:pt x="896" y="256"/>
                  <a:pt x="943" y="228"/>
                </a:cubicBezTo>
                <a:lnTo>
                  <a:pt x="937" y="0"/>
                </a:lnTo>
                <a:lnTo>
                  <a:pt x="1266" y="303"/>
                </a:lnTo>
                <a:lnTo>
                  <a:pt x="930" y="591"/>
                </a:lnTo>
                <a:lnTo>
                  <a:pt x="930" y="447"/>
                </a:lnTo>
                <a:cubicBezTo>
                  <a:pt x="884" y="419"/>
                  <a:pt x="798" y="408"/>
                  <a:pt x="651" y="422"/>
                </a:cubicBezTo>
                <a:cubicBezTo>
                  <a:pt x="504" y="436"/>
                  <a:pt x="96" y="543"/>
                  <a:pt x="48" y="529"/>
                </a:cubicBezTo>
                <a:cubicBezTo>
                  <a:pt x="0" y="515"/>
                  <a:pt x="358" y="405"/>
                  <a:pt x="363" y="335"/>
                </a:cubicBezTo>
                <a:cubicBezTo>
                  <a:pt x="368" y="265"/>
                  <a:pt x="30" y="136"/>
                  <a:pt x="79" y="108"/>
                </a:cubicBezTo>
                <a:cubicBezTo>
                  <a:pt x="128" y="80"/>
                  <a:pt x="513" y="147"/>
                  <a:pt x="657" y="16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46" name="Rectangle 238" descr="Granite"/>
          <p:cNvSpPr>
            <a:spLocks noChangeArrowheads="1"/>
          </p:cNvSpPr>
          <p:nvPr/>
        </p:nvSpPr>
        <p:spPr bwMode="auto">
          <a:xfrm>
            <a:off x="5486400" y="2895600"/>
            <a:ext cx="533400" cy="1524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47" name="Freeform 239"/>
          <p:cNvSpPr>
            <a:spLocks/>
          </p:cNvSpPr>
          <p:nvPr/>
        </p:nvSpPr>
        <p:spPr bwMode="auto">
          <a:xfrm rot="21611418">
            <a:off x="4114800" y="2970213"/>
            <a:ext cx="1371600" cy="1179512"/>
          </a:xfrm>
          <a:custGeom>
            <a:avLst/>
            <a:gdLst/>
            <a:ahLst/>
            <a:cxnLst>
              <a:cxn ang="0">
                <a:pos x="657" y="167"/>
              </a:cxn>
              <a:cxn ang="0">
                <a:pos x="943" y="228"/>
              </a:cxn>
              <a:cxn ang="0">
                <a:pos x="937" y="0"/>
              </a:cxn>
              <a:cxn ang="0">
                <a:pos x="1266" y="303"/>
              </a:cxn>
              <a:cxn ang="0">
                <a:pos x="930" y="591"/>
              </a:cxn>
              <a:cxn ang="0">
                <a:pos x="930" y="447"/>
              </a:cxn>
              <a:cxn ang="0">
                <a:pos x="651" y="422"/>
              </a:cxn>
              <a:cxn ang="0">
                <a:pos x="48" y="529"/>
              </a:cxn>
              <a:cxn ang="0">
                <a:pos x="363" y="335"/>
              </a:cxn>
              <a:cxn ang="0">
                <a:pos x="79" y="108"/>
              </a:cxn>
              <a:cxn ang="0">
                <a:pos x="657" y="167"/>
              </a:cxn>
            </a:cxnLst>
            <a:rect l="0" t="0" r="r" b="b"/>
            <a:pathLst>
              <a:path w="1266" h="591">
                <a:moveTo>
                  <a:pt x="657" y="167"/>
                </a:moveTo>
                <a:cubicBezTo>
                  <a:pt x="801" y="187"/>
                  <a:pt x="896" y="256"/>
                  <a:pt x="943" y="228"/>
                </a:cubicBezTo>
                <a:lnTo>
                  <a:pt x="937" y="0"/>
                </a:lnTo>
                <a:lnTo>
                  <a:pt x="1266" y="303"/>
                </a:lnTo>
                <a:lnTo>
                  <a:pt x="930" y="591"/>
                </a:lnTo>
                <a:lnTo>
                  <a:pt x="930" y="447"/>
                </a:lnTo>
                <a:cubicBezTo>
                  <a:pt x="884" y="419"/>
                  <a:pt x="798" y="408"/>
                  <a:pt x="651" y="422"/>
                </a:cubicBezTo>
                <a:cubicBezTo>
                  <a:pt x="504" y="436"/>
                  <a:pt x="96" y="543"/>
                  <a:pt x="48" y="529"/>
                </a:cubicBezTo>
                <a:cubicBezTo>
                  <a:pt x="0" y="515"/>
                  <a:pt x="358" y="405"/>
                  <a:pt x="363" y="335"/>
                </a:cubicBezTo>
                <a:cubicBezTo>
                  <a:pt x="368" y="265"/>
                  <a:pt x="30" y="136"/>
                  <a:pt x="79" y="108"/>
                </a:cubicBezTo>
                <a:cubicBezTo>
                  <a:pt x="128" y="80"/>
                  <a:pt x="513" y="147"/>
                  <a:pt x="657" y="16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48" name="Text Box 240"/>
          <p:cNvSpPr txBox="1">
            <a:spLocks noChangeArrowheads="1"/>
          </p:cNvSpPr>
          <p:nvPr/>
        </p:nvSpPr>
        <p:spPr bwMode="auto">
          <a:xfrm>
            <a:off x="4343400" y="3352800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Runoff</a:t>
            </a:r>
          </a:p>
        </p:txBody>
      </p:sp>
      <p:sp>
        <p:nvSpPr>
          <p:cNvPr id="17649" name="Rectangle 241"/>
          <p:cNvSpPr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b="1"/>
              <a:t>How the Watershed Model Works</a:t>
            </a:r>
          </a:p>
        </p:txBody>
      </p:sp>
      <p:pic>
        <p:nvPicPr>
          <p:cNvPr id="17650" name="Picture 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538788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651" name="Rectangle 243"/>
          <p:cNvSpPr>
            <a:spLocks noChangeArrowheads="1"/>
          </p:cNvSpPr>
          <p:nvPr/>
        </p:nvSpPr>
        <p:spPr bwMode="auto">
          <a:xfrm>
            <a:off x="228600" y="4114800"/>
            <a:ext cx="1371600" cy="838200"/>
          </a:xfrm>
          <a:prstGeom prst="rect">
            <a:avLst/>
          </a:prstGeom>
          <a:solidFill>
            <a:srgbClr val="C3E68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Hydrology</a:t>
            </a:r>
          </a:p>
          <a:p>
            <a:pPr algn="ctr"/>
            <a:r>
              <a:rPr lang="en-US" sz="2000"/>
              <a:t>submodel</a:t>
            </a:r>
          </a:p>
        </p:txBody>
      </p:sp>
      <p:sp>
        <p:nvSpPr>
          <p:cNvPr id="17652" name="Text Box 244"/>
          <p:cNvSpPr txBox="1">
            <a:spLocks noChangeArrowheads="1"/>
          </p:cNvSpPr>
          <p:nvPr/>
        </p:nvSpPr>
        <p:spPr bwMode="auto">
          <a:xfrm>
            <a:off x="5181600" y="2362200"/>
            <a:ext cx="2582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Management filter</a:t>
            </a:r>
          </a:p>
        </p:txBody>
      </p:sp>
      <p:sp>
        <p:nvSpPr>
          <p:cNvPr id="17653" name="Text Box 245"/>
          <p:cNvSpPr txBox="1">
            <a:spLocks noChangeArrowheads="1"/>
          </p:cNvSpPr>
          <p:nvPr/>
        </p:nvSpPr>
        <p:spPr bwMode="auto">
          <a:xfrm>
            <a:off x="7772400" y="4800600"/>
            <a:ext cx="107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River</a:t>
            </a:r>
          </a:p>
        </p:txBody>
      </p:sp>
      <p:sp>
        <p:nvSpPr>
          <p:cNvPr id="17654" name="Rectangle 246"/>
          <p:cNvSpPr>
            <a:spLocks noChangeArrowheads="1"/>
          </p:cNvSpPr>
          <p:nvPr/>
        </p:nvSpPr>
        <p:spPr bwMode="auto">
          <a:xfrm>
            <a:off x="1663700" y="4495800"/>
            <a:ext cx="1371600" cy="838200"/>
          </a:xfrm>
          <a:prstGeom prst="rect">
            <a:avLst/>
          </a:prstGeom>
          <a:solidFill>
            <a:srgbClr val="C3E68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Sediment</a:t>
            </a:r>
          </a:p>
          <a:p>
            <a:pPr algn="ctr"/>
            <a:r>
              <a:rPr lang="en-US" sz="2000"/>
              <a:t>submodel</a:t>
            </a:r>
          </a:p>
        </p:txBody>
      </p:sp>
      <p:sp>
        <p:nvSpPr>
          <p:cNvPr id="17655" name="Rectangle 247"/>
          <p:cNvSpPr>
            <a:spLocks noChangeArrowheads="1"/>
          </p:cNvSpPr>
          <p:nvPr/>
        </p:nvSpPr>
        <p:spPr bwMode="auto">
          <a:xfrm>
            <a:off x="3124200" y="4876800"/>
            <a:ext cx="1371600" cy="838200"/>
          </a:xfrm>
          <a:prstGeom prst="rect">
            <a:avLst/>
          </a:prstGeom>
          <a:solidFill>
            <a:srgbClr val="C3E68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Phosphorus</a:t>
            </a:r>
          </a:p>
          <a:p>
            <a:pPr algn="ctr"/>
            <a:r>
              <a:rPr lang="en-US" sz="2000"/>
              <a:t>submodel</a:t>
            </a:r>
          </a:p>
        </p:txBody>
      </p:sp>
      <p:sp>
        <p:nvSpPr>
          <p:cNvPr id="17656" name="Rectangle 248"/>
          <p:cNvSpPr>
            <a:spLocks noChangeArrowheads="1"/>
          </p:cNvSpPr>
          <p:nvPr/>
        </p:nvSpPr>
        <p:spPr bwMode="auto">
          <a:xfrm>
            <a:off x="3124200" y="5867400"/>
            <a:ext cx="1371600" cy="838200"/>
          </a:xfrm>
          <a:prstGeom prst="rect">
            <a:avLst/>
          </a:prstGeom>
          <a:solidFill>
            <a:srgbClr val="C3E68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Nitrogen</a:t>
            </a:r>
          </a:p>
          <a:p>
            <a:pPr algn="ctr"/>
            <a:r>
              <a:rPr lang="en-US" sz="2000"/>
              <a:t>submodel</a:t>
            </a:r>
          </a:p>
        </p:txBody>
      </p:sp>
      <p:sp>
        <p:nvSpPr>
          <p:cNvPr id="17657" name="AutoShape 249"/>
          <p:cNvSpPr>
            <a:spLocks noChangeArrowheads="1"/>
          </p:cNvSpPr>
          <p:nvPr/>
        </p:nvSpPr>
        <p:spPr bwMode="auto">
          <a:xfrm>
            <a:off x="1524000" y="4191000"/>
            <a:ext cx="457200" cy="304800"/>
          </a:xfrm>
          <a:prstGeom prst="curvedDown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58" name="AutoShape 250"/>
          <p:cNvSpPr>
            <a:spLocks noChangeArrowheads="1"/>
          </p:cNvSpPr>
          <p:nvPr/>
        </p:nvSpPr>
        <p:spPr bwMode="auto">
          <a:xfrm>
            <a:off x="2895600" y="4572000"/>
            <a:ext cx="457200" cy="304800"/>
          </a:xfrm>
          <a:prstGeom prst="curvedDown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59" name="Text Box 251"/>
          <p:cNvSpPr txBox="1">
            <a:spLocks noChangeArrowheads="1"/>
          </p:cNvSpPr>
          <p:nvPr/>
        </p:nvSpPr>
        <p:spPr bwMode="auto">
          <a:xfrm rot="-4457042">
            <a:off x="1797844" y="2255044"/>
            <a:ext cx="10668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800">
                <a:solidFill>
                  <a:srgbClr val="36274D"/>
                </a:solidFill>
              </a:rPr>
              <a:t>}</a:t>
            </a:r>
          </a:p>
        </p:txBody>
      </p:sp>
      <p:sp>
        <p:nvSpPr>
          <p:cNvPr id="17660" name="AutoShape 252"/>
          <p:cNvSpPr>
            <a:spLocks noChangeArrowheads="1"/>
          </p:cNvSpPr>
          <p:nvPr/>
        </p:nvSpPr>
        <p:spPr bwMode="auto">
          <a:xfrm>
            <a:off x="0" y="5334000"/>
            <a:ext cx="1981200" cy="1524000"/>
          </a:xfrm>
          <a:prstGeom prst="cloudCallout">
            <a:avLst>
              <a:gd name="adj1" fmla="val 108014"/>
              <a:gd name="adj2" fmla="val 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17661" name="AutoShape 253"/>
          <p:cNvSpPr>
            <a:spLocks noChangeArrowheads="1"/>
          </p:cNvSpPr>
          <p:nvPr/>
        </p:nvSpPr>
        <p:spPr bwMode="auto">
          <a:xfrm>
            <a:off x="5638800" y="5334000"/>
            <a:ext cx="609600" cy="3048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62" name="Text Box 254"/>
          <p:cNvSpPr txBox="1">
            <a:spLocks noChangeArrowheads="1"/>
          </p:cNvSpPr>
          <p:nvPr/>
        </p:nvSpPr>
        <p:spPr bwMode="auto">
          <a:xfrm>
            <a:off x="5448300" y="55626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hourly</a:t>
            </a:r>
          </a:p>
        </p:txBody>
      </p:sp>
      <p:sp>
        <p:nvSpPr>
          <p:cNvPr id="17663" name="AutoShape 255"/>
          <p:cNvSpPr>
            <a:spLocks noChangeArrowheads="1"/>
          </p:cNvSpPr>
          <p:nvPr/>
        </p:nvSpPr>
        <p:spPr bwMode="auto">
          <a:xfrm flipH="1" flipV="1">
            <a:off x="5562600" y="5943600"/>
            <a:ext cx="609600" cy="3048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64" name="AutoShape 256"/>
          <p:cNvSpPr>
            <a:spLocks noChangeArrowheads="1"/>
          </p:cNvSpPr>
          <p:nvPr/>
        </p:nvSpPr>
        <p:spPr bwMode="auto">
          <a:xfrm>
            <a:off x="5334000" y="5181600"/>
            <a:ext cx="1066800" cy="1219200"/>
          </a:xfrm>
          <a:prstGeom prst="flowChartInputOutput">
            <a:avLst/>
          </a:prstGeom>
          <a:noFill/>
          <a:ln w="76200">
            <a:solidFill>
              <a:srgbClr val="FBA57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1066800"/>
            <a:ext cx="2362200" cy="1628775"/>
            <a:chOff x="192" y="672"/>
            <a:chExt cx="1488" cy="1026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 rot="203582">
              <a:off x="192" y="1235"/>
              <a:ext cx="1214" cy="463"/>
            </a:xfrm>
            <a:prstGeom prst="rect">
              <a:avLst/>
            </a:prstGeom>
            <a:solidFill>
              <a:srgbClr val="FFCC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14970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02" y="672"/>
              <a:ext cx="1078" cy="308"/>
              <a:chOff x="4080" y="3456"/>
              <a:chExt cx="1078" cy="30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150" name="Rectangle 6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1" name="Oval 7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2" name="Oval 8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3" name="Oval 9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4" name="Oval 10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5" name="Oval 11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157" name="Rectangle 13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Oval 16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Oval 17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Oval 18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164" name="Rectangle 20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Oval 21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6" name="Oval 22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7" name="Oval 23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Oval 24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9" name="Oval 25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171" name="Rectangle 27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2" name="Oval 28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3" name="Oval 29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4" name="Oval 30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5" name="Oval 31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6" name="Oval 32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178" name="Rectangle 34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9" name="Oval 35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0" name="Oval 36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1" name="Oval 37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2" name="Oval 38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Oval 39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185" name="Rectangle 41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6" name="Oval 42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7" name="Oval 43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8" name="Oval 44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9" name="Oval 45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0" name="Oval 46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192" name="Rectangle 48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3" name="Oval 49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4" name="Oval 50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5" name="Oval 51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6" name="Oval 52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97" name="Oval 53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199" name="Rectangle 55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0" name="Oval 56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1" name="Oval 57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2" name="Oval 58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3" name="Oval 59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4" name="Oval 60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528" y="768"/>
              <a:ext cx="1078" cy="308"/>
              <a:chOff x="4080" y="3456"/>
              <a:chExt cx="1078" cy="308"/>
            </a:xfrm>
          </p:grpSpPr>
          <p:grpSp>
            <p:nvGrpSpPr>
              <p:cNvPr id="13" name="Group 62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207" name="Rectangle 63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1" name="Oval 67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2" name="Oval 68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9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214" name="Rectangle 70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5" name="Oval 71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6" name="Oval 72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7" name="Oval 73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8" name="Oval 74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19" name="Oval 75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76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221" name="Rectangle 77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2" name="Oval 78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3" name="Oval 79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4" name="Oval 80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5" name="Oval 81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6" name="Oval 82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83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228" name="Rectangle 84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29" name="Oval 85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0" name="Oval 86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1" name="Oval 87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2" name="Oval 88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3" name="Oval 89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235" name="Rectangle 91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6" name="Oval 92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7" name="Oval 93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8" name="Oval 94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9" name="Oval 95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0" name="Oval 96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97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242" name="Rectangle 98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3" name="Oval 99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4" name="Oval 100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5" name="Oval 101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6" name="Oval 102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7" name="Oval 103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04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249" name="Rectangle 105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" name="Oval 106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1" name="Oval 107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2" name="Oval 108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3" name="Oval 109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4" name="Oval 110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11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256" name="Rectangle 112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7" name="Oval 113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8" name="Oval 114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9" name="Oval 115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0" name="Oval 116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1" name="Oval 117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118"/>
            <p:cNvGrpSpPr>
              <a:grpSpLocks/>
            </p:cNvGrpSpPr>
            <p:nvPr/>
          </p:nvGrpSpPr>
          <p:grpSpPr bwMode="auto">
            <a:xfrm>
              <a:off x="432" y="816"/>
              <a:ext cx="1078" cy="308"/>
              <a:chOff x="4080" y="3456"/>
              <a:chExt cx="1078" cy="308"/>
            </a:xfrm>
          </p:grpSpPr>
          <p:grpSp>
            <p:nvGrpSpPr>
              <p:cNvPr id="22" name="Group 119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264" name="Rectangle 120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5" name="Oval 121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6" name="Oval 122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7" name="Oval 123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8" name="Oval 124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69" name="Oval 125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26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271" name="Rectangle 127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2" name="Oval 128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3" name="Oval 129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4" name="Oval 130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5" name="Oval 131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6" name="Oval 132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33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278" name="Rectangle 134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79" name="Oval 135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0" name="Oval 136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1" name="Oval 137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2" name="Oval 138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3" name="Oval 139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40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285" name="Rectangle 141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6" name="Oval 142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7" name="Oval 143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8" name="Oval 144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89" name="Oval 145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0" name="Oval 146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47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292" name="Rectangle 148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3" name="Oval 149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4" name="Oval 150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5" name="Oval 151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6" name="Oval 152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7" name="Oval 153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299" name="Rectangle 155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0" name="Oval 156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1" name="Oval 157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2" name="Oval 158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3" name="Oval 159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4" name="Oval 160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1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306" name="Rectangle 162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7" name="Oval 163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8" name="Oval 164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09" name="Oval 165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0" name="Oval 166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1" name="Oval 167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8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313" name="Rectangle 169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4" name="Oval 170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5" name="Oval 171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6" name="Oval 172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7" name="Oval 173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18" name="Oval 174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175"/>
            <p:cNvGrpSpPr>
              <a:grpSpLocks/>
            </p:cNvGrpSpPr>
            <p:nvPr/>
          </p:nvGrpSpPr>
          <p:grpSpPr bwMode="auto">
            <a:xfrm>
              <a:off x="336" y="912"/>
              <a:ext cx="1078" cy="308"/>
              <a:chOff x="4080" y="3456"/>
              <a:chExt cx="1078" cy="308"/>
            </a:xfrm>
          </p:grpSpPr>
          <p:grpSp>
            <p:nvGrpSpPr>
              <p:cNvPr id="31" name="Group 176"/>
              <p:cNvGrpSpPr>
                <a:grpSpLocks/>
              </p:cNvGrpSpPr>
              <p:nvPr/>
            </p:nvGrpSpPr>
            <p:grpSpPr bwMode="auto">
              <a:xfrm>
                <a:off x="4080" y="3456"/>
                <a:ext cx="128" cy="236"/>
                <a:chOff x="4080" y="3456"/>
                <a:chExt cx="128" cy="236"/>
              </a:xfrm>
            </p:grpSpPr>
            <p:sp>
              <p:nvSpPr>
                <p:cNvPr id="6321" name="Rectangle 177"/>
                <p:cNvSpPr>
                  <a:spLocks noChangeArrowheads="1"/>
                </p:cNvSpPr>
                <p:nvPr/>
              </p:nvSpPr>
              <p:spPr bwMode="auto">
                <a:xfrm rot="203582">
                  <a:off x="4140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2" name="Oval 178"/>
                <p:cNvSpPr>
                  <a:spLocks noChangeArrowheads="1"/>
                </p:cNvSpPr>
                <p:nvPr/>
              </p:nvSpPr>
              <p:spPr bwMode="auto">
                <a:xfrm>
                  <a:off x="4157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3" name="Oval 179"/>
                <p:cNvSpPr>
                  <a:spLocks noChangeArrowheads="1"/>
                </p:cNvSpPr>
                <p:nvPr/>
              </p:nvSpPr>
              <p:spPr bwMode="auto">
                <a:xfrm>
                  <a:off x="4157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4" name="Oval 180"/>
                <p:cNvSpPr>
                  <a:spLocks noChangeArrowheads="1"/>
                </p:cNvSpPr>
                <p:nvPr/>
              </p:nvSpPr>
              <p:spPr bwMode="auto">
                <a:xfrm>
                  <a:off x="4157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5" name="Oval 181"/>
                <p:cNvSpPr>
                  <a:spLocks noChangeArrowheads="1"/>
                </p:cNvSpPr>
                <p:nvPr/>
              </p:nvSpPr>
              <p:spPr bwMode="auto">
                <a:xfrm>
                  <a:off x="4080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6" name="Oval 182"/>
                <p:cNvSpPr>
                  <a:spLocks noChangeArrowheads="1"/>
                </p:cNvSpPr>
                <p:nvPr/>
              </p:nvSpPr>
              <p:spPr bwMode="auto">
                <a:xfrm>
                  <a:off x="4080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83"/>
              <p:cNvGrpSpPr>
                <a:grpSpLocks/>
              </p:cNvGrpSpPr>
              <p:nvPr/>
            </p:nvGrpSpPr>
            <p:grpSpPr bwMode="auto">
              <a:xfrm>
                <a:off x="4208" y="3459"/>
                <a:ext cx="129" cy="236"/>
                <a:chOff x="4208" y="3459"/>
                <a:chExt cx="129" cy="236"/>
              </a:xfrm>
            </p:grpSpPr>
            <p:sp>
              <p:nvSpPr>
                <p:cNvPr id="6328" name="Rectangle 184"/>
                <p:cNvSpPr>
                  <a:spLocks noChangeArrowheads="1"/>
                </p:cNvSpPr>
                <p:nvPr/>
              </p:nvSpPr>
              <p:spPr bwMode="auto">
                <a:xfrm rot="203582">
                  <a:off x="4268" y="3474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29" name="Oval 185"/>
                <p:cNvSpPr>
                  <a:spLocks noChangeArrowheads="1"/>
                </p:cNvSpPr>
                <p:nvPr/>
              </p:nvSpPr>
              <p:spPr bwMode="auto">
                <a:xfrm>
                  <a:off x="4285" y="3459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0" name="Oval 186"/>
                <p:cNvSpPr>
                  <a:spLocks noChangeArrowheads="1"/>
                </p:cNvSpPr>
                <p:nvPr/>
              </p:nvSpPr>
              <p:spPr bwMode="auto">
                <a:xfrm>
                  <a:off x="4285" y="3507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1" name="Oval 187"/>
                <p:cNvSpPr>
                  <a:spLocks noChangeArrowheads="1"/>
                </p:cNvSpPr>
                <p:nvPr/>
              </p:nvSpPr>
              <p:spPr bwMode="auto">
                <a:xfrm>
                  <a:off x="4285" y="3555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2" name="Oval 188"/>
                <p:cNvSpPr>
                  <a:spLocks noChangeArrowheads="1"/>
                </p:cNvSpPr>
                <p:nvPr/>
              </p:nvSpPr>
              <p:spPr bwMode="auto">
                <a:xfrm>
                  <a:off x="4208" y="3483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3" name="Oval 189"/>
                <p:cNvSpPr>
                  <a:spLocks noChangeArrowheads="1"/>
                </p:cNvSpPr>
                <p:nvPr/>
              </p:nvSpPr>
              <p:spPr bwMode="auto">
                <a:xfrm>
                  <a:off x="4208" y="3531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90"/>
              <p:cNvGrpSpPr>
                <a:grpSpLocks/>
              </p:cNvGrpSpPr>
              <p:nvPr/>
            </p:nvGrpSpPr>
            <p:grpSpPr bwMode="auto">
              <a:xfrm>
                <a:off x="4337" y="3456"/>
                <a:ext cx="128" cy="236"/>
                <a:chOff x="4337" y="3456"/>
                <a:chExt cx="128" cy="236"/>
              </a:xfrm>
            </p:grpSpPr>
            <p:sp>
              <p:nvSpPr>
                <p:cNvPr id="6335" name="Rectangle 191"/>
                <p:cNvSpPr>
                  <a:spLocks noChangeArrowheads="1"/>
                </p:cNvSpPr>
                <p:nvPr/>
              </p:nvSpPr>
              <p:spPr bwMode="auto">
                <a:xfrm rot="203582">
                  <a:off x="4397" y="3471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6" name="Oval 192"/>
                <p:cNvSpPr>
                  <a:spLocks noChangeArrowheads="1"/>
                </p:cNvSpPr>
                <p:nvPr/>
              </p:nvSpPr>
              <p:spPr bwMode="auto">
                <a:xfrm>
                  <a:off x="4414" y="345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7" name="Oval 193"/>
                <p:cNvSpPr>
                  <a:spLocks noChangeArrowheads="1"/>
                </p:cNvSpPr>
                <p:nvPr/>
              </p:nvSpPr>
              <p:spPr bwMode="auto">
                <a:xfrm>
                  <a:off x="4414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8" name="Oval 194"/>
                <p:cNvSpPr>
                  <a:spLocks noChangeArrowheads="1"/>
                </p:cNvSpPr>
                <p:nvPr/>
              </p:nvSpPr>
              <p:spPr bwMode="auto">
                <a:xfrm>
                  <a:off x="4414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39" name="Oval 195"/>
                <p:cNvSpPr>
                  <a:spLocks noChangeArrowheads="1"/>
                </p:cNvSpPr>
                <p:nvPr/>
              </p:nvSpPr>
              <p:spPr bwMode="auto">
                <a:xfrm>
                  <a:off x="4337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0" name="Oval 196"/>
                <p:cNvSpPr>
                  <a:spLocks noChangeArrowheads="1"/>
                </p:cNvSpPr>
                <p:nvPr/>
              </p:nvSpPr>
              <p:spPr bwMode="auto">
                <a:xfrm>
                  <a:off x="4337" y="3528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97"/>
              <p:cNvGrpSpPr>
                <a:grpSpLocks/>
              </p:cNvGrpSpPr>
              <p:nvPr/>
            </p:nvGrpSpPr>
            <p:grpSpPr bwMode="auto">
              <a:xfrm>
                <a:off x="4465" y="3480"/>
                <a:ext cx="128" cy="236"/>
                <a:chOff x="4465" y="3480"/>
                <a:chExt cx="128" cy="236"/>
              </a:xfrm>
            </p:grpSpPr>
            <p:sp>
              <p:nvSpPr>
                <p:cNvPr id="6342" name="Rectangle 198"/>
                <p:cNvSpPr>
                  <a:spLocks noChangeArrowheads="1"/>
                </p:cNvSpPr>
                <p:nvPr/>
              </p:nvSpPr>
              <p:spPr bwMode="auto">
                <a:xfrm rot="203582">
                  <a:off x="4525" y="3495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3" name="Oval 199"/>
                <p:cNvSpPr>
                  <a:spLocks noChangeArrowheads="1"/>
                </p:cNvSpPr>
                <p:nvPr/>
              </p:nvSpPr>
              <p:spPr bwMode="auto">
                <a:xfrm>
                  <a:off x="4542" y="3480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4" name="Oval 200"/>
                <p:cNvSpPr>
                  <a:spLocks noChangeArrowheads="1"/>
                </p:cNvSpPr>
                <p:nvPr/>
              </p:nvSpPr>
              <p:spPr bwMode="auto">
                <a:xfrm>
                  <a:off x="4542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5" name="Oval 201"/>
                <p:cNvSpPr>
                  <a:spLocks noChangeArrowheads="1"/>
                </p:cNvSpPr>
                <p:nvPr/>
              </p:nvSpPr>
              <p:spPr bwMode="auto">
                <a:xfrm>
                  <a:off x="4542" y="3576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6" name="Oval 202"/>
                <p:cNvSpPr>
                  <a:spLocks noChangeArrowheads="1"/>
                </p:cNvSpPr>
                <p:nvPr/>
              </p:nvSpPr>
              <p:spPr bwMode="auto">
                <a:xfrm>
                  <a:off x="4465" y="3504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47" name="Oval 203"/>
                <p:cNvSpPr>
                  <a:spLocks noChangeArrowheads="1"/>
                </p:cNvSpPr>
                <p:nvPr/>
              </p:nvSpPr>
              <p:spPr bwMode="auto">
                <a:xfrm>
                  <a:off x="4465" y="3552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204"/>
              <p:cNvGrpSpPr>
                <a:grpSpLocks/>
              </p:cNvGrpSpPr>
              <p:nvPr/>
            </p:nvGrpSpPr>
            <p:grpSpPr bwMode="auto">
              <a:xfrm>
                <a:off x="4593" y="3480"/>
                <a:ext cx="129" cy="236"/>
                <a:chOff x="4593" y="3480"/>
                <a:chExt cx="129" cy="236"/>
              </a:xfrm>
            </p:grpSpPr>
            <p:sp>
              <p:nvSpPr>
                <p:cNvPr id="6349" name="Rectangle 205"/>
                <p:cNvSpPr>
                  <a:spLocks noChangeArrowheads="1"/>
                </p:cNvSpPr>
                <p:nvPr/>
              </p:nvSpPr>
              <p:spPr bwMode="auto">
                <a:xfrm rot="203582">
                  <a:off x="4653" y="3495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0" name="Oval 206"/>
                <p:cNvSpPr>
                  <a:spLocks noChangeArrowheads="1"/>
                </p:cNvSpPr>
                <p:nvPr/>
              </p:nvSpPr>
              <p:spPr bwMode="auto">
                <a:xfrm>
                  <a:off x="4670" y="3480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1" name="Oval 207"/>
                <p:cNvSpPr>
                  <a:spLocks noChangeArrowheads="1"/>
                </p:cNvSpPr>
                <p:nvPr/>
              </p:nvSpPr>
              <p:spPr bwMode="auto">
                <a:xfrm>
                  <a:off x="4670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2" name="Oval 208"/>
                <p:cNvSpPr>
                  <a:spLocks noChangeArrowheads="1"/>
                </p:cNvSpPr>
                <p:nvPr/>
              </p:nvSpPr>
              <p:spPr bwMode="auto">
                <a:xfrm>
                  <a:off x="4670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3" name="Oval 209"/>
                <p:cNvSpPr>
                  <a:spLocks noChangeArrowheads="1"/>
                </p:cNvSpPr>
                <p:nvPr/>
              </p:nvSpPr>
              <p:spPr bwMode="auto">
                <a:xfrm>
                  <a:off x="4593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4" name="Oval 210"/>
                <p:cNvSpPr>
                  <a:spLocks noChangeArrowheads="1"/>
                </p:cNvSpPr>
                <p:nvPr/>
              </p:nvSpPr>
              <p:spPr bwMode="auto">
                <a:xfrm>
                  <a:off x="4593" y="3552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211"/>
              <p:cNvGrpSpPr>
                <a:grpSpLocks/>
              </p:cNvGrpSpPr>
              <p:nvPr/>
            </p:nvGrpSpPr>
            <p:grpSpPr bwMode="auto">
              <a:xfrm>
                <a:off x="4747" y="3504"/>
                <a:ext cx="129" cy="236"/>
                <a:chOff x="4747" y="3504"/>
                <a:chExt cx="129" cy="236"/>
              </a:xfrm>
            </p:grpSpPr>
            <p:sp>
              <p:nvSpPr>
                <p:cNvPr id="6356" name="Rectangle 212"/>
                <p:cNvSpPr>
                  <a:spLocks noChangeArrowheads="1"/>
                </p:cNvSpPr>
                <p:nvPr/>
              </p:nvSpPr>
              <p:spPr bwMode="auto">
                <a:xfrm rot="203582">
                  <a:off x="4807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7" name="Oval 213"/>
                <p:cNvSpPr>
                  <a:spLocks noChangeArrowheads="1"/>
                </p:cNvSpPr>
                <p:nvPr/>
              </p:nvSpPr>
              <p:spPr bwMode="auto">
                <a:xfrm>
                  <a:off x="4824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8" name="Oval 214"/>
                <p:cNvSpPr>
                  <a:spLocks noChangeArrowheads="1"/>
                </p:cNvSpPr>
                <p:nvPr/>
              </p:nvSpPr>
              <p:spPr bwMode="auto">
                <a:xfrm>
                  <a:off x="4824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59" name="Oval 215"/>
                <p:cNvSpPr>
                  <a:spLocks noChangeArrowheads="1"/>
                </p:cNvSpPr>
                <p:nvPr/>
              </p:nvSpPr>
              <p:spPr bwMode="auto">
                <a:xfrm>
                  <a:off x="4824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0" name="Oval 216"/>
                <p:cNvSpPr>
                  <a:spLocks noChangeArrowheads="1"/>
                </p:cNvSpPr>
                <p:nvPr/>
              </p:nvSpPr>
              <p:spPr bwMode="auto">
                <a:xfrm>
                  <a:off x="4747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1" name="Oval 217"/>
                <p:cNvSpPr>
                  <a:spLocks noChangeArrowheads="1"/>
                </p:cNvSpPr>
                <p:nvPr/>
              </p:nvSpPr>
              <p:spPr bwMode="auto">
                <a:xfrm>
                  <a:off x="4747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218"/>
              <p:cNvGrpSpPr>
                <a:grpSpLocks/>
              </p:cNvGrpSpPr>
              <p:nvPr/>
            </p:nvGrpSpPr>
            <p:grpSpPr bwMode="auto">
              <a:xfrm>
                <a:off x="4901" y="3504"/>
                <a:ext cx="129" cy="236"/>
                <a:chOff x="4901" y="3504"/>
                <a:chExt cx="129" cy="236"/>
              </a:xfrm>
            </p:grpSpPr>
            <p:sp>
              <p:nvSpPr>
                <p:cNvPr id="6363" name="Rectangle 219"/>
                <p:cNvSpPr>
                  <a:spLocks noChangeArrowheads="1"/>
                </p:cNvSpPr>
                <p:nvPr/>
              </p:nvSpPr>
              <p:spPr bwMode="auto">
                <a:xfrm rot="203582">
                  <a:off x="4961" y="3519"/>
                  <a:ext cx="22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" name="Oval 220"/>
                <p:cNvSpPr>
                  <a:spLocks noChangeArrowheads="1"/>
                </p:cNvSpPr>
                <p:nvPr/>
              </p:nvSpPr>
              <p:spPr bwMode="auto">
                <a:xfrm>
                  <a:off x="4978" y="3504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" name="Oval 221"/>
                <p:cNvSpPr>
                  <a:spLocks noChangeArrowheads="1"/>
                </p:cNvSpPr>
                <p:nvPr/>
              </p:nvSpPr>
              <p:spPr bwMode="auto">
                <a:xfrm>
                  <a:off x="4978" y="3552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" name="Oval 222"/>
                <p:cNvSpPr>
                  <a:spLocks noChangeArrowheads="1"/>
                </p:cNvSpPr>
                <p:nvPr/>
              </p:nvSpPr>
              <p:spPr bwMode="auto">
                <a:xfrm>
                  <a:off x="4978" y="3600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" name="Oval 223"/>
                <p:cNvSpPr>
                  <a:spLocks noChangeArrowheads="1"/>
                </p:cNvSpPr>
                <p:nvPr/>
              </p:nvSpPr>
              <p:spPr bwMode="auto">
                <a:xfrm>
                  <a:off x="4901" y="3528"/>
                  <a:ext cx="52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" name="Oval 224"/>
                <p:cNvSpPr>
                  <a:spLocks noChangeArrowheads="1"/>
                </p:cNvSpPr>
                <p:nvPr/>
              </p:nvSpPr>
              <p:spPr bwMode="auto">
                <a:xfrm>
                  <a:off x="4901" y="3576"/>
                  <a:ext cx="52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225"/>
              <p:cNvGrpSpPr>
                <a:grpSpLocks/>
              </p:cNvGrpSpPr>
              <p:nvPr/>
            </p:nvGrpSpPr>
            <p:grpSpPr bwMode="auto">
              <a:xfrm>
                <a:off x="5030" y="3528"/>
                <a:ext cx="128" cy="236"/>
                <a:chOff x="5030" y="3528"/>
                <a:chExt cx="128" cy="236"/>
              </a:xfrm>
            </p:grpSpPr>
            <p:sp>
              <p:nvSpPr>
                <p:cNvPr id="6370" name="Rectangle 226"/>
                <p:cNvSpPr>
                  <a:spLocks noChangeArrowheads="1"/>
                </p:cNvSpPr>
                <p:nvPr/>
              </p:nvSpPr>
              <p:spPr bwMode="auto">
                <a:xfrm rot="203582">
                  <a:off x="5090" y="3543"/>
                  <a:ext cx="21" cy="221"/>
                </a:xfrm>
                <a:prstGeom prst="rect">
                  <a:avLst/>
                </a:prstGeom>
                <a:solidFill>
                  <a:srgbClr val="817255"/>
                </a:solidFill>
                <a:ln w="9525">
                  <a:solidFill>
                    <a:srgbClr val="817255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1" name="Oval 227"/>
                <p:cNvSpPr>
                  <a:spLocks noChangeArrowheads="1"/>
                </p:cNvSpPr>
                <p:nvPr/>
              </p:nvSpPr>
              <p:spPr bwMode="auto">
                <a:xfrm>
                  <a:off x="5107" y="3528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2" name="Oval 228"/>
                <p:cNvSpPr>
                  <a:spLocks noChangeArrowheads="1"/>
                </p:cNvSpPr>
                <p:nvPr/>
              </p:nvSpPr>
              <p:spPr bwMode="auto">
                <a:xfrm>
                  <a:off x="5107" y="3576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3" name="Oval 229"/>
                <p:cNvSpPr>
                  <a:spLocks noChangeArrowheads="1"/>
                </p:cNvSpPr>
                <p:nvPr/>
              </p:nvSpPr>
              <p:spPr bwMode="auto">
                <a:xfrm>
                  <a:off x="5107" y="3624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4" name="Oval 230"/>
                <p:cNvSpPr>
                  <a:spLocks noChangeArrowheads="1"/>
                </p:cNvSpPr>
                <p:nvPr/>
              </p:nvSpPr>
              <p:spPr bwMode="auto">
                <a:xfrm>
                  <a:off x="5030" y="3552"/>
                  <a:ext cx="51" cy="4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5" name="Oval 231"/>
                <p:cNvSpPr>
                  <a:spLocks noChangeArrowheads="1"/>
                </p:cNvSpPr>
                <p:nvPr/>
              </p:nvSpPr>
              <p:spPr bwMode="auto">
                <a:xfrm>
                  <a:off x="5030" y="3600"/>
                  <a:ext cx="51" cy="47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376" name="Rectangle 23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Scale in </a:t>
            </a:r>
            <a:r>
              <a:rPr lang="en-US" dirty="0"/>
              <a:t>Phase </a:t>
            </a:r>
            <a:r>
              <a:rPr lang="en-US" dirty="0" smtClean="0"/>
              <a:t>5 - Sediment</a:t>
            </a:r>
            <a:endParaRPr lang="en-US" dirty="0"/>
          </a:p>
        </p:txBody>
      </p:sp>
      <p:sp>
        <p:nvSpPr>
          <p:cNvPr id="6377" name="Line 233"/>
          <p:cNvSpPr>
            <a:spLocks noChangeShapeType="1"/>
          </p:cNvSpPr>
          <p:nvPr/>
        </p:nvSpPr>
        <p:spPr bwMode="auto">
          <a:xfrm>
            <a:off x="2590800" y="2209800"/>
            <a:ext cx="2667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78" name="Rectangle 234"/>
          <p:cNvSpPr>
            <a:spLocks noChangeArrowheads="1"/>
          </p:cNvSpPr>
          <p:nvPr/>
        </p:nvSpPr>
        <p:spPr bwMode="auto">
          <a:xfrm>
            <a:off x="5334000" y="2514600"/>
            <a:ext cx="1981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BMP Factor</a:t>
            </a:r>
          </a:p>
        </p:txBody>
      </p:sp>
      <p:sp>
        <p:nvSpPr>
          <p:cNvPr id="6379" name="Line 235"/>
          <p:cNvSpPr>
            <a:spLocks noChangeShapeType="1"/>
          </p:cNvSpPr>
          <p:nvPr/>
        </p:nvSpPr>
        <p:spPr bwMode="auto">
          <a:xfrm flipH="1">
            <a:off x="2209800" y="3048000"/>
            <a:ext cx="2971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80" name="Rectangle 236"/>
          <p:cNvSpPr>
            <a:spLocks noChangeArrowheads="1"/>
          </p:cNvSpPr>
          <p:nvPr/>
        </p:nvSpPr>
        <p:spPr bwMode="auto">
          <a:xfrm>
            <a:off x="152400" y="3886200"/>
            <a:ext cx="2819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Land Acre Factor</a:t>
            </a:r>
          </a:p>
        </p:txBody>
      </p:sp>
      <p:sp>
        <p:nvSpPr>
          <p:cNvPr id="6381" name="Rectangle 237"/>
          <p:cNvSpPr>
            <a:spLocks noChangeArrowheads="1"/>
          </p:cNvSpPr>
          <p:nvPr/>
        </p:nvSpPr>
        <p:spPr bwMode="auto">
          <a:xfrm>
            <a:off x="4267200" y="4495800"/>
            <a:ext cx="2514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pitchFamily="18" charset="0"/>
              </a:rPr>
              <a:t>Delivery Factor</a:t>
            </a:r>
          </a:p>
        </p:txBody>
      </p:sp>
      <p:sp>
        <p:nvSpPr>
          <p:cNvPr id="6382" name="Line 238"/>
          <p:cNvSpPr>
            <a:spLocks noChangeShapeType="1"/>
          </p:cNvSpPr>
          <p:nvPr/>
        </p:nvSpPr>
        <p:spPr bwMode="auto">
          <a:xfrm>
            <a:off x="3200400" y="4267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83" name="Text Box 239"/>
          <p:cNvSpPr txBox="1">
            <a:spLocks noChangeArrowheads="1"/>
          </p:cNvSpPr>
          <p:nvPr/>
        </p:nvSpPr>
        <p:spPr bwMode="auto">
          <a:xfrm>
            <a:off x="2955925" y="1336675"/>
            <a:ext cx="3837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Edge of </a:t>
            </a:r>
            <a:r>
              <a:rPr lang="en-US" sz="2400" dirty="0" smtClean="0">
                <a:latin typeface="Times New Roman" pitchFamily="18" charset="0"/>
              </a:rPr>
              <a:t>Field</a:t>
            </a:r>
          </a:p>
          <a:p>
            <a:pPr eaLnBrk="0" hangingPunct="0"/>
            <a:r>
              <a:rPr lang="en-US" sz="2400" dirty="0" smtClean="0">
                <a:latin typeface="Times New Roman" pitchFamily="18" charset="0"/>
              </a:rPr>
              <a:t>Expected loads from one acre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384" name="AutoShape 240"/>
          <p:cNvSpPr>
            <a:spLocks noChangeArrowheads="1"/>
          </p:cNvSpPr>
          <p:nvPr/>
        </p:nvSpPr>
        <p:spPr bwMode="auto">
          <a:xfrm>
            <a:off x="6858000" y="5943600"/>
            <a:ext cx="914400" cy="762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>
              <a:rot lat="600000" lon="300000" rev="0"/>
            </a:camera>
            <a:lightRig rig="legacyFlat3" dir="r"/>
          </a:scene3d>
          <a:sp3d extrusionH="7593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385" name="Line 241"/>
          <p:cNvSpPr>
            <a:spLocks noChangeShapeType="1"/>
          </p:cNvSpPr>
          <p:nvPr/>
        </p:nvSpPr>
        <p:spPr bwMode="auto">
          <a:xfrm>
            <a:off x="6934200" y="4800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86" name="Text Box 242"/>
          <p:cNvSpPr txBox="1">
            <a:spLocks noChangeArrowheads="1"/>
          </p:cNvSpPr>
          <p:nvPr/>
        </p:nvSpPr>
        <p:spPr bwMode="auto">
          <a:xfrm>
            <a:off x="6781800" y="3810000"/>
            <a:ext cx="21499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Times New Roman" pitchFamily="18" charset="0"/>
              </a:rPr>
              <a:t>Edge of </a:t>
            </a:r>
            <a:r>
              <a:rPr lang="en-US" sz="2400" dirty="0" smtClean="0">
                <a:latin typeface="Times New Roman" pitchFamily="18" charset="0"/>
              </a:rPr>
              <a:t>Stream</a:t>
            </a:r>
          </a:p>
          <a:p>
            <a:pPr eaLnBrk="0" hangingPunct="0"/>
            <a:r>
              <a:rPr lang="en-US" sz="2400" dirty="0" smtClean="0">
                <a:latin typeface="Times New Roman" pitchFamily="18" charset="0"/>
              </a:rPr>
              <a:t>60-100 sq miles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387" name="Line 243"/>
          <p:cNvSpPr>
            <a:spLocks noChangeShapeType="1"/>
          </p:cNvSpPr>
          <p:nvPr/>
        </p:nvSpPr>
        <p:spPr bwMode="auto">
          <a:xfrm flipH="1">
            <a:off x="5791200" y="6400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88" name="Text Box 244"/>
          <p:cNvSpPr txBox="1">
            <a:spLocks noChangeArrowheads="1"/>
          </p:cNvSpPr>
          <p:nvPr/>
        </p:nvSpPr>
        <p:spPr bwMode="auto">
          <a:xfrm>
            <a:off x="2362200" y="6172200"/>
            <a:ext cx="329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In Stream Concentrations</a:t>
            </a:r>
          </a:p>
        </p:txBody>
      </p:sp>
      <p:sp>
        <p:nvSpPr>
          <p:cNvPr id="245" name="AutoShape 245"/>
          <p:cNvSpPr>
            <a:spLocks noChangeArrowheads="1"/>
          </p:cNvSpPr>
          <p:nvPr/>
        </p:nvSpPr>
        <p:spPr bwMode="auto">
          <a:xfrm>
            <a:off x="8077200" y="5105400"/>
            <a:ext cx="609600" cy="1600200"/>
          </a:xfrm>
          <a:prstGeom prst="upDownArrow">
            <a:avLst>
              <a:gd name="adj1" fmla="val 50000"/>
              <a:gd name="adj2" fmla="val 5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6" name="Text Box 247"/>
          <p:cNvSpPr txBox="1">
            <a:spLocks noChangeArrowheads="1"/>
          </p:cNvSpPr>
          <p:nvPr/>
        </p:nvSpPr>
        <p:spPr bwMode="auto">
          <a:xfrm>
            <a:off x="6934200" y="541020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Scour/</a:t>
            </a:r>
          </a:p>
          <a:p>
            <a:r>
              <a:rPr lang="en-US" dirty="0"/>
              <a:t>Deposition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9F4E1-053E-424C-8185-106D41BD05CF}" type="slidenum">
              <a:rPr lang="en-US"/>
              <a:pPr/>
              <a:t>12</a:t>
            </a:fld>
            <a:endParaRPr lang="en-US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838200" y="1524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Phase 5 river segmentation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52400" y="13716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A river segment gathers inputs from the watershed and has one simulated river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Consistent </a:t>
            </a:r>
            <a:r>
              <a:rPr lang="en-US" sz="3200" dirty="0"/>
              <a:t>criteria over entire model domain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Greater than 100 cfs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400" dirty="0"/>
              <a:t>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Has a flow </a:t>
            </a:r>
            <a:r>
              <a:rPr lang="en-US" sz="2800" dirty="0" smtClean="0"/>
              <a:t>gage</a:t>
            </a:r>
          </a:p>
          <a:p>
            <a:pPr marL="342900" indent="-342900">
              <a:lnSpc>
                <a:spcPct val="0"/>
              </a:lnSpc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525"/>
            <a:ext cx="74676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7DA5-9733-489B-89EF-B9614F9F658C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00800" y="4953000"/>
            <a:ext cx="2438400" cy="1752600"/>
          </a:xfrm>
          <a:prstGeom prst="rect">
            <a:avLst/>
          </a:prstGeom>
          <a:solidFill>
            <a:srgbClr val="99CC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324600" y="762000"/>
            <a:ext cx="2590800" cy="3886200"/>
          </a:xfrm>
          <a:prstGeom prst="rect">
            <a:avLst/>
          </a:prstGeom>
          <a:solidFill>
            <a:srgbClr val="FF99CC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324600" y="973138"/>
            <a:ext cx="24246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Constant values </a:t>
            </a:r>
            <a:r>
              <a:rPr lang="en-US" b="1" dirty="0"/>
              <a:t>of </a:t>
            </a:r>
          </a:p>
          <a:p>
            <a:r>
              <a:rPr lang="en-US" b="1" dirty="0"/>
              <a:t>anthropogenic factors:</a:t>
            </a:r>
          </a:p>
          <a:p>
            <a:endParaRPr lang="en-US" b="1" dirty="0"/>
          </a:p>
          <a:p>
            <a:r>
              <a:rPr lang="en-US" dirty="0"/>
              <a:t>Land Use Acreage</a:t>
            </a:r>
          </a:p>
          <a:p>
            <a:r>
              <a:rPr lang="en-US" dirty="0"/>
              <a:t>BMPs</a:t>
            </a:r>
          </a:p>
          <a:p>
            <a:r>
              <a:rPr lang="en-US" dirty="0"/>
              <a:t>Fertilizer</a:t>
            </a:r>
          </a:p>
          <a:p>
            <a:r>
              <a:rPr lang="en-US" dirty="0"/>
              <a:t>Manure</a:t>
            </a:r>
          </a:p>
          <a:p>
            <a:r>
              <a:rPr lang="en-US" dirty="0"/>
              <a:t>Tillage</a:t>
            </a:r>
          </a:p>
          <a:p>
            <a:r>
              <a:rPr lang="en-US" dirty="0"/>
              <a:t>Crop types</a:t>
            </a:r>
          </a:p>
          <a:p>
            <a:r>
              <a:rPr lang="en-US" dirty="0"/>
              <a:t>Atmospheric deposition</a:t>
            </a:r>
          </a:p>
          <a:p>
            <a:r>
              <a:rPr lang="en-US" dirty="0"/>
              <a:t>Waste water treatment</a:t>
            </a:r>
          </a:p>
          <a:p>
            <a:r>
              <a:rPr lang="en-US" dirty="0"/>
              <a:t>Septic loads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295400"/>
            <a:ext cx="2362200" cy="4152900"/>
            <a:chOff x="192" y="576"/>
            <a:chExt cx="1584" cy="1584"/>
          </a:xfrm>
        </p:grpSpPr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92" y="576"/>
              <a:ext cx="1584" cy="1584"/>
            </a:xfrm>
            <a:prstGeom prst="rect">
              <a:avLst/>
            </a:prstGeom>
            <a:solidFill>
              <a:srgbClr val="BBE0E3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240" y="672"/>
              <a:ext cx="1401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Hourly or daily </a:t>
              </a:r>
            </a:p>
            <a:p>
              <a:r>
                <a:rPr lang="en-US" b="1"/>
                <a:t>values of </a:t>
              </a:r>
            </a:p>
            <a:p>
              <a:r>
                <a:rPr lang="en-US" b="1"/>
                <a:t>Meteorological</a:t>
              </a:r>
            </a:p>
            <a:p>
              <a:r>
                <a:rPr lang="en-US" b="1"/>
                <a:t>factors:</a:t>
              </a:r>
            </a:p>
            <a:p>
              <a:endParaRPr lang="en-US" b="1"/>
            </a:p>
            <a:p>
              <a:r>
                <a:rPr lang="en-US"/>
                <a:t>Precipitation</a:t>
              </a:r>
            </a:p>
            <a:p>
              <a:r>
                <a:rPr lang="en-US"/>
                <a:t>Temperature</a:t>
              </a:r>
            </a:p>
            <a:p>
              <a:r>
                <a:rPr lang="en-US"/>
                <a:t>Evapotranspiration</a:t>
              </a:r>
            </a:p>
            <a:p>
              <a:r>
                <a:rPr lang="en-US"/>
                <a:t>Wind</a:t>
              </a:r>
            </a:p>
            <a:p>
              <a:r>
                <a:rPr lang="en-US"/>
                <a:t>Solar Radiation</a:t>
              </a:r>
            </a:p>
            <a:p>
              <a:r>
                <a:rPr lang="en-US"/>
                <a:t>Dew point</a:t>
              </a:r>
            </a:p>
            <a:p>
              <a:r>
                <a:rPr lang="en-US"/>
                <a:t>Cloud Cover</a:t>
              </a:r>
            </a:p>
          </p:txBody>
        </p:sp>
      </p:grpSp>
      <p:sp>
        <p:nvSpPr>
          <p:cNvPr id="12296" name="AutoShape 9"/>
          <p:cNvSpPr>
            <a:spLocks noChangeArrowheads="1"/>
          </p:cNvSpPr>
          <p:nvPr/>
        </p:nvSpPr>
        <p:spPr bwMode="auto">
          <a:xfrm rot="10800000">
            <a:off x="5257800" y="3449638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E6C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 rot="2268622">
            <a:off x="28956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720959">
            <a:off x="5181600" y="48768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rgbClr val="BFDF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6477001" y="51054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Run for 1984-2000</a:t>
            </a:r>
          </a:p>
          <a:p>
            <a:r>
              <a:rPr lang="en-US" dirty="0" smtClean="0"/>
              <a:t>Average 1991-2000</a:t>
            </a:r>
          </a:p>
          <a:p>
            <a:r>
              <a:rPr lang="en-US" dirty="0" smtClean="0"/>
              <a:t>For ‘flow-normalized  average annual loads’</a:t>
            </a:r>
            <a:endParaRPr lang="en-US" dirty="0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381000" y="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How the Watershed Model Works</a:t>
            </a:r>
          </a:p>
        </p:txBody>
      </p:sp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3" cstate="print"/>
          <a:srcRect l="23627" t="16272" r="1244" b="6779"/>
          <a:stretch>
            <a:fillRect/>
          </a:stretch>
        </p:blipFill>
        <p:spPr bwMode="auto">
          <a:xfrm>
            <a:off x="1447800" y="2895600"/>
            <a:ext cx="41148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3581400" y="5257800"/>
            <a:ext cx="7937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HSPF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04800" y="7620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Scenario Mode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83E-7C41-462D-9595-096E6203844A}" type="slidenum">
              <a:rPr lang="en-US"/>
              <a:pPr/>
              <a:t>14</a:t>
            </a:fld>
            <a:endParaRPr lang="en-US"/>
          </a:p>
        </p:txBody>
      </p:sp>
      <p:sp>
        <p:nvSpPr>
          <p:cNvPr id="100354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34C13A5-E356-4686-BF71-3FC0D69AB665}" type="slidenum">
              <a:rPr lang="en-US" sz="1400">
                <a:latin typeface="Times New Roman" pitchFamily="18" charset="0"/>
              </a:rPr>
              <a:pPr algn="r"/>
              <a:t>14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286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 sz="2000" u="sng">
                <a:solidFill>
                  <a:schemeClr val="tx1"/>
                </a:solidFill>
              </a:rPr>
              <a:t>Nitrogen Loads Delivered to the Chesapeake Bay By Jurisdiction </a:t>
            </a:r>
            <a:br>
              <a:rPr lang="en-US" sz="2000" u="sng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Point source loads reflect measured discharges while </a:t>
            </a:r>
            <a:br>
              <a:rPr lang="en-US" sz="1600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nonpoint source loads are based on an average-hydrology year</a:t>
            </a:r>
            <a:endParaRPr lang="en-US" sz="1600" i="1">
              <a:solidFill>
                <a:schemeClr val="hlink"/>
              </a:solidFill>
            </a:endParaRPr>
          </a:p>
        </p:txBody>
      </p:sp>
      <p:pic>
        <p:nvPicPr>
          <p:cNvPr id="100357" name="Picture 4" descr="CBP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14081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5"/>
          <p:cNvSpPr>
            <a:spLocks noChangeArrowheads="1"/>
          </p:cNvSpPr>
          <p:nvPr/>
        </p:nvSpPr>
        <p:spPr bwMode="gray">
          <a:xfrm>
            <a:off x="457200" y="10668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>
              <a:latin typeface="Tahoma" pitchFamily="34" charset="0"/>
            </a:endParaRPr>
          </a:p>
        </p:txBody>
      </p:sp>
      <p:sp>
        <p:nvSpPr>
          <p:cNvPr id="100359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333.9</a:t>
            </a:r>
          </a:p>
        </p:txBody>
      </p:sp>
      <p:sp>
        <p:nvSpPr>
          <p:cNvPr id="100360" name="Text Box 7"/>
          <p:cNvSpPr txBox="1">
            <a:spLocks noChangeArrowheads="1"/>
          </p:cNvSpPr>
          <p:nvPr/>
        </p:nvSpPr>
        <p:spPr bwMode="auto">
          <a:xfrm>
            <a:off x="1905000" y="27432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289.9</a:t>
            </a:r>
          </a:p>
        </p:txBody>
      </p:sp>
      <p:sp>
        <p:nvSpPr>
          <p:cNvPr id="100361" name="Text Box 8"/>
          <p:cNvSpPr txBox="1">
            <a:spLocks noChangeArrowheads="1"/>
          </p:cNvSpPr>
          <p:nvPr/>
        </p:nvSpPr>
        <p:spPr bwMode="auto">
          <a:xfrm>
            <a:off x="2438400" y="28194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281.1</a:t>
            </a:r>
          </a:p>
        </p:txBody>
      </p:sp>
      <p:sp>
        <p:nvSpPr>
          <p:cNvPr id="100362" name="Text Box 9"/>
          <p:cNvSpPr txBox="1">
            <a:spLocks noChangeArrowheads="1"/>
          </p:cNvSpPr>
          <p:nvPr/>
        </p:nvSpPr>
        <p:spPr bwMode="auto">
          <a:xfrm>
            <a:off x="4114800" y="29718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270.2</a:t>
            </a:r>
          </a:p>
        </p:txBody>
      </p:sp>
      <p:sp>
        <p:nvSpPr>
          <p:cNvPr id="100363" name="Text Box 10"/>
          <p:cNvSpPr txBox="1">
            <a:spLocks noChangeArrowheads="1"/>
          </p:cNvSpPr>
          <p:nvPr/>
        </p:nvSpPr>
        <p:spPr bwMode="auto">
          <a:xfrm>
            <a:off x="8534400" y="4114800"/>
            <a:ext cx="474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175</a:t>
            </a:r>
          </a:p>
        </p:txBody>
      </p:sp>
      <p:sp>
        <p:nvSpPr>
          <p:cNvPr id="100364" name="Text Box 11"/>
          <p:cNvSpPr txBox="1">
            <a:spLocks noChangeArrowheads="1"/>
          </p:cNvSpPr>
          <p:nvPr/>
        </p:nvSpPr>
        <p:spPr bwMode="auto">
          <a:xfrm>
            <a:off x="4648200" y="30480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266.3</a:t>
            </a:r>
          </a:p>
        </p:txBody>
      </p:sp>
      <p:sp>
        <p:nvSpPr>
          <p:cNvPr id="100365" name="Text Box 12"/>
          <p:cNvSpPr txBox="1">
            <a:spLocks noChangeArrowheads="1"/>
          </p:cNvSpPr>
          <p:nvPr/>
        </p:nvSpPr>
        <p:spPr bwMode="auto">
          <a:xfrm>
            <a:off x="3048000" y="28956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277.7</a:t>
            </a:r>
          </a:p>
        </p:txBody>
      </p:sp>
      <p:sp>
        <p:nvSpPr>
          <p:cNvPr id="100366" name="Text Box 13"/>
          <p:cNvSpPr txBox="1">
            <a:spLocks noChangeArrowheads="1"/>
          </p:cNvSpPr>
          <p:nvPr/>
        </p:nvSpPr>
        <p:spPr bwMode="auto">
          <a:xfrm>
            <a:off x="3581400" y="28956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275.1</a:t>
            </a:r>
          </a:p>
        </p:txBody>
      </p:sp>
      <p:sp>
        <p:nvSpPr>
          <p:cNvPr id="100367" name="Text Box 14"/>
          <p:cNvSpPr txBox="1">
            <a:spLocks noChangeArrowheads="1"/>
          </p:cNvSpPr>
          <p:nvPr/>
        </p:nvSpPr>
        <p:spPr bwMode="auto">
          <a:xfrm>
            <a:off x="5181600" y="30480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262.9</a:t>
            </a:r>
          </a:p>
        </p:txBody>
      </p:sp>
      <p:sp>
        <p:nvSpPr>
          <p:cNvPr id="100368" name="Text Box 15"/>
          <p:cNvSpPr txBox="1">
            <a:spLocks noChangeArrowheads="1"/>
          </p:cNvSpPr>
          <p:nvPr/>
        </p:nvSpPr>
        <p:spPr bwMode="auto">
          <a:xfrm>
            <a:off x="5749925" y="30734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261.9</a:t>
            </a:r>
          </a:p>
        </p:txBody>
      </p:sp>
      <p:sp>
        <p:nvSpPr>
          <p:cNvPr id="100369" name="Text Box 16"/>
          <p:cNvSpPr txBox="1">
            <a:spLocks noChangeArrowheads="1"/>
          </p:cNvSpPr>
          <p:nvPr/>
        </p:nvSpPr>
        <p:spPr bwMode="auto">
          <a:xfrm>
            <a:off x="6248400" y="31242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260.7</a:t>
            </a:r>
          </a:p>
        </p:txBody>
      </p:sp>
      <p:sp>
        <p:nvSpPr>
          <p:cNvPr id="100370" name="Text Box 17"/>
          <p:cNvSpPr txBox="1">
            <a:spLocks noChangeArrowheads="1"/>
          </p:cNvSpPr>
          <p:nvPr/>
        </p:nvSpPr>
        <p:spPr bwMode="auto">
          <a:xfrm>
            <a:off x="7315200" y="39624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184.4</a:t>
            </a:r>
          </a:p>
        </p:txBody>
      </p:sp>
      <p:sp>
        <p:nvSpPr>
          <p:cNvPr id="100371" name="Text Box 18"/>
          <p:cNvSpPr txBox="1">
            <a:spLocks noChangeArrowheads="1"/>
          </p:cNvSpPr>
          <p:nvPr/>
        </p:nvSpPr>
        <p:spPr bwMode="auto">
          <a:xfrm>
            <a:off x="7924800" y="3962400"/>
            <a:ext cx="619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Tahoma" pitchFamily="34" charset="0"/>
              </a:rPr>
              <a:t>183.1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1905000"/>
            <a:ext cx="15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4.3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Calibration – the WSM is calibrated to observed data, so including important lagged processes would improve calibration</a:t>
            </a:r>
          </a:p>
          <a:p>
            <a:r>
              <a:rPr lang="en-US" dirty="0" smtClean="0"/>
              <a:t>Validation of predictions – if the WSM is </a:t>
            </a:r>
            <a:r>
              <a:rPr lang="en-US" dirty="0" smtClean="0"/>
              <a:t>predicting changes in </a:t>
            </a:r>
            <a:r>
              <a:rPr lang="en-US" dirty="0" smtClean="0"/>
              <a:t>nutrient loads that </a:t>
            </a:r>
            <a:r>
              <a:rPr lang="en-US" dirty="0" smtClean="0"/>
              <a:t>are not seen in the monitoring data, would lags help to explain the difference.</a:t>
            </a:r>
          </a:p>
          <a:p>
            <a:r>
              <a:rPr lang="en-US" dirty="0" smtClean="0"/>
              <a:t>Communication – When will the Chesapeake Bay respond to management actions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US" dirty="0" smtClean="0"/>
              <a:t>Chesapeake Bay Program</a:t>
            </a:r>
            <a:br>
              <a:rPr lang="en-US" dirty="0" smtClean="0"/>
            </a:br>
            <a:r>
              <a:rPr lang="en-US" dirty="0" smtClean="0"/>
              <a:t>Does Not Incorporate Lag Times</a:t>
            </a:r>
            <a:br>
              <a:rPr lang="en-US" dirty="0" smtClean="0"/>
            </a:br>
            <a:r>
              <a:rPr lang="en-US" dirty="0" smtClean="0"/>
              <a:t>into the Decision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Lag in </a:t>
            </a:r>
            <a:r>
              <a:rPr lang="en-US" dirty="0"/>
              <a:t>M</a:t>
            </a:r>
            <a:r>
              <a:rPr lang="en-US" dirty="0" smtClean="0"/>
              <a:t>odel or TMDL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the TMDL and the Watershed Implementation Plans is to have practices in place by 2025 that will eventually lead to meeting the water quality standards</a:t>
            </a:r>
          </a:p>
          <a:p>
            <a:r>
              <a:rPr lang="en-US" dirty="0" smtClean="0"/>
              <a:t>Watershed model scenario mode: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long-term annual average loads given land use, land management, BMPs, point sources, atmospheric deposition, etc at steady state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447D-2DA7-4796-B6F0-C9D94BB129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C79A5-B97B-429F-89D8-1BE5C2ACC648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/>
              <a:t>Chesapeake Bay Partnership Models</a:t>
            </a:r>
          </a:p>
        </p:txBody>
      </p:sp>
      <p:pic>
        <p:nvPicPr>
          <p:cNvPr id="22534" name="Picture 6" descr="5-7_bay pgm support syst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5200"/>
            <a:ext cx="9144000" cy="589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7DA5-9733-489B-89EF-B9614F9F658C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400800" y="4953000"/>
            <a:ext cx="2438400" cy="1752600"/>
          </a:xfrm>
          <a:prstGeom prst="rect">
            <a:avLst/>
          </a:prstGeom>
          <a:solidFill>
            <a:srgbClr val="99CC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324600" y="762000"/>
            <a:ext cx="2590800" cy="3886200"/>
          </a:xfrm>
          <a:prstGeom prst="rect">
            <a:avLst/>
          </a:prstGeom>
          <a:solidFill>
            <a:srgbClr val="FF99CC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6324600" y="973138"/>
            <a:ext cx="2673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Annual, monthly, or </a:t>
            </a:r>
          </a:p>
          <a:p>
            <a:r>
              <a:rPr lang="en-US" b="1"/>
              <a:t>daily values of </a:t>
            </a:r>
          </a:p>
          <a:p>
            <a:r>
              <a:rPr lang="en-US" b="1"/>
              <a:t>anthropogenic factors:</a:t>
            </a:r>
          </a:p>
          <a:p>
            <a:endParaRPr lang="en-US" b="1"/>
          </a:p>
          <a:p>
            <a:r>
              <a:rPr lang="en-US"/>
              <a:t>Land Use Acreage</a:t>
            </a:r>
          </a:p>
          <a:p>
            <a:r>
              <a:rPr lang="en-US"/>
              <a:t>BMPs</a:t>
            </a:r>
          </a:p>
          <a:p>
            <a:r>
              <a:rPr lang="en-US"/>
              <a:t>Fertilizer</a:t>
            </a:r>
          </a:p>
          <a:p>
            <a:r>
              <a:rPr lang="en-US"/>
              <a:t>Manure</a:t>
            </a:r>
          </a:p>
          <a:p>
            <a:r>
              <a:rPr lang="en-US"/>
              <a:t>Tillage</a:t>
            </a:r>
          </a:p>
          <a:p>
            <a:r>
              <a:rPr lang="en-US"/>
              <a:t>Crop types</a:t>
            </a:r>
          </a:p>
          <a:p>
            <a:r>
              <a:rPr lang="en-US"/>
              <a:t>Atmospheric deposition</a:t>
            </a:r>
          </a:p>
          <a:p>
            <a:r>
              <a:rPr lang="en-US"/>
              <a:t>Waste water treatment</a:t>
            </a:r>
          </a:p>
          <a:p>
            <a:r>
              <a:rPr lang="en-US"/>
              <a:t>Septic loads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295400"/>
            <a:ext cx="2362200" cy="4152900"/>
            <a:chOff x="192" y="576"/>
            <a:chExt cx="1584" cy="1584"/>
          </a:xfrm>
        </p:grpSpPr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92" y="576"/>
              <a:ext cx="1584" cy="1584"/>
            </a:xfrm>
            <a:prstGeom prst="rect">
              <a:avLst/>
            </a:prstGeom>
            <a:solidFill>
              <a:srgbClr val="BBE0E3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240" y="672"/>
              <a:ext cx="1401" cy="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Hourly or daily </a:t>
              </a:r>
            </a:p>
            <a:p>
              <a:r>
                <a:rPr lang="en-US" b="1"/>
                <a:t>values of </a:t>
              </a:r>
            </a:p>
            <a:p>
              <a:r>
                <a:rPr lang="en-US" b="1"/>
                <a:t>Meteorological</a:t>
              </a:r>
            </a:p>
            <a:p>
              <a:r>
                <a:rPr lang="en-US" b="1"/>
                <a:t>factors:</a:t>
              </a:r>
            </a:p>
            <a:p>
              <a:endParaRPr lang="en-US" b="1"/>
            </a:p>
            <a:p>
              <a:r>
                <a:rPr lang="en-US"/>
                <a:t>Precipitation</a:t>
              </a:r>
            </a:p>
            <a:p>
              <a:r>
                <a:rPr lang="en-US"/>
                <a:t>Temperature</a:t>
              </a:r>
            </a:p>
            <a:p>
              <a:r>
                <a:rPr lang="en-US"/>
                <a:t>Evapotranspiration</a:t>
              </a:r>
            </a:p>
            <a:p>
              <a:r>
                <a:rPr lang="en-US"/>
                <a:t>Wind</a:t>
              </a:r>
            </a:p>
            <a:p>
              <a:r>
                <a:rPr lang="en-US"/>
                <a:t>Solar Radiation</a:t>
              </a:r>
            </a:p>
            <a:p>
              <a:r>
                <a:rPr lang="en-US"/>
                <a:t>Dew point</a:t>
              </a:r>
            </a:p>
            <a:p>
              <a:r>
                <a:rPr lang="en-US"/>
                <a:t>Cloud Cover</a:t>
              </a:r>
            </a:p>
          </p:txBody>
        </p:sp>
      </p:grpSp>
      <p:sp>
        <p:nvSpPr>
          <p:cNvPr id="12296" name="AutoShape 9"/>
          <p:cNvSpPr>
            <a:spLocks noChangeArrowheads="1"/>
          </p:cNvSpPr>
          <p:nvPr/>
        </p:nvSpPr>
        <p:spPr bwMode="auto">
          <a:xfrm rot="10800000">
            <a:off x="5257800" y="3449638"/>
            <a:ext cx="914400" cy="6096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E6C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 rot="2268622">
            <a:off x="28956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720959">
            <a:off x="5181600" y="48768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rgbClr val="BFDF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6477000" y="5105400"/>
            <a:ext cx="2241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Daily flow, nitrogen, </a:t>
            </a:r>
          </a:p>
          <a:p>
            <a:r>
              <a:rPr lang="en-US"/>
              <a:t>phosphorus, and </a:t>
            </a:r>
          </a:p>
          <a:p>
            <a:r>
              <a:rPr lang="en-US"/>
              <a:t>sediment compared</a:t>
            </a:r>
          </a:p>
          <a:p>
            <a:r>
              <a:rPr lang="en-US"/>
              <a:t>to observations</a:t>
            </a:r>
          </a:p>
          <a:p>
            <a:r>
              <a:rPr lang="en-US"/>
              <a:t>over 21 years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381000" y="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How the Watershed Model Works</a:t>
            </a:r>
          </a:p>
        </p:txBody>
      </p:sp>
      <p:pic>
        <p:nvPicPr>
          <p:cNvPr id="12301" name="Picture 14"/>
          <p:cNvPicPr>
            <a:picLocks noChangeAspect="1" noChangeArrowheads="1"/>
          </p:cNvPicPr>
          <p:nvPr/>
        </p:nvPicPr>
        <p:blipFill>
          <a:blip r:embed="rId3" cstate="print"/>
          <a:srcRect l="23627" t="16272" r="1244" b="6779"/>
          <a:stretch>
            <a:fillRect/>
          </a:stretch>
        </p:blipFill>
        <p:spPr bwMode="auto">
          <a:xfrm>
            <a:off x="1447800" y="2895600"/>
            <a:ext cx="411480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3581400" y="5257800"/>
            <a:ext cx="7937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HSPF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04800" y="7620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Calibration Mode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65F8-3527-48DF-BA27-E86FC197165F}" type="slidenum">
              <a:rPr lang="en-US"/>
              <a:pPr/>
              <a:t>6</a:t>
            </a:fld>
            <a:endParaRPr lang="en-US"/>
          </a:p>
        </p:txBody>
      </p:sp>
      <p:sp>
        <p:nvSpPr>
          <p:cNvPr id="9011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4C95EC0-5B8A-466B-B699-BE3CAE856A25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Each segment consists of 30 </a:t>
            </a:r>
            <a:br>
              <a:rPr lang="en-US" sz="2800" dirty="0"/>
            </a:br>
            <a:r>
              <a:rPr lang="en-US" sz="2800" dirty="0"/>
              <a:t>separately-modeled land uses: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76400"/>
            <a:ext cx="480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4D4D4D"/>
                </a:solidFill>
              </a:rPr>
              <a:t>Regulated Pervious Urban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4D4D4D"/>
                </a:solidFill>
              </a:rPr>
              <a:t>Regulated Impervious Urban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4D4D4D"/>
                </a:solidFill>
              </a:rPr>
              <a:t>Unregulated Pervious Urban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4D4D4D"/>
                </a:solidFill>
              </a:rPr>
              <a:t>Unregulated Impervious Urban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4D4D4D"/>
                </a:solidFill>
              </a:rPr>
              <a:t>Construction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4D4D4D"/>
                </a:solidFill>
              </a:rPr>
              <a:t>Extractive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4D4D4D"/>
                </a:solidFill>
              </a:rPr>
              <a:t>Combined Sewer System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2B8D45"/>
                </a:solidFill>
              </a:rPr>
              <a:t>Wooded / Open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2B8D45"/>
                </a:solidFill>
              </a:rPr>
              <a:t>Disturbed Forest</a:t>
            </a: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676400"/>
            <a:ext cx="396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Corn/Soy/Wheat rotation (high till)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Corn/Soy/Wheat rotation (low till)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Other Row Crops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Alfalfa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Nursery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Pasture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Degraded Riparian Pasture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Afo / Cafo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Fertilized Hay 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A27748"/>
                </a:solidFill>
              </a:rPr>
              <a:t>Unfertilized Hay</a:t>
            </a:r>
          </a:p>
          <a:p>
            <a:pPr lvl="1">
              <a:lnSpc>
                <a:spcPct val="90000"/>
              </a:lnSpc>
            </a:pPr>
            <a:r>
              <a:rPr lang="en-US" sz="1800" b="1">
                <a:solidFill>
                  <a:srgbClr val="A27748"/>
                </a:solidFill>
              </a:rPr>
              <a:t>Nutrient management versions of the above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14600" y="3886200"/>
            <a:ext cx="2509838" cy="2813050"/>
            <a:chOff x="1584" y="2448"/>
            <a:chExt cx="1581" cy="1772"/>
          </a:xfrm>
        </p:grpSpPr>
        <p:pic>
          <p:nvPicPr>
            <p:cNvPr id="901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9871" t="2711" r="42815" b="55594"/>
            <a:stretch>
              <a:fillRect/>
            </a:stretch>
          </p:blipFill>
          <p:spPr bwMode="auto">
            <a:xfrm>
              <a:off x="1584" y="2448"/>
              <a:ext cx="1581" cy="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0" name="Freeform 7"/>
            <p:cNvSpPr>
              <a:spLocks/>
            </p:cNvSpPr>
            <p:nvPr/>
          </p:nvSpPr>
          <p:spPr bwMode="auto">
            <a:xfrm>
              <a:off x="1865" y="3017"/>
              <a:ext cx="110" cy="226"/>
            </a:xfrm>
            <a:custGeom>
              <a:avLst/>
              <a:gdLst>
                <a:gd name="T0" fmla="*/ 0 w 110"/>
                <a:gd name="T1" fmla="*/ 226 h 226"/>
                <a:gd name="T2" fmla="*/ 96 w 110"/>
                <a:gd name="T3" fmla="*/ 117 h 226"/>
                <a:gd name="T4" fmla="*/ 103 w 110"/>
                <a:gd name="T5" fmla="*/ 76 h 226"/>
                <a:gd name="T6" fmla="*/ 110 w 110"/>
                <a:gd name="T7" fmla="*/ 0 h 2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26"/>
                <a:gd name="T14" fmla="*/ 110 w 110"/>
                <a:gd name="T15" fmla="*/ 226 h 2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26">
                  <a:moveTo>
                    <a:pt x="0" y="226"/>
                  </a:moveTo>
                  <a:cubicBezTo>
                    <a:pt x="42" y="200"/>
                    <a:pt x="79" y="165"/>
                    <a:pt x="96" y="117"/>
                  </a:cubicBezTo>
                  <a:cubicBezTo>
                    <a:pt x="98" y="103"/>
                    <a:pt x="101" y="90"/>
                    <a:pt x="103" y="76"/>
                  </a:cubicBezTo>
                  <a:cubicBezTo>
                    <a:pt x="106" y="51"/>
                    <a:pt x="110" y="0"/>
                    <a:pt x="11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1" name="Freeform 8"/>
            <p:cNvSpPr>
              <a:spLocks/>
            </p:cNvSpPr>
            <p:nvPr/>
          </p:nvSpPr>
          <p:spPr bwMode="auto">
            <a:xfrm>
              <a:off x="2037" y="2955"/>
              <a:ext cx="240" cy="126"/>
            </a:xfrm>
            <a:custGeom>
              <a:avLst/>
              <a:gdLst>
                <a:gd name="T0" fmla="*/ 0 w 240"/>
                <a:gd name="T1" fmla="*/ 0 h 126"/>
                <a:gd name="T2" fmla="*/ 123 w 240"/>
                <a:gd name="T3" fmla="*/ 96 h 126"/>
                <a:gd name="T4" fmla="*/ 171 w 240"/>
                <a:gd name="T5" fmla="*/ 124 h 126"/>
                <a:gd name="T6" fmla="*/ 240 w 240"/>
                <a:gd name="T7" fmla="*/ 124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126"/>
                <a:gd name="T14" fmla="*/ 240 w 240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126">
                  <a:moveTo>
                    <a:pt x="0" y="0"/>
                  </a:moveTo>
                  <a:cubicBezTo>
                    <a:pt x="33" y="47"/>
                    <a:pt x="77" y="63"/>
                    <a:pt x="123" y="96"/>
                  </a:cubicBezTo>
                  <a:cubicBezTo>
                    <a:pt x="140" y="108"/>
                    <a:pt x="150" y="122"/>
                    <a:pt x="171" y="124"/>
                  </a:cubicBezTo>
                  <a:cubicBezTo>
                    <a:pt x="194" y="126"/>
                    <a:pt x="217" y="124"/>
                    <a:pt x="240" y="1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2" name="Freeform 9"/>
            <p:cNvSpPr>
              <a:spLocks/>
            </p:cNvSpPr>
            <p:nvPr/>
          </p:nvSpPr>
          <p:spPr bwMode="auto">
            <a:xfrm>
              <a:off x="1927" y="3168"/>
              <a:ext cx="204" cy="319"/>
            </a:xfrm>
            <a:custGeom>
              <a:avLst/>
              <a:gdLst>
                <a:gd name="T0" fmla="*/ 20 w 204"/>
                <a:gd name="T1" fmla="*/ 302 h 319"/>
                <a:gd name="T2" fmla="*/ 144 w 204"/>
                <a:gd name="T3" fmla="*/ 274 h 319"/>
                <a:gd name="T4" fmla="*/ 185 w 204"/>
                <a:gd name="T5" fmla="*/ 247 h 319"/>
                <a:gd name="T6" fmla="*/ 199 w 204"/>
                <a:gd name="T7" fmla="*/ 226 h 319"/>
                <a:gd name="T8" fmla="*/ 110 w 204"/>
                <a:gd name="T9" fmla="*/ 82 h 319"/>
                <a:gd name="T10" fmla="*/ 20 w 204"/>
                <a:gd name="T11" fmla="*/ 34 h 319"/>
                <a:gd name="T12" fmla="*/ 0 w 204"/>
                <a:gd name="T13" fmla="*/ 0 h 3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319"/>
                <a:gd name="T23" fmla="*/ 204 w 204"/>
                <a:gd name="T24" fmla="*/ 319 h 3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319">
                  <a:moveTo>
                    <a:pt x="20" y="302"/>
                  </a:moveTo>
                  <a:cubicBezTo>
                    <a:pt x="71" y="319"/>
                    <a:pt x="103" y="302"/>
                    <a:pt x="144" y="274"/>
                  </a:cubicBezTo>
                  <a:cubicBezTo>
                    <a:pt x="158" y="265"/>
                    <a:pt x="185" y="247"/>
                    <a:pt x="185" y="247"/>
                  </a:cubicBezTo>
                  <a:cubicBezTo>
                    <a:pt x="190" y="240"/>
                    <a:pt x="198" y="234"/>
                    <a:pt x="199" y="226"/>
                  </a:cubicBezTo>
                  <a:cubicBezTo>
                    <a:pt x="204" y="177"/>
                    <a:pt x="158" y="99"/>
                    <a:pt x="110" y="82"/>
                  </a:cubicBezTo>
                  <a:cubicBezTo>
                    <a:pt x="85" y="58"/>
                    <a:pt x="54" y="42"/>
                    <a:pt x="20" y="34"/>
                  </a:cubicBezTo>
                  <a:cubicBezTo>
                    <a:pt x="4" y="10"/>
                    <a:pt x="11" y="21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3" name="Freeform 10"/>
            <p:cNvSpPr>
              <a:spLocks/>
            </p:cNvSpPr>
            <p:nvPr/>
          </p:nvSpPr>
          <p:spPr bwMode="auto">
            <a:xfrm>
              <a:off x="2085" y="3127"/>
              <a:ext cx="212" cy="199"/>
            </a:xfrm>
            <a:custGeom>
              <a:avLst/>
              <a:gdLst>
                <a:gd name="T0" fmla="*/ 212 w 212"/>
                <a:gd name="T1" fmla="*/ 0 h 199"/>
                <a:gd name="T2" fmla="*/ 20 w 212"/>
                <a:gd name="T3" fmla="*/ 185 h 199"/>
                <a:gd name="T4" fmla="*/ 0 w 212"/>
                <a:gd name="T5" fmla="*/ 199 h 199"/>
                <a:gd name="T6" fmla="*/ 0 60000 65536"/>
                <a:gd name="T7" fmla="*/ 0 60000 65536"/>
                <a:gd name="T8" fmla="*/ 0 60000 65536"/>
                <a:gd name="T9" fmla="*/ 0 w 212"/>
                <a:gd name="T10" fmla="*/ 0 h 199"/>
                <a:gd name="T11" fmla="*/ 212 w 212"/>
                <a:gd name="T12" fmla="*/ 199 h 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" h="199">
                  <a:moveTo>
                    <a:pt x="212" y="0"/>
                  </a:moveTo>
                  <a:cubicBezTo>
                    <a:pt x="160" y="74"/>
                    <a:pt x="112" y="154"/>
                    <a:pt x="20" y="185"/>
                  </a:cubicBezTo>
                  <a:cubicBezTo>
                    <a:pt x="13" y="190"/>
                    <a:pt x="0" y="199"/>
                    <a:pt x="0" y="1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4" name="Freeform 11"/>
            <p:cNvSpPr>
              <a:spLocks/>
            </p:cNvSpPr>
            <p:nvPr/>
          </p:nvSpPr>
          <p:spPr bwMode="auto">
            <a:xfrm>
              <a:off x="2235" y="3175"/>
              <a:ext cx="417" cy="116"/>
            </a:xfrm>
            <a:custGeom>
              <a:avLst/>
              <a:gdLst>
                <a:gd name="T0" fmla="*/ 0 w 417"/>
                <a:gd name="T1" fmla="*/ 48 h 116"/>
                <a:gd name="T2" fmla="*/ 165 w 417"/>
                <a:gd name="T3" fmla="*/ 103 h 116"/>
                <a:gd name="T4" fmla="*/ 384 w 417"/>
                <a:gd name="T5" fmla="*/ 48 h 116"/>
                <a:gd name="T6" fmla="*/ 412 w 417"/>
                <a:gd name="T7" fmla="*/ 7 h 116"/>
                <a:gd name="T8" fmla="*/ 398 w 417"/>
                <a:gd name="T9" fmla="*/ 27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116"/>
                <a:gd name="T17" fmla="*/ 417 w 417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116">
                  <a:moveTo>
                    <a:pt x="0" y="48"/>
                  </a:moveTo>
                  <a:cubicBezTo>
                    <a:pt x="55" y="66"/>
                    <a:pt x="110" y="85"/>
                    <a:pt x="165" y="103"/>
                  </a:cubicBezTo>
                  <a:cubicBezTo>
                    <a:pt x="352" y="95"/>
                    <a:pt x="287" y="116"/>
                    <a:pt x="384" y="48"/>
                  </a:cubicBezTo>
                  <a:cubicBezTo>
                    <a:pt x="393" y="34"/>
                    <a:pt x="403" y="21"/>
                    <a:pt x="412" y="7"/>
                  </a:cubicBezTo>
                  <a:cubicBezTo>
                    <a:pt x="417" y="0"/>
                    <a:pt x="398" y="27"/>
                    <a:pt x="398" y="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5" name="Freeform 12"/>
            <p:cNvSpPr>
              <a:spLocks/>
            </p:cNvSpPr>
            <p:nvPr/>
          </p:nvSpPr>
          <p:spPr bwMode="auto">
            <a:xfrm>
              <a:off x="2037" y="3394"/>
              <a:ext cx="148" cy="309"/>
            </a:xfrm>
            <a:custGeom>
              <a:avLst/>
              <a:gdLst>
                <a:gd name="T0" fmla="*/ 0 w 148"/>
                <a:gd name="T1" fmla="*/ 309 h 309"/>
                <a:gd name="T2" fmla="*/ 75 w 148"/>
                <a:gd name="T3" fmla="*/ 261 h 309"/>
                <a:gd name="T4" fmla="*/ 130 w 148"/>
                <a:gd name="T5" fmla="*/ 206 h 309"/>
                <a:gd name="T6" fmla="*/ 130 w 148"/>
                <a:gd name="T7" fmla="*/ 89 h 309"/>
                <a:gd name="T8" fmla="*/ 82 w 148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309"/>
                <a:gd name="T17" fmla="*/ 148 w 148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309">
                  <a:moveTo>
                    <a:pt x="0" y="309"/>
                  </a:moveTo>
                  <a:cubicBezTo>
                    <a:pt x="27" y="295"/>
                    <a:pt x="52" y="281"/>
                    <a:pt x="75" y="261"/>
                  </a:cubicBezTo>
                  <a:cubicBezTo>
                    <a:pt x="97" y="242"/>
                    <a:pt x="106" y="222"/>
                    <a:pt x="130" y="206"/>
                  </a:cubicBezTo>
                  <a:cubicBezTo>
                    <a:pt x="145" y="162"/>
                    <a:pt x="148" y="160"/>
                    <a:pt x="130" y="89"/>
                  </a:cubicBezTo>
                  <a:cubicBezTo>
                    <a:pt x="121" y="54"/>
                    <a:pt x="82" y="39"/>
                    <a:pt x="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6" name="Freeform 13"/>
            <p:cNvSpPr>
              <a:spLocks/>
            </p:cNvSpPr>
            <p:nvPr/>
          </p:nvSpPr>
          <p:spPr bwMode="auto">
            <a:xfrm>
              <a:off x="2421" y="3298"/>
              <a:ext cx="452" cy="206"/>
            </a:xfrm>
            <a:custGeom>
              <a:avLst/>
              <a:gdLst>
                <a:gd name="T0" fmla="*/ 0 w 452"/>
                <a:gd name="T1" fmla="*/ 0 h 206"/>
                <a:gd name="T2" fmla="*/ 20 w 452"/>
                <a:gd name="T3" fmla="*/ 21 h 206"/>
                <a:gd name="T4" fmla="*/ 34 w 452"/>
                <a:gd name="T5" fmla="*/ 41 h 206"/>
                <a:gd name="T6" fmla="*/ 75 w 452"/>
                <a:gd name="T7" fmla="*/ 83 h 206"/>
                <a:gd name="T8" fmla="*/ 157 w 452"/>
                <a:gd name="T9" fmla="*/ 172 h 206"/>
                <a:gd name="T10" fmla="*/ 219 w 452"/>
                <a:gd name="T11" fmla="*/ 206 h 206"/>
                <a:gd name="T12" fmla="*/ 411 w 452"/>
                <a:gd name="T13" fmla="*/ 76 h 206"/>
                <a:gd name="T14" fmla="*/ 452 w 452"/>
                <a:gd name="T15" fmla="*/ 0 h 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2"/>
                <a:gd name="T25" fmla="*/ 0 h 206"/>
                <a:gd name="T26" fmla="*/ 452 w 452"/>
                <a:gd name="T27" fmla="*/ 206 h 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2" h="206">
                  <a:moveTo>
                    <a:pt x="0" y="0"/>
                  </a:moveTo>
                  <a:cubicBezTo>
                    <a:pt x="7" y="7"/>
                    <a:pt x="14" y="14"/>
                    <a:pt x="20" y="21"/>
                  </a:cubicBezTo>
                  <a:cubicBezTo>
                    <a:pt x="25" y="27"/>
                    <a:pt x="29" y="35"/>
                    <a:pt x="34" y="41"/>
                  </a:cubicBezTo>
                  <a:cubicBezTo>
                    <a:pt x="47" y="56"/>
                    <a:pt x="75" y="83"/>
                    <a:pt x="75" y="83"/>
                  </a:cubicBezTo>
                  <a:cubicBezTo>
                    <a:pt x="83" y="106"/>
                    <a:pt x="136" y="157"/>
                    <a:pt x="157" y="172"/>
                  </a:cubicBezTo>
                  <a:cubicBezTo>
                    <a:pt x="175" y="198"/>
                    <a:pt x="190" y="196"/>
                    <a:pt x="219" y="206"/>
                  </a:cubicBezTo>
                  <a:cubicBezTo>
                    <a:pt x="307" y="193"/>
                    <a:pt x="361" y="147"/>
                    <a:pt x="411" y="76"/>
                  </a:cubicBezTo>
                  <a:cubicBezTo>
                    <a:pt x="420" y="48"/>
                    <a:pt x="452" y="26"/>
                    <a:pt x="4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7" name="Freeform 14"/>
            <p:cNvSpPr>
              <a:spLocks/>
            </p:cNvSpPr>
            <p:nvPr/>
          </p:nvSpPr>
          <p:spPr bwMode="auto">
            <a:xfrm>
              <a:off x="2187" y="3429"/>
              <a:ext cx="336" cy="130"/>
            </a:xfrm>
            <a:custGeom>
              <a:avLst/>
              <a:gdLst>
                <a:gd name="T0" fmla="*/ 0 w 336"/>
                <a:gd name="T1" fmla="*/ 130 h 130"/>
                <a:gd name="T2" fmla="*/ 192 w 336"/>
                <a:gd name="T3" fmla="*/ 68 h 130"/>
                <a:gd name="T4" fmla="*/ 316 w 336"/>
                <a:gd name="T5" fmla="*/ 13 h 130"/>
                <a:gd name="T6" fmla="*/ 336 w 336"/>
                <a:gd name="T7" fmla="*/ 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30"/>
                <a:gd name="T14" fmla="*/ 336 w 336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30">
                  <a:moveTo>
                    <a:pt x="0" y="130"/>
                  </a:moveTo>
                  <a:cubicBezTo>
                    <a:pt x="60" y="100"/>
                    <a:pt x="126" y="82"/>
                    <a:pt x="192" y="68"/>
                  </a:cubicBezTo>
                  <a:cubicBezTo>
                    <a:pt x="233" y="47"/>
                    <a:pt x="270" y="22"/>
                    <a:pt x="316" y="13"/>
                  </a:cubicBezTo>
                  <a:cubicBezTo>
                    <a:pt x="323" y="9"/>
                    <a:pt x="336" y="0"/>
                    <a:pt x="3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8" name="Freeform 15"/>
            <p:cNvSpPr>
              <a:spLocks/>
            </p:cNvSpPr>
            <p:nvPr/>
          </p:nvSpPr>
          <p:spPr bwMode="auto">
            <a:xfrm>
              <a:off x="2421" y="3483"/>
              <a:ext cx="226" cy="242"/>
            </a:xfrm>
            <a:custGeom>
              <a:avLst/>
              <a:gdLst>
                <a:gd name="T0" fmla="*/ 0 w 226"/>
                <a:gd name="T1" fmla="*/ 0 h 242"/>
                <a:gd name="T2" fmla="*/ 20 w 226"/>
                <a:gd name="T3" fmla="*/ 48 h 242"/>
                <a:gd name="T4" fmla="*/ 130 w 226"/>
                <a:gd name="T5" fmla="*/ 172 h 242"/>
                <a:gd name="T6" fmla="*/ 205 w 226"/>
                <a:gd name="T7" fmla="*/ 220 h 242"/>
                <a:gd name="T8" fmla="*/ 226 w 226"/>
                <a:gd name="T9" fmla="*/ 240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242"/>
                <a:gd name="T17" fmla="*/ 226 w 226"/>
                <a:gd name="T18" fmla="*/ 242 h 2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242">
                  <a:moveTo>
                    <a:pt x="0" y="0"/>
                  </a:moveTo>
                  <a:cubicBezTo>
                    <a:pt x="7" y="16"/>
                    <a:pt x="10" y="34"/>
                    <a:pt x="20" y="48"/>
                  </a:cubicBezTo>
                  <a:cubicBezTo>
                    <a:pt x="51" y="90"/>
                    <a:pt x="93" y="135"/>
                    <a:pt x="130" y="172"/>
                  </a:cubicBezTo>
                  <a:cubicBezTo>
                    <a:pt x="151" y="193"/>
                    <a:pt x="181" y="203"/>
                    <a:pt x="205" y="220"/>
                  </a:cubicBezTo>
                  <a:cubicBezTo>
                    <a:pt x="220" y="242"/>
                    <a:pt x="211" y="240"/>
                    <a:pt x="226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  <p:sp>
          <p:nvSpPr>
            <p:cNvPr id="90129" name="Freeform 16"/>
            <p:cNvSpPr>
              <a:spLocks/>
            </p:cNvSpPr>
            <p:nvPr/>
          </p:nvSpPr>
          <p:spPr bwMode="auto">
            <a:xfrm>
              <a:off x="2263" y="3593"/>
              <a:ext cx="219" cy="192"/>
            </a:xfrm>
            <a:custGeom>
              <a:avLst/>
              <a:gdLst>
                <a:gd name="T0" fmla="*/ 219 w 219"/>
                <a:gd name="T1" fmla="*/ 0 h 192"/>
                <a:gd name="T2" fmla="*/ 110 w 219"/>
                <a:gd name="T3" fmla="*/ 96 h 192"/>
                <a:gd name="T4" fmla="*/ 48 w 219"/>
                <a:gd name="T5" fmla="*/ 144 h 192"/>
                <a:gd name="T6" fmla="*/ 34 w 219"/>
                <a:gd name="T7" fmla="*/ 165 h 192"/>
                <a:gd name="T8" fmla="*/ 14 w 219"/>
                <a:gd name="T9" fmla="*/ 172 h 192"/>
                <a:gd name="T10" fmla="*/ 0 w 219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"/>
                <a:gd name="T19" fmla="*/ 0 h 192"/>
                <a:gd name="T20" fmla="*/ 219 w 219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" h="192">
                  <a:moveTo>
                    <a:pt x="219" y="0"/>
                  </a:moveTo>
                  <a:cubicBezTo>
                    <a:pt x="177" y="29"/>
                    <a:pt x="156" y="72"/>
                    <a:pt x="110" y="96"/>
                  </a:cubicBezTo>
                  <a:cubicBezTo>
                    <a:pt x="91" y="124"/>
                    <a:pt x="81" y="135"/>
                    <a:pt x="48" y="144"/>
                  </a:cubicBezTo>
                  <a:cubicBezTo>
                    <a:pt x="43" y="151"/>
                    <a:pt x="40" y="160"/>
                    <a:pt x="34" y="165"/>
                  </a:cubicBezTo>
                  <a:cubicBezTo>
                    <a:pt x="29" y="169"/>
                    <a:pt x="20" y="168"/>
                    <a:pt x="14" y="172"/>
                  </a:cubicBezTo>
                  <a:cubicBezTo>
                    <a:pt x="8" y="177"/>
                    <a:pt x="0" y="192"/>
                    <a:pt x="0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en-US" sz="2400">
                <a:latin typeface="Tahoma" pitchFamily="34" charset="0"/>
              </a:endParaRPr>
            </a:p>
          </p:txBody>
        </p:sp>
      </p:grpSp>
      <p:sp>
        <p:nvSpPr>
          <p:cNvPr id="90130" name="Freeform 17"/>
          <p:cNvSpPr>
            <a:spLocks/>
          </p:cNvSpPr>
          <p:nvPr/>
        </p:nvSpPr>
        <p:spPr bwMode="auto">
          <a:xfrm>
            <a:off x="3408363" y="4986338"/>
            <a:ext cx="650875" cy="1338262"/>
          </a:xfrm>
          <a:custGeom>
            <a:avLst/>
            <a:gdLst>
              <a:gd name="T0" fmla="*/ 27 w 410"/>
              <a:gd name="T1" fmla="*/ 0 h 843"/>
              <a:gd name="T2" fmla="*/ 82 w 410"/>
              <a:gd name="T3" fmla="*/ 212 h 843"/>
              <a:gd name="T4" fmla="*/ 253 w 410"/>
              <a:gd name="T5" fmla="*/ 281 h 843"/>
              <a:gd name="T6" fmla="*/ 335 w 410"/>
              <a:gd name="T7" fmla="*/ 342 h 843"/>
              <a:gd name="T8" fmla="*/ 356 w 410"/>
              <a:gd name="T9" fmla="*/ 356 h 843"/>
              <a:gd name="T10" fmla="*/ 363 w 410"/>
              <a:gd name="T11" fmla="*/ 843 h 8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"/>
              <a:gd name="T19" fmla="*/ 0 h 843"/>
              <a:gd name="T20" fmla="*/ 410 w 410"/>
              <a:gd name="T21" fmla="*/ 843 h 8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0" h="843">
                <a:moveTo>
                  <a:pt x="27" y="0"/>
                </a:moveTo>
                <a:cubicBezTo>
                  <a:pt x="0" y="80"/>
                  <a:pt x="11" y="162"/>
                  <a:pt x="82" y="212"/>
                </a:cubicBezTo>
                <a:cubicBezTo>
                  <a:pt x="114" y="263"/>
                  <a:pt x="197" y="271"/>
                  <a:pt x="253" y="281"/>
                </a:cubicBezTo>
                <a:cubicBezTo>
                  <a:pt x="283" y="299"/>
                  <a:pt x="305" y="322"/>
                  <a:pt x="335" y="342"/>
                </a:cubicBezTo>
                <a:cubicBezTo>
                  <a:pt x="342" y="347"/>
                  <a:pt x="356" y="356"/>
                  <a:pt x="356" y="356"/>
                </a:cubicBezTo>
                <a:cubicBezTo>
                  <a:pt x="410" y="514"/>
                  <a:pt x="363" y="663"/>
                  <a:pt x="363" y="843"/>
                </a:cubicBezTo>
              </a:path>
            </a:pathLst>
          </a:custGeom>
          <a:noFill/>
          <a:ln w="57150">
            <a:solidFill>
              <a:srgbClr val="0168FF"/>
            </a:solidFill>
            <a:round/>
            <a:headEnd/>
            <a:tailEnd/>
          </a:ln>
        </p:spPr>
        <p:txBody>
          <a:bodyPr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90131" name="Rectangle 18"/>
          <p:cNvSpPr>
            <a:spLocks noChangeArrowheads="1"/>
          </p:cNvSpPr>
          <p:nvPr/>
        </p:nvSpPr>
        <p:spPr bwMode="auto">
          <a:xfrm>
            <a:off x="304800" y="5410200"/>
            <a:ext cx="2819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Plus: Point Source and</a:t>
            </a:r>
          </a:p>
          <a:p>
            <a:pPr algn="ctr"/>
            <a:r>
              <a:rPr lang="en-US"/>
              <a:t>Septic Loads, and </a:t>
            </a:r>
          </a:p>
          <a:p>
            <a:pPr algn="ctr"/>
            <a:r>
              <a:rPr lang="en-US"/>
              <a:t>Atmospheric </a:t>
            </a:r>
          </a:p>
          <a:p>
            <a:pPr algn="ctr"/>
            <a:r>
              <a:rPr lang="en-US"/>
              <a:t>Deposition Loads</a:t>
            </a:r>
          </a:p>
        </p:txBody>
      </p:sp>
      <p:sp>
        <p:nvSpPr>
          <p:cNvPr id="90132" name="Text Box 19"/>
          <p:cNvSpPr txBox="1">
            <a:spLocks noChangeArrowheads="1"/>
          </p:cNvSpPr>
          <p:nvPr/>
        </p:nvSpPr>
        <p:spPr bwMode="auto">
          <a:xfrm>
            <a:off x="4267200" y="6216650"/>
            <a:ext cx="334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calibrated to nutrient and </a:t>
            </a:r>
          </a:p>
          <a:p>
            <a:r>
              <a:rPr lang="en-US"/>
              <a:t>Sediment targets</a:t>
            </a:r>
          </a:p>
        </p:txBody>
      </p:sp>
      <p:sp>
        <p:nvSpPr>
          <p:cNvPr id="90133" name="Text Box 13"/>
          <p:cNvSpPr txBox="1">
            <a:spLocks noChangeArrowheads="1"/>
          </p:cNvSpPr>
          <p:nvPr/>
        </p:nvSpPr>
        <p:spPr bwMode="auto">
          <a:xfrm>
            <a:off x="1219200" y="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How the Watershed Model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3338"/>
          <a:stretch>
            <a:fillRect/>
          </a:stretch>
        </p:blipFill>
        <p:spPr bwMode="auto">
          <a:xfrm>
            <a:off x="1676400" y="238125"/>
            <a:ext cx="746760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Two Separate Segmentation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3340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land use within a </a:t>
            </a:r>
            <a:r>
              <a:rPr lang="en-US" b="1" dirty="0" smtClean="0"/>
              <a:t>land segment</a:t>
            </a:r>
            <a:r>
              <a:rPr lang="en-US" dirty="0" smtClean="0"/>
              <a:t> has the same </a:t>
            </a:r>
            <a:r>
              <a:rPr lang="en-US" b="1" dirty="0" smtClean="0"/>
              <a:t>inputs </a:t>
            </a:r>
          </a:p>
          <a:p>
            <a:pPr lvl="1"/>
            <a:r>
              <a:rPr lang="en-US" dirty="0" smtClean="0"/>
              <a:t>atmospheric deposition</a:t>
            </a:r>
          </a:p>
          <a:p>
            <a:pPr lvl="1"/>
            <a:r>
              <a:rPr lang="en-US" dirty="0" smtClean="0"/>
              <a:t>fertilizer</a:t>
            </a:r>
          </a:p>
          <a:p>
            <a:pPr lvl="1"/>
            <a:r>
              <a:rPr lang="en-US" dirty="0" smtClean="0"/>
              <a:t>manure</a:t>
            </a:r>
          </a:p>
          <a:p>
            <a:pPr lvl="1"/>
            <a:r>
              <a:rPr lang="en-US" dirty="0" smtClean="0"/>
              <a:t>precipitation</a:t>
            </a:r>
          </a:p>
          <a:p>
            <a:r>
              <a:rPr lang="en-US" dirty="0" smtClean="0"/>
              <a:t>Land segmentation driven by availability of land use data</a:t>
            </a:r>
          </a:p>
          <a:p>
            <a:r>
              <a:rPr lang="en-US" dirty="0" smtClean="0"/>
              <a:t>Land segments determined by</a:t>
            </a:r>
          </a:p>
          <a:p>
            <a:pPr lvl="1"/>
            <a:r>
              <a:rPr lang="en-US" dirty="0" smtClean="0"/>
              <a:t>County lines</a:t>
            </a:r>
          </a:p>
          <a:p>
            <a:pPr lvl="1"/>
            <a:r>
              <a:rPr lang="en-US" dirty="0" smtClean="0"/>
              <a:t>Rainfall Variances</a:t>
            </a:r>
          </a:p>
          <a:p>
            <a:pPr lvl="1"/>
            <a:r>
              <a:rPr lang="en-US" dirty="0" smtClean="0"/>
              <a:t>Federal / Non-Federal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8BCB-A317-4310-9001-79A2031CEF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Chesapeake Bay Program Modeling</a:t>
            </a:r>
            <a:endParaRPr lang="en-US" sz="140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524000"/>
          </a:xfrm>
        </p:spPr>
        <p:txBody>
          <a:bodyPr>
            <a:normAutofit/>
          </a:bodyPr>
          <a:lstStyle/>
          <a:p>
            <a:r>
              <a:rPr lang="en-US" dirty="0"/>
              <a:t>Land Simulation – </a:t>
            </a:r>
            <a:r>
              <a:rPr lang="en-US" dirty="0" smtClean="0"/>
              <a:t>1 </a:t>
            </a:r>
            <a:r>
              <a:rPr lang="en-US" dirty="0" smtClean="0"/>
              <a:t>Acre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completely mixed soil </a:t>
            </a:r>
            <a:r>
              <a:rPr lang="en-US" dirty="0"/>
              <a:t>layers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85800" y="5105400"/>
            <a:ext cx="487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Ground Water				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85800" y="2057400"/>
            <a:ext cx="487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Surface				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85800" y="2971800"/>
            <a:ext cx="487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Interflow                   	                        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685800" y="3886200"/>
            <a:ext cx="4876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Lower Zone                         		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2590800" y="2743200"/>
            <a:ext cx="228600" cy="457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2590800" y="3657600"/>
            <a:ext cx="228600" cy="457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2590800" y="4876800"/>
            <a:ext cx="228600" cy="457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2362200" y="1828800"/>
            <a:ext cx="228600" cy="457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5486400" y="24384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2E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>
            <a:off x="5486400" y="3276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2E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>
            <a:off x="5486400" y="5410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2E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>
            <a:off x="2590800" y="5791200"/>
            <a:ext cx="228600" cy="4572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folHlink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8CE-9ECB-4042-9B6E-E2685A038CD3}" type="slidenum">
              <a:rPr lang="en-US"/>
              <a:pPr/>
              <a:t>9</a:t>
            </a:fld>
            <a:endParaRPr lang="en-US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3200400" y="6172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729038" y="552450"/>
            <a:ext cx="1292225" cy="8620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4017963" y="854075"/>
            <a:ext cx="5524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Trees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729038" y="1628775"/>
            <a:ext cx="1292225" cy="8620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4114800" y="1905000"/>
            <a:ext cx="565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Roots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6743700" y="1628775"/>
            <a:ext cx="1292225" cy="8620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7007225" y="1930400"/>
            <a:ext cx="6985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Leaves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6743700" y="3997325"/>
            <a:ext cx="1292225" cy="860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6883400" y="4040188"/>
            <a:ext cx="1022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Particulate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6864350" y="4298950"/>
            <a:ext cx="996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Refractory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6905625" y="4557713"/>
            <a:ext cx="9731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Organic 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4159250" y="3997325"/>
            <a:ext cx="1292225" cy="860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4298950" y="4040188"/>
            <a:ext cx="1022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Particulate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4519613" y="4298950"/>
            <a:ext cx="577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Labile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4298950" y="4557713"/>
            <a:ext cx="9731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Organic 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1146175" y="3997325"/>
            <a:ext cx="1290638" cy="860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86" name="Rectangle 18"/>
          <p:cNvSpPr>
            <a:spLocks noChangeArrowheads="1"/>
          </p:cNvSpPr>
          <p:nvPr/>
        </p:nvSpPr>
        <p:spPr bwMode="auto">
          <a:xfrm>
            <a:off x="1403350" y="4170363"/>
            <a:ext cx="7826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Solution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87" name="Rectangle 19"/>
          <p:cNvSpPr>
            <a:spLocks noChangeArrowheads="1"/>
          </p:cNvSpPr>
          <p:nvPr/>
        </p:nvSpPr>
        <p:spPr bwMode="auto">
          <a:xfrm>
            <a:off x="1338263" y="4427538"/>
            <a:ext cx="9128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Ammonia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88" name="Rectangle 20"/>
          <p:cNvSpPr>
            <a:spLocks noChangeArrowheads="1"/>
          </p:cNvSpPr>
          <p:nvPr/>
        </p:nvSpPr>
        <p:spPr bwMode="auto">
          <a:xfrm>
            <a:off x="1146175" y="2058988"/>
            <a:ext cx="1290638" cy="8620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89" name="Rectangle 21"/>
          <p:cNvSpPr>
            <a:spLocks noChangeArrowheads="1"/>
          </p:cNvSpPr>
          <p:nvPr/>
        </p:nvSpPr>
        <p:spPr bwMode="auto">
          <a:xfrm>
            <a:off x="1476375" y="2360613"/>
            <a:ext cx="6365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Nitrate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190" name="Line 22"/>
          <p:cNvSpPr>
            <a:spLocks noChangeShapeType="1"/>
          </p:cNvSpPr>
          <p:nvPr/>
        </p:nvSpPr>
        <p:spPr bwMode="auto">
          <a:xfrm>
            <a:off x="5451475" y="4265613"/>
            <a:ext cx="12255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1" name="Freeform 23"/>
          <p:cNvSpPr>
            <a:spLocks/>
          </p:cNvSpPr>
          <p:nvPr/>
        </p:nvSpPr>
        <p:spPr bwMode="auto">
          <a:xfrm>
            <a:off x="6665913" y="4227513"/>
            <a:ext cx="77787" cy="7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" y="49"/>
              </a:cxn>
              <a:cxn ang="0">
                <a:pos x="0" y="98"/>
              </a:cxn>
              <a:cxn ang="0">
                <a:pos x="0" y="0"/>
              </a:cxn>
            </a:cxnLst>
            <a:rect l="0" t="0" r="r" b="b"/>
            <a:pathLst>
              <a:path w="97" h="98">
                <a:moveTo>
                  <a:pt x="0" y="0"/>
                </a:moveTo>
                <a:lnTo>
                  <a:pt x="97" y="49"/>
                </a:ln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2" name="Freeform 24"/>
          <p:cNvSpPr>
            <a:spLocks noEditPoints="1"/>
          </p:cNvSpPr>
          <p:nvPr/>
        </p:nvSpPr>
        <p:spPr bwMode="auto">
          <a:xfrm>
            <a:off x="7342188" y="4857750"/>
            <a:ext cx="95250" cy="1077913"/>
          </a:xfrm>
          <a:custGeom>
            <a:avLst/>
            <a:gdLst/>
            <a:ahLst/>
            <a:cxnLst>
              <a:cxn ang="0">
                <a:pos x="0" y="119"/>
              </a:cxn>
              <a:cxn ang="0">
                <a:pos x="60" y="0"/>
              </a:cxn>
              <a:cxn ang="0">
                <a:pos x="120" y="119"/>
              </a:cxn>
              <a:cxn ang="0">
                <a:pos x="0" y="119"/>
              </a:cxn>
              <a:cxn ang="0">
                <a:pos x="120" y="1237"/>
              </a:cxn>
              <a:cxn ang="0">
                <a:pos x="60" y="1356"/>
              </a:cxn>
              <a:cxn ang="0">
                <a:pos x="0" y="1237"/>
              </a:cxn>
              <a:cxn ang="0">
                <a:pos x="120" y="1237"/>
              </a:cxn>
            </a:cxnLst>
            <a:rect l="0" t="0" r="r" b="b"/>
            <a:pathLst>
              <a:path w="120" h="1356">
                <a:moveTo>
                  <a:pt x="0" y="119"/>
                </a:moveTo>
                <a:lnTo>
                  <a:pt x="60" y="0"/>
                </a:lnTo>
                <a:lnTo>
                  <a:pt x="120" y="119"/>
                </a:lnTo>
                <a:lnTo>
                  <a:pt x="0" y="119"/>
                </a:lnTo>
                <a:close/>
                <a:moveTo>
                  <a:pt x="120" y="1237"/>
                </a:moveTo>
                <a:lnTo>
                  <a:pt x="60" y="1356"/>
                </a:lnTo>
                <a:lnTo>
                  <a:pt x="0" y="1237"/>
                </a:lnTo>
                <a:lnTo>
                  <a:pt x="120" y="123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805363" y="4941888"/>
            <a:ext cx="1587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4" name="Freeform 26"/>
          <p:cNvSpPr>
            <a:spLocks noEditPoints="1"/>
          </p:cNvSpPr>
          <p:nvPr/>
        </p:nvSpPr>
        <p:spPr bwMode="auto">
          <a:xfrm>
            <a:off x="4759325" y="4857750"/>
            <a:ext cx="93663" cy="1077913"/>
          </a:xfrm>
          <a:custGeom>
            <a:avLst/>
            <a:gdLst/>
            <a:ahLst/>
            <a:cxnLst>
              <a:cxn ang="0">
                <a:pos x="0" y="119"/>
              </a:cxn>
              <a:cxn ang="0">
                <a:pos x="60" y="0"/>
              </a:cxn>
              <a:cxn ang="0">
                <a:pos x="119" y="119"/>
              </a:cxn>
              <a:cxn ang="0">
                <a:pos x="0" y="119"/>
              </a:cxn>
              <a:cxn ang="0">
                <a:pos x="119" y="1237"/>
              </a:cxn>
              <a:cxn ang="0">
                <a:pos x="60" y="1356"/>
              </a:cxn>
              <a:cxn ang="0">
                <a:pos x="0" y="1237"/>
              </a:cxn>
              <a:cxn ang="0">
                <a:pos x="119" y="1237"/>
              </a:cxn>
            </a:cxnLst>
            <a:rect l="0" t="0" r="r" b="b"/>
            <a:pathLst>
              <a:path w="119" h="1356">
                <a:moveTo>
                  <a:pt x="0" y="119"/>
                </a:moveTo>
                <a:lnTo>
                  <a:pt x="60" y="0"/>
                </a:lnTo>
                <a:lnTo>
                  <a:pt x="119" y="119"/>
                </a:lnTo>
                <a:lnTo>
                  <a:pt x="0" y="119"/>
                </a:lnTo>
                <a:close/>
                <a:moveTo>
                  <a:pt x="119" y="1237"/>
                </a:moveTo>
                <a:lnTo>
                  <a:pt x="60" y="1356"/>
                </a:lnTo>
                <a:lnTo>
                  <a:pt x="0" y="1237"/>
                </a:lnTo>
                <a:lnTo>
                  <a:pt x="119" y="123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5" name="Freeform 27"/>
          <p:cNvSpPr>
            <a:spLocks/>
          </p:cNvSpPr>
          <p:nvPr/>
        </p:nvSpPr>
        <p:spPr bwMode="auto">
          <a:xfrm>
            <a:off x="3048000" y="3581400"/>
            <a:ext cx="1044575" cy="846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2" y="0"/>
              </a:cxn>
              <a:cxn ang="0">
                <a:pos x="542" y="1085"/>
              </a:cxn>
              <a:cxn ang="0">
                <a:pos x="1085" y="1085"/>
              </a:cxn>
              <a:cxn ang="0">
                <a:pos x="1271" y="1085"/>
              </a:cxn>
            </a:cxnLst>
            <a:rect l="0" t="0" r="r" b="b"/>
            <a:pathLst>
              <a:path w="1271" h="1085">
                <a:moveTo>
                  <a:pt x="0" y="0"/>
                </a:moveTo>
                <a:lnTo>
                  <a:pt x="542" y="0"/>
                </a:lnTo>
                <a:lnTo>
                  <a:pt x="542" y="1085"/>
                </a:lnTo>
                <a:lnTo>
                  <a:pt x="1085" y="1085"/>
                </a:lnTo>
                <a:lnTo>
                  <a:pt x="1271" y="1085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6" name="Freeform 28"/>
          <p:cNvSpPr>
            <a:spLocks/>
          </p:cNvSpPr>
          <p:nvPr/>
        </p:nvSpPr>
        <p:spPr bwMode="auto">
          <a:xfrm>
            <a:off x="4083050" y="4389438"/>
            <a:ext cx="76200" cy="77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8" y="48"/>
              </a:cxn>
              <a:cxn ang="0">
                <a:pos x="0" y="97"/>
              </a:cxn>
              <a:cxn ang="0">
                <a:pos x="0" y="0"/>
              </a:cxn>
            </a:cxnLst>
            <a:rect l="0" t="0" r="r" b="b"/>
            <a:pathLst>
              <a:path w="98" h="97">
                <a:moveTo>
                  <a:pt x="0" y="0"/>
                </a:moveTo>
                <a:lnTo>
                  <a:pt x="98" y="48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7" name="Line 29"/>
          <p:cNvSpPr>
            <a:spLocks noChangeShapeType="1"/>
          </p:cNvSpPr>
          <p:nvPr/>
        </p:nvSpPr>
        <p:spPr bwMode="auto">
          <a:xfrm flipH="1">
            <a:off x="2506663" y="4643438"/>
            <a:ext cx="16525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8" name="Freeform 30"/>
          <p:cNvSpPr>
            <a:spLocks/>
          </p:cNvSpPr>
          <p:nvPr/>
        </p:nvSpPr>
        <p:spPr bwMode="auto">
          <a:xfrm>
            <a:off x="2436813" y="4603750"/>
            <a:ext cx="77787" cy="77788"/>
          </a:xfrm>
          <a:custGeom>
            <a:avLst/>
            <a:gdLst/>
            <a:ahLst/>
            <a:cxnLst>
              <a:cxn ang="0">
                <a:pos x="97" y="97"/>
              </a:cxn>
              <a:cxn ang="0">
                <a:pos x="0" y="49"/>
              </a:cxn>
              <a:cxn ang="0">
                <a:pos x="97" y="0"/>
              </a:cxn>
              <a:cxn ang="0">
                <a:pos x="97" y="97"/>
              </a:cxn>
            </a:cxnLst>
            <a:rect l="0" t="0" r="r" b="b"/>
            <a:pathLst>
              <a:path w="97" h="97">
                <a:moveTo>
                  <a:pt x="97" y="97"/>
                </a:moveTo>
                <a:lnTo>
                  <a:pt x="0" y="49"/>
                </a:lnTo>
                <a:lnTo>
                  <a:pt x="97" y="0"/>
                </a:lnTo>
                <a:lnTo>
                  <a:pt x="97" y="9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99" name="Line 31"/>
          <p:cNvSpPr>
            <a:spLocks noChangeShapeType="1"/>
          </p:cNvSpPr>
          <p:nvPr/>
        </p:nvSpPr>
        <p:spPr bwMode="auto">
          <a:xfrm flipV="1">
            <a:off x="1790700" y="2987675"/>
            <a:ext cx="1588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0" name="Freeform 32"/>
          <p:cNvSpPr>
            <a:spLocks/>
          </p:cNvSpPr>
          <p:nvPr/>
        </p:nvSpPr>
        <p:spPr bwMode="auto">
          <a:xfrm>
            <a:off x="1752600" y="2921000"/>
            <a:ext cx="77788" cy="77788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49" y="0"/>
              </a:cxn>
              <a:cxn ang="0">
                <a:pos x="98" y="97"/>
              </a:cxn>
              <a:cxn ang="0">
                <a:pos x="0" y="97"/>
              </a:cxn>
            </a:cxnLst>
            <a:rect l="0" t="0" r="r" b="b"/>
            <a:pathLst>
              <a:path w="98" h="97">
                <a:moveTo>
                  <a:pt x="0" y="97"/>
                </a:moveTo>
                <a:lnTo>
                  <a:pt x="49" y="0"/>
                </a:lnTo>
                <a:lnTo>
                  <a:pt x="98" y="97"/>
                </a:lnTo>
                <a:lnTo>
                  <a:pt x="0" y="9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1" name="Freeform 33"/>
          <p:cNvSpPr>
            <a:spLocks/>
          </p:cNvSpPr>
          <p:nvPr/>
        </p:nvSpPr>
        <p:spPr bwMode="auto">
          <a:xfrm>
            <a:off x="2868613" y="982663"/>
            <a:ext cx="860425" cy="1076325"/>
          </a:xfrm>
          <a:custGeom>
            <a:avLst/>
            <a:gdLst/>
            <a:ahLst/>
            <a:cxnLst>
              <a:cxn ang="0">
                <a:pos x="1085" y="0"/>
              </a:cxn>
              <a:cxn ang="0">
                <a:pos x="0" y="0"/>
              </a:cxn>
              <a:cxn ang="0">
                <a:pos x="0" y="1356"/>
              </a:cxn>
              <a:cxn ang="0">
                <a:pos x="1000" y="1356"/>
              </a:cxn>
            </a:cxnLst>
            <a:rect l="0" t="0" r="r" b="b"/>
            <a:pathLst>
              <a:path w="1085" h="1356">
                <a:moveTo>
                  <a:pt x="1085" y="0"/>
                </a:moveTo>
                <a:lnTo>
                  <a:pt x="0" y="0"/>
                </a:lnTo>
                <a:lnTo>
                  <a:pt x="0" y="1356"/>
                </a:lnTo>
                <a:lnTo>
                  <a:pt x="1000" y="1356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2" name="Freeform 34"/>
          <p:cNvSpPr>
            <a:spLocks/>
          </p:cNvSpPr>
          <p:nvPr/>
        </p:nvSpPr>
        <p:spPr bwMode="auto">
          <a:xfrm>
            <a:off x="3651250" y="2020888"/>
            <a:ext cx="77788" cy="77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" y="49"/>
              </a:cxn>
              <a:cxn ang="0">
                <a:pos x="0" y="98"/>
              </a:cxn>
              <a:cxn ang="0">
                <a:pos x="0" y="0"/>
              </a:cxn>
            </a:cxnLst>
            <a:rect l="0" t="0" r="r" b="b"/>
            <a:pathLst>
              <a:path w="97" h="98">
                <a:moveTo>
                  <a:pt x="0" y="0"/>
                </a:moveTo>
                <a:lnTo>
                  <a:pt x="97" y="49"/>
                </a:ln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3" name="Line 35"/>
          <p:cNvSpPr>
            <a:spLocks noChangeShapeType="1"/>
          </p:cNvSpPr>
          <p:nvPr/>
        </p:nvSpPr>
        <p:spPr bwMode="auto">
          <a:xfrm>
            <a:off x="2868613" y="982663"/>
            <a:ext cx="8604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4" name="Line 36"/>
          <p:cNvSpPr>
            <a:spLocks noChangeShapeType="1"/>
          </p:cNvSpPr>
          <p:nvPr/>
        </p:nvSpPr>
        <p:spPr bwMode="auto">
          <a:xfrm>
            <a:off x="2868613" y="982663"/>
            <a:ext cx="79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5" name="Freeform 37"/>
          <p:cNvSpPr>
            <a:spLocks/>
          </p:cNvSpPr>
          <p:nvPr/>
        </p:nvSpPr>
        <p:spPr bwMode="auto">
          <a:xfrm>
            <a:off x="3651250" y="944563"/>
            <a:ext cx="77788" cy="77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" y="49"/>
              </a:cxn>
              <a:cxn ang="0">
                <a:pos x="0" y="97"/>
              </a:cxn>
              <a:cxn ang="0">
                <a:pos x="0" y="0"/>
              </a:cxn>
            </a:cxnLst>
            <a:rect l="0" t="0" r="r" b="b"/>
            <a:pathLst>
              <a:path w="97" h="97">
                <a:moveTo>
                  <a:pt x="0" y="0"/>
                </a:moveTo>
                <a:lnTo>
                  <a:pt x="97" y="49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6" name="Line 38"/>
          <p:cNvSpPr>
            <a:spLocks noChangeShapeType="1"/>
          </p:cNvSpPr>
          <p:nvPr/>
        </p:nvSpPr>
        <p:spPr bwMode="auto">
          <a:xfrm>
            <a:off x="1790700" y="1628775"/>
            <a:ext cx="1009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7" name="Freeform 39"/>
          <p:cNvSpPr>
            <a:spLocks/>
          </p:cNvSpPr>
          <p:nvPr/>
        </p:nvSpPr>
        <p:spPr bwMode="auto">
          <a:xfrm>
            <a:off x="2790825" y="1590675"/>
            <a:ext cx="77788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" y="48"/>
              </a:cxn>
              <a:cxn ang="0">
                <a:pos x="0" y="97"/>
              </a:cxn>
              <a:cxn ang="0">
                <a:pos x="0" y="0"/>
              </a:cxn>
            </a:cxnLst>
            <a:rect l="0" t="0" r="r" b="b"/>
            <a:pathLst>
              <a:path w="97" h="97">
                <a:moveTo>
                  <a:pt x="0" y="0"/>
                </a:moveTo>
                <a:lnTo>
                  <a:pt x="97" y="48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8" name="Line 40"/>
          <p:cNvSpPr>
            <a:spLocks noChangeShapeType="1"/>
          </p:cNvSpPr>
          <p:nvPr/>
        </p:nvSpPr>
        <p:spPr bwMode="auto">
          <a:xfrm flipV="1">
            <a:off x="1790700" y="1697038"/>
            <a:ext cx="15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09" name="Freeform 41"/>
          <p:cNvSpPr>
            <a:spLocks/>
          </p:cNvSpPr>
          <p:nvPr/>
        </p:nvSpPr>
        <p:spPr bwMode="auto">
          <a:xfrm>
            <a:off x="1752600" y="1628775"/>
            <a:ext cx="77788" cy="77788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49" y="0"/>
              </a:cxn>
              <a:cxn ang="0">
                <a:pos x="98" y="98"/>
              </a:cxn>
              <a:cxn ang="0">
                <a:pos x="0" y="98"/>
              </a:cxn>
            </a:cxnLst>
            <a:rect l="0" t="0" r="r" b="b"/>
            <a:pathLst>
              <a:path w="98" h="98">
                <a:moveTo>
                  <a:pt x="0" y="98"/>
                </a:moveTo>
                <a:lnTo>
                  <a:pt x="49" y="0"/>
                </a:lnTo>
                <a:lnTo>
                  <a:pt x="9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0" name="Line 42"/>
          <p:cNvSpPr>
            <a:spLocks noChangeShapeType="1"/>
          </p:cNvSpPr>
          <p:nvPr/>
        </p:nvSpPr>
        <p:spPr bwMode="auto">
          <a:xfrm>
            <a:off x="4805363" y="3567113"/>
            <a:ext cx="158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1" name="Freeform 43"/>
          <p:cNvSpPr>
            <a:spLocks/>
          </p:cNvSpPr>
          <p:nvPr/>
        </p:nvSpPr>
        <p:spPr bwMode="auto">
          <a:xfrm>
            <a:off x="4767263" y="3919538"/>
            <a:ext cx="77787" cy="77787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49" y="98"/>
              </a:cxn>
              <a:cxn ang="0">
                <a:pos x="0" y="0"/>
              </a:cxn>
              <a:cxn ang="0">
                <a:pos x="98" y="0"/>
              </a:cxn>
            </a:cxnLst>
            <a:rect l="0" t="0" r="r" b="b"/>
            <a:pathLst>
              <a:path w="98" h="98">
                <a:moveTo>
                  <a:pt x="98" y="0"/>
                </a:moveTo>
                <a:lnTo>
                  <a:pt x="49" y="98"/>
                </a:lnTo>
                <a:lnTo>
                  <a:pt x="0" y="0"/>
                </a:lnTo>
                <a:lnTo>
                  <a:pt x="9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2" name="Line 44"/>
          <p:cNvSpPr>
            <a:spLocks noChangeShapeType="1"/>
          </p:cNvSpPr>
          <p:nvPr/>
        </p:nvSpPr>
        <p:spPr bwMode="auto">
          <a:xfrm>
            <a:off x="7389813" y="3567113"/>
            <a:ext cx="1587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3" name="Freeform 45"/>
          <p:cNvSpPr>
            <a:spLocks/>
          </p:cNvSpPr>
          <p:nvPr/>
        </p:nvSpPr>
        <p:spPr bwMode="auto">
          <a:xfrm>
            <a:off x="7351713" y="3919538"/>
            <a:ext cx="76200" cy="77787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49" y="98"/>
              </a:cxn>
              <a:cxn ang="0">
                <a:pos x="0" y="0"/>
              </a:cxn>
              <a:cxn ang="0">
                <a:pos x="98" y="0"/>
              </a:cxn>
            </a:cxnLst>
            <a:rect l="0" t="0" r="r" b="b"/>
            <a:pathLst>
              <a:path w="98" h="98">
                <a:moveTo>
                  <a:pt x="98" y="0"/>
                </a:moveTo>
                <a:lnTo>
                  <a:pt x="49" y="98"/>
                </a:lnTo>
                <a:lnTo>
                  <a:pt x="0" y="0"/>
                </a:lnTo>
                <a:lnTo>
                  <a:pt x="9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4" name="Line 46"/>
          <p:cNvSpPr>
            <a:spLocks noChangeShapeType="1"/>
          </p:cNvSpPr>
          <p:nvPr/>
        </p:nvSpPr>
        <p:spPr bwMode="auto">
          <a:xfrm>
            <a:off x="4805363" y="3567113"/>
            <a:ext cx="258445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5" name="Freeform 47"/>
          <p:cNvSpPr>
            <a:spLocks/>
          </p:cNvSpPr>
          <p:nvPr/>
        </p:nvSpPr>
        <p:spPr bwMode="auto">
          <a:xfrm>
            <a:off x="6313488" y="2490788"/>
            <a:ext cx="1076325" cy="1008062"/>
          </a:xfrm>
          <a:custGeom>
            <a:avLst/>
            <a:gdLst/>
            <a:ahLst/>
            <a:cxnLst>
              <a:cxn ang="0">
                <a:pos x="1356" y="0"/>
              </a:cxn>
              <a:cxn ang="0">
                <a:pos x="1356" y="678"/>
              </a:cxn>
              <a:cxn ang="0">
                <a:pos x="0" y="678"/>
              </a:cxn>
              <a:cxn ang="0">
                <a:pos x="0" y="1271"/>
              </a:cxn>
            </a:cxnLst>
            <a:rect l="0" t="0" r="r" b="b"/>
            <a:pathLst>
              <a:path w="1356" h="1271">
                <a:moveTo>
                  <a:pt x="1356" y="0"/>
                </a:moveTo>
                <a:lnTo>
                  <a:pt x="1356" y="678"/>
                </a:lnTo>
                <a:lnTo>
                  <a:pt x="0" y="678"/>
                </a:lnTo>
                <a:lnTo>
                  <a:pt x="0" y="1271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6" name="Freeform 48"/>
          <p:cNvSpPr>
            <a:spLocks/>
          </p:cNvSpPr>
          <p:nvPr/>
        </p:nvSpPr>
        <p:spPr bwMode="auto">
          <a:xfrm>
            <a:off x="6273800" y="3489325"/>
            <a:ext cx="77788" cy="7778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49" y="97"/>
              </a:cxn>
              <a:cxn ang="0">
                <a:pos x="0" y="0"/>
              </a:cxn>
              <a:cxn ang="0">
                <a:pos x="98" y="0"/>
              </a:cxn>
            </a:cxnLst>
            <a:rect l="0" t="0" r="r" b="b"/>
            <a:pathLst>
              <a:path w="98" h="97">
                <a:moveTo>
                  <a:pt x="98" y="0"/>
                </a:moveTo>
                <a:lnTo>
                  <a:pt x="49" y="97"/>
                </a:lnTo>
                <a:lnTo>
                  <a:pt x="0" y="0"/>
                </a:lnTo>
                <a:lnTo>
                  <a:pt x="9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7" name="Freeform 49"/>
          <p:cNvSpPr>
            <a:spLocks/>
          </p:cNvSpPr>
          <p:nvPr/>
        </p:nvSpPr>
        <p:spPr bwMode="auto">
          <a:xfrm>
            <a:off x="4375150" y="2490788"/>
            <a:ext cx="1508125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78"/>
              </a:cxn>
              <a:cxn ang="0">
                <a:pos x="1899" y="678"/>
              </a:cxn>
              <a:cxn ang="0">
                <a:pos x="1899" y="1271"/>
              </a:cxn>
            </a:cxnLst>
            <a:rect l="0" t="0" r="r" b="b"/>
            <a:pathLst>
              <a:path w="1899" h="1271">
                <a:moveTo>
                  <a:pt x="0" y="0"/>
                </a:moveTo>
                <a:lnTo>
                  <a:pt x="0" y="678"/>
                </a:lnTo>
                <a:lnTo>
                  <a:pt x="1899" y="678"/>
                </a:lnTo>
                <a:lnTo>
                  <a:pt x="1899" y="1271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8" name="Freeform 50"/>
          <p:cNvSpPr>
            <a:spLocks/>
          </p:cNvSpPr>
          <p:nvPr/>
        </p:nvSpPr>
        <p:spPr bwMode="auto">
          <a:xfrm>
            <a:off x="5843588" y="3489325"/>
            <a:ext cx="77787" cy="77788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49" y="97"/>
              </a:cxn>
              <a:cxn ang="0">
                <a:pos x="0" y="0"/>
              </a:cxn>
              <a:cxn ang="0">
                <a:pos x="98" y="0"/>
              </a:cxn>
            </a:cxnLst>
            <a:rect l="0" t="0" r="r" b="b"/>
            <a:pathLst>
              <a:path w="98" h="97">
                <a:moveTo>
                  <a:pt x="98" y="0"/>
                </a:moveTo>
                <a:lnTo>
                  <a:pt x="49" y="97"/>
                </a:lnTo>
                <a:lnTo>
                  <a:pt x="0" y="0"/>
                </a:lnTo>
                <a:lnTo>
                  <a:pt x="9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19" name="Freeform 51"/>
          <p:cNvSpPr>
            <a:spLocks/>
          </p:cNvSpPr>
          <p:nvPr/>
        </p:nvSpPr>
        <p:spPr bwMode="auto">
          <a:xfrm>
            <a:off x="5021263" y="982663"/>
            <a:ext cx="2368550" cy="5794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84" y="0"/>
              </a:cxn>
              <a:cxn ang="0">
                <a:pos x="2984" y="728"/>
              </a:cxn>
            </a:cxnLst>
            <a:rect l="0" t="0" r="r" b="b"/>
            <a:pathLst>
              <a:path w="2984" h="728">
                <a:moveTo>
                  <a:pt x="0" y="0"/>
                </a:moveTo>
                <a:lnTo>
                  <a:pt x="2984" y="0"/>
                </a:lnTo>
                <a:lnTo>
                  <a:pt x="2984" y="728"/>
                </a:lnTo>
              </a:path>
            </a:pathLst>
          </a:cu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20" name="Freeform 52"/>
          <p:cNvSpPr>
            <a:spLocks/>
          </p:cNvSpPr>
          <p:nvPr/>
        </p:nvSpPr>
        <p:spPr bwMode="auto">
          <a:xfrm>
            <a:off x="7351713" y="1550988"/>
            <a:ext cx="76200" cy="77787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49" y="97"/>
              </a:cxn>
              <a:cxn ang="0">
                <a:pos x="0" y="0"/>
              </a:cxn>
              <a:cxn ang="0">
                <a:pos x="98" y="0"/>
              </a:cxn>
            </a:cxnLst>
            <a:rect l="0" t="0" r="r" b="b"/>
            <a:pathLst>
              <a:path w="98" h="97">
                <a:moveTo>
                  <a:pt x="98" y="0"/>
                </a:moveTo>
                <a:lnTo>
                  <a:pt x="49" y="97"/>
                </a:lnTo>
                <a:lnTo>
                  <a:pt x="0" y="0"/>
                </a:lnTo>
                <a:lnTo>
                  <a:pt x="9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21" name="Rectangle 53"/>
          <p:cNvSpPr>
            <a:spLocks noChangeArrowheads="1"/>
          </p:cNvSpPr>
          <p:nvPr/>
        </p:nvSpPr>
        <p:spPr bwMode="auto">
          <a:xfrm>
            <a:off x="4159250" y="5935663"/>
            <a:ext cx="1292225" cy="860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22" name="Rectangle 54"/>
          <p:cNvSpPr>
            <a:spLocks noChangeArrowheads="1"/>
          </p:cNvSpPr>
          <p:nvPr/>
        </p:nvSpPr>
        <p:spPr bwMode="auto">
          <a:xfrm>
            <a:off x="4418013" y="5978525"/>
            <a:ext cx="7826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Solution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23" name="Rectangle 55"/>
          <p:cNvSpPr>
            <a:spLocks noChangeArrowheads="1"/>
          </p:cNvSpPr>
          <p:nvPr/>
        </p:nvSpPr>
        <p:spPr bwMode="auto">
          <a:xfrm>
            <a:off x="4519613" y="6235700"/>
            <a:ext cx="577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Labile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24" name="Rectangle 56"/>
          <p:cNvSpPr>
            <a:spLocks noChangeArrowheads="1"/>
          </p:cNvSpPr>
          <p:nvPr/>
        </p:nvSpPr>
        <p:spPr bwMode="auto">
          <a:xfrm>
            <a:off x="4298950" y="6494463"/>
            <a:ext cx="9731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Organic 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25" name="Rectangle 57"/>
          <p:cNvSpPr>
            <a:spLocks noChangeArrowheads="1"/>
          </p:cNvSpPr>
          <p:nvPr/>
        </p:nvSpPr>
        <p:spPr bwMode="auto">
          <a:xfrm>
            <a:off x="1146175" y="5935663"/>
            <a:ext cx="1290638" cy="860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26" name="Rectangle 58"/>
          <p:cNvSpPr>
            <a:spLocks noChangeArrowheads="1"/>
          </p:cNvSpPr>
          <p:nvPr/>
        </p:nvSpPr>
        <p:spPr bwMode="auto">
          <a:xfrm>
            <a:off x="1331913" y="6107113"/>
            <a:ext cx="9271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Adsorbed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27" name="Rectangle 59"/>
          <p:cNvSpPr>
            <a:spLocks noChangeArrowheads="1"/>
          </p:cNvSpPr>
          <p:nvPr/>
        </p:nvSpPr>
        <p:spPr bwMode="auto">
          <a:xfrm>
            <a:off x="1338263" y="6365875"/>
            <a:ext cx="9128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Ammonia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28" name="Rectangle 60"/>
          <p:cNvSpPr>
            <a:spLocks noChangeArrowheads="1"/>
          </p:cNvSpPr>
          <p:nvPr/>
        </p:nvSpPr>
        <p:spPr bwMode="auto">
          <a:xfrm>
            <a:off x="6743700" y="5935663"/>
            <a:ext cx="1292225" cy="860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29" name="Rectangle 61"/>
          <p:cNvSpPr>
            <a:spLocks noChangeArrowheads="1"/>
          </p:cNvSpPr>
          <p:nvPr/>
        </p:nvSpPr>
        <p:spPr bwMode="auto">
          <a:xfrm>
            <a:off x="7002463" y="5978525"/>
            <a:ext cx="7826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Solution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30" name="Rectangle 62"/>
          <p:cNvSpPr>
            <a:spLocks noChangeArrowheads="1"/>
          </p:cNvSpPr>
          <p:nvPr/>
        </p:nvSpPr>
        <p:spPr bwMode="auto">
          <a:xfrm>
            <a:off x="6894513" y="6235700"/>
            <a:ext cx="996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Refractory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31" name="Rectangle 63"/>
          <p:cNvSpPr>
            <a:spLocks noChangeArrowheads="1"/>
          </p:cNvSpPr>
          <p:nvPr/>
        </p:nvSpPr>
        <p:spPr bwMode="auto">
          <a:xfrm>
            <a:off x="6905625" y="6494463"/>
            <a:ext cx="9731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>
                <a:solidFill>
                  <a:srgbClr val="000000"/>
                </a:solidFill>
              </a:rPr>
              <a:t>Organic 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63232" name="Rectangle 64"/>
          <p:cNvSpPr>
            <a:spLocks noChangeArrowheads="1"/>
          </p:cNvSpPr>
          <p:nvPr/>
        </p:nvSpPr>
        <p:spPr bwMode="auto">
          <a:xfrm>
            <a:off x="685800" y="152400"/>
            <a:ext cx="56612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800" dirty="0" smtClean="0"/>
              <a:t>Storages can Build up in the landscape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3233" name="Line 65"/>
          <p:cNvSpPr>
            <a:spLocks noChangeShapeType="1"/>
          </p:cNvSpPr>
          <p:nvPr/>
        </p:nvSpPr>
        <p:spPr bwMode="auto">
          <a:xfrm>
            <a:off x="7391400" y="4953000"/>
            <a:ext cx="1588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234" name="Text Box 66"/>
          <p:cNvSpPr txBox="1">
            <a:spLocks noChangeArrowheads="1"/>
          </p:cNvSpPr>
          <p:nvPr/>
        </p:nvSpPr>
        <p:spPr bwMode="auto">
          <a:xfrm rot="10800000">
            <a:off x="-1588" y="2819400"/>
            <a:ext cx="396876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Atmospheric Deposition</a:t>
            </a:r>
          </a:p>
        </p:txBody>
      </p:sp>
      <p:sp>
        <p:nvSpPr>
          <p:cNvPr id="263235" name="Text Box 67"/>
          <p:cNvSpPr txBox="1">
            <a:spLocks noChangeArrowheads="1"/>
          </p:cNvSpPr>
          <p:nvPr/>
        </p:nvSpPr>
        <p:spPr bwMode="auto">
          <a:xfrm rot="10800000">
            <a:off x="0" y="1066800"/>
            <a:ext cx="3968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 eaLnBrk="0" hangingPunct="0"/>
            <a:r>
              <a:rPr lang="en-US" sz="1400">
                <a:latin typeface="Times New Roman" pitchFamily="18" charset="0"/>
              </a:rPr>
              <a:t>Denitrification</a:t>
            </a:r>
          </a:p>
        </p:txBody>
      </p:sp>
      <p:cxnSp>
        <p:nvCxnSpPr>
          <p:cNvPr id="263236" name="AutoShape 68"/>
          <p:cNvCxnSpPr>
            <a:cxnSpLocks noChangeShapeType="1"/>
            <a:stCxn id="263188" idx="3"/>
            <a:endCxn id="263185" idx="3"/>
          </p:cNvCxnSpPr>
          <p:nvPr/>
        </p:nvCxnSpPr>
        <p:spPr bwMode="auto">
          <a:xfrm>
            <a:off x="2436813" y="2490788"/>
            <a:ext cx="1587" cy="1936750"/>
          </a:xfrm>
          <a:prstGeom prst="bentConnector3">
            <a:avLst>
              <a:gd name="adj1" fmla="val 3740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263237" name="AutoShape 69"/>
          <p:cNvCxnSpPr>
            <a:cxnSpLocks noChangeShapeType="1"/>
            <a:stCxn id="263185" idx="2"/>
            <a:endCxn id="263225" idx="0"/>
          </p:cNvCxnSpPr>
          <p:nvPr/>
        </p:nvCxnSpPr>
        <p:spPr bwMode="auto">
          <a:xfrm>
            <a:off x="1792288" y="4857750"/>
            <a:ext cx="0" cy="1077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3238" name="AutoShape 70"/>
          <p:cNvCxnSpPr>
            <a:cxnSpLocks noChangeShapeType="1"/>
            <a:stCxn id="263185" idx="1"/>
            <a:endCxn id="263201" idx="1"/>
          </p:cNvCxnSpPr>
          <p:nvPr/>
        </p:nvCxnSpPr>
        <p:spPr bwMode="auto">
          <a:xfrm rot="10800000" flipH="1">
            <a:off x="1146175" y="982663"/>
            <a:ext cx="1722438" cy="3444875"/>
          </a:xfrm>
          <a:prstGeom prst="bentConnector4">
            <a:avLst>
              <a:gd name="adj1" fmla="val -13273"/>
              <a:gd name="adj2" fmla="val 9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63239" name="AutoShape 71"/>
          <p:cNvSpPr>
            <a:spLocks noChangeArrowheads="1"/>
          </p:cNvSpPr>
          <p:nvPr/>
        </p:nvSpPr>
        <p:spPr bwMode="auto">
          <a:xfrm>
            <a:off x="152400" y="4648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240" name="AutoShape 72"/>
          <p:cNvSpPr>
            <a:spLocks noChangeArrowheads="1"/>
          </p:cNvSpPr>
          <p:nvPr/>
        </p:nvSpPr>
        <p:spPr bwMode="auto">
          <a:xfrm>
            <a:off x="152400" y="26670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241" name="AutoShape 73"/>
          <p:cNvSpPr>
            <a:spLocks noChangeArrowheads="1"/>
          </p:cNvSpPr>
          <p:nvPr/>
        </p:nvSpPr>
        <p:spPr bwMode="auto">
          <a:xfrm flipH="1">
            <a:off x="152400" y="22098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rgbClr val="66FF66"/>
          </a:solidFill>
          <a:ln w="9525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990600" y="2895600"/>
            <a:ext cx="738188" cy="641350"/>
            <a:chOff x="624" y="1824"/>
            <a:chExt cx="465" cy="404"/>
          </a:xfrm>
        </p:grpSpPr>
        <p:sp>
          <p:nvSpPr>
            <p:cNvPr id="263243" name="AutoShape 75"/>
            <p:cNvSpPr>
              <a:spLocks noChangeArrowheads="1"/>
            </p:cNvSpPr>
            <p:nvPr/>
          </p:nvSpPr>
          <p:spPr bwMode="auto">
            <a:xfrm rot="16200000" flipH="1">
              <a:off x="684" y="1860"/>
              <a:ext cx="240" cy="168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44" name="Text Box 76"/>
            <p:cNvSpPr txBox="1">
              <a:spLocks noChangeArrowheads="1"/>
            </p:cNvSpPr>
            <p:nvPr/>
          </p:nvSpPr>
          <p:spPr bwMode="auto">
            <a:xfrm>
              <a:off x="624" y="2016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</a:rPr>
                <a:t>Export</a:t>
              </a:r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1014413" y="4845050"/>
            <a:ext cx="738187" cy="641350"/>
            <a:chOff x="624" y="1824"/>
            <a:chExt cx="465" cy="404"/>
          </a:xfrm>
        </p:grpSpPr>
        <p:sp>
          <p:nvSpPr>
            <p:cNvPr id="263246" name="AutoShape 78"/>
            <p:cNvSpPr>
              <a:spLocks noChangeArrowheads="1"/>
            </p:cNvSpPr>
            <p:nvPr/>
          </p:nvSpPr>
          <p:spPr bwMode="auto">
            <a:xfrm rot="16200000" flipH="1">
              <a:off x="684" y="1860"/>
              <a:ext cx="240" cy="168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47" name="Text Box 79"/>
            <p:cNvSpPr txBox="1">
              <a:spLocks noChangeArrowheads="1"/>
            </p:cNvSpPr>
            <p:nvPr/>
          </p:nvSpPr>
          <p:spPr bwMode="auto">
            <a:xfrm>
              <a:off x="624" y="2016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</a:rPr>
                <a:t>Export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4138613" y="4845050"/>
            <a:ext cx="738187" cy="641350"/>
            <a:chOff x="624" y="1824"/>
            <a:chExt cx="465" cy="404"/>
          </a:xfrm>
        </p:grpSpPr>
        <p:sp>
          <p:nvSpPr>
            <p:cNvPr id="263249" name="AutoShape 81"/>
            <p:cNvSpPr>
              <a:spLocks noChangeArrowheads="1"/>
            </p:cNvSpPr>
            <p:nvPr/>
          </p:nvSpPr>
          <p:spPr bwMode="auto">
            <a:xfrm rot="16200000" flipH="1">
              <a:off x="684" y="1860"/>
              <a:ext cx="240" cy="168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50" name="Text Box 82"/>
            <p:cNvSpPr txBox="1">
              <a:spLocks noChangeArrowheads="1"/>
            </p:cNvSpPr>
            <p:nvPr/>
          </p:nvSpPr>
          <p:spPr bwMode="auto">
            <a:xfrm>
              <a:off x="624" y="2016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</a:rPr>
                <a:t>Export</a:t>
              </a:r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6653213" y="4845050"/>
            <a:ext cx="738187" cy="641350"/>
            <a:chOff x="624" y="1824"/>
            <a:chExt cx="465" cy="404"/>
          </a:xfrm>
        </p:grpSpPr>
        <p:sp>
          <p:nvSpPr>
            <p:cNvPr id="263252" name="AutoShape 84"/>
            <p:cNvSpPr>
              <a:spLocks noChangeArrowheads="1"/>
            </p:cNvSpPr>
            <p:nvPr/>
          </p:nvSpPr>
          <p:spPr bwMode="auto">
            <a:xfrm rot="16200000" flipH="1">
              <a:off x="684" y="1860"/>
              <a:ext cx="240" cy="168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53" name="Text Box 85"/>
            <p:cNvSpPr txBox="1">
              <a:spLocks noChangeArrowheads="1"/>
            </p:cNvSpPr>
            <p:nvPr/>
          </p:nvSpPr>
          <p:spPr bwMode="auto">
            <a:xfrm>
              <a:off x="624" y="2016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</a:rPr>
                <a:t>Export</a:t>
              </a:r>
            </a:p>
          </p:txBody>
        </p: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2057400" y="5257800"/>
            <a:ext cx="738188" cy="685800"/>
            <a:chOff x="1680" y="2956"/>
            <a:chExt cx="465" cy="432"/>
          </a:xfrm>
        </p:grpSpPr>
        <p:sp>
          <p:nvSpPr>
            <p:cNvPr id="263255" name="AutoShape 87"/>
            <p:cNvSpPr>
              <a:spLocks noChangeArrowheads="1"/>
            </p:cNvSpPr>
            <p:nvPr/>
          </p:nvSpPr>
          <p:spPr bwMode="auto">
            <a:xfrm rot="5400000" flipH="1" flipV="1">
              <a:off x="1740" y="3184"/>
              <a:ext cx="240" cy="168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56" name="Text Box 88"/>
            <p:cNvSpPr txBox="1">
              <a:spLocks noChangeArrowheads="1"/>
            </p:cNvSpPr>
            <p:nvPr/>
          </p:nvSpPr>
          <p:spPr bwMode="auto">
            <a:xfrm>
              <a:off x="1680" y="2956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</a:rPr>
                <a:t>Export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976813" y="5257800"/>
            <a:ext cx="738187" cy="685800"/>
            <a:chOff x="1680" y="2956"/>
            <a:chExt cx="465" cy="432"/>
          </a:xfrm>
        </p:grpSpPr>
        <p:sp>
          <p:nvSpPr>
            <p:cNvPr id="263258" name="AutoShape 90"/>
            <p:cNvSpPr>
              <a:spLocks noChangeArrowheads="1"/>
            </p:cNvSpPr>
            <p:nvPr/>
          </p:nvSpPr>
          <p:spPr bwMode="auto">
            <a:xfrm rot="5400000" flipH="1" flipV="1">
              <a:off x="1740" y="3184"/>
              <a:ext cx="240" cy="168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59" name="Text Box 91"/>
            <p:cNvSpPr txBox="1">
              <a:spLocks noChangeArrowheads="1"/>
            </p:cNvSpPr>
            <p:nvPr/>
          </p:nvSpPr>
          <p:spPr bwMode="auto">
            <a:xfrm>
              <a:off x="1680" y="2956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</a:rPr>
                <a:t>Export</a:t>
              </a:r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7567613" y="5257800"/>
            <a:ext cx="738187" cy="685800"/>
            <a:chOff x="1680" y="2956"/>
            <a:chExt cx="465" cy="432"/>
          </a:xfrm>
        </p:grpSpPr>
        <p:sp>
          <p:nvSpPr>
            <p:cNvPr id="263261" name="AutoShape 93"/>
            <p:cNvSpPr>
              <a:spLocks noChangeArrowheads="1"/>
            </p:cNvSpPr>
            <p:nvPr/>
          </p:nvSpPr>
          <p:spPr bwMode="auto">
            <a:xfrm rot="5400000" flipH="1" flipV="1">
              <a:off x="1740" y="3184"/>
              <a:ext cx="240" cy="168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62" name="Text Box 94"/>
            <p:cNvSpPr txBox="1">
              <a:spLocks noChangeArrowheads="1"/>
            </p:cNvSpPr>
            <p:nvPr/>
          </p:nvSpPr>
          <p:spPr bwMode="auto">
            <a:xfrm>
              <a:off x="1680" y="2956"/>
              <a:ext cx="4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Times New Roman" pitchFamily="18" charset="0"/>
                </a:rPr>
                <a:t>Export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640</Words>
  <Application>Microsoft Office PowerPoint</Application>
  <PresentationFormat>On-screen Show (4:3)</PresentationFormat>
  <Paragraphs>228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Chesapeake Bay Program Incorporation of Lag Times into the Decision Process</vt:lpstr>
      <vt:lpstr>Chesapeake Bay Program Does Not Incorporate Lag Times into the Decision Process</vt:lpstr>
      <vt:lpstr>No Lag in Model or TMDL</vt:lpstr>
      <vt:lpstr>Chesapeake Bay Partnership Models</vt:lpstr>
      <vt:lpstr>Slide 5</vt:lpstr>
      <vt:lpstr>Each segment consists of 30  separately-modeled land uses:</vt:lpstr>
      <vt:lpstr>Two Separate Segmentation Schemes</vt:lpstr>
      <vt:lpstr>Land Simulation – 1 Acre  4 completely mixed soil layers</vt:lpstr>
      <vt:lpstr>Slide 9</vt:lpstr>
      <vt:lpstr>Slide 10</vt:lpstr>
      <vt:lpstr>Scale in Phase 5 - Sediment</vt:lpstr>
      <vt:lpstr>Slide 12</vt:lpstr>
      <vt:lpstr>Slide 13</vt:lpstr>
      <vt:lpstr>Nitrogen Loads Delivered to the Chesapeake Bay By Jurisdiction  Point source loads reflect measured discharges while  nonpoint source loads are based on an average-hydrology year</vt:lpstr>
      <vt:lpstr>Lag Time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Program Incorporation of Lag Times into the Decision Process</dc:title>
  <dc:creator>gshenk</dc:creator>
  <cp:lastModifiedBy>gshenk</cp:lastModifiedBy>
  <cp:revision>8</cp:revision>
  <dcterms:created xsi:type="dcterms:W3CDTF">2012-10-16T01:25:39Z</dcterms:created>
  <dcterms:modified xsi:type="dcterms:W3CDTF">2012-10-16T10:49:24Z</dcterms:modified>
</cp:coreProperties>
</file>