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1" r:id="rId3"/>
    <p:sldId id="259" r:id="rId4"/>
    <p:sldId id="260" r:id="rId5"/>
    <p:sldId id="267" r:id="rId6"/>
    <p:sldId id="266" r:id="rId7"/>
    <p:sldId id="264" r:id="rId8"/>
    <p:sldId id="265" r:id="rId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0D21-B72A-4A1A-9706-63B82992193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B6A5-5ABD-42C1-8E12-A7F502B74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6C559E23-9858-4DC6-8754-5E32EF95DF72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45039404-3EEE-4080-97CF-7C87BB29B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FED88-8D63-46CD-9EAB-7B85D0A63045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/>
            <a:fld id="{23EF7C9C-7DB5-4C10-AB23-EB7631F9B2C0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97" tIns="47148" rIns="94297" bIns="47148" anchor="b"/>
          <a:lstStyle/>
          <a:p>
            <a:pPr algn="r" defTabSz="943361"/>
            <a:fld id="{EE23FBB5-118B-421B-89FF-D2351BEF3EAE}" type="slidenum">
              <a:rPr lang="en-US" sz="1200"/>
              <a:pPr algn="r" defTabSz="943361"/>
              <a:t>3</a:t>
            </a:fld>
            <a:endParaRPr lang="en-US" sz="1200" dirty="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35500" cy="3476625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297" tIns="47148" rIns="94297" bIns="47148"/>
          <a:lstStyle/>
          <a:p>
            <a:pPr>
              <a:lnSpc>
                <a:spcPct val="90000"/>
              </a:lnSpc>
            </a:pPr>
            <a:endParaRPr lang="en-US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AD42-66BF-4DC8-AAE1-6FAC298792F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79BD-ECF8-4EB0-9EB1-9AD01716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953000"/>
            <a:ext cx="4724400" cy="1905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CRC Staffer Update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029200"/>
            <a:ext cx="4191000" cy="18288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Sarah Brzezinski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Fostering Chesapeake Stewardship GIT 5</a:t>
            </a:r>
          </a:p>
        </p:txBody>
      </p:sp>
      <p:pic>
        <p:nvPicPr>
          <p:cNvPr id="9225" name="Picture 9" descr="Sarah at STEM F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4600" cy="4951413"/>
          </a:xfrm>
          <a:prstGeom prst="rect">
            <a:avLst/>
          </a:prstGeom>
          <a:noFill/>
        </p:spPr>
      </p:pic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876800" y="5257800"/>
            <a:ext cx="0" cy="12954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E:\SBrz\IMG_6642_4.JPG"/>
          <p:cNvPicPr>
            <a:picLocks noChangeAspect="1" noChangeArrowheads="1"/>
          </p:cNvPicPr>
          <p:nvPr/>
        </p:nvPicPr>
        <p:blipFill>
          <a:blip r:embed="rId3" cstate="print"/>
          <a:srcRect t="9684" b="7316"/>
          <a:stretch>
            <a:fillRect/>
          </a:stretch>
        </p:blipFill>
        <p:spPr bwMode="auto">
          <a:xfrm>
            <a:off x="6248400" y="2057400"/>
            <a:ext cx="2895600" cy="2895600"/>
          </a:xfrm>
          <a:prstGeom prst="rect">
            <a:avLst/>
          </a:prstGeom>
          <a:noFill/>
        </p:spPr>
      </p:pic>
      <p:pic>
        <p:nvPicPr>
          <p:cNvPr id="1027" name="Picture 3" descr="E:\SBrz\n51401330_30573664_5561.jpg"/>
          <p:cNvPicPr>
            <a:picLocks noChangeAspect="1" noChangeArrowheads="1"/>
          </p:cNvPicPr>
          <p:nvPr/>
        </p:nvPicPr>
        <p:blipFill>
          <a:blip r:embed="rId4" cstate="print"/>
          <a:srcRect b="5263"/>
          <a:stretch>
            <a:fillRect/>
          </a:stretch>
        </p:blipFill>
        <p:spPr bwMode="auto">
          <a:xfrm>
            <a:off x="6248400" y="0"/>
            <a:ext cx="2895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E:\SBrz\IMG_827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921647">
            <a:off x="5472994" y="1177024"/>
            <a:ext cx="2895600" cy="217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52400" y="76200"/>
            <a:ext cx="8763000" cy="838200"/>
          </a:xfrm>
          <a:prstGeom prst="roundRect">
            <a:avLst>
              <a:gd name="adj" fmla="val 16667"/>
            </a:avLst>
          </a:prstGeom>
          <a:solidFill>
            <a:srgbClr val="000054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953000" cy="54102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>
                <a:latin typeface="Calibri" pitchFamily="34" charset="0"/>
              </a:rPr>
              <a:t>Dickinson College</a:t>
            </a:r>
          </a:p>
          <a:p>
            <a:pPr lvl="1"/>
            <a:r>
              <a:rPr lang="en-US" sz="2800" dirty="0">
                <a:latin typeface="Calibri" pitchFamily="34" charset="0"/>
              </a:rPr>
              <a:t>B.S. Environmental Science </a:t>
            </a:r>
          </a:p>
          <a:p>
            <a:pPr lvl="1"/>
            <a:r>
              <a:rPr lang="en-US" sz="2800" dirty="0">
                <a:latin typeface="Calibri" pitchFamily="34" charset="0"/>
              </a:rPr>
              <a:t>Biology minor</a:t>
            </a:r>
          </a:p>
          <a:p>
            <a:r>
              <a:rPr lang="en-US" sz="3200" dirty="0">
                <a:latin typeface="Calibri" pitchFamily="34" charset="0"/>
              </a:rPr>
              <a:t>Study Abroad at:</a:t>
            </a:r>
          </a:p>
          <a:p>
            <a:pPr lvl="1"/>
            <a:r>
              <a:rPr lang="en-US" sz="2800" dirty="0">
                <a:latin typeface="Calibri" pitchFamily="34" charset="0"/>
              </a:rPr>
              <a:t>SFS Mexico</a:t>
            </a:r>
          </a:p>
          <a:p>
            <a:pPr lvl="1"/>
            <a:r>
              <a:rPr lang="en-US" sz="2800" dirty="0">
                <a:latin typeface="Calibri" pitchFamily="34" charset="0"/>
              </a:rPr>
              <a:t>University of Queensland</a:t>
            </a:r>
          </a:p>
          <a:p>
            <a:r>
              <a:rPr lang="en-US" sz="3200" dirty="0">
                <a:latin typeface="Calibri" pitchFamily="34" charset="0"/>
              </a:rPr>
              <a:t>Employment:</a:t>
            </a:r>
          </a:p>
          <a:p>
            <a:pPr lvl="1"/>
            <a:r>
              <a:rPr lang="en-US" sz="2800" dirty="0">
                <a:latin typeface="Calibri" pitchFamily="34" charset="0"/>
              </a:rPr>
              <a:t>SD Zoo Behavioral Biology</a:t>
            </a:r>
          </a:p>
          <a:p>
            <a:pPr lvl="1"/>
            <a:r>
              <a:rPr lang="en-US" sz="2800" dirty="0">
                <a:latin typeface="Calibri" pitchFamily="34" charset="0"/>
              </a:rPr>
              <a:t>CBF Education Intern</a:t>
            </a:r>
          </a:p>
          <a:p>
            <a:pPr lvl="1"/>
            <a:r>
              <a:rPr lang="en-US" sz="2800" dirty="0">
                <a:latin typeface="Calibri" pitchFamily="34" charset="0"/>
              </a:rPr>
              <a:t>Animal Hospital, Vet Clinics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76200"/>
            <a:ext cx="8763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Personal Background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" name="Picture 3" descr="E:\SBrz\IMG_718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1789" y="2590800"/>
            <a:ext cx="236601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E:\SBrz\IMG_553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699115">
            <a:off x="5595106" y="4606949"/>
            <a:ext cx="2825750" cy="21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Rectangle 70"/>
          <p:cNvSpPr>
            <a:spLocks/>
          </p:cNvSpPr>
          <p:nvPr/>
        </p:nvSpPr>
        <p:spPr bwMode="auto">
          <a:xfrm>
            <a:off x="990600" y="5283200"/>
            <a:ext cx="6019800" cy="1270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chemeClr val="bg1"/>
            </a:outerShdw>
          </a:effectLst>
        </p:spPr>
        <p:txBody>
          <a:bodyPr lIns="0" tIns="0" rIns="0" bIns="0"/>
          <a:lstStyle/>
          <a:p>
            <a:pPr algn="ctr"/>
            <a:endParaRPr lang="en-US" sz="4200">
              <a:solidFill>
                <a:schemeClr val="bg1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197" name="Rectangle 72"/>
          <p:cNvSpPr>
            <a:spLocks/>
          </p:cNvSpPr>
          <p:nvPr/>
        </p:nvSpPr>
        <p:spPr bwMode="auto">
          <a:xfrm>
            <a:off x="1066800" y="5410200"/>
            <a:ext cx="5943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  <a:spcBef>
                <a:spcPts val="450"/>
              </a:spcBef>
            </a:pPr>
            <a:r>
              <a:rPr lang="en-US" sz="1200" b="1" dirty="0">
                <a:solidFill>
                  <a:schemeClr val="bg1"/>
                </a:solidFill>
                <a:cs typeface="Arial Bold" charset="0"/>
                <a:sym typeface="Arial Bold" charset="0"/>
              </a:rPr>
              <a:t>GIT Leadership</a:t>
            </a:r>
          </a:p>
          <a:p>
            <a:pPr marL="39688" algn="ctr">
              <a:lnSpc>
                <a:spcPct val="80000"/>
              </a:lnSpc>
              <a:spcBef>
                <a:spcPts val="175"/>
              </a:spcBef>
            </a:pPr>
            <a:endParaRPr lang="en-US" sz="1200" b="1" dirty="0">
              <a:solidFill>
                <a:schemeClr val="bg1"/>
              </a:solidFill>
              <a:sym typeface="Arial Bold" charset="0"/>
            </a:endParaRPr>
          </a:p>
          <a:p>
            <a:pPr marL="39688">
              <a:lnSpc>
                <a:spcPct val="80000"/>
              </a:lnSpc>
              <a:spcBef>
                <a:spcPts val="413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Chair	     </a:t>
            </a:r>
            <a:r>
              <a:rPr lang="en-US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	John Maounis 	National </a:t>
            </a: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Park Service</a:t>
            </a:r>
          </a:p>
          <a:p>
            <a:pPr marL="39688">
              <a:lnSpc>
                <a:spcPct val="80000"/>
              </a:lnSpc>
              <a:spcBef>
                <a:spcPts val="413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Vice Chair </a:t>
            </a:r>
            <a:r>
              <a:rPr lang="en-US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		Kristin </a:t>
            </a: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Saunders Evans        </a:t>
            </a:r>
            <a:r>
              <a:rPr lang="en-US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	MD </a:t>
            </a: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Dept of Natural Resources</a:t>
            </a:r>
          </a:p>
          <a:p>
            <a:pPr marL="39688">
              <a:lnSpc>
                <a:spcPct val="80000"/>
              </a:lnSpc>
              <a:spcBef>
                <a:spcPts val="413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Coordinator         </a:t>
            </a:r>
            <a:r>
              <a:rPr lang="en-US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	Amy </a:t>
            </a:r>
            <a:r>
              <a:rPr lang="en-US" sz="1200" b="1" dirty="0" err="1">
                <a:solidFill>
                  <a:schemeClr val="bg1"/>
                </a:solidFill>
                <a:cs typeface="Arial" charset="0"/>
                <a:sym typeface="Arial" charset="0"/>
              </a:rPr>
              <a:t>Handen</a:t>
            </a: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 	            </a:t>
            </a:r>
            <a:r>
              <a:rPr lang="en-US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	National </a:t>
            </a: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Park Service</a:t>
            </a:r>
          </a:p>
          <a:p>
            <a:pPr marL="39688">
              <a:lnSpc>
                <a:spcPct val="80000"/>
              </a:lnSpc>
              <a:spcBef>
                <a:spcPts val="413"/>
              </a:spcBef>
            </a:pPr>
            <a:r>
              <a:rPr lang="en-US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Staffer		Sarah </a:t>
            </a: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Brzezinski                 </a:t>
            </a:r>
            <a:r>
              <a:rPr lang="en-US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	Chesapeake </a:t>
            </a:r>
            <a:r>
              <a:rPr lang="en-US" sz="1200" b="1" dirty="0">
                <a:solidFill>
                  <a:schemeClr val="bg1"/>
                </a:solidFill>
                <a:cs typeface="Arial" charset="0"/>
                <a:sym typeface="Arial" charset="0"/>
              </a:rPr>
              <a:t>Research Consortium</a:t>
            </a:r>
          </a:p>
        </p:txBody>
      </p:sp>
      <p:sp>
        <p:nvSpPr>
          <p:cNvPr id="3198" name="Line 73"/>
          <p:cNvSpPr>
            <a:spLocks noChangeShapeType="1"/>
          </p:cNvSpPr>
          <p:nvPr/>
        </p:nvSpPr>
        <p:spPr bwMode="auto">
          <a:xfrm>
            <a:off x="1143000" y="5637213"/>
            <a:ext cx="5776913" cy="158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>
            <a:off x="1295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64" name="Line 92"/>
          <p:cNvSpPr>
            <a:spLocks noChangeShapeType="1"/>
          </p:cNvSpPr>
          <p:nvPr/>
        </p:nvSpPr>
        <p:spPr bwMode="auto">
          <a:xfrm>
            <a:off x="2590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>
            <a:off x="3810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66" name="Line 94"/>
          <p:cNvSpPr>
            <a:spLocks noChangeShapeType="1"/>
          </p:cNvSpPr>
          <p:nvPr/>
        </p:nvSpPr>
        <p:spPr bwMode="auto">
          <a:xfrm>
            <a:off x="4953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>
            <a:off x="5638800" y="2895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>
            <a:off x="6629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81" name="Line 109"/>
          <p:cNvSpPr>
            <a:spLocks noChangeShapeType="1"/>
          </p:cNvSpPr>
          <p:nvPr/>
        </p:nvSpPr>
        <p:spPr bwMode="auto">
          <a:xfrm>
            <a:off x="1524000" y="4267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82" name="Line 110"/>
          <p:cNvSpPr>
            <a:spLocks noChangeShapeType="1"/>
          </p:cNvSpPr>
          <p:nvPr/>
        </p:nvSpPr>
        <p:spPr bwMode="auto">
          <a:xfrm>
            <a:off x="2743200" y="4267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83" name="Line 111"/>
          <p:cNvSpPr>
            <a:spLocks noChangeShapeType="1"/>
          </p:cNvSpPr>
          <p:nvPr/>
        </p:nvSpPr>
        <p:spPr bwMode="auto">
          <a:xfrm>
            <a:off x="3962400" y="4267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84" name="Line 112"/>
          <p:cNvSpPr>
            <a:spLocks noChangeShapeType="1"/>
          </p:cNvSpPr>
          <p:nvPr/>
        </p:nvSpPr>
        <p:spPr bwMode="auto">
          <a:xfrm>
            <a:off x="5181600" y="4267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85" name="Line 113"/>
          <p:cNvSpPr>
            <a:spLocks noChangeShapeType="1"/>
          </p:cNvSpPr>
          <p:nvPr/>
        </p:nvSpPr>
        <p:spPr bwMode="auto">
          <a:xfrm>
            <a:off x="6400800" y="4267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86" name="Line 114"/>
          <p:cNvSpPr>
            <a:spLocks noChangeShapeType="1"/>
          </p:cNvSpPr>
          <p:nvPr/>
        </p:nvSpPr>
        <p:spPr bwMode="auto">
          <a:xfrm>
            <a:off x="39624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6934200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99" name="Line 127"/>
          <p:cNvSpPr>
            <a:spLocks noChangeShapeType="1"/>
          </p:cNvSpPr>
          <p:nvPr/>
        </p:nvSpPr>
        <p:spPr bwMode="auto">
          <a:xfrm>
            <a:off x="4876800" y="838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24700" y="2133600"/>
            <a:ext cx="1104900" cy="8382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Science,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Technical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Analysis,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&amp; Reporting</a:t>
            </a:r>
          </a:p>
        </p:txBody>
      </p:sp>
      <p:sp>
        <p:nvSpPr>
          <p:cNvPr id="77839" name="Rectangle 32"/>
          <p:cNvSpPr>
            <a:spLocks noChangeArrowheads="1"/>
          </p:cNvSpPr>
          <p:nvPr/>
        </p:nvSpPr>
        <p:spPr bwMode="auto">
          <a:xfrm>
            <a:off x="990600" y="3048000"/>
            <a:ext cx="990600" cy="6096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Sustainable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 Fisheries</a:t>
            </a:r>
          </a:p>
        </p:txBody>
      </p:sp>
      <p:sp>
        <p:nvSpPr>
          <p:cNvPr id="77841" name="Rectangle 34"/>
          <p:cNvSpPr>
            <a:spLocks noChangeArrowheads="1"/>
          </p:cNvSpPr>
          <p:nvPr/>
        </p:nvSpPr>
        <p:spPr bwMode="auto">
          <a:xfrm>
            <a:off x="1752600" y="3810000"/>
            <a:ext cx="4343400" cy="304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Foster Chesapeake </a:t>
            </a:r>
            <a:r>
              <a:rPr lang="en-US" sz="1200" b="1" dirty="0" smtClean="0">
                <a:solidFill>
                  <a:schemeClr val="bg1"/>
                </a:solidFill>
              </a:rPr>
              <a:t>Stewardship GIT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00" name="Line 63"/>
          <p:cNvSpPr>
            <a:spLocks noChangeShapeType="1"/>
          </p:cNvSpPr>
          <p:nvPr/>
        </p:nvSpPr>
        <p:spPr bwMode="auto">
          <a:xfrm>
            <a:off x="3048000" y="1524000"/>
            <a:ext cx="1392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02" name="Line 8"/>
          <p:cNvSpPr>
            <a:spLocks noChangeShapeType="1"/>
          </p:cNvSpPr>
          <p:nvPr/>
        </p:nvSpPr>
        <p:spPr bwMode="auto">
          <a:xfrm>
            <a:off x="6781800" y="6858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7890" name="AutoShape 2"/>
          <p:cNvSpPr>
            <a:spLocks noChangeArrowheads="1"/>
          </p:cNvSpPr>
          <p:nvPr/>
        </p:nvSpPr>
        <p:spPr bwMode="auto">
          <a:xfrm>
            <a:off x="4070350" y="1228725"/>
            <a:ext cx="1644650" cy="447675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Management Board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7891" name="Rectangle 4"/>
          <p:cNvSpPr>
            <a:spLocks noChangeArrowheads="1"/>
          </p:cNvSpPr>
          <p:nvPr/>
        </p:nvSpPr>
        <p:spPr bwMode="auto">
          <a:xfrm>
            <a:off x="990600" y="1295400"/>
            <a:ext cx="16764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Scientific &amp; Technical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Advisory Committee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7892" name="Rectangle 5"/>
          <p:cNvSpPr>
            <a:spLocks noChangeArrowheads="1"/>
          </p:cNvSpPr>
          <p:nvPr/>
        </p:nvSpPr>
        <p:spPr bwMode="auto">
          <a:xfrm>
            <a:off x="990600" y="762000"/>
            <a:ext cx="16764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Local Government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Advisory Committee</a:t>
            </a:r>
          </a:p>
        </p:txBody>
      </p:sp>
      <p:sp>
        <p:nvSpPr>
          <p:cNvPr id="77893" name="Rectangle 6"/>
          <p:cNvSpPr>
            <a:spLocks noChangeArrowheads="1"/>
          </p:cNvSpPr>
          <p:nvPr/>
        </p:nvSpPr>
        <p:spPr bwMode="auto">
          <a:xfrm>
            <a:off x="990600" y="228600"/>
            <a:ext cx="1676400" cy="457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Citizens’ Advisory 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77895" name="Rectangle 71"/>
          <p:cNvSpPr>
            <a:spLocks noChangeArrowheads="1"/>
          </p:cNvSpPr>
          <p:nvPr/>
        </p:nvSpPr>
        <p:spPr bwMode="auto">
          <a:xfrm>
            <a:off x="3657600" y="228600"/>
            <a:ext cx="2514600" cy="6096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Chesapeake Executive Council</a:t>
            </a:r>
          </a:p>
          <a:p>
            <a:pPr algn="ctr" eaLnBrk="0" hangingPunct="0"/>
            <a:endParaRPr lang="en-US" sz="1200" b="1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Principals’ Staff Committee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7896" name="Oval 72"/>
          <p:cNvSpPr>
            <a:spLocks noChangeArrowheads="1"/>
          </p:cNvSpPr>
          <p:nvPr/>
        </p:nvSpPr>
        <p:spPr bwMode="auto">
          <a:xfrm>
            <a:off x="6781800" y="233363"/>
            <a:ext cx="1447800" cy="528638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Independent</a:t>
            </a:r>
          </a:p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Evaluator</a:t>
            </a:r>
          </a:p>
        </p:txBody>
      </p:sp>
      <p:sp>
        <p:nvSpPr>
          <p:cNvPr id="3110" name="Line 73"/>
          <p:cNvSpPr>
            <a:spLocks noChangeShapeType="1"/>
          </p:cNvSpPr>
          <p:nvPr/>
        </p:nvSpPr>
        <p:spPr bwMode="auto">
          <a:xfrm>
            <a:off x="3886200" y="533400"/>
            <a:ext cx="205740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12" name="AutoShape 75"/>
          <p:cNvCxnSpPr>
            <a:cxnSpLocks noChangeShapeType="1"/>
          </p:cNvCxnSpPr>
          <p:nvPr/>
        </p:nvCxnSpPr>
        <p:spPr bwMode="auto">
          <a:xfrm>
            <a:off x="2667000" y="1447800"/>
            <a:ext cx="381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3" name="AutoShape 76"/>
          <p:cNvCxnSpPr>
            <a:cxnSpLocks noChangeShapeType="1"/>
          </p:cNvCxnSpPr>
          <p:nvPr/>
        </p:nvCxnSpPr>
        <p:spPr bwMode="auto">
          <a:xfrm>
            <a:off x="2667000" y="990600"/>
            <a:ext cx="37306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4" name="AutoShape 77"/>
          <p:cNvCxnSpPr>
            <a:cxnSpLocks noChangeShapeType="1"/>
          </p:cNvCxnSpPr>
          <p:nvPr/>
        </p:nvCxnSpPr>
        <p:spPr bwMode="auto">
          <a:xfrm>
            <a:off x="2667000" y="533400"/>
            <a:ext cx="381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116" name="Line 79"/>
          <p:cNvSpPr>
            <a:spLocks noChangeShapeType="1"/>
          </p:cNvSpPr>
          <p:nvPr/>
        </p:nvSpPr>
        <p:spPr bwMode="auto">
          <a:xfrm>
            <a:off x="6172200" y="4572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733675" y="1752600"/>
            <a:ext cx="1624013" cy="466725"/>
          </a:xfrm>
          <a:prstGeom prst="flowChartProcess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Communications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Workgroup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4876800" y="1676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H="1">
            <a:off x="4343400" y="1981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5867400" y="3048000"/>
            <a:ext cx="1066800" cy="6096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Partnering,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Leadership,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133600" y="3048000"/>
            <a:ext cx="990600" cy="6096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Habitats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276600" y="3048000"/>
            <a:ext cx="990600" cy="6096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Water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419600" y="3048000"/>
            <a:ext cx="990600" cy="6096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Healthy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Watersheds</a:t>
            </a:r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H="1">
            <a:off x="1295400" y="2895600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74" name="Line 102"/>
          <p:cNvSpPr>
            <a:spLocks noChangeShapeType="1"/>
          </p:cNvSpPr>
          <p:nvPr/>
        </p:nvSpPr>
        <p:spPr bwMode="auto">
          <a:xfrm>
            <a:off x="4038600" y="2667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990600" y="2362200"/>
            <a:ext cx="5943600" cy="38100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Goal Implementation Teams</a:t>
            </a:r>
          </a:p>
        </p:txBody>
      </p:sp>
      <p:sp>
        <p:nvSpPr>
          <p:cNvPr id="3180" name="Line 108"/>
          <p:cNvSpPr>
            <a:spLocks noChangeShapeType="1"/>
          </p:cNvSpPr>
          <p:nvPr/>
        </p:nvSpPr>
        <p:spPr bwMode="auto">
          <a:xfrm flipH="1">
            <a:off x="1524000" y="4267200"/>
            <a:ext cx="487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209800" y="4419600"/>
            <a:ext cx="1066800" cy="609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Chesapeake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Conservation 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Corps</a:t>
            </a: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3429000" y="4419600"/>
            <a:ext cx="1066800" cy="609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Master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Watershed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Stewards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4648200" y="4419600"/>
            <a:ext cx="1066800" cy="609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Land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Conservation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Priorities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5867400" y="4419600"/>
            <a:ext cx="1066800" cy="609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Public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Access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990600" y="4419600"/>
            <a:ext cx="1066800" cy="6096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bIns="0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Education</a:t>
            </a:r>
          </a:p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Workgroup</a:t>
            </a:r>
          </a:p>
        </p:txBody>
      </p:sp>
      <p:sp>
        <p:nvSpPr>
          <p:cNvPr id="3200" name="Line 128"/>
          <p:cNvSpPr>
            <a:spLocks noChangeShapeType="1"/>
          </p:cNvSpPr>
          <p:nvPr/>
        </p:nvSpPr>
        <p:spPr bwMode="auto">
          <a:xfrm>
            <a:off x="3048000" y="457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01" name="AutoShape 77"/>
          <p:cNvCxnSpPr>
            <a:cxnSpLocks noChangeShapeType="1"/>
          </p:cNvCxnSpPr>
          <p:nvPr/>
        </p:nvCxnSpPr>
        <p:spPr bwMode="auto">
          <a:xfrm>
            <a:off x="3048000" y="457200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20403"/>
            <a:ext cx="1619934" cy="13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52400" y="76200"/>
            <a:ext cx="8763000" cy="838200"/>
          </a:xfrm>
          <a:prstGeom prst="roundRect">
            <a:avLst>
              <a:gd name="adj" fmla="val 16667"/>
            </a:avLst>
          </a:prstGeom>
          <a:solidFill>
            <a:srgbClr val="000054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Content Placeholder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974725"/>
            <a:ext cx="879792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36525"/>
            <a:ext cx="87630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Fostering Chesapeake Stewardship GIT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518160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Expand Citizen Stewardship Supporting Strategy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5486400" y="5486400"/>
            <a:ext cx="3352800" cy="1123950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5486400" y="5791200"/>
            <a:ext cx="342900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Conserve Land and Increase </a:t>
            </a:r>
          </a:p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Public Access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9030" r="1563" b="5121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" y="5105400"/>
            <a:ext cx="8229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800" dirty="0" smtClean="0"/>
              <a:t>Mid-Atlantic Elementary and Secondary Environmental Literacy Strategy:</a:t>
            </a:r>
          </a:p>
          <a:p>
            <a:pPr lvl="1"/>
            <a:r>
              <a:rPr lang="en-US" sz="2400" u="sng" dirty="0" smtClean="0">
                <a:solidFill>
                  <a:srgbClr val="002060"/>
                </a:solidFill>
                <a:cs typeface="Arial" pitchFamily="34" charset="0"/>
              </a:rPr>
              <a:t>http://chesapeakebay.noaa.gov/images/stories/hottopics/midatldraftelstrategy.pdf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SBrz\P1010322.JPG"/>
          <p:cNvPicPr>
            <a:picLocks noChangeAspect="1" noChangeArrowheads="1"/>
          </p:cNvPicPr>
          <p:nvPr/>
        </p:nvPicPr>
        <p:blipFill>
          <a:blip r:embed="rId2" cstate="print"/>
          <a:srcRect l="15822" b="15822"/>
          <a:stretch>
            <a:fillRect/>
          </a:stretch>
        </p:blipFill>
        <p:spPr bwMode="auto">
          <a:xfrm rot="720000">
            <a:off x="5595680" y="4620705"/>
            <a:ext cx="2825496" cy="211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81000" y="1143000"/>
            <a:ext cx="49530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alibri" pitchFamily="34" charset="0"/>
              </a:rPr>
              <a:t>Environmental 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Calibri" pitchFamily="34" charset="0"/>
              </a:rPr>
              <a:t>MAEOE Conference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Calibri" pitchFamily="34" charset="0"/>
              </a:rPr>
              <a:t>Regional Roundtables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Calibri" pitchFamily="34" charset="0"/>
              </a:rPr>
              <a:t>Mid-Atlantic Environmental Literacy Summit</a:t>
            </a:r>
            <a:endParaRPr lang="en-US" sz="32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Biological Sciences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latin typeface="Calibri" pitchFamily="34" charset="0"/>
              </a:rPr>
              <a:t>Marine Mammals Conf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latin typeface="Calibri" pitchFamily="34" charset="0"/>
              </a:rPr>
              <a:t>MD Streams Symposium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latin typeface="Calibri" pitchFamily="34" charset="0"/>
              </a:rPr>
              <a:t>Chesapeake Watershed Forum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52400" y="76200"/>
            <a:ext cx="8763000" cy="838200"/>
          </a:xfrm>
          <a:prstGeom prst="roundRect">
            <a:avLst>
              <a:gd name="adj" fmla="val 16667"/>
            </a:avLst>
          </a:prstGeom>
          <a:solidFill>
            <a:srgbClr val="000054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76200"/>
            <a:ext cx="8763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Professional Development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" name="Picture 4" descr="E:\SBrz\IMG_827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21647">
            <a:off x="5472994" y="1176876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E:\SBrz\IMG_718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6412" y="2590800"/>
            <a:ext cx="2085975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SBrz\IMG_553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99115">
            <a:off x="5595106" y="4606949"/>
            <a:ext cx="2825750" cy="211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04800" y="1143000"/>
            <a:ext cx="50292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alibri" pitchFamily="34" charset="0"/>
              </a:rPr>
              <a:t>Graduate School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 smtClean="0">
                <a:latin typeface="Calibri" pitchFamily="34" charset="0"/>
              </a:rPr>
              <a:t>Zoology, ecology, or marine biology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 smtClean="0">
                <a:latin typeface="Calibri" pitchFamily="34" charset="0"/>
              </a:rPr>
              <a:t>Conservation of marine mammals, reptiles, birds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alibri" pitchFamily="34" charset="0"/>
              </a:rPr>
              <a:t>Pursue a career that combines research and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alibri" pitchFamily="34" charset="0"/>
              </a:rPr>
              <a:t>Explore the world at home and abroad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52400" y="76200"/>
            <a:ext cx="8763000" cy="838200"/>
          </a:xfrm>
          <a:prstGeom prst="roundRect">
            <a:avLst>
              <a:gd name="adj" fmla="val 16667"/>
            </a:avLst>
          </a:prstGeom>
          <a:solidFill>
            <a:srgbClr val="000054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763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smtClean="0">
                <a:solidFill>
                  <a:schemeClr val="bg1"/>
                </a:solidFill>
                <a:latin typeface="Calibri" pitchFamily="34" charset="0"/>
              </a:rPr>
              <a:t>The Road Ahead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4" descr="E:\SBrz\IMG_827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921647">
            <a:off x="5472994" y="1176877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E:\SBrz\IMG_7183.JPG"/>
          <p:cNvPicPr>
            <a:picLocks noChangeAspect="1" noChangeArrowheads="1"/>
          </p:cNvPicPr>
          <p:nvPr/>
        </p:nvPicPr>
        <p:blipFill>
          <a:blip r:embed="rId4" cstate="print"/>
          <a:srcRect l="10484" r="2419"/>
          <a:stretch>
            <a:fillRect/>
          </a:stretch>
        </p:blipFill>
        <p:spPr bwMode="auto">
          <a:xfrm rot="16200000">
            <a:off x="6515100" y="2781300"/>
            <a:ext cx="2743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Questions?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467600" y="6477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Smith Island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5715000"/>
            <a:ext cx="5105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Sarah Brzezinski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410-260-2494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+mj-ea"/>
                <a:cs typeface="+mj-cs"/>
              </a:rPr>
              <a:t>Sarah_Brzezinski@partner.nps.gov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211</Words>
  <Application>Microsoft Office PowerPoint</Application>
  <PresentationFormat>On-screen Show (4:3)</PresentationFormat>
  <Paragraphs>94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CRC Staffer Update</vt:lpstr>
      <vt:lpstr>Slide 2</vt:lpstr>
      <vt:lpstr>Slide 3</vt:lpstr>
      <vt:lpstr>Slide 4</vt:lpstr>
      <vt:lpstr>Slide 5</vt:lpstr>
      <vt:lpstr>Slide 6</vt:lpstr>
      <vt:lpstr>Slide 7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 Staffer Update</dc:title>
  <dc:creator>sbrzezinski</dc:creator>
  <cp:lastModifiedBy>gardnern</cp:lastModifiedBy>
  <cp:revision>29</cp:revision>
  <dcterms:created xsi:type="dcterms:W3CDTF">2011-12-09T20:34:57Z</dcterms:created>
  <dcterms:modified xsi:type="dcterms:W3CDTF">2011-12-13T14:23:54Z</dcterms:modified>
</cp:coreProperties>
</file>