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7" r:id="rId3"/>
    <p:sldId id="287" r:id="rId4"/>
    <p:sldId id="261" r:id="rId5"/>
    <p:sldId id="259" r:id="rId6"/>
    <p:sldId id="288" r:id="rId7"/>
    <p:sldId id="289" r:id="rId8"/>
    <p:sldId id="290" r:id="rId9"/>
    <p:sldId id="291" r:id="rId10"/>
    <p:sldId id="292" r:id="rId11"/>
    <p:sldId id="265" r:id="rId12"/>
    <p:sldId id="262" r:id="rId13"/>
    <p:sldId id="267" r:id="rId14"/>
    <p:sldId id="300" r:id="rId15"/>
    <p:sldId id="274" r:id="rId16"/>
    <p:sldId id="276" r:id="rId17"/>
    <p:sldId id="275" r:id="rId18"/>
    <p:sldId id="293" r:id="rId19"/>
    <p:sldId id="294" r:id="rId20"/>
    <p:sldId id="263" r:id="rId21"/>
    <p:sldId id="281" r:id="rId22"/>
    <p:sldId id="297" r:id="rId23"/>
    <p:sldId id="277" r:id="rId24"/>
    <p:sldId id="278" r:id="rId25"/>
    <p:sldId id="279" r:id="rId26"/>
    <p:sldId id="280" r:id="rId27"/>
    <p:sldId id="302" r:id="rId28"/>
    <p:sldId id="260" r:id="rId29"/>
    <p:sldId id="298" r:id="rId30"/>
    <p:sldId id="301" r:id="rId31"/>
    <p:sldId id="282" r:id="rId32"/>
    <p:sldId id="283" r:id="rId33"/>
    <p:sldId id="299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790" autoAdjust="0"/>
  </p:normalViewPr>
  <p:slideViewPr>
    <p:cSldViewPr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596"/>
    </p:cViewPr>
  </p:sorterViewPr>
  <p:notesViewPr>
    <p:cSldViewPr>
      <p:cViewPr varScale="1">
        <p:scale>
          <a:sx n="62" d="100"/>
          <a:sy n="62" d="100"/>
        </p:scale>
        <p:origin x="-182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E7FC8-C0DF-4A07-81A8-4D58D484852A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D92A7-E77B-4F76-8760-28BA83F6FB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Cook Point Oyster Bar, Choptank River</a:t>
            </a:r>
          </a:p>
          <a:p>
            <a:r>
              <a:rPr lang="en-US" dirty="0" smtClean="0"/>
              <a:t>Demonstration of our data from multi-beam sonar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D92A7-E77B-4F76-8760-28BA83F6FB8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A6FA-BA83-49CC-BBA1-415C6C9B3B6F}" type="datetimeFigureOut">
              <a:rPr lang="en-US" smtClean="0"/>
              <a:pPr/>
              <a:t>12/13/2011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3638C-E31B-48AE-A9CD-6E87B76E7D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Gill Sans MT" pitchFamily="34" charset="0"/>
              </a:rPr>
              <a:t>NCBO Science:  Current and Future Efforts</a:t>
            </a:r>
            <a:endParaRPr lang="en-US" dirty="0">
              <a:solidFill>
                <a:schemeClr val="tx1">
                  <a:lumMod val="85000"/>
                </a:schemeClr>
              </a:solidFill>
              <a:latin typeface="Gill Sans MT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648200"/>
            <a:ext cx="6400800" cy="1295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 MT" pitchFamily="34" charset="0"/>
              </a:rPr>
              <a:t>Michael Ford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Acting Ecosystem Science Manager</a:t>
            </a:r>
          </a:p>
          <a:p>
            <a:pPr algn="l"/>
            <a:r>
              <a:rPr lang="en-US" sz="2000" dirty="0" smtClean="0">
                <a:solidFill>
                  <a:schemeClr val="tx1">
                    <a:lumMod val="85000"/>
                  </a:schemeClr>
                </a:solidFill>
              </a:rPr>
              <a:t>NOAA Chesapeake Bay Office</a:t>
            </a:r>
            <a:endParaRPr lang="en-US" sz="20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438400"/>
            <a:ext cx="6096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e_multibeam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483883"/>
            <a:ext cx="5029200" cy="3890234"/>
          </a:xfrm>
          <a:prstGeom prst="rect">
            <a:avLst/>
          </a:prstGeom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mford\Desktop\cp_map_prelim_bat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599"/>
            <a:ext cx="4887191" cy="6324601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Integrated Habitat Assessment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Pre- and Post-Restoration Habitat Assessment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Guiding information for oyster restoration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Synchronized with states, agencies to provide side-scan (broad), multi-beam (fine), video, and direct population assessments (spatially-explicit demographics) to support oyster restoration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Following consistent process to characterize bottom habitat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Present application is for guiding oyster reef restoration</a:t>
            </a:r>
          </a:p>
          <a:p>
            <a:pPr lvl="1"/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51530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867400" y="990600"/>
            <a:ext cx="3201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Design for Integrated Ocean </a:t>
            </a:r>
          </a:p>
          <a:p>
            <a:r>
              <a:rPr lang="en-US" dirty="0" smtClean="0">
                <a:latin typeface="Gill Sans MT" pitchFamily="34" charset="0"/>
              </a:rPr>
              <a:t>Observations: Not too far from </a:t>
            </a:r>
          </a:p>
          <a:p>
            <a:r>
              <a:rPr lang="en-US" dirty="0" smtClean="0">
                <a:latin typeface="Gill Sans MT" pitchFamily="34" charset="0"/>
              </a:rPr>
              <a:t>reality.   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As we work, </a:t>
            </a:r>
          </a:p>
          <a:p>
            <a:r>
              <a:rPr lang="en-US" dirty="0" smtClean="0">
                <a:latin typeface="Gill Sans MT" pitchFamily="34" charset="0"/>
              </a:rPr>
              <a:t>We ask ourselves ‘Are we </a:t>
            </a:r>
          </a:p>
          <a:p>
            <a:r>
              <a:rPr lang="en-US" dirty="0" smtClean="0">
                <a:latin typeface="Gill Sans MT" pitchFamily="34" charset="0"/>
              </a:rPr>
              <a:t>making the best use of </a:t>
            </a:r>
          </a:p>
          <a:p>
            <a:r>
              <a:rPr lang="en-US" dirty="0" smtClean="0">
                <a:latin typeface="Gill Sans MT" pitchFamily="34" charset="0"/>
              </a:rPr>
              <a:t>our observatories? ‘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718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5405"/>
          <a:stretch>
            <a:fillRect/>
          </a:stretch>
        </p:blipFill>
        <p:spPr bwMode="auto">
          <a:xfrm>
            <a:off x="3276600" y="2781300"/>
            <a:ext cx="56959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19400"/>
            <a:ext cx="2524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91000" y="685800"/>
            <a:ext cx="48139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Launch of 10</a:t>
            </a:r>
            <a:r>
              <a:rPr lang="en-US" baseline="30000" dirty="0" smtClean="0">
                <a:latin typeface="Gill Sans MT" pitchFamily="34" charset="0"/>
              </a:rPr>
              <a:t>th</a:t>
            </a:r>
            <a:r>
              <a:rPr lang="en-US" dirty="0" smtClean="0">
                <a:latin typeface="Gill Sans MT" pitchFamily="34" charset="0"/>
              </a:rPr>
              <a:t> and ‘final’ buoy in the array</a:t>
            </a:r>
          </a:p>
          <a:p>
            <a:r>
              <a:rPr lang="en-US" dirty="0" smtClean="0">
                <a:latin typeface="Gill Sans MT" pitchFamily="34" charset="0"/>
              </a:rPr>
              <a:t>Perhaps a shift from construction to </a:t>
            </a:r>
          </a:p>
          <a:p>
            <a:r>
              <a:rPr lang="en-US" dirty="0" smtClean="0">
                <a:latin typeface="Gill Sans MT" pitchFamily="34" charset="0"/>
              </a:rPr>
              <a:t>Synthesis and analysis.  </a:t>
            </a:r>
          </a:p>
          <a:p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Preparing methods to engage science community</a:t>
            </a:r>
          </a:p>
          <a:p>
            <a:r>
              <a:rPr lang="en-US" dirty="0" smtClean="0">
                <a:latin typeface="Gill Sans MT" pitchFamily="34" charset="0"/>
              </a:rPr>
              <a:t>as well as public to use buoy datasets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6623" r="12500" b="2338"/>
          <a:stretch>
            <a:fillRect/>
          </a:stretch>
        </p:blipFill>
        <p:spPr bwMode="auto">
          <a:xfrm>
            <a:off x="1143000" y="533400"/>
            <a:ext cx="7086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48488" y="5486400"/>
            <a:ext cx="7814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Example: DNR surveys are a consistent mainstay of observations invaluable to the</a:t>
            </a:r>
          </a:p>
          <a:p>
            <a:r>
              <a:rPr lang="en-US" dirty="0" smtClean="0">
                <a:latin typeface="Gill Sans MT" pitchFamily="34" charset="0"/>
              </a:rPr>
              <a:t>community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38622" y="5181600"/>
            <a:ext cx="691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Starting to enjoy and utilize the benefits of continuous data streams for </a:t>
            </a:r>
          </a:p>
          <a:p>
            <a:r>
              <a:rPr lang="en-US" dirty="0" smtClean="0"/>
              <a:t>hypoxia (above) and other key parameters throughout the season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84201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57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609600"/>
            <a:ext cx="75723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90600" y="5638800"/>
            <a:ext cx="7057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Moving toward expressing changes in Bay Conditions  along with the best</a:t>
            </a:r>
          </a:p>
          <a:p>
            <a:r>
              <a:rPr lang="en-US" dirty="0" smtClean="0">
                <a:latin typeface="Gill Sans MT" pitchFamily="34" charset="0"/>
              </a:rPr>
              <a:t>baseline to provide anomaly detection.  Year after year, our story should</a:t>
            </a:r>
          </a:p>
          <a:p>
            <a:r>
              <a:rPr lang="en-US" dirty="0" smtClean="0">
                <a:latin typeface="Gill Sans MT" pitchFamily="34" charset="0"/>
              </a:rPr>
              <a:t>become richer and richer.  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Background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Focus, and a New </a:t>
            </a:r>
            <a:r>
              <a:rPr lang="en-US" dirty="0">
                <a:latin typeface="Gill Sans MT" pitchFamily="34" charset="0"/>
              </a:rPr>
              <a:t>D</a:t>
            </a:r>
            <a:r>
              <a:rPr lang="en-US" dirty="0" smtClean="0">
                <a:latin typeface="Gill Sans MT" pitchFamily="34" charset="0"/>
              </a:rPr>
              <a:t>ialog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Toward a well-targeted scientific portfolio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Responsiveness to mandates by embracing innovation and the best of the scientific community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Emphasis on analysis through in-house and external capacities – get the results out there</a:t>
            </a:r>
            <a:endParaRPr lang="en-US" dirty="0">
              <a:latin typeface="Gill Sans MT" pitchFamily="34" charset="0"/>
            </a:endParaRPr>
          </a:p>
          <a:p>
            <a:pPr lvl="1"/>
            <a:r>
              <a:rPr lang="en-US" dirty="0" smtClean="0">
                <a:latin typeface="Gill Sans MT" pitchFamily="34" charset="0"/>
              </a:rPr>
              <a:t>Looking forward to a robust, two-way conversation with STAC to answer science and technical questions facing NCBO and its partners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Observations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Evolution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With the 10</a:t>
            </a:r>
            <a:r>
              <a:rPr lang="en-US" baseline="30000" dirty="0" smtClean="0">
                <a:latin typeface="Gill Sans MT" pitchFamily="34" charset="0"/>
              </a:rPr>
              <a:t>th</a:t>
            </a:r>
            <a:r>
              <a:rPr lang="en-US" dirty="0" smtClean="0">
                <a:latin typeface="Gill Sans MT" pitchFamily="34" charset="0"/>
              </a:rPr>
              <a:t> buoy launched, no new stations are planned – attention to perfecting O&amp;M, data streams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Satellites, buoys, in situ work used to analyze Bay conditions and publish to web, etc. as the season progressed (salinity, sediment, chl a, oxygen)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Maintained and expanded connections with other parts of NOAA, NASA to improve performance of satellite image products, in situ sampling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ject 1"/>
          <p:cNvPicPr>
            <a:picLocks noChangeArrowheads="1"/>
          </p:cNvPicPr>
          <p:nvPr/>
        </p:nvPicPr>
        <p:blipFill>
          <a:blip r:embed="rId2" cstate="print"/>
          <a:srcRect t="-87" b="-105"/>
          <a:stretch>
            <a:fillRect/>
          </a:stretch>
        </p:blipFill>
        <p:spPr bwMode="auto">
          <a:xfrm>
            <a:off x="76200" y="76200"/>
            <a:ext cx="4191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48200" y="762000"/>
            <a:ext cx="39624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Gill Sans MT" pitchFamily="34" charset="0"/>
              </a:rPr>
              <a:t>Parameters to be measured at each station include: </a:t>
            </a:r>
          </a:p>
          <a:p>
            <a:endParaRPr lang="en-US" sz="1400" dirty="0">
              <a:latin typeface="Gill Sans MT" pitchFamily="34" charset="0"/>
            </a:endParaRPr>
          </a:p>
          <a:p>
            <a:r>
              <a:rPr lang="en-US" sz="1400" dirty="0">
                <a:latin typeface="Gill Sans MT" pitchFamily="34" charset="0"/>
              </a:rPr>
              <a:t>Instrument-based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CTD (yields temperature, salinity, depth), pH, chlorophyll, dissolved oxygen, and turbidity) – [NOAA and others]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Light spectra over the whole water column  - hyperspectral -[NASA]</a:t>
            </a:r>
          </a:p>
          <a:p>
            <a:r>
              <a:rPr lang="en-US" sz="1400" dirty="0">
                <a:latin typeface="Gill Sans MT" pitchFamily="34" charset="0"/>
              </a:rPr>
              <a:t> </a:t>
            </a:r>
          </a:p>
          <a:p>
            <a:r>
              <a:rPr lang="en-US" sz="1400" dirty="0">
                <a:latin typeface="Gill Sans MT" pitchFamily="34" charset="0"/>
              </a:rPr>
              <a:t>Water sample (bottle or pumped) -based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Nutrients [UMD]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Primary Production, Respiration [UMD]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Phytoplankton (algal) pigments, dissolved organic, carbon, particulate organic carbon [UMD, NASA]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Phytoplankton DNA, phytoplankton size spectra [UMD]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Source tracking with fluorescence indicators and stable isotopes. 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Bacteria samples [UMD]</a:t>
            </a:r>
          </a:p>
          <a:p>
            <a:r>
              <a:rPr lang="en-US" sz="1400" dirty="0">
                <a:latin typeface="Gill Sans MT" pitchFamily="34" charset="0"/>
              </a:rPr>
              <a:t>Net tow-based</a:t>
            </a:r>
          </a:p>
          <a:p>
            <a:pPr lvl="1"/>
            <a:r>
              <a:rPr lang="en-US" sz="1400" dirty="0">
                <a:latin typeface="Gill Sans MT" pitchFamily="34" charset="0"/>
              </a:rPr>
              <a:t>Plankton collection with nets [UMD – HPL]</a:t>
            </a:r>
          </a:p>
          <a:p>
            <a:endParaRPr lang="en-US" sz="1000" dirty="0">
              <a:latin typeface="Gill Sans M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659946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true250_CB_20110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0113"/>
            <a:ext cx="4752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true250_CB_201109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900113"/>
            <a:ext cx="47529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tsm_CB_20110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476250"/>
            <a:ext cx="61531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sm_CB_201109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476250"/>
            <a:ext cx="61531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607145"/>
            <a:ext cx="7543800" cy="503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Future Efforts and Key Questions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Routine Updates to Bay Conditions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447800"/>
            <a:ext cx="5081588" cy="340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308546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Future effort to synthesize </a:t>
            </a:r>
          </a:p>
          <a:p>
            <a:r>
              <a:rPr lang="en-US" dirty="0" smtClean="0">
                <a:latin typeface="Gill Sans MT" pitchFamily="34" charset="0"/>
              </a:rPr>
              <a:t>information on a regular effort</a:t>
            </a:r>
          </a:p>
          <a:p>
            <a:r>
              <a:rPr lang="en-US" dirty="0" smtClean="0">
                <a:latin typeface="Gill Sans MT" pitchFamily="34" charset="0"/>
              </a:rPr>
              <a:t>to describe changes in context.</a:t>
            </a:r>
          </a:p>
          <a:p>
            <a:endParaRPr lang="en-US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temperature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salinity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chlorophyll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dissolved oxygen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turbidity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etc.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410200"/>
            <a:ext cx="852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Shift to improve the ‘dialog’ with our stakeholders by adding a synthetic characterization </a:t>
            </a:r>
          </a:p>
          <a:p>
            <a:r>
              <a:rPr lang="en-US" dirty="0" smtClean="0">
                <a:latin typeface="Gill Sans MT" pitchFamily="34" charset="0"/>
              </a:rPr>
              <a:t>of conditions – the most basic (and realistic) step toward ecological forecasting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Ecosystem Science at NCBO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Gill Sans MT" pitchFamily="34" charset="0"/>
              </a:rPr>
              <a:t>My background &amp; the ecosystem science manager role</a:t>
            </a:r>
          </a:p>
          <a:p>
            <a:r>
              <a:rPr lang="en-US" dirty="0" smtClean="0">
                <a:latin typeface="Gill Sans MT" pitchFamily="34" charset="0"/>
              </a:rPr>
              <a:t>Within the Ecosystem Science (ES) Branch: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Buoy observations, integrated observations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Habitat assessment, bottom characterization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Ecosystem modeling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Satellite remote sensing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SYNTHESIS, INTEGRATION</a:t>
            </a:r>
          </a:p>
          <a:p>
            <a:r>
              <a:rPr lang="en-US" dirty="0" smtClean="0">
                <a:latin typeface="Gill Sans MT" pitchFamily="34" charset="0"/>
              </a:rPr>
              <a:t>ES strives to work in concert with Fisheries Science Research Program grants </a:t>
            </a:r>
            <a:r>
              <a:rPr lang="en-US" sz="2400" dirty="0" smtClean="0">
                <a:latin typeface="Gill Sans MT" pitchFamily="34" charset="0"/>
              </a:rPr>
              <a:t>(~$1.5M)</a:t>
            </a:r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ES connects with Coastal and Living Marine Resources, Environmental Literacy Branches at NCBO to enhance science to application and broader impacts of the work </a:t>
            </a:r>
          </a:p>
          <a:p>
            <a:endParaRPr lang="en-US" dirty="0" smtClean="0">
              <a:latin typeface="Gill Sans MT" pitchFamily="34" charset="0"/>
            </a:endParaRPr>
          </a:p>
          <a:p>
            <a:pPr lvl="1">
              <a:buNone/>
            </a:pPr>
            <a:endParaRPr lang="en-US" dirty="0" smtClean="0">
              <a:latin typeface="Gill Sans MT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Synchrony in DO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447800"/>
            <a:ext cx="2819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With EPA, USGS, and</a:t>
            </a:r>
          </a:p>
          <a:p>
            <a:r>
              <a:rPr lang="en-US" dirty="0" smtClean="0">
                <a:latin typeface="Gill Sans MT" pitchFamily="34" charset="0"/>
              </a:rPr>
              <a:t>other partners NCBO </a:t>
            </a:r>
          </a:p>
          <a:p>
            <a:r>
              <a:rPr lang="en-US" dirty="0" smtClean="0">
                <a:latin typeface="Gill Sans MT" pitchFamily="34" charset="0"/>
              </a:rPr>
              <a:t>looks to integrate</a:t>
            </a:r>
          </a:p>
          <a:p>
            <a:r>
              <a:rPr lang="en-US" dirty="0" smtClean="0">
                <a:latin typeface="Gill Sans MT" pitchFamily="34" charset="0"/>
              </a:rPr>
              <a:t>continuous DO</a:t>
            </a:r>
          </a:p>
          <a:p>
            <a:r>
              <a:rPr lang="en-US" dirty="0" smtClean="0">
                <a:latin typeface="Gill Sans MT" pitchFamily="34" charset="0"/>
              </a:rPr>
              <a:t>measurements into </a:t>
            </a:r>
          </a:p>
          <a:p>
            <a:r>
              <a:rPr lang="en-US" dirty="0" smtClean="0">
                <a:latin typeface="Gill Sans MT" pitchFamily="34" charset="0"/>
              </a:rPr>
              <a:t>mainstream Bay indicators, </a:t>
            </a:r>
          </a:p>
          <a:p>
            <a:r>
              <a:rPr lang="en-US" dirty="0" smtClean="0">
                <a:latin typeface="Gill Sans MT" pitchFamily="34" charset="0"/>
              </a:rPr>
              <a:t>calculations.  </a:t>
            </a:r>
          </a:p>
          <a:p>
            <a:endParaRPr lang="en-US" dirty="0" smtClean="0">
              <a:latin typeface="Gill Sans MT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linking non-tidal, tidal  </a:t>
            </a:r>
          </a:p>
          <a:p>
            <a:r>
              <a:rPr lang="en-US" dirty="0" smtClean="0">
                <a:latin typeface="Gill Sans MT" pitchFamily="34" charset="0"/>
              </a:rPr>
              <a:t>  systems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data integration under </a:t>
            </a:r>
          </a:p>
          <a:p>
            <a:r>
              <a:rPr lang="en-US" dirty="0" smtClean="0">
                <a:latin typeface="Gill Sans MT" pitchFamily="34" charset="0"/>
              </a:rPr>
              <a:t>  CBP enterprise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Executive Order Goal 2012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36" y="5754469"/>
            <a:ext cx="8383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Starting with DO and quickly moving to ancillary measurements and beyond, this effort </a:t>
            </a:r>
          </a:p>
          <a:p>
            <a:r>
              <a:rPr lang="en-US" dirty="0" smtClean="0">
                <a:latin typeface="Gill Sans MT" pitchFamily="34" charset="0"/>
              </a:rPr>
              <a:t>should be a step toward open interagency, cross-partner collaboration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5240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itchFamily="34" charset="0"/>
              </a:rPr>
              <a:t>Ecosystem-level thinking – oysters, etc.</a:t>
            </a:r>
            <a:endParaRPr lang="en-US" dirty="0">
              <a:latin typeface="Gill Sans MT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mford\Desktop\cp_map_prelim_bat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421081" cy="313316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269653"/>
            <a:ext cx="5105400" cy="158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19200"/>
            <a:ext cx="2606356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00400" y="1676400"/>
            <a:ext cx="2707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MT" pitchFamily="34" charset="0"/>
              </a:rPr>
              <a:t>Moving beyond simple pre-</a:t>
            </a:r>
          </a:p>
          <a:p>
            <a:r>
              <a:rPr lang="en-US" dirty="0" smtClean="0">
                <a:latin typeface="Gill Sans MT" pitchFamily="34" charset="0"/>
              </a:rPr>
              <a:t>restoration mapping and</a:t>
            </a:r>
          </a:p>
          <a:p>
            <a:r>
              <a:rPr lang="en-US" dirty="0" smtClean="0">
                <a:latin typeface="Gill Sans MT" pitchFamily="34" charset="0"/>
              </a:rPr>
              <a:t>into comparative studies/</a:t>
            </a:r>
          </a:p>
          <a:p>
            <a:r>
              <a:rPr lang="en-US" dirty="0" smtClean="0">
                <a:latin typeface="Gill Sans MT" pitchFamily="34" charset="0"/>
              </a:rPr>
              <a:t>analyses for oysters, etc.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267200"/>
            <a:ext cx="53324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Restored versus ‘un-restored’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Ecosystem services – ecological (processes) &amp; human </a:t>
            </a:r>
          </a:p>
          <a:p>
            <a:r>
              <a:rPr lang="en-US" dirty="0" smtClean="0">
                <a:latin typeface="Gill Sans MT" pitchFamily="34" charset="0"/>
              </a:rPr>
              <a:t>   interactions.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Scale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Relationship to fisheries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Gill Sans MT" pitchFamily="34" charset="0"/>
              </a:rPr>
              <a:t> What works and why  </a:t>
            </a:r>
          </a:p>
          <a:p>
            <a:r>
              <a:rPr lang="en-US" dirty="0" smtClean="0">
                <a:latin typeface="Gill Sans MT" pitchFamily="34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itchFamily="34" charset="0"/>
              </a:rPr>
              <a:t>The Gap – Chesapeake Bay Plankton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Restart the plankton survey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Update information for ecological thinking, models, connecting the primary productivity to upper trophic levels.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Getting at the impacts of changes in coastal oceanography we can now see clearly 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Smart cruises – more comprehensive sampling for all partners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Genomic, microbial, phytoplankton, optics, jellyfish, jellyfish, jellyfish </a:t>
            </a:r>
            <a:endParaRPr lang="en-US" dirty="0">
              <a:latin typeface="Gill Sans MT" pitchFamily="34" charset="0"/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Gill Sans MT" pitchFamily="34" charset="0"/>
              </a:rPr>
              <a:t>The Gap – Chesapeake Bay Plankton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i="1" dirty="0" smtClean="0">
                <a:latin typeface="Gill Sans MT" pitchFamily="34" charset="0"/>
              </a:rPr>
              <a:t>Some key questions need attention:</a:t>
            </a:r>
          </a:p>
          <a:p>
            <a:r>
              <a:rPr lang="en-US" dirty="0" smtClean="0">
                <a:latin typeface="Gill Sans MT" pitchFamily="34" charset="0"/>
              </a:rPr>
              <a:t>What is the management utility of a zooplankton survey throughout the Bay? – a clear articulation of the application to the management community - toward a business case.  </a:t>
            </a:r>
          </a:p>
          <a:p>
            <a:r>
              <a:rPr lang="en-US" dirty="0" smtClean="0">
                <a:latin typeface="Gill Sans MT" pitchFamily="34" charset="0"/>
              </a:rPr>
              <a:t>How will the community ensure separate sample processing labs are being comparable?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Regional plankton processing center established</a:t>
            </a:r>
          </a:p>
          <a:p>
            <a:r>
              <a:rPr lang="en-US" dirty="0" smtClean="0">
                <a:latin typeface="Gill Sans MT" pitchFamily="34" charset="0"/>
              </a:rPr>
              <a:t>Survey design</a:t>
            </a:r>
          </a:p>
          <a:p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Michael Ford</a:t>
            </a:r>
          </a:p>
          <a:p>
            <a:pPr algn="ctr">
              <a:buNone/>
            </a:pPr>
            <a:r>
              <a:rPr lang="en-US" dirty="0" smtClean="0"/>
              <a:t>michael.ford@noaa.gov</a:t>
            </a:r>
          </a:p>
          <a:p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19800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Vision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Gill Sans MT" pitchFamily="34" charset="0"/>
              </a:rPr>
              <a:t>NCBO believes that an </a:t>
            </a:r>
            <a:r>
              <a:rPr lang="en-US" dirty="0" smtClean="0">
                <a:solidFill>
                  <a:srgbClr val="FFC000"/>
                </a:solidFill>
                <a:latin typeface="Gill Sans MT" pitchFamily="34" charset="0"/>
              </a:rPr>
              <a:t>inter-disciplinary approach at multiple scales </a:t>
            </a:r>
            <a:r>
              <a:rPr lang="en-US" dirty="0" smtClean="0">
                <a:latin typeface="Gill Sans MT" pitchFamily="34" charset="0"/>
              </a:rPr>
              <a:t>is the best strategy for Bay issues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NOAA characteristics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Diverse capabilities (e.g., satellite observations)</a:t>
            </a:r>
          </a:p>
          <a:p>
            <a:pPr lvl="2"/>
            <a:r>
              <a:rPr lang="en-US" dirty="0" smtClean="0">
                <a:latin typeface="Gill Sans MT" pitchFamily="34" charset="0"/>
              </a:rPr>
              <a:t>Bay-wide, regional, shelf scale activities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Partners as collaborators, co-PIs</a:t>
            </a:r>
          </a:p>
          <a:p>
            <a:pPr lvl="1"/>
            <a:endParaRPr lang="en-US" dirty="0" smtClean="0">
              <a:latin typeface="Gill Sans MT" pitchFamily="34" charset="0"/>
            </a:endParaRPr>
          </a:p>
          <a:p>
            <a:r>
              <a:rPr lang="en-US" dirty="0" smtClean="0">
                <a:latin typeface="Gill Sans MT" pitchFamily="34" charset="0"/>
              </a:rPr>
              <a:t>Carrying this vision to 2012 projects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Current Efforts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Pre- and Post-Restoration Habitat Assessment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Oyster focus</a:t>
            </a:r>
          </a:p>
          <a:p>
            <a:r>
              <a:rPr lang="en-US" dirty="0" smtClean="0">
                <a:latin typeface="Gill Sans MT" pitchFamily="34" charset="0"/>
              </a:rPr>
              <a:t>Integrated Observations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Evolution of CBIBS</a:t>
            </a:r>
          </a:p>
          <a:p>
            <a:r>
              <a:rPr lang="en-US" dirty="0" smtClean="0">
                <a:latin typeface="Gill Sans MT" pitchFamily="34" charset="0"/>
              </a:rPr>
              <a:t>Incident Response Success</a:t>
            </a:r>
          </a:p>
          <a:p>
            <a:pPr lvl="1"/>
            <a:r>
              <a:rPr lang="en-US" dirty="0" smtClean="0">
                <a:latin typeface="Gill Sans MT" pitchFamily="34" charset="0"/>
              </a:rPr>
              <a:t>Hurricane Irene, Tropical Storm Lee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ad_sss_MG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483882"/>
            <a:ext cx="5029200" cy="3890235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883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1 The image shows a side scan sonar survey over a layer of bathymetry on Sandy Hill in the Choptank River by Maryland Geological Survey.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 the side scan image, darker shades represent hard, coarse bottom (e.g., shell); lighter shades represent fine, soft bottom (e.g., silts). Data courtesy of Maryland Geological Survey.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nthic_Habitat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132522"/>
            <a:ext cx="5943600" cy="4592955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2. The image depicts a GIS polygon layer of oyster bottom surface type which is a product of the Broad Scale assessment. Data courtesy of Maryland Geological Survey.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oad_fine_comb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483882"/>
            <a:ext cx="5029200" cy="3890235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3934"/>
            <a:ext cx="76258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 This image shows a multibeam bathymetric survey over a portion of the side scan sonar survey. The purple/blue represents deeper water (15m). 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 gray/white represents the more shoal water (3m). Multibeam data courtesy of NCBO Habitat Assessment Team.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MS_Figure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200150"/>
            <a:ext cx="5943600" cy="4457700"/>
          </a:xfrm>
          <a:prstGeom prst="rect">
            <a:avLst/>
          </a:prstGeom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4 Multibeam surface of oyster habitat created with 0.5m grid of soundings with video groundtruth inset. Photo courtesy of NCBO Habitat Assessment Team.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48375"/>
            <a:ext cx="8096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1040</Words>
  <Application>Microsoft Office PowerPoint</Application>
  <PresentationFormat>On-screen Show (4:3)</PresentationFormat>
  <Paragraphs>149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NCBO Science:  Current and Future Efforts</vt:lpstr>
      <vt:lpstr>Background</vt:lpstr>
      <vt:lpstr>Ecosystem Science at NCBO</vt:lpstr>
      <vt:lpstr>Vision</vt:lpstr>
      <vt:lpstr>Current Efforts</vt:lpstr>
      <vt:lpstr>Slide 6</vt:lpstr>
      <vt:lpstr>Slide 7</vt:lpstr>
      <vt:lpstr>Slide 8</vt:lpstr>
      <vt:lpstr>Slide 9</vt:lpstr>
      <vt:lpstr>Slide 10</vt:lpstr>
      <vt:lpstr>Slide 11</vt:lpstr>
      <vt:lpstr>Integrated Habitat Assessment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Observations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Future Efforts and Key Questions</vt:lpstr>
      <vt:lpstr>Routine Updates to Bay Conditions</vt:lpstr>
      <vt:lpstr>Synchrony in DO</vt:lpstr>
      <vt:lpstr>Ecosystem-level thinking – oysters, etc.</vt:lpstr>
      <vt:lpstr>The Gap – Chesapeake Bay Plankton</vt:lpstr>
      <vt:lpstr>The Gap – Chesapeake Bay Plankton</vt:lpstr>
      <vt:lpstr>Slide 34</vt:lpstr>
    </vt:vector>
  </TitlesOfParts>
  <Company>NCBO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NCBO Science:  Current and Future Efforts</dc:title>
  <dc:creator>Mike Ford</dc:creator>
  <cp:lastModifiedBy>SI User</cp:lastModifiedBy>
  <cp:revision>57</cp:revision>
  <dcterms:created xsi:type="dcterms:W3CDTF">2011-12-12T18:46:34Z</dcterms:created>
  <dcterms:modified xsi:type="dcterms:W3CDTF">2011-12-13T13:22:11Z</dcterms:modified>
</cp:coreProperties>
</file>