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75" r:id="rId5"/>
    <p:sldId id="276" r:id="rId6"/>
    <p:sldId id="262" r:id="rId7"/>
    <p:sldId id="268" r:id="rId8"/>
    <p:sldId id="264" r:id="rId9"/>
    <p:sldId id="265" r:id="rId10"/>
    <p:sldId id="266" r:id="rId11"/>
    <p:sldId id="267" r:id="rId12"/>
    <p:sldId id="269" r:id="rId13"/>
    <p:sldId id="270" r:id="rId14"/>
    <p:sldId id="272" r:id="rId15"/>
    <p:sldId id="271"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81728" autoAdjust="0"/>
  </p:normalViewPr>
  <p:slideViewPr>
    <p:cSldViewPr showGuides="1">
      <p:cViewPr varScale="1">
        <p:scale>
          <a:sx n="88" d="100"/>
          <a:sy n="88" d="100"/>
        </p:scale>
        <p:origin x="-21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D6D23-82E0-42CD-9313-7325A2C3DF0D}" type="datetimeFigureOut">
              <a:rPr lang="en-US" smtClean="0"/>
              <a:pPr/>
              <a:t>12/13/2011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16712-E703-44E9-BA4A-1070AC7D866C}" type="slidenum">
              <a:rPr lang="en-US" smtClean="0"/>
              <a:pPr/>
              <a:t>‹#›</a:t>
            </a:fld>
            <a:endParaRPr lang="en-US"/>
          </a:p>
        </p:txBody>
      </p:sp>
    </p:spTree>
    <p:extLst>
      <p:ext uri="{BB962C8B-B14F-4D97-AF65-F5344CB8AC3E}">
        <p14:creationId xmlns:p14="http://schemas.microsoft.com/office/powerpoint/2010/main" val="3764021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itchFamily="18" charset="0"/>
                <a:cs typeface="Times New Roman" pitchFamily="18" charset="0"/>
              </a:rPr>
              <a:t>The crucial fact remains, however, that oyster populations in the Bay have undergone a dramatic regime shift over the past half century and that high natural mortality rates associated with disease, predation and siltation, along with negative shell budgets in many areas, pose significant challenges to achieving a greatly expanded oyster population. </a:t>
            </a:r>
            <a:endParaRPr lang="en-US" dirty="0"/>
          </a:p>
        </p:txBody>
      </p:sp>
      <p:sp>
        <p:nvSpPr>
          <p:cNvPr id="4" name="Slide Number Placeholder 3"/>
          <p:cNvSpPr>
            <a:spLocks noGrp="1"/>
          </p:cNvSpPr>
          <p:nvPr>
            <p:ph type="sldNum" sz="quarter" idx="10"/>
          </p:nvPr>
        </p:nvSpPr>
        <p:spPr/>
        <p:txBody>
          <a:bodyPr/>
          <a:lstStyle/>
          <a:p>
            <a:fld id="{AA816712-E703-44E9-BA4A-1070AC7D866C}"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Meeting operational targets does not, of course, ensure functional success of the restoration.  The reality exists, however, that it may not be possible to determine functional success until several years after the initial restoration activity.  The ultimate goal of restoring a reef is that it will persist as part of a larger </a:t>
            </a:r>
            <a:r>
              <a:rPr lang="en-US" sz="1200" i="1" kern="1200" dirty="0" smtClean="0">
                <a:solidFill>
                  <a:schemeClr val="tx1"/>
                </a:solidFill>
                <a:latin typeface="+mn-lt"/>
                <a:ea typeface="+mn-ea"/>
                <a:cs typeface="+mn-cs"/>
              </a:rPr>
              <a:t>self-sustaining</a:t>
            </a:r>
            <a:r>
              <a:rPr lang="en-US" sz="1200" kern="1200" dirty="0" smtClean="0">
                <a:solidFill>
                  <a:schemeClr val="tx1"/>
                </a:solidFill>
                <a:latin typeface="+mn-lt"/>
                <a:ea typeface="+mn-ea"/>
                <a:cs typeface="+mn-cs"/>
              </a:rPr>
              <a:t> population, with new substrate accruing or keeping pace with shell loss and providing desired ecosystem services. </a:t>
            </a:r>
            <a:endParaRPr lang="en-US" dirty="0"/>
          </a:p>
        </p:txBody>
      </p:sp>
      <p:sp>
        <p:nvSpPr>
          <p:cNvPr id="4" name="Slide Number Placeholder 3"/>
          <p:cNvSpPr>
            <a:spLocks noGrp="1"/>
          </p:cNvSpPr>
          <p:nvPr>
            <p:ph type="sldNum" sz="quarter" idx="10"/>
          </p:nvPr>
        </p:nvSpPr>
        <p:spPr/>
        <p:txBody>
          <a:bodyPr/>
          <a:lstStyle/>
          <a:p>
            <a:fld id="{AA816712-E703-44E9-BA4A-1070AC7D866C}"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However, even reefs with much lower densities than this target may still be viable, provide some level of ecosystem services, and could serve as spat settlement substrate in out years. Thus, for the purpose of consistently tracking progress toward the E.O. goal</a:t>
            </a:r>
            <a:endParaRPr lang="en-US" dirty="0"/>
          </a:p>
        </p:txBody>
      </p:sp>
      <p:sp>
        <p:nvSpPr>
          <p:cNvPr id="4" name="Slide Number Placeholder 3"/>
          <p:cNvSpPr>
            <a:spLocks noGrp="1"/>
          </p:cNvSpPr>
          <p:nvPr>
            <p:ph type="sldNum" sz="quarter" idx="10"/>
          </p:nvPr>
        </p:nvSpPr>
        <p:spPr/>
        <p:txBody>
          <a:bodyPr/>
          <a:lstStyle/>
          <a:p>
            <a:fld id="{AA816712-E703-44E9-BA4A-1070AC7D866C}"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considered both Army</a:t>
            </a:r>
            <a:r>
              <a:rPr lang="en-US" baseline="0" dirty="0" smtClean="0"/>
              <a:t> Corps’ working goal of a percentage of historical Baylor or Yates grounds and the practical constraints of what bottom is restorable under current conditions.</a:t>
            </a:r>
            <a:endParaRPr lang="en-US" dirty="0"/>
          </a:p>
        </p:txBody>
      </p:sp>
      <p:sp>
        <p:nvSpPr>
          <p:cNvPr id="4" name="Slide Number Placeholder 3"/>
          <p:cNvSpPr>
            <a:spLocks noGrp="1"/>
          </p:cNvSpPr>
          <p:nvPr>
            <p:ph type="sldNum" sz="quarter" idx="10"/>
          </p:nvPr>
        </p:nvSpPr>
        <p:spPr/>
        <p:txBody>
          <a:bodyPr/>
          <a:lstStyle/>
          <a:p>
            <a:fld id="{AA816712-E703-44E9-BA4A-1070AC7D866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E116B8-7635-4FA5-BD8A-F6938E96BC4D}" type="datetimeFigureOut">
              <a:rPr lang="en-US" smtClean="0"/>
              <a:pPr/>
              <a:t>12/13/2011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E9B555-5784-4116-A8C2-362F8B985C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E116B8-7635-4FA5-BD8A-F6938E96BC4D}" type="datetimeFigureOut">
              <a:rPr lang="en-US" smtClean="0"/>
              <a:pPr/>
              <a:t>12/13/2011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9B555-5784-4116-A8C2-362F8B985C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18" y="838200"/>
            <a:ext cx="7421968" cy="1077218"/>
          </a:xfrm>
          <a:prstGeom prst="rect">
            <a:avLst/>
          </a:prstGeom>
          <a:noFill/>
        </p:spPr>
        <p:txBody>
          <a:bodyPr wrap="none" rtlCol="0">
            <a:spAutoFit/>
          </a:bodyPr>
          <a:lstStyle/>
          <a:p>
            <a:pPr algn="ctr"/>
            <a:r>
              <a:rPr lang="en-US" sz="3200" dirty="0" smtClean="0">
                <a:latin typeface="Times New Roman" pitchFamily="18" charset="0"/>
                <a:cs typeface="Times New Roman" pitchFamily="18" charset="0"/>
              </a:rPr>
              <a:t>Chesapeake Bay Oyster Metrics Workgroup</a:t>
            </a:r>
          </a:p>
          <a:p>
            <a:pPr algn="ctr"/>
            <a:r>
              <a:rPr lang="en-US" sz="3200" dirty="0" smtClean="0">
                <a:latin typeface="Times New Roman" pitchFamily="18" charset="0"/>
                <a:cs typeface="Times New Roman" pitchFamily="18" charset="0"/>
              </a:rPr>
              <a:t>Report Summary</a:t>
            </a:r>
            <a:endParaRPr lang="en-US" sz="3200" dirty="0">
              <a:latin typeface="Times New Roman" pitchFamily="18" charset="0"/>
              <a:cs typeface="Times New Roman" pitchFamily="18" charset="0"/>
            </a:endParaRPr>
          </a:p>
        </p:txBody>
      </p:sp>
      <p:sp>
        <p:nvSpPr>
          <p:cNvPr id="3" name="TextBox 2"/>
          <p:cNvSpPr txBox="1"/>
          <p:nvPr/>
        </p:nvSpPr>
        <p:spPr>
          <a:xfrm>
            <a:off x="1678422" y="2362200"/>
            <a:ext cx="5787162" cy="1569660"/>
          </a:xfrm>
          <a:prstGeom prst="rect">
            <a:avLst/>
          </a:prstGeom>
          <a:noFill/>
        </p:spPr>
        <p:txBody>
          <a:bodyPr wrap="none" rtlCol="0">
            <a:spAutoFit/>
          </a:bodyPr>
          <a:lstStyle/>
          <a:p>
            <a:pPr algn="ctr"/>
            <a:r>
              <a:rPr lang="en-US" sz="2400" dirty="0" smtClean="0">
                <a:latin typeface="Times New Roman" pitchFamily="18" charset="0"/>
                <a:cs typeface="Times New Roman" pitchFamily="18" charset="0"/>
              </a:rPr>
              <a:t>Presented by</a:t>
            </a:r>
          </a:p>
          <a:p>
            <a:pPr algn="ctr"/>
            <a:r>
              <a:rPr lang="en-US" sz="2400" dirty="0" smtClean="0">
                <a:latin typeface="Times New Roman" pitchFamily="18" charset="0"/>
                <a:cs typeface="Times New Roman" pitchFamily="18" charset="0"/>
              </a:rPr>
              <a:t>Mark Luckenbach</a:t>
            </a:r>
          </a:p>
          <a:p>
            <a:pPr algn="ctr"/>
            <a:endParaRPr lang="en-US"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(with some apologies to the rest of the group)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3425"/>
            <a:ext cx="2438488"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Reef level targets</a:t>
            </a:r>
            <a:endParaRPr lang="en-US" sz="2400" b="1" dirty="0">
              <a:latin typeface="Times New Roman" pitchFamily="18" charset="0"/>
              <a:cs typeface="Times New Roman" pitchFamily="18" charset="0"/>
            </a:endParaRPr>
          </a:p>
        </p:txBody>
      </p:sp>
      <p:sp>
        <p:nvSpPr>
          <p:cNvPr id="3" name="Rectangle 2"/>
          <p:cNvSpPr/>
          <p:nvPr/>
        </p:nvSpPr>
        <p:spPr>
          <a:xfrm>
            <a:off x="381000" y="914400"/>
            <a:ext cx="8458200" cy="830997"/>
          </a:xfrm>
          <a:prstGeom prst="rect">
            <a:avLst/>
          </a:prstGeom>
        </p:spPr>
        <p:txBody>
          <a:bodyPr wrap="square">
            <a:spAutoFit/>
          </a:bodyPr>
          <a:lstStyle/>
          <a:p>
            <a:r>
              <a:rPr lang="en-US" sz="2400" dirty="0" smtClean="0">
                <a:latin typeface="Times New Roman" pitchFamily="18" charset="0"/>
                <a:cs typeface="Times New Roman" pitchFamily="18" charset="0"/>
              </a:rPr>
              <a:t>A firm basis for establishing density and age structure targets is lacking.</a:t>
            </a:r>
          </a:p>
        </p:txBody>
      </p:sp>
      <p:sp>
        <p:nvSpPr>
          <p:cNvPr id="4" name="Rectangle 3"/>
          <p:cNvSpPr/>
          <p:nvPr/>
        </p:nvSpPr>
        <p:spPr>
          <a:xfrm>
            <a:off x="342900" y="3886200"/>
            <a:ext cx="8458200" cy="1200329"/>
          </a:xfrm>
          <a:prstGeom prst="rect">
            <a:avLst/>
          </a:prstGeom>
        </p:spPr>
        <p:txBody>
          <a:bodyPr wrap="square">
            <a:spAutoFit/>
          </a:bodyPr>
          <a:lstStyle/>
          <a:p>
            <a:r>
              <a:rPr lang="en-US" sz="2400" dirty="0" smtClean="0">
                <a:latin typeface="Times New Roman" pitchFamily="18" charset="0"/>
                <a:cs typeface="Times New Roman" pitchFamily="18" charset="0"/>
              </a:rPr>
              <a:t>The </a:t>
            </a:r>
            <a:r>
              <a:rPr lang="en-US" sz="2400" i="1" dirty="0" smtClean="0">
                <a:latin typeface="Times New Roman" pitchFamily="18" charset="0"/>
                <a:cs typeface="Times New Roman" pitchFamily="18" charset="0"/>
              </a:rPr>
              <a:t>workgroup recommends a </a:t>
            </a:r>
            <a:r>
              <a:rPr lang="en-US" sz="2400" i="1" u="sng" dirty="0" smtClean="0">
                <a:latin typeface="Times New Roman" pitchFamily="18" charset="0"/>
                <a:cs typeface="Times New Roman" pitchFamily="18" charset="0"/>
              </a:rPr>
              <a:t>minimum</a:t>
            </a:r>
            <a:r>
              <a:rPr lang="en-US" sz="2400" i="1" dirty="0" smtClean="0">
                <a:latin typeface="Times New Roman" pitchFamily="18" charset="0"/>
                <a:cs typeface="Times New Roman" pitchFamily="18" charset="0"/>
              </a:rPr>
              <a:t> threshold for a successful reef as 15 grams dry weight/m</a:t>
            </a:r>
            <a:r>
              <a:rPr lang="en-US" sz="2400" i="1" baseline="30000" dirty="0" smtClean="0">
                <a:latin typeface="Times New Roman" pitchFamily="18" charset="0"/>
                <a:cs typeface="Times New Roman" pitchFamily="18" charset="0"/>
              </a:rPr>
              <a:t>2</a:t>
            </a:r>
            <a:r>
              <a:rPr lang="en-US" sz="2400" i="1" dirty="0" smtClean="0">
                <a:latin typeface="Times New Roman" pitchFamily="18" charset="0"/>
                <a:cs typeface="Times New Roman" pitchFamily="18" charset="0"/>
              </a:rPr>
              <a:t> containing at least two year classes, and covering a </a:t>
            </a:r>
            <a:r>
              <a:rPr lang="en-US" sz="2400" i="1" u="sng" dirty="0" smtClean="0">
                <a:latin typeface="Times New Roman" pitchFamily="18" charset="0"/>
                <a:cs typeface="Times New Roman" pitchFamily="18" charset="0"/>
              </a:rPr>
              <a:t>minimum</a:t>
            </a:r>
            <a:r>
              <a:rPr lang="en-US" sz="2400" i="1" dirty="0" smtClean="0">
                <a:latin typeface="Times New Roman" pitchFamily="18" charset="0"/>
                <a:cs typeface="Times New Roman" pitchFamily="18" charset="0"/>
              </a:rPr>
              <a:t> 30% of the reef area.</a:t>
            </a:r>
            <a:endParaRPr lang="en-US" sz="2400" dirty="0">
              <a:latin typeface="Times New Roman" pitchFamily="18" charset="0"/>
              <a:cs typeface="Times New Roman" pitchFamily="18" charset="0"/>
            </a:endParaRPr>
          </a:p>
        </p:txBody>
      </p:sp>
      <p:sp>
        <p:nvSpPr>
          <p:cNvPr id="5" name="Rectangle 4"/>
          <p:cNvSpPr/>
          <p:nvPr/>
        </p:nvSpPr>
        <p:spPr>
          <a:xfrm>
            <a:off x="342900" y="1981200"/>
            <a:ext cx="8458200" cy="1569660"/>
          </a:xfrm>
          <a:prstGeom prst="rect">
            <a:avLst/>
          </a:prstGeom>
        </p:spPr>
        <p:txBody>
          <a:bodyPr wrap="square">
            <a:spAutoFit/>
          </a:bodyPr>
          <a:lstStyle/>
          <a:p>
            <a:r>
              <a:rPr lang="en-US" sz="2400" i="1" dirty="0" smtClean="0">
                <a:latin typeface="Times New Roman" pitchFamily="18" charset="0"/>
                <a:cs typeface="Times New Roman" pitchFamily="18" charset="0"/>
              </a:rPr>
              <a:t>The workgroup tentatively</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recommends that a density of 50 adult oysters/m</a:t>
            </a:r>
            <a:r>
              <a:rPr lang="en-US" sz="2400" i="1" baseline="30000" dirty="0" smtClean="0">
                <a:latin typeface="Times New Roman" pitchFamily="18" charset="0"/>
                <a:cs typeface="Times New Roman" pitchFamily="18" charset="0"/>
              </a:rPr>
              <a:t>2</a:t>
            </a:r>
            <a:r>
              <a:rPr lang="en-US" sz="2400" i="1" dirty="0" smtClean="0">
                <a:latin typeface="Times New Roman" pitchFamily="18" charset="0"/>
                <a:cs typeface="Times New Roman" pitchFamily="18" charset="0"/>
              </a:rPr>
              <a:t> and 50 grams dry weight /m</a:t>
            </a:r>
            <a:r>
              <a:rPr lang="en-US" sz="2400" i="1" baseline="30000" dirty="0" smtClean="0">
                <a:latin typeface="Times New Roman" pitchFamily="18" charset="0"/>
                <a:cs typeface="Times New Roman" pitchFamily="18" charset="0"/>
              </a:rPr>
              <a:t>2</a:t>
            </a:r>
            <a:r>
              <a:rPr lang="en-US" sz="2400" i="1" dirty="0" smtClean="0">
                <a:latin typeface="Times New Roman" pitchFamily="18" charset="0"/>
                <a:cs typeface="Times New Roman" pitchFamily="18" charset="0"/>
              </a:rPr>
              <a:t> containing at least 2 year classes, and covering at least 30% of the reef area provides a reasonable operational target for reef-level restoration.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3425"/>
            <a:ext cx="3159455"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Tributary-level targets</a:t>
            </a:r>
            <a:endParaRPr lang="en-US" sz="2400" b="1" dirty="0">
              <a:latin typeface="Times New Roman" pitchFamily="18" charset="0"/>
              <a:cs typeface="Times New Roman" pitchFamily="18" charset="0"/>
            </a:endParaRPr>
          </a:p>
        </p:txBody>
      </p:sp>
      <p:sp>
        <p:nvSpPr>
          <p:cNvPr id="3" name="Rectangle 2"/>
          <p:cNvSpPr/>
          <p:nvPr/>
        </p:nvSpPr>
        <p:spPr>
          <a:xfrm>
            <a:off x="381000" y="2057400"/>
            <a:ext cx="8382000" cy="3570208"/>
          </a:xfrm>
          <a:prstGeom prst="rect">
            <a:avLst/>
          </a:prstGeom>
        </p:spPr>
        <p:txBody>
          <a:bodyPr wrap="square">
            <a:spAutoFit/>
          </a:bodyPr>
          <a:lstStyle/>
          <a:p>
            <a:r>
              <a:rPr lang="en-US" sz="2800" i="1" dirty="0" smtClean="0">
                <a:latin typeface="Times New Roman" pitchFamily="18" charset="0"/>
                <a:cs typeface="Times New Roman" pitchFamily="18" charset="0"/>
              </a:rPr>
              <a:t>The workgroup suggests that an operational target of restoring a 50 -100% of </a:t>
            </a:r>
            <a:r>
              <a:rPr lang="en-US" sz="2800" i="1" u="sng" dirty="0" smtClean="0">
                <a:latin typeface="Times New Roman" pitchFamily="18" charset="0"/>
                <a:cs typeface="Times New Roman" pitchFamily="18" charset="0"/>
              </a:rPr>
              <a:t>currently restorable </a:t>
            </a:r>
            <a:r>
              <a:rPr lang="en-US" sz="2800" i="1" dirty="0" smtClean="0">
                <a:latin typeface="Times New Roman" pitchFamily="18" charset="0"/>
                <a:cs typeface="Times New Roman" pitchFamily="18" charset="0"/>
              </a:rPr>
              <a:t>oyster habitat represents a reasonable target for tributary-level restoration.</a:t>
            </a:r>
          </a:p>
          <a:p>
            <a:endParaRPr lang="en-US" sz="2800" i="1" dirty="0" smtClean="0">
              <a:latin typeface="Times New Roman" pitchFamily="18" charset="0"/>
              <a:cs typeface="Times New Roman" pitchFamily="18" charset="0"/>
            </a:endParaRPr>
          </a:p>
          <a:p>
            <a:r>
              <a:rPr lang="en-US" sz="2800" i="1" dirty="0" smtClean="0">
                <a:latin typeface="Times New Roman" pitchFamily="18" charset="0"/>
                <a:cs typeface="Times New Roman" pitchFamily="18" charset="0"/>
              </a:rPr>
              <a:t>We recommend that this be pursued in tributaries for which currently restorable bottom minimally meets the ACOE targets related to the percent of historical bottom. </a:t>
            </a:r>
            <a:endParaRPr lang="en-US" sz="2800" dirty="0">
              <a:latin typeface="Times New Roman" pitchFamily="18" charset="0"/>
              <a:cs typeface="Times New Roman" pitchFamily="18" charset="0"/>
            </a:endParaRPr>
          </a:p>
        </p:txBody>
      </p:sp>
      <p:sp>
        <p:nvSpPr>
          <p:cNvPr id="4" name="Rectangle 3"/>
          <p:cNvSpPr/>
          <p:nvPr/>
        </p:nvSpPr>
        <p:spPr>
          <a:xfrm>
            <a:off x="381000" y="914400"/>
            <a:ext cx="8458200" cy="830997"/>
          </a:xfrm>
          <a:prstGeom prst="rect">
            <a:avLst/>
          </a:prstGeom>
        </p:spPr>
        <p:txBody>
          <a:bodyPr wrap="square">
            <a:spAutoFit/>
          </a:bodyPr>
          <a:lstStyle/>
          <a:p>
            <a:r>
              <a:rPr lang="en-US" sz="2400" dirty="0" smtClean="0">
                <a:latin typeface="Times New Roman" pitchFamily="18" charset="0"/>
                <a:cs typeface="Times New Roman" pitchFamily="18" charset="0"/>
              </a:rPr>
              <a:t>We lack both a theoretical and empirical basis for determining the operational target that would achieve our functional goals.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3425"/>
            <a:ext cx="2976328"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Assessment protocols</a:t>
            </a:r>
            <a:endParaRPr lang="en-US" sz="2400" b="1" u="sng" dirty="0">
              <a:latin typeface="Times New Roman" pitchFamily="18" charset="0"/>
              <a:cs typeface="Times New Roman" pitchFamily="18" charset="0"/>
            </a:endParaRPr>
          </a:p>
        </p:txBody>
      </p:sp>
      <p:sp>
        <p:nvSpPr>
          <p:cNvPr id="3" name="Rectangle 2"/>
          <p:cNvSpPr/>
          <p:nvPr/>
        </p:nvSpPr>
        <p:spPr>
          <a:xfrm>
            <a:off x="381000" y="914400"/>
            <a:ext cx="8458200" cy="1200329"/>
          </a:xfrm>
          <a:prstGeom prst="rect">
            <a:avLst/>
          </a:prstGeom>
        </p:spPr>
        <p:txBody>
          <a:bodyPr wrap="square">
            <a:spAutoFit/>
          </a:bodyPr>
          <a:lstStyle/>
          <a:p>
            <a:r>
              <a:rPr lang="en-US" sz="2400" dirty="0" smtClean="0">
                <a:latin typeface="Times New Roman" pitchFamily="18" charset="0"/>
                <a:cs typeface="Times New Roman" pitchFamily="18" charset="0"/>
              </a:rPr>
              <a:t>We were charged with developing consistent, bay-wide monitoring and assessment protocols, but note that different restoration approaches can have different monitoring needs.</a:t>
            </a:r>
          </a:p>
        </p:txBody>
      </p:sp>
      <p:sp>
        <p:nvSpPr>
          <p:cNvPr id="4" name="Rectangle 3"/>
          <p:cNvSpPr/>
          <p:nvPr/>
        </p:nvSpPr>
        <p:spPr>
          <a:xfrm>
            <a:off x="291737" y="2438400"/>
            <a:ext cx="8382000" cy="3447098"/>
          </a:xfrm>
          <a:prstGeom prst="rect">
            <a:avLst/>
          </a:prstGeom>
        </p:spPr>
        <p:txBody>
          <a:bodyPr wrap="square">
            <a:spAutoFit/>
          </a:bodyPr>
          <a:lstStyle/>
          <a:p>
            <a:r>
              <a:rPr lang="en-US" sz="2400" i="1" dirty="0" smtClean="0">
                <a:latin typeface="Times New Roman" pitchFamily="18" charset="0"/>
                <a:cs typeface="Times New Roman" pitchFamily="18" charset="0"/>
              </a:rPr>
              <a:t>Our recommendations include </a:t>
            </a:r>
            <a:r>
              <a:rPr lang="en-US" sz="2400" i="1" u="sng" dirty="0" smtClean="0">
                <a:latin typeface="Times New Roman" pitchFamily="18" charset="0"/>
                <a:cs typeface="Times New Roman" pitchFamily="18" charset="0"/>
              </a:rPr>
              <a:t>quantitative</a:t>
            </a:r>
            <a:r>
              <a:rPr lang="en-US" sz="2400" i="1" dirty="0" smtClean="0">
                <a:latin typeface="Times New Roman" pitchFamily="18" charset="0"/>
                <a:cs typeface="Times New Roman" pitchFamily="18" charset="0"/>
              </a:rPr>
              <a:t> estimates of oyster density, size and shell accretion/degradation.</a:t>
            </a:r>
          </a:p>
          <a:p>
            <a:endParaRPr lang="en-US" sz="2400" i="1" dirty="0" smtClean="0">
              <a:latin typeface="Times New Roman" pitchFamily="18" charset="0"/>
              <a:cs typeface="Times New Roman" pitchFamily="18" charset="0"/>
            </a:endParaRPr>
          </a:p>
          <a:p>
            <a:pPr marL="457200" indent="-365760">
              <a:tabLst>
                <a:tab pos="693738" algn="l"/>
              </a:tabLst>
            </a:pPr>
            <a:r>
              <a:rPr lang="en-US" sz="2400" i="1" dirty="0" smtClean="0">
                <a:latin typeface="Times New Roman" pitchFamily="18" charset="0"/>
                <a:cs typeface="Times New Roman" pitchFamily="18" charset="0"/>
              </a:rPr>
              <a:t>	- </a:t>
            </a:r>
            <a:r>
              <a:rPr lang="en-US" sz="2400" dirty="0" smtClean="0">
                <a:latin typeface="Times New Roman" pitchFamily="18" charset="0"/>
                <a:cs typeface="Times New Roman" pitchFamily="18" charset="0"/>
              </a:rPr>
              <a:t>where current, high resolution maps of the bottom are available, a stratified random sampling scheme is most efficient (with respect to sample size; $$?)</a:t>
            </a:r>
          </a:p>
          <a:p>
            <a:pPr marL="457200" indent="-365760">
              <a:tabLst>
                <a:tab pos="693738" algn="l"/>
              </a:tabLst>
            </a:pPr>
            <a:endParaRPr lang="en-US" sz="2400" dirty="0" smtClean="0">
              <a:latin typeface="Times New Roman" pitchFamily="18" charset="0"/>
              <a:cs typeface="Times New Roman" pitchFamily="18" charset="0"/>
            </a:endParaRPr>
          </a:p>
          <a:p>
            <a:pPr marL="457200">
              <a:tabLst>
                <a:tab pos="693738" algn="l"/>
              </a:tabLst>
            </a:pPr>
            <a:r>
              <a:rPr lang="en-US" sz="2400" i="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where not, a simple random sampling is equally as good, as long as a sufficient number of samples have been taken</a:t>
            </a:r>
            <a:r>
              <a:rPr lang="en-US" sz="2600" dirty="0" smtClean="0">
                <a:latin typeface="Times New Roman" pitchFamily="18" charset="0"/>
                <a:cs typeface="Times New Roman" pitchFamily="18" charset="0"/>
              </a:rPr>
              <a:t>.</a:t>
            </a:r>
            <a:endParaRPr lang="en-US" sz="26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3425"/>
            <a:ext cx="2976328"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Assessment protocols</a:t>
            </a:r>
            <a:endParaRPr lang="en-US" sz="2400" b="1" u="sng" dirty="0">
              <a:latin typeface="Times New Roman" pitchFamily="18" charset="0"/>
              <a:cs typeface="Times New Roman" pitchFamily="18" charset="0"/>
            </a:endParaRPr>
          </a:p>
        </p:txBody>
      </p:sp>
      <p:sp>
        <p:nvSpPr>
          <p:cNvPr id="3" name="Rectangle 2"/>
          <p:cNvSpPr/>
          <p:nvPr/>
        </p:nvSpPr>
        <p:spPr>
          <a:xfrm>
            <a:off x="381000" y="990600"/>
            <a:ext cx="8382000" cy="1938992"/>
          </a:xfrm>
          <a:prstGeom prst="rect">
            <a:avLst/>
          </a:prstGeom>
        </p:spPr>
        <p:txBody>
          <a:bodyPr wrap="square">
            <a:spAutoFit/>
          </a:bodyPr>
          <a:lstStyle/>
          <a:p>
            <a:r>
              <a:rPr lang="en-US" sz="2400" i="1" dirty="0" smtClean="0">
                <a:latin typeface="Times New Roman" pitchFamily="18" charset="0"/>
                <a:cs typeface="Times New Roman" pitchFamily="18" charset="0"/>
              </a:rPr>
              <a:t>Minimally, assessments of the oysters on restored reefs should occur </a:t>
            </a:r>
            <a:r>
              <a:rPr lang="en-US" sz="2400" i="1" u="sng" dirty="0" smtClean="0">
                <a:latin typeface="Times New Roman" pitchFamily="18" charset="0"/>
                <a:cs typeface="Times New Roman" pitchFamily="18" charset="0"/>
              </a:rPr>
              <a:t>prior to restoration</a:t>
            </a:r>
            <a:r>
              <a:rPr lang="en-US" sz="2400" i="1" dirty="0" smtClean="0">
                <a:latin typeface="Times New Roman" pitchFamily="18" charset="0"/>
                <a:cs typeface="Times New Roman" pitchFamily="18" charset="0"/>
              </a:rPr>
              <a:t> and at 1, 3 &amp; 6 years post restoration.</a:t>
            </a:r>
          </a:p>
          <a:p>
            <a:endParaRPr lang="en-US" sz="2400" i="1" dirty="0" smtClean="0">
              <a:latin typeface="Times New Roman" pitchFamily="18" charset="0"/>
              <a:cs typeface="Times New Roman" pitchFamily="18" charset="0"/>
            </a:endParaRPr>
          </a:p>
          <a:p>
            <a:r>
              <a:rPr lang="en-US" sz="2400" i="1" dirty="0" smtClean="0">
                <a:latin typeface="Times New Roman" pitchFamily="18" charset="0"/>
                <a:cs typeface="Times New Roman" pitchFamily="18" charset="0"/>
              </a:rPr>
              <a:t>Where possible, monitoring should be conducted to answer specific questions relevant to adaptive management decisions.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3425"/>
            <a:ext cx="2976328"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Assessment protocols</a:t>
            </a:r>
            <a:endParaRPr lang="en-US" sz="2400" b="1" u="sng" dirty="0">
              <a:latin typeface="Times New Roman" pitchFamily="18" charset="0"/>
              <a:cs typeface="Times New Roman" pitchFamily="18" charset="0"/>
            </a:endParaRPr>
          </a:p>
        </p:txBody>
      </p:sp>
      <p:sp>
        <p:nvSpPr>
          <p:cNvPr id="4" name="Rectangle 3"/>
          <p:cNvSpPr/>
          <p:nvPr/>
        </p:nvSpPr>
        <p:spPr>
          <a:xfrm>
            <a:off x="228600" y="1143000"/>
            <a:ext cx="5105400" cy="3046988"/>
          </a:xfrm>
          <a:prstGeom prst="rect">
            <a:avLst/>
          </a:prstGeom>
        </p:spPr>
        <p:txBody>
          <a:bodyPr wrap="square">
            <a:spAutoFit/>
          </a:bodyPr>
          <a:lstStyle/>
          <a:p>
            <a:r>
              <a:rPr lang="en-US" sz="2400" i="1" dirty="0" smtClean="0">
                <a:latin typeface="Times New Roman" pitchFamily="18" charset="0"/>
                <a:cs typeface="Times New Roman" pitchFamily="18" charset="0"/>
              </a:rPr>
              <a:t>Assessing the ecological function and ecosystem services provided by restored oyster reefs </a:t>
            </a:r>
            <a:r>
              <a:rPr lang="en-US" sz="2400" u="sng" dirty="0" smtClean="0">
                <a:latin typeface="Times New Roman" pitchFamily="18" charset="0"/>
                <a:cs typeface="Times New Roman" pitchFamily="18" charset="0"/>
              </a:rPr>
              <a:t>should not</a:t>
            </a:r>
            <a:r>
              <a:rPr lang="en-US" sz="2400"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be accomplished through monitoring  other ecosystem components on the reef, but through the development of experimentally-derived relationships with oyster abundance or biomass.</a:t>
            </a:r>
          </a:p>
        </p:txBody>
      </p:sp>
      <p:grpSp>
        <p:nvGrpSpPr>
          <p:cNvPr id="53" name="Group 52"/>
          <p:cNvGrpSpPr/>
          <p:nvPr/>
        </p:nvGrpSpPr>
        <p:grpSpPr>
          <a:xfrm>
            <a:off x="5257800" y="533400"/>
            <a:ext cx="3962400" cy="6019800"/>
            <a:chOff x="5181600" y="533400"/>
            <a:chExt cx="4038600" cy="6019800"/>
          </a:xfrm>
        </p:grpSpPr>
        <p:pic>
          <p:nvPicPr>
            <p:cNvPr id="1072" name="Picture 48"/>
            <p:cNvPicPr>
              <a:picLocks noChangeAspect="1" noChangeArrowheads="1"/>
            </p:cNvPicPr>
            <p:nvPr/>
          </p:nvPicPr>
          <p:blipFill>
            <a:blip r:embed="rId2" cstate="print"/>
            <a:srcRect/>
            <a:stretch>
              <a:fillRect/>
            </a:stretch>
          </p:blipFill>
          <p:spPr bwMode="auto">
            <a:xfrm>
              <a:off x="5257800" y="533400"/>
              <a:ext cx="3962400" cy="5943599"/>
            </a:xfrm>
            <a:prstGeom prst="rect">
              <a:avLst/>
            </a:prstGeom>
            <a:noFill/>
            <a:ln w="9525">
              <a:noFill/>
              <a:miter lim="800000"/>
              <a:headEnd/>
              <a:tailEnd/>
            </a:ln>
          </p:spPr>
        </p:pic>
        <p:sp>
          <p:nvSpPr>
            <p:cNvPr id="52" name="Rectangle 51"/>
            <p:cNvSpPr/>
            <p:nvPr/>
          </p:nvSpPr>
          <p:spPr>
            <a:xfrm>
              <a:off x="5181600" y="4038600"/>
              <a:ext cx="39624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ectangle 53"/>
          <p:cNvSpPr/>
          <p:nvPr/>
        </p:nvSpPr>
        <p:spPr>
          <a:xfrm>
            <a:off x="5334000" y="381000"/>
            <a:ext cx="150962"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105400" y="381000"/>
            <a:ext cx="4267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3425"/>
            <a:ext cx="5476179"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Editorial comments   (Luckenbach only)</a:t>
            </a:r>
            <a:endParaRPr lang="en-US" sz="2400" b="1" u="sng" dirty="0">
              <a:latin typeface="Times New Roman" pitchFamily="18" charset="0"/>
              <a:cs typeface="Times New Roman" pitchFamily="18" charset="0"/>
            </a:endParaRPr>
          </a:p>
        </p:txBody>
      </p:sp>
      <p:sp>
        <p:nvSpPr>
          <p:cNvPr id="3" name="Rectangle 2"/>
          <p:cNvSpPr/>
          <p:nvPr/>
        </p:nvSpPr>
        <p:spPr>
          <a:xfrm>
            <a:off x="381000" y="914400"/>
            <a:ext cx="8458200" cy="830997"/>
          </a:xfrm>
          <a:prstGeom prst="rect">
            <a:avLst/>
          </a:prstGeom>
        </p:spPr>
        <p:txBody>
          <a:bodyPr wrap="square">
            <a:spAutoFit/>
          </a:bodyPr>
          <a:lstStyle/>
          <a:p>
            <a:pPr marL="514350" indent="-514350">
              <a:buAutoNum type="arabicPeriod"/>
            </a:pPr>
            <a:r>
              <a:rPr lang="en-US" sz="2400" dirty="0" smtClean="0">
                <a:latin typeface="Times New Roman" pitchFamily="18" charset="0"/>
                <a:cs typeface="Times New Roman" pitchFamily="18" charset="0"/>
              </a:rPr>
              <a:t>The overall goal of “restoring” oyster populations in 20 tributaries by 2025 is a political, not a science-based, goal.</a:t>
            </a:r>
          </a:p>
        </p:txBody>
      </p:sp>
      <p:sp>
        <p:nvSpPr>
          <p:cNvPr id="4" name="Rectangle 3"/>
          <p:cNvSpPr/>
          <p:nvPr/>
        </p:nvSpPr>
        <p:spPr>
          <a:xfrm>
            <a:off x="304800" y="1981200"/>
            <a:ext cx="8610600" cy="1200329"/>
          </a:xfrm>
          <a:prstGeom prst="rect">
            <a:avLst/>
          </a:prstGeom>
        </p:spPr>
        <p:txBody>
          <a:bodyPr wrap="square">
            <a:spAutoFit/>
          </a:bodyPr>
          <a:lstStyle/>
          <a:p>
            <a:pPr marL="514350" indent="-514350"/>
            <a:r>
              <a:rPr lang="en-US" sz="2400" dirty="0" smtClean="0">
                <a:latin typeface="Times New Roman" pitchFamily="18" charset="0"/>
                <a:cs typeface="Times New Roman" pitchFamily="18" charset="0"/>
              </a:rPr>
              <a:t>2.   The concept that sufficient restoration within a tributary can result in a regime shift in the oyster population is a reasonable hypothesis, but it is untested.</a:t>
            </a:r>
          </a:p>
        </p:txBody>
      </p:sp>
      <p:sp>
        <p:nvSpPr>
          <p:cNvPr id="5" name="Rectangle 4"/>
          <p:cNvSpPr/>
          <p:nvPr/>
        </p:nvSpPr>
        <p:spPr>
          <a:xfrm>
            <a:off x="283029" y="3352800"/>
            <a:ext cx="8458200" cy="1938992"/>
          </a:xfrm>
          <a:prstGeom prst="rect">
            <a:avLst/>
          </a:prstGeom>
        </p:spPr>
        <p:txBody>
          <a:bodyPr wrap="square">
            <a:spAutoFit/>
          </a:bodyPr>
          <a:lstStyle/>
          <a:p>
            <a:pPr marL="514350" indent="-514350">
              <a:buAutoNum type="arabicPeriod" startAt="3"/>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he focus on sanctuary reefs alone in tributary-level restoration fails to take account of other actions that may affect recovery of wild populations, such as improved fisheries management and aquaculture.  Moreover, the effects of sanctuary reefs will likely extend beyond the sanctuaries themselves.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3425"/>
            <a:ext cx="5476179"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Editorial comments   (Luckenbach only)</a:t>
            </a:r>
            <a:endParaRPr lang="en-US" sz="2400" b="1" u="sng" dirty="0">
              <a:latin typeface="Times New Roman" pitchFamily="18" charset="0"/>
              <a:cs typeface="Times New Roman" pitchFamily="18" charset="0"/>
            </a:endParaRPr>
          </a:p>
        </p:txBody>
      </p:sp>
      <p:sp>
        <p:nvSpPr>
          <p:cNvPr id="3" name="Rectangle 2"/>
          <p:cNvSpPr/>
          <p:nvPr/>
        </p:nvSpPr>
        <p:spPr>
          <a:xfrm>
            <a:off x="381000" y="914400"/>
            <a:ext cx="8458200" cy="1200329"/>
          </a:xfrm>
          <a:prstGeom prst="rect">
            <a:avLst/>
          </a:prstGeom>
        </p:spPr>
        <p:txBody>
          <a:bodyPr wrap="square">
            <a:spAutoFit/>
          </a:bodyPr>
          <a:lstStyle/>
          <a:p>
            <a:r>
              <a:rPr lang="en-US" sz="2400" dirty="0" smtClean="0">
                <a:latin typeface="Times New Roman" pitchFamily="18" charset="0"/>
                <a:cs typeface="Times New Roman" pitchFamily="18" charset="0"/>
              </a:rPr>
              <a:t>4.  The process worked.  Genuine engagement by the agencies with a willingness to work through differences of mission and historical approaches yielded a very positive result.</a:t>
            </a:r>
          </a:p>
        </p:txBody>
      </p:sp>
    </p:spTree>
    <p:extLst>
      <p:ext uri="{BB962C8B-B14F-4D97-AF65-F5344CB8AC3E}">
        <p14:creationId xmlns:p14="http://schemas.microsoft.com/office/powerpoint/2010/main" val="203976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6250" y="904875"/>
            <a:ext cx="8515350" cy="2143125"/>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50000"/>
              </a:spcBef>
              <a:spcAft>
                <a:spcPts val="0"/>
              </a:spcAft>
              <a:buClrTx/>
              <a:buSzTx/>
              <a:tabLst/>
              <a:defRPr/>
            </a:pP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Executive Order 13508: Strategy for Protecting and Restoring the Chesapeake Bay Watershed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u="none" strike="noStrike" kern="1200" cap="none" spc="0" normalizeH="0" baseline="0" noProof="0" dirty="0" smtClean="0">
                <a:ln>
                  <a:noFill/>
                </a:ln>
                <a:effectLst/>
                <a:uLnTx/>
                <a:uFillTx/>
                <a:latin typeface="Times New Roman" pitchFamily="18" charset="0"/>
                <a:cs typeface="Times New Roman" pitchFamily="18" charset="0"/>
              </a:rPr>
              <a:t>Oyster Outcome: </a:t>
            </a:r>
            <a:r>
              <a:rPr kumimoji="0" lang="en-US" sz="2800" b="0" i="1" u="none" strike="noStrike" kern="1200" cap="none" spc="0" normalizeH="0" baseline="0" noProof="0" dirty="0" smtClean="0">
                <a:ln>
                  <a:noFill/>
                </a:ln>
                <a:effectLst/>
                <a:uLnTx/>
                <a:uFillTx/>
                <a:latin typeface="Times New Roman" pitchFamily="18" charset="0"/>
                <a:cs typeface="Times New Roman" pitchFamily="18" charset="0"/>
              </a:rPr>
              <a:t>Restore native oyster habitats and populations</a:t>
            </a:r>
            <a:r>
              <a:rPr kumimoji="0" lang="en-US" sz="2800" b="0" i="1" u="none" strike="noStrike" kern="1200" cap="none" spc="0" normalizeH="0" noProof="0" dirty="0" smtClean="0">
                <a:ln>
                  <a:noFill/>
                </a:ln>
                <a:effectLst/>
                <a:uLnTx/>
                <a:uFillTx/>
                <a:latin typeface="Times New Roman" pitchFamily="18" charset="0"/>
                <a:cs typeface="Times New Roman" pitchFamily="18" charset="0"/>
              </a:rPr>
              <a:t> </a:t>
            </a:r>
            <a:r>
              <a:rPr kumimoji="0" lang="en-US" sz="2800" b="0" i="1" u="none" strike="noStrike" kern="1200" cap="none" spc="0" normalizeH="0" baseline="0" noProof="0" dirty="0" smtClean="0">
                <a:ln>
                  <a:noFill/>
                </a:ln>
                <a:effectLst/>
                <a:uLnTx/>
                <a:uFillTx/>
                <a:latin typeface="Times New Roman" pitchFamily="18" charset="0"/>
                <a:cs typeface="Times New Roman" pitchFamily="18" charset="0"/>
              </a:rPr>
              <a:t>in 20 tributaries by 2025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800" i="1" dirty="0">
              <a:latin typeface="Times New Roman" pitchFamily="18" charset="0"/>
              <a:cs typeface="Times New Roman" pitchFamily="18" charset="0"/>
            </a:endParaRPr>
          </a:p>
          <a:p>
            <a:pPr marL="457200" marR="0" lvl="1" indent="0" algn="ctr" defTabSz="914400" rtl="0" eaLnBrk="1" fontAlgn="auto" latinLnBrk="0" hangingPunct="1">
              <a:lnSpc>
                <a:spcPct val="100000"/>
              </a:lnSpc>
              <a:spcBef>
                <a:spcPct val="20000"/>
              </a:spcBef>
              <a:spcAft>
                <a:spcPts val="0"/>
              </a:spcAft>
              <a:buClr>
                <a:srgbClr val="0070C0"/>
              </a:buClr>
              <a:buSzPct val="100000"/>
              <a:tabLst/>
              <a:defRPr/>
            </a:pPr>
            <a:endParaRPr kumimoji="0" lang="en-US" sz="2800" b="0" i="0" u="none" strike="noStrike" kern="1200" cap="none" spc="0" normalizeH="0" baseline="0" noProof="0" dirty="0" smtClean="0">
              <a:ln>
                <a:noFill/>
              </a:ln>
              <a:solidFill>
                <a:schemeClr val="tx1">
                  <a:tint val="75000"/>
                </a:schemeClr>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3" name="TextBox 2"/>
          <p:cNvSpPr txBox="1"/>
          <p:nvPr/>
        </p:nvSpPr>
        <p:spPr>
          <a:xfrm>
            <a:off x="515004" y="194438"/>
            <a:ext cx="1804533"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Background</a:t>
            </a:r>
            <a:endParaRPr lang="en-US" sz="2400" b="1" u="sng" dirty="0">
              <a:latin typeface="Times New Roman" pitchFamily="18" charset="0"/>
              <a:cs typeface="Times New Roman" pitchFamily="18" charset="0"/>
            </a:endParaRPr>
          </a:p>
        </p:txBody>
      </p:sp>
      <p:sp>
        <p:nvSpPr>
          <p:cNvPr id="4" name="Content Placeholder 2"/>
          <p:cNvSpPr txBox="1">
            <a:spLocks/>
          </p:cNvSpPr>
          <p:nvPr/>
        </p:nvSpPr>
        <p:spPr>
          <a:xfrm>
            <a:off x="314324" y="3124200"/>
            <a:ext cx="8677275" cy="25908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Aft>
                <a:spcPts val="0"/>
              </a:spcAft>
              <a:buClrTx/>
              <a:buSzTx/>
              <a:buFont typeface="Arial" pitchFamily="34" charset="0"/>
              <a:buNone/>
              <a:tabLst/>
              <a:defRPr/>
            </a:pP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Oyster Metrics </a:t>
            </a:r>
            <a:r>
              <a:rPr lang="en-US" sz="2800" dirty="0" smtClean="0">
                <a:latin typeface="Times New Roman" pitchFamily="18" charset="0"/>
                <a:cs typeface="Times New Roman" pitchFamily="18" charset="0"/>
              </a:rPr>
              <a:t>Workgroup</a:t>
            </a:r>
            <a:r>
              <a:rPr kumimoji="0" lang="en-US" sz="2800" b="0" i="0" u="none" strike="noStrike" kern="1200" cap="none" spc="0" normalizeH="0" baseline="0" noProof="0" dirty="0" smtClean="0">
                <a:ln>
                  <a:noFill/>
                </a:ln>
                <a:effectLst/>
                <a:uLnTx/>
                <a:uFillTx/>
                <a:latin typeface="Times New Roman" pitchFamily="18" charset="0"/>
                <a:cs typeface="Times New Roman" pitchFamily="18" charset="0"/>
              </a:rPr>
              <a:t> convened by Chesapeake Bay Program Sustainable Fisheries Goal Implementation Team</a:t>
            </a:r>
            <a:endParaRPr kumimoji="0" lang="en-US" sz="2800" b="1" i="1" u="none" strike="noStrike" kern="1200" cap="none" spc="0" normalizeH="0" baseline="0" noProof="0" dirty="0" smtClean="0">
              <a:ln>
                <a:noFill/>
              </a:ln>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5004" y="194438"/>
            <a:ext cx="3622338" cy="523220"/>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Charge to the workgroup</a:t>
            </a:r>
            <a:r>
              <a:rPr lang="en-US" sz="2800" dirty="0" smtClean="0">
                <a:latin typeface="Times New Roman" pitchFamily="18" charset="0"/>
                <a:cs typeface="Times New Roman" pitchFamily="18" charset="0"/>
              </a:rPr>
              <a:t>:</a:t>
            </a:r>
            <a:endParaRPr lang="en-US" sz="2800" u="sng" dirty="0">
              <a:latin typeface="Times New Roman" pitchFamily="18" charset="0"/>
              <a:cs typeface="Times New Roman" pitchFamily="18" charset="0"/>
            </a:endParaRPr>
          </a:p>
        </p:txBody>
      </p:sp>
      <p:sp>
        <p:nvSpPr>
          <p:cNvPr id="4" name="Rectangle 3"/>
          <p:cNvSpPr/>
          <p:nvPr/>
        </p:nvSpPr>
        <p:spPr>
          <a:xfrm>
            <a:off x="457200" y="914400"/>
            <a:ext cx="8229600" cy="3108543"/>
          </a:xfrm>
          <a:prstGeom prst="rect">
            <a:avLst/>
          </a:prstGeom>
        </p:spPr>
        <p:txBody>
          <a:bodyPr wrap="square">
            <a:spAutoFit/>
          </a:bodyPr>
          <a:lstStyle/>
          <a:p>
            <a:r>
              <a:rPr lang="en-US" sz="2800" dirty="0" smtClean="0">
                <a:latin typeface="Times New Roman" pitchFamily="18" charset="0"/>
                <a:cs typeface="Times New Roman" pitchFamily="18" charset="0"/>
              </a:rPr>
              <a:t>The specific charge to the group was to:</a:t>
            </a:r>
          </a:p>
          <a:p>
            <a:endParaRPr lang="en-US" sz="1200" dirty="0" smtClean="0">
              <a:latin typeface="Times New Roman" pitchFamily="18" charset="0"/>
              <a:cs typeface="Times New Roman" pitchFamily="18" charset="0"/>
            </a:endParaRPr>
          </a:p>
          <a:p>
            <a:pPr marL="457200" indent="-457200"/>
            <a:r>
              <a:rPr lang="en-US" sz="28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to develop common bay-wide restoration goals, success metrics and monitoring and assessment protocols,</a:t>
            </a:r>
          </a:p>
          <a:p>
            <a:pPr marL="457200" indent="-457200">
              <a:buAutoNum type="arabicParenR"/>
            </a:pPr>
            <a:endParaRPr lang="en-US" sz="2400" dirty="0" smtClean="0">
              <a:latin typeface="Times New Roman" pitchFamily="18" charset="0"/>
              <a:cs typeface="Times New Roman" pitchFamily="18" charset="0"/>
            </a:endParaRPr>
          </a:p>
          <a:p>
            <a:pPr marL="457200" indent="-457200"/>
            <a:r>
              <a:rPr lang="en-US" sz="24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that include</a:t>
            </a:r>
            <a:r>
              <a:rPr lang="en-US" sz="2600" b="1"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progress toward achieving a sustainable oyster population that ultimately will provide increased levels of ecosystem services.</a:t>
            </a:r>
            <a:endParaRPr lang="en-US" sz="2600" dirty="0">
              <a:latin typeface="Times New Roman" pitchFamily="18" charset="0"/>
              <a:cs typeface="Times New Roman" pitchFamily="18" charset="0"/>
            </a:endParaRPr>
          </a:p>
        </p:txBody>
      </p:sp>
      <p:sp>
        <p:nvSpPr>
          <p:cNvPr id="5" name="Rectangle 4"/>
          <p:cNvSpPr/>
          <p:nvPr/>
        </p:nvSpPr>
        <p:spPr>
          <a:xfrm>
            <a:off x="930166" y="4419600"/>
            <a:ext cx="8213834" cy="1292662"/>
          </a:xfrm>
          <a:prstGeom prst="rect">
            <a:avLst/>
          </a:prstGeom>
        </p:spPr>
        <p:txBody>
          <a:bodyPr wrap="square">
            <a:spAutoFit/>
          </a:bodyPr>
          <a:lstStyle/>
          <a:p>
            <a:r>
              <a:rPr lang="en-US" sz="2600" dirty="0" smtClean="0">
                <a:latin typeface="Times New Roman" pitchFamily="18" charset="0"/>
                <a:cs typeface="Times New Roman" pitchFamily="18" charset="0"/>
              </a:rPr>
              <a:t>However, we were to do this only for </a:t>
            </a:r>
            <a:r>
              <a:rPr lang="en-US" sz="2600" u="sng" dirty="0" smtClean="0">
                <a:latin typeface="Times New Roman" pitchFamily="18" charset="0"/>
                <a:cs typeface="Times New Roman" pitchFamily="18" charset="0"/>
              </a:rPr>
              <a:t>sanctuary reefs</a:t>
            </a:r>
            <a:r>
              <a:rPr lang="en-US" sz="2600" dirty="0" smtClean="0">
                <a:latin typeface="Times New Roman" pitchFamily="18" charset="0"/>
                <a:cs typeface="Times New Roman" pitchFamily="18" charset="0"/>
              </a:rPr>
              <a:t>; our charge specifically excluded reefs under other forms of management and fisheries-specific metrics.</a:t>
            </a:r>
            <a:endParaRPr lang="en-US"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066800"/>
            <a:ext cx="7239000" cy="4525963"/>
          </a:xfrm>
        </p:spPr>
        <p:txBody>
          <a:bodyPr>
            <a:normAutofit/>
          </a:bodyPr>
          <a:lstStyle/>
          <a:p>
            <a:pPr marL="0" indent="0">
              <a:buNone/>
            </a:pPr>
            <a:r>
              <a:rPr lang="en-US" sz="2200" i="1" dirty="0">
                <a:latin typeface="Times New Roman" pitchFamily="18" charset="0"/>
                <a:cs typeface="Times New Roman" pitchFamily="18" charset="0"/>
              </a:rPr>
              <a:t>NOAA Restoration </a:t>
            </a:r>
            <a:r>
              <a:rPr lang="en-US" sz="2200" i="1" dirty="0" smtClean="0">
                <a:latin typeface="Times New Roman" pitchFamily="18" charset="0"/>
                <a:cs typeface="Times New Roman" pitchFamily="18" charset="0"/>
              </a:rPr>
              <a:t>Center</a:t>
            </a:r>
            <a:r>
              <a:rPr lang="en-US" sz="2200" dirty="0" smtClean="0">
                <a:latin typeface="Times New Roman" pitchFamily="18" charset="0"/>
                <a:cs typeface="Times New Roman" pitchFamily="18" charset="0"/>
              </a:rPr>
              <a:t>, Stephanie Westby (Chair)</a:t>
            </a:r>
          </a:p>
          <a:p>
            <a:pPr marL="0" indent="0">
              <a:buNone/>
            </a:pPr>
            <a:r>
              <a:rPr lang="en-US" sz="2200" i="1" dirty="0">
                <a:latin typeface="Times New Roman" pitchFamily="18" charset="0"/>
                <a:cs typeface="Times New Roman" pitchFamily="18" charset="0"/>
              </a:rPr>
              <a:t>Maryland Department of Natural </a:t>
            </a:r>
            <a:r>
              <a:rPr lang="en-US" sz="2200" i="1" dirty="0" smtClean="0">
                <a:latin typeface="Times New Roman" pitchFamily="18" charset="0"/>
                <a:cs typeface="Times New Roman" pitchFamily="18" charset="0"/>
              </a:rPr>
              <a:t>Resources</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Eric Weissberger</a:t>
            </a:r>
            <a:r>
              <a:rPr lang="en-US" sz="2200" dirty="0" smtClean="0">
                <a:latin typeface="Times New Roman" pitchFamily="18" charset="0"/>
                <a:cs typeface="Times New Roman" pitchFamily="18" charset="0"/>
              </a:rPr>
              <a:t> </a:t>
            </a:r>
          </a:p>
          <a:p>
            <a:pPr marL="0" indent="0">
              <a:buNone/>
            </a:pPr>
            <a:r>
              <a:rPr lang="en-US" sz="2200" i="1" dirty="0" smtClean="0">
                <a:latin typeface="Times New Roman" pitchFamily="18" charset="0"/>
                <a:cs typeface="Times New Roman" pitchFamily="18" charset="0"/>
              </a:rPr>
              <a:t>Maryland Oyster </a:t>
            </a:r>
            <a:r>
              <a:rPr lang="en-US" sz="2200" i="1" dirty="0">
                <a:latin typeface="Times New Roman" pitchFamily="18" charset="0"/>
                <a:cs typeface="Times New Roman" pitchFamily="18" charset="0"/>
              </a:rPr>
              <a:t>Recovery </a:t>
            </a:r>
            <a:r>
              <a:rPr lang="en-US" sz="2200" i="1" dirty="0" smtClean="0">
                <a:latin typeface="Times New Roman" pitchFamily="18" charset="0"/>
                <a:cs typeface="Times New Roman" pitchFamily="18" charset="0"/>
              </a:rPr>
              <a:t>Partnership</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Steve </a:t>
            </a:r>
            <a:r>
              <a:rPr lang="en-US" sz="2200" dirty="0" smtClean="0">
                <a:latin typeface="Times New Roman" pitchFamily="18" charset="0"/>
                <a:cs typeface="Times New Roman" pitchFamily="18" charset="0"/>
              </a:rPr>
              <a:t>Allen</a:t>
            </a:r>
            <a:endParaRPr lang="en-US" sz="2200" dirty="0">
              <a:latin typeface="Times New Roman" pitchFamily="18" charset="0"/>
              <a:cs typeface="Times New Roman" pitchFamily="18" charset="0"/>
            </a:endParaRPr>
          </a:p>
          <a:p>
            <a:pPr marL="0" indent="0">
              <a:buNone/>
            </a:pPr>
            <a:r>
              <a:rPr lang="en-US" sz="2200" i="1" dirty="0" smtClean="0">
                <a:latin typeface="Times New Roman" pitchFamily="18" charset="0"/>
                <a:cs typeface="Times New Roman" pitchFamily="18" charset="0"/>
              </a:rPr>
              <a:t>Potomac </a:t>
            </a:r>
            <a:r>
              <a:rPr lang="en-US" sz="2200" i="1" dirty="0">
                <a:latin typeface="Times New Roman" pitchFamily="18" charset="0"/>
                <a:cs typeface="Times New Roman" pitchFamily="18" charset="0"/>
              </a:rPr>
              <a:t>River Fisheries </a:t>
            </a:r>
            <a:r>
              <a:rPr lang="en-US" sz="2200" i="1" dirty="0" smtClean="0">
                <a:latin typeface="Times New Roman" pitchFamily="18" charset="0"/>
                <a:cs typeface="Times New Roman" pitchFamily="18" charset="0"/>
              </a:rPr>
              <a:t>Commis</a:t>
            </a:r>
            <a:r>
              <a:rPr lang="en-US" sz="2200" dirty="0" smtClean="0">
                <a:latin typeface="Times New Roman" pitchFamily="18" charset="0"/>
                <a:cs typeface="Times New Roman" pitchFamily="18" charset="0"/>
              </a:rPr>
              <a:t>sion, </a:t>
            </a:r>
            <a:r>
              <a:rPr lang="en-US" sz="2200" dirty="0">
                <a:latin typeface="Times New Roman" pitchFamily="18" charset="0"/>
                <a:cs typeface="Times New Roman" pitchFamily="18" charset="0"/>
              </a:rPr>
              <a:t>A.C. </a:t>
            </a:r>
            <a:r>
              <a:rPr lang="en-US" sz="2200" dirty="0" smtClean="0">
                <a:latin typeface="Times New Roman" pitchFamily="18" charset="0"/>
                <a:cs typeface="Times New Roman" pitchFamily="18" charset="0"/>
              </a:rPr>
              <a:t>Carpenter</a:t>
            </a:r>
          </a:p>
          <a:p>
            <a:pPr marL="0" indent="0">
              <a:buNone/>
            </a:pPr>
            <a:r>
              <a:rPr lang="en-US" sz="2200" i="1" dirty="0">
                <a:latin typeface="Times New Roman" pitchFamily="18" charset="0"/>
                <a:cs typeface="Times New Roman" pitchFamily="18" charset="0"/>
              </a:rPr>
              <a:t>Virginia Marine Resources </a:t>
            </a:r>
            <a:r>
              <a:rPr lang="en-US" sz="2200" i="1" dirty="0" smtClean="0">
                <a:latin typeface="Times New Roman" pitchFamily="18" charset="0"/>
                <a:cs typeface="Times New Roman" pitchFamily="18" charset="0"/>
              </a:rPr>
              <a:t>Commission</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James Wesson</a:t>
            </a:r>
          </a:p>
          <a:p>
            <a:pPr marL="0" indent="0">
              <a:buNone/>
            </a:pPr>
            <a:r>
              <a:rPr lang="en-US" sz="2200" i="1" dirty="0" smtClean="0">
                <a:latin typeface="Times New Roman" pitchFamily="18" charset="0"/>
                <a:cs typeface="Times New Roman" pitchFamily="18" charset="0"/>
              </a:rPr>
              <a:t>U</a:t>
            </a:r>
            <a:r>
              <a:rPr lang="en-US" sz="2200" i="1" dirty="0">
                <a:latin typeface="Times New Roman" pitchFamily="18" charset="0"/>
                <a:cs typeface="Times New Roman" pitchFamily="18" charset="0"/>
              </a:rPr>
              <a:t>. S. Army Corps of Engineers</a:t>
            </a:r>
            <a:r>
              <a:rPr lang="en-US" sz="2200" dirty="0">
                <a:latin typeface="Times New Roman" pitchFamily="18" charset="0"/>
                <a:cs typeface="Times New Roman" pitchFamily="18" charset="0"/>
              </a:rPr>
              <a:t>, Angela </a:t>
            </a:r>
            <a:r>
              <a:rPr lang="en-US" sz="2200" dirty="0" smtClean="0">
                <a:latin typeface="Times New Roman" pitchFamily="18" charset="0"/>
                <a:cs typeface="Times New Roman" pitchFamily="18" charset="0"/>
              </a:rPr>
              <a:t>Sowers</a:t>
            </a:r>
          </a:p>
          <a:p>
            <a:pPr marL="0" indent="0">
              <a:buNone/>
            </a:pPr>
            <a:r>
              <a:rPr lang="en-US" sz="2200" i="1" dirty="0" smtClean="0">
                <a:latin typeface="Times New Roman" pitchFamily="18" charset="0"/>
                <a:cs typeface="Times New Roman" pitchFamily="18" charset="0"/>
              </a:rPr>
              <a:t>University </a:t>
            </a:r>
            <a:r>
              <a:rPr lang="en-US" sz="2200" i="1" dirty="0">
                <a:latin typeface="Times New Roman" pitchFamily="18" charset="0"/>
                <a:cs typeface="Times New Roman" pitchFamily="18" charset="0"/>
              </a:rPr>
              <a:t>of </a:t>
            </a:r>
            <a:r>
              <a:rPr lang="en-US" sz="2200" i="1" dirty="0" smtClean="0">
                <a:latin typeface="Times New Roman" pitchFamily="18" charset="0"/>
                <a:cs typeface="Times New Roman" pitchFamily="18" charset="0"/>
              </a:rPr>
              <a:t>Maryland</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Kennedy </a:t>
            </a:r>
            <a:r>
              <a:rPr lang="en-US" sz="2200" dirty="0" smtClean="0">
                <a:latin typeface="Times New Roman" pitchFamily="18" charset="0"/>
                <a:cs typeface="Times New Roman" pitchFamily="18" charset="0"/>
              </a:rPr>
              <a:t>Paynter</a:t>
            </a:r>
            <a:endParaRPr lang="en-US" sz="2200" dirty="0">
              <a:latin typeface="Times New Roman" pitchFamily="18" charset="0"/>
              <a:cs typeface="Times New Roman" pitchFamily="18" charset="0"/>
            </a:endParaRPr>
          </a:p>
          <a:p>
            <a:pPr marL="0" indent="0">
              <a:buNone/>
            </a:pPr>
            <a:r>
              <a:rPr lang="en-US" sz="2200" i="1" dirty="0" smtClean="0">
                <a:latin typeface="Times New Roman" pitchFamily="18" charset="0"/>
                <a:cs typeface="Times New Roman" pitchFamily="18" charset="0"/>
              </a:rPr>
              <a:t>Virginia </a:t>
            </a:r>
            <a:r>
              <a:rPr lang="en-US" sz="2200" i="1" dirty="0">
                <a:latin typeface="Times New Roman" pitchFamily="18" charset="0"/>
                <a:cs typeface="Times New Roman" pitchFamily="18" charset="0"/>
              </a:rPr>
              <a:t>Institute of Marine </a:t>
            </a:r>
            <a:r>
              <a:rPr lang="en-US" sz="2200" i="1" dirty="0" smtClean="0">
                <a:latin typeface="Times New Roman" pitchFamily="18" charset="0"/>
                <a:cs typeface="Times New Roman" pitchFamily="18" charset="0"/>
              </a:rPr>
              <a:t>Science</a:t>
            </a:r>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Mark </a:t>
            </a:r>
            <a:r>
              <a:rPr lang="en-US" sz="2200" dirty="0" smtClean="0">
                <a:latin typeface="Times New Roman" pitchFamily="18" charset="0"/>
                <a:cs typeface="Times New Roman" pitchFamily="18" charset="0"/>
              </a:rPr>
              <a:t>Luckenbach</a:t>
            </a:r>
            <a:endParaRPr lang="en-US" sz="2200" dirty="0">
              <a:latin typeface="Times New Roman" pitchFamily="18" charset="0"/>
              <a:cs typeface="Times New Roman" pitchFamily="18" charset="0"/>
            </a:endParaRPr>
          </a:p>
          <a:p>
            <a:pPr marL="0" indent="0">
              <a:buNone/>
            </a:pPr>
            <a:endParaRPr lang="en-US" sz="22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sp>
        <p:nvSpPr>
          <p:cNvPr id="4" name="TextBox 3"/>
          <p:cNvSpPr txBox="1"/>
          <p:nvPr/>
        </p:nvSpPr>
        <p:spPr>
          <a:xfrm>
            <a:off x="838200" y="304800"/>
            <a:ext cx="3385735"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Workgroup composition</a:t>
            </a:r>
            <a:endParaRPr lang="en-US" sz="2400" b="1" u="sng" dirty="0">
              <a:latin typeface="Times New Roman" pitchFamily="18" charset="0"/>
              <a:cs typeface="Times New Roman" pitchFamily="18" charset="0"/>
            </a:endParaRPr>
          </a:p>
        </p:txBody>
      </p:sp>
    </p:spTree>
    <p:extLst>
      <p:ext uri="{BB962C8B-B14F-4D97-AF65-F5344CB8AC3E}">
        <p14:creationId xmlns:p14="http://schemas.microsoft.com/office/powerpoint/2010/main" val="999479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828800"/>
            <a:ext cx="5519410" cy="1446550"/>
          </a:xfrm>
          <a:prstGeom prst="rect">
            <a:avLst/>
          </a:prstGeom>
        </p:spPr>
        <p:txBody>
          <a:bodyPr wrap="square">
            <a:spAutoFit/>
          </a:bodyPr>
          <a:lstStyle/>
          <a:p>
            <a:r>
              <a:rPr lang="en-US" sz="2200" b="1" dirty="0">
                <a:latin typeface="Times New Roman" pitchFamily="18" charset="0"/>
                <a:cs typeface="Times New Roman" pitchFamily="18" charset="0"/>
              </a:rPr>
              <a:t>O</a:t>
            </a:r>
            <a:r>
              <a:rPr lang="en-US" sz="2200" b="1" dirty="0" smtClean="0">
                <a:latin typeface="Times New Roman" pitchFamily="18" charset="0"/>
                <a:cs typeface="Times New Roman" pitchFamily="18" charset="0"/>
              </a:rPr>
              <a:t>verarching goal:  </a:t>
            </a:r>
            <a:r>
              <a:rPr lang="en-US" sz="2200" dirty="0" smtClean="0">
                <a:latin typeface="Times New Roman" pitchFamily="18" charset="0"/>
                <a:cs typeface="Times New Roman" pitchFamily="18" charset="0"/>
              </a:rPr>
              <a:t>Restore </a:t>
            </a:r>
            <a:r>
              <a:rPr lang="en-US" sz="2200" dirty="0">
                <a:latin typeface="Times New Roman" pitchFamily="18" charset="0"/>
                <a:cs typeface="Times New Roman" pitchFamily="18" charset="0"/>
              </a:rPr>
              <a:t>a large oyster population, capable of supporting a </a:t>
            </a:r>
            <a:r>
              <a:rPr lang="en-US" sz="2200" dirty="0" smtClean="0">
                <a:latin typeface="Times New Roman" pitchFamily="18" charset="0"/>
                <a:cs typeface="Times New Roman" pitchFamily="18" charset="0"/>
              </a:rPr>
              <a:t>sustainable fishery </a:t>
            </a:r>
            <a:r>
              <a:rPr lang="en-US" sz="2200" dirty="0">
                <a:latin typeface="Times New Roman" pitchFamily="18" charset="0"/>
                <a:cs typeface="Times New Roman" pitchFamily="18" charset="0"/>
              </a:rPr>
              <a:t>and </a:t>
            </a:r>
            <a:r>
              <a:rPr lang="en-US" sz="2200" dirty="0" smtClean="0">
                <a:latin typeface="Times New Roman" pitchFamily="18" charset="0"/>
                <a:cs typeface="Times New Roman" pitchFamily="18" charset="0"/>
              </a:rPr>
              <a:t>providing </a:t>
            </a:r>
            <a:r>
              <a:rPr lang="en-US" sz="2200" dirty="0">
                <a:latin typeface="Times New Roman" pitchFamily="18" charset="0"/>
                <a:cs typeface="Times New Roman" pitchFamily="18" charset="0"/>
              </a:rPr>
              <a:t>valued ecosystem services throughout much </a:t>
            </a:r>
            <a:r>
              <a:rPr lang="en-US" sz="2200" dirty="0" smtClean="0">
                <a:latin typeface="Times New Roman" pitchFamily="18" charset="0"/>
                <a:cs typeface="Times New Roman" pitchFamily="18" charset="0"/>
              </a:rPr>
              <a:t>of the Bay.</a:t>
            </a:r>
          </a:p>
        </p:txBody>
      </p:sp>
      <p:grpSp>
        <p:nvGrpSpPr>
          <p:cNvPr id="4" name="Group 3"/>
          <p:cNvGrpSpPr/>
          <p:nvPr/>
        </p:nvGrpSpPr>
        <p:grpSpPr>
          <a:xfrm>
            <a:off x="5410200" y="685800"/>
            <a:ext cx="3373240" cy="2624554"/>
            <a:chOff x="1752600" y="2362200"/>
            <a:chExt cx="3373240" cy="2624554"/>
          </a:xfrm>
          <a:noFill/>
        </p:grpSpPr>
        <p:grpSp>
          <p:nvGrpSpPr>
            <p:cNvPr id="5" name="Group 1"/>
            <p:cNvGrpSpPr/>
            <p:nvPr/>
          </p:nvGrpSpPr>
          <p:grpSpPr>
            <a:xfrm>
              <a:off x="1752600" y="2362200"/>
              <a:ext cx="3373240" cy="2624554"/>
              <a:chOff x="1752600" y="2362200"/>
              <a:chExt cx="3373240" cy="2624554"/>
            </a:xfrm>
            <a:grpFill/>
          </p:grpSpPr>
          <p:cxnSp>
            <p:nvCxnSpPr>
              <p:cNvPr id="7" name="Straight Connector 2"/>
              <p:cNvCxnSpPr/>
              <p:nvPr/>
            </p:nvCxnSpPr>
            <p:spPr>
              <a:xfrm rot="5400000">
                <a:off x="1304022" y="3462183"/>
                <a:ext cx="2199965"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2404004" y="4562165"/>
                <a:ext cx="2721836" cy="0"/>
              </a:xfrm>
              <a:prstGeom prst="line">
                <a:avLst/>
              </a:prstGeom>
              <a:grpFill/>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1" y="4648200"/>
                <a:ext cx="1143262" cy="338554"/>
              </a:xfrm>
              <a:prstGeom prst="rect">
                <a:avLst/>
              </a:prstGeom>
              <a:grpFill/>
            </p:spPr>
            <p:txBody>
              <a:bodyPr wrap="none" rtlCol="0">
                <a:spAutoFit/>
              </a:bodyPr>
              <a:lstStyle/>
              <a:p>
                <a:r>
                  <a:rPr lang="en-US" sz="1600" b="1" dirty="0" smtClean="0">
                    <a:latin typeface="Times New Roman" pitchFamily="18" charset="0"/>
                    <a:cs typeface="Times New Roman" pitchFamily="18" charset="0"/>
                  </a:rPr>
                  <a:t>Conditions</a:t>
                </a:r>
                <a:endParaRPr lang="en-US" sz="1600" b="1" dirty="0">
                  <a:latin typeface="Times New Roman" pitchFamily="18" charset="0"/>
                  <a:cs typeface="Times New Roman" pitchFamily="18" charset="0"/>
                </a:endParaRPr>
              </a:p>
            </p:txBody>
          </p:sp>
          <p:sp>
            <p:nvSpPr>
              <p:cNvPr id="10" name="TextBox 9"/>
              <p:cNvSpPr txBox="1"/>
              <p:nvPr/>
            </p:nvSpPr>
            <p:spPr>
              <a:xfrm rot="16200000">
                <a:off x="1116400" y="3167390"/>
                <a:ext cx="1795620" cy="523220"/>
              </a:xfrm>
              <a:prstGeom prst="rect">
                <a:avLst/>
              </a:prstGeom>
              <a:grpFill/>
            </p:spPr>
            <p:txBody>
              <a:bodyPr wrap="none" rtlCol="0">
                <a:spAutoFit/>
              </a:bodyPr>
              <a:lstStyle/>
              <a:p>
                <a:pPr algn="ctr"/>
                <a:r>
                  <a:rPr lang="en-US" sz="1400" b="1" dirty="0" smtClean="0">
                    <a:latin typeface="Times New Roman" pitchFamily="18" charset="0"/>
                    <a:cs typeface="Times New Roman" pitchFamily="18" charset="0"/>
                  </a:rPr>
                  <a:t>Oyster Population or</a:t>
                </a:r>
              </a:p>
              <a:p>
                <a:pPr algn="ctr"/>
                <a:r>
                  <a:rPr lang="en-US" sz="1400" b="1" dirty="0" smtClean="0">
                    <a:latin typeface="Times New Roman" pitchFamily="18" charset="0"/>
                    <a:cs typeface="Times New Roman" pitchFamily="18" charset="0"/>
                  </a:rPr>
                  <a:t>Ecological Function</a:t>
                </a:r>
                <a:endParaRPr lang="en-US" sz="1400" b="1" dirty="0">
                  <a:latin typeface="Times New Roman" pitchFamily="18" charset="0"/>
                  <a:cs typeface="Times New Roman" pitchFamily="18" charset="0"/>
                </a:endParaRPr>
              </a:p>
            </p:txBody>
          </p:sp>
        </p:grpSp>
        <p:cxnSp>
          <p:nvCxnSpPr>
            <p:cNvPr id="6" name="Curved Connector 5"/>
            <p:cNvCxnSpPr/>
            <p:nvPr/>
          </p:nvCxnSpPr>
          <p:spPr>
            <a:xfrm>
              <a:off x="2590800" y="2590800"/>
              <a:ext cx="2438400" cy="1752600"/>
            </a:xfrm>
            <a:prstGeom prst="curvedConnector3">
              <a:avLst>
                <a:gd name="adj1" fmla="val 51563"/>
              </a:avLst>
            </a:prstGeom>
            <a:grpFill/>
            <a:ln w="31750"/>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232410" y="3348454"/>
            <a:ext cx="8686800" cy="2123658"/>
          </a:xfrm>
          <a:prstGeom prst="rect">
            <a:avLst/>
          </a:prstGeom>
          <a:noFill/>
        </p:spPr>
        <p:txBody>
          <a:bodyPr wrap="square" rtlCol="0">
            <a:spAutoFit/>
          </a:bodyPr>
          <a:lstStyle/>
          <a:p>
            <a:r>
              <a:rPr lang="en-US" sz="2200" dirty="0" smtClean="0">
                <a:latin typeface="Times New Roman" pitchFamily="18" charset="0"/>
                <a:cs typeface="Times New Roman" pitchFamily="18" charset="0"/>
              </a:rPr>
              <a:t>Implicit in the goal of restoring 20 tributaries is the notion that working on a tributary scale will be necessary to achieve sufficiently large changes in oyster populations. </a:t>
            </a:r>
          </a:p>
          <a:p>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Seems like a good idea.</a:t>
            </a:r>
          </a:p>
          <a:p>
            <a:r>
              <a:rPr lang="en-US" sz="2200" dirty="0" smtClean="0">
                <a:latin typeface="Times New Roman" pitchFamily="18" charset="0"/>
                <a:cs typeface="Times New Roman" pitchFamily="18" charset="0"/>
              </a:rPr>
              <a:t>However, it is untested and not entirely consistent with existing data.</a:t>
            </a:r>
            <a:endParaRPr lang="en-US" sz="2200" dirty="0">
              <a:latin typeface="Times New Roman" pitchFamily="18" charset="0"/>
              <a:cs typeface="Times New Roman" pitchFamily="18" charset="0"/>
            </a:endParaRPr>
          </a:p>
        </p:txBody>
      </p:sp>
      <p:sp>
        <p:nvSpPr>
          <p:cNvPr id="12" name="TextBox 11"/>
          <p:cNvSpPr txBox="1"/>
          <p:nvPr/>
        </p:nvSpPr>
        <p:spPr>
          <a:xfrm>
            <a:off x="381000" y="274375"/>
            <a:ext cx="3349635"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Setting Goals or Targets</a:t>
            </a:r>
            <a:endParaRPr lang="en-US" sz="2400" b="1" u="sng" dirty="0">
              <a:latin typeface="Times New Roman" pitchFamily="18" charset="0"/>
              <a:cs typeface="Times New Roman" pitchFamily="18" charset="0"/>
            </a:endParaRPr>
          </a:p>
        </p:txBody>
      </p:sp>
      <p:sp>
        <p:nvSpPr>
          <p:cNvPr id="14" name="Rectangle 13"/>
          <p:cNvSpPr/>
          <p:nvPr/>
        </p:nvSpPr>
        <p:spPr>
          <a:xfrm>
            <a:off x="304800" y="913983"/>
            <a:ext cx="4953000" cy="769441"/>
          </a:xfrm>
          <a:prstGeom prst="rect">
            <a:avLst/>
          </a:prstGeom>
        </p:spPr>
        <p:txBody>
          <a:bodyPr wrap="square">
            <a:spAutoFit/>
          </a:bodyPr>
          <a:lstStyle/>
          <a:p>
            <a:r>
              <a:rPr lang="en-US" sz="2200" dirty="0" smtClean="0">
                <a:latin typeface="Times New Roman" pitchFamily="18" charset="0"/>
                <a:cs typeface="Times New Roman" pitchFamily="18" charset="0"/>
              </a:rPr>
              <a:t>The oyster populations in the Bay have undergone a dramatic regime shift.</a:t>
            </a:r>
            <a:endParaRPr lang="en-US" sz="2200" dirty="0"/>
          </a:p>
        </p:txBody>
      </p:sp>
    </p:spTree>
    <p:extLst>
      <p:ext uri="{BB962C8B-B14F-4D97-AF65-F5344CB8AC3E}">
        <p14:creationId xmlns:p14="http://schemas.microsoft.com/office/powerpoint/2010/main" val="3235537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oyster.JPG"/>
          <p:cNvPicPr>
            <a:picLocks noChangeAspect="1" noChangeArrowheads="1"/>
          </p:cNvPicPr>
          <p:nvPr/>
        </p:nvPicPr>
        <p:blipFill>
          <a:blip r:embed="rId2" cstate="print"/>
          <a:srcRect l="10193" b="13158"/>
          <a:stretch>
            <a:fillRect/>
          </a:stretch>
        </p:blipFill>
        <p:spPr bwMode="auto">
          <a:xfrm>
            <a:off x="5181600" y="990600"/>
            <a:ext cx="3581400" cy="3048000"/>
          </a:xfrm>
          <a:prstGeom prst="rect">
            <a:avLst/>
          </a:prstGeom>
          <a:noFill/>
        </p:spPr>
      </p:pic>
      <p:pic>
        <p:nvPicPr>
          <p:cNvPr id="9254" name="Picture 38"/>
          <p:cNvPicPr>
            <a:picLocks noChangeAspect="1" noChangeArrowheads="1"/>
          </p:cNvPicPr>
          <p:nvPr/>
        </p:nvPicPr>
        <p:blipFill>
          <a:blip r:embed="rId3" cstate="print"/>
          <a:srcRect l="8568" t="15390" r="5508" b="10210"/>
          <a:stretch>
            <a:fillRect/>
          </a:stretch>
        </p:blipFill>
        <p:spPr bwMode="auto">
          <a:xfrm>
            <a:off x="5181600" y="990600"/>
            <a:ext cx="3581400" cy="3156952"/>
          </a:xfrm>
          <a:prstGeom prst="rect">
            <a:avLst/>
          </a:prstGeom>
          <a:solidFill>
            <a:schemeClr val="tx1"/>
          </a:solidFill>
          <a:ln w="9525">
            <a:solidFill>
              <a:schemeClr val="tx1"/>
            </a:solidFill>
            <a:miter lim="800000"/>
            <a:headEnd/>
            <a:tailEnd/>
          </a:ln>
        </p:spPr>
      </p:pic>
      <p:pic>
        <p:nvPicPr>
          <p:cNvPr id="9253" name="Picture 4"/>
          <p:cNvPicPr>
            <a:picLocks noChangeAspect="1" noChangeArrowheads="1"/>
          </p:cNvPicPr>
          <p:nvPr/>
        </p:nvPicPr>
        <p:blipFill>
          <a:blip r:embed="rId4" cstate="print">
            <a:lum contrast="14000"/>
          </a:blip>
          <a:srcRect l="27139" t="15730" r="43457" b="41011"/>
          <a:stretch>
            <a:fillRect/>
          </a:stretch>
        </p:blipFill>
        <p:spPr bwMode="auto">
          <a:xfrm>
            <a:off x="5181600" y="990600"/>
            <a:ext cx="3581400" cy="3138593"/>
          </a:xfrm>
          <a:prstGeom prst="rect">
            <a:avLst/>
          </a:prstGeom>
          <a:noFill/>
          <a:ln w="9525">
            <a:noFill/>
            <a:miter lim="800000"/>
            <a:headEnd/>
            <a:tailEnd/>
          </a:ln>
        </p:spPr>
      </p:pic>
      <p:pic>
        <p:nvPicPr>
          <p:cNvPr id="9252" name="Picture 3"/>
          <p:cNvPicPr>
            <a:picLocks noChangeAspect="1" noChangeArrowheads="1"/>
          </p:cNvPicPr>
          <p:nvPr/>
        </p:nvPicPr>
        <p:blipFill>
          <a:blip r:embed="rId5" cstate="print"/>
          <a:srcRect b="10455"/>
          <a:stretch>
            <a:fillRect/>
          </a:stretch>
        </p:blipFill>
        <p:spPr bwMode="auto">
          <a:xfrm>
            <a:off x="5257800" y="990600"/>
            <a:ext cx="3556000" cy="3200400"/>
          </a:xfrm>
          <a:prstGeom prst="rect">
            <a:avLst/>
          </a:prstGeom>
          <a:noFill/>
          <a:ln w="9525">
            <a:noFill/>
            <a:miter lim="800000"/>
            <a:headEnd/>
            <a:tailEnd/>
          </a:ln>
        </p:spPr>
      </p:pic>
      <p:sp>
        <p:nvSpPr>
          <p:cNvPr id="30" name="TextBox 29"/>
          <p:cNvSpPr txBox="1"/>
          <p:nvPr/>
        </p:nvSpPr>
        <p:spPr>
          <a:xfrm>
            <a:off x="304800" y="253425"/>
            <a:ext cx="4526496"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What constitutes a restored reef?</a:t>
            </a:r>
            <a:endParaRPr lang="en-US" sz="2400" b="1" u="sng" dirty="0">
              <a:latin typeface="Times New Roman" pitchFamily="18" charset="0"/>
              <a:cs typeface="Times New Roman" pitchFamily="18" charset="0"/>
            </a:endParaRPr>
          </a:p>
        </p:txBody>
      </p:sp>
      <p:sp>
        <p:nvSpPr>
          <p:cNvPr id="31" name="TextBox 30"/>
          <p:cNvSpPr txBox="1"/>
          <p:nvPr/>
        </p:nvSpPr>
        <p:spPr>
          <a:xfrm>
            <a:off x="358987" y="914400"/>
            <a:ext cx="3871573" cy="3539430"/>
          </a:xfrm>
          <a:prstGeom prst="rect">
            <a:avLst/>
          </a:prstGeom>
          <a:noFill/>
        </p:spPr>
        <p:txBody>
          <a:bodyPr wrap="none" rtlCol="0">
            <a:spAutoFit/>
          </a:bodyPr>
          <a:lstStyle/>
          <a:p>
            <a:r>
              <a:rPr lang="en-US" sz="2800" dirty="0" smtClean="0">
                <a:latin typeface="Times New Roman" pitchFamily="18" charset="0"/>
                <a:cs typeface="Times New Roman" pitchFamily="18" charset="0"/>
              </a:rPr>
              <a:t>How many oysters?</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What size oysters?</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How many year classes?</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How long must it persist?</a:t>
            </a:r>
          </a:p>
          <a:p>
            <a:endParaRPr lang="en-US" sz="2800" dirty="0" smtClean="0">
              <a:latin typeface="Times New Roman" pitchFamily="18" charset="0"/>
              <a:cs typeface="Times New Roman" pitchFamily="18" charset="0"/>
            </a:endParaRPr>
          </a:p>
        </p:txBody>
      </p:sp>
      <p:sp>
        <p:nvSpPr>
          <p:cNvPr id="32" name="TextBox 31"/>
          <p:cNvSpPr txBox="1"/>
          <p:nvPr/>
        </p:nvSpPr>
        <p:spPr>
          <a:xfrm>
            <a:off x="381000" y="4419600"/>
            <a:ext cx="7544939"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How much of the bar must be covered in oysters?</a:t>
            </a:r>
          </a:p>
          <a:p>
            <a:endParaRPr lang="en-US" sz="2800" dirty="0" smtClean="0">
              <a:latin typeface="Times New Roman" pitchFamily="18" charset="0"/>
              <a:cs typeface="Times New Roman" pitchFamily="18" charset="0"/>
            </a:endParaRPr>
          </a:p>
        </p:txBody>
      </p:sp>
      <p:sp>
        <p:nvSpPr>
          <p:cNvPr id="33" name="TextBox 32"/>
          <p:cNvSpPr txBox="1"/>
          <p:nvPr/>
        </p:nvSpPr>
        <p:spPr>
          <a:xfrm>
            <a:off x="396766" y="5181600"/>
            <a:ext cx="8290034" cy="1384995"/>
          </a:xfrm>
          <a:prstGeom prst="rect">
            <a:avLst/>
          </a:prstGeom>
          <a:noFill/>
        </p:spPr>
        <p:txBody>
          <a:bodyPr wrap="square" rtlCol="0">
            <a:spAutoFit/>
          </a:bodyPr>
          <a:lstStyle/>
          <a:p>
            <a:r>
              <a:rPr lang="en-US" sz="2800" dirty="0" smtClean="0">
                <a:latin typeface="Times New Roman" pitchFamily="18" charset="0"/>
                <a:cs typeface="Times New Roman" pitchFamily="18" charset="0"/>
              </a:rPr>
              <a:t>We know this value cannot be 100%, but how much should it be?</a:t>
            </a:r>
          </a:p>
          <a:p>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2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p:bldP spid="32" grpId="0" build="p"/>
      <p:bldP spid="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4800" y="253425"/>
            <a:ext cx="5234190"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What constitutes a restored tributary?</a:t>
            </a:r>
            <a:endParaRPr lang="en-US" sz="2400" b="1" u="sng" dirty="0">
              <a:latin typeface="Times New Roman" pitchFamily="18" charset="0"/>
              <a:cs typeface="Times New Roman" pitchFamily="18" charset="0"/>
            </a:endParaRPr>
          </a:p>
        </p:txBody>
      </p:sp>
      <p:sp>
        <p:nvSpPr>
          <p:cNvPr id="31" name="TextBox 30"/>
          <p:cNvSpPr txBox="1"/>
          <p:nvPr/>
        </p:nvSpPr>
        <p:spPr>
          <a:xfrm>
            <a:off x="358987" y="1066800"/>
            <a:ext cx="4746413"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Contains a restored reef or two?</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A given percentage of historical oyster bars has been restored?</a:t>
            </a:r>
          </a:p>
        </p:txBody>
      </p:sp>
      <p:sp>
        <p:nvSpPr>
          <p:cNvPr id="32" name="TextBox 31"/>
          <p:cNvSpPr txBox="1"/>
          <p:nvPr/>
        </p:nvSpPr>
        <p:spPr>
          <a:xfrm>
            <a:off x="418530" y="4724400"/>
            <a:ext cx="8306939"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Or, does it mean that we have actually affected a state change and that oyster populations have been restored to historical abundances in that tributary?</a:t>
            </a:r>
          </a:p>
          <a:p>
            <a:endParaRPr lang="en-US" sz="2800" dirty="0" smtClean="0">
              <a:latin typeface="Times New Roman" pitchFamily="18" charset="0"/>
              <a:cs typeface="Times New Roman" pitchFamily="18" charset="0"/>
            </a:endParaRPr>
          </a:p>
        </p:txBody>
      </p:sp>
      <p:pic>
        <p:nvPicPr>
          <p:cNvPr id="5" name="Picture 4" descr="Mult proj data overlays example-HIB with VBMP_no seaducks.jpg"/>
          <p:cNvPicPr>
            <a:picLocks noChangeAspect="1"/>
          </p:cNvPicPr>
          <p:nvPr/>
        </p:nvPicPr>
        <p:blipFill>
          <a:blip r:embed="rId2" cstate="print"/>
          <a:stretch>
            <a:fillRect/>
          </a:stretch>
        </p:blipFill>
        <p:spPr>
          <a:xfrm>
            <a:off x="5738860" y="914400"/>
            <a:ext cx="3405140" cy="3657600"/>
          </a:xfrm>
          <a:prstGeom prst="rect">
            <a:avLst/>
          </a:prstGeom>
        </p:spPr>
      </p:pic>
      <p:sp>
        <p:nvSpPr>
          <p:cNvPr id="6" name="TextBox 5"/>
          <p:cNvSpPr txBox="1"/>
          <p:nvPr/>
        </p:nvSpPr>
        <p:spPr>
          <a:xfrm>
            <a:off x="315685" y="3048000"/>
            <a:ext cx="4746413" cy="1384995"/>
          </a:xfrm>
          <a:prstGeom prst="rect">
            <a:avLst/>
          </a:prstGeom>
          <a:noFill/>
        </p:spPr>
        <p:txBody>
          <a:bodyPr wrap="square" rtlCol="0">
            <a:spAutoFit/>
          </a:bodyPr>
          <a:lstStyle/>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We’ve done all we can do?</a:t>
            </a:r>
          </a:p>
          <a:p>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32"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3425"/>
            <a:ext cx="5906617" cy="58477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What is the timeframe for judging success</a:t>
            </a:r>
            <a:r>
              <a:rPr lang="en-US" sz="3200" b="1" u="sng" dirty="0" smtClean="0">
                <a:latin typeface="Times New Roman" pitchFamily="18" charset="0"/>
                <a:cs typeface="Times New Roman" pitchFamily="18" charset="0"/>
              </a:rPr>
              <a:t>?</a:t>
            </a:r>
            <a:endParaRPr lang="en-US" sz="3200" b="1" u="sng" dirty="0">
              <a:latin typeface="Times New Roman" pitchFamily="18" charset="0"/>
              <a:cs typeface="Times New Roman" pitchFamily="18" charset="0"/>
            </a:endParaRPr>
          </a:p>
        </p:txBody>
      </p:sp>
      <p:sp>
        <p:nvSpPr>
          <p:cNvPr id="3" name="TextBox 2"/>
          <p:cNvSpPr txBox="1"/>
          <p:nvPr/>
        </p:nvSpPr>
        <p:spPr>
          <a:xfrm>
            <a:off x="358987" y="1066800"/>
            <a:ext cx="7870613" cy="5693866"/>
          </a:xfrm>
          <a:prstGeom prst="rect">
            <a:avLst/>
          </a:prstGeom>
          <a:noFill/>
        </p:spPr>
        <p:txBody>
          <a:bodyPr wrap="square" rtlCol="0">
            <a:spAutoFit/>
          </a:bodyPr>
          <a:lstStyle/>
          <a:p>
            <a:r>
              <a:rPr lang="en-US" sz="2800" dirty="0" smtClean="0">
                <a:latin typeface="Times New Roman" pitchFamily="18" charset="0"/>
                <a:cs typeface="Times New Roman" pitchFamily="18" charset="0"/>
              </a:rPr>
              <a:t>Months, years, decades?</a:t>
            </a:r>
          </a:p>
          <a:p>
            <a:endParaRPr lang="en-US" sz="2800"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In the lower Bay recruitment varies dramatically from year-to-year.  So, does disease pressure.</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In tributaries where hatchery oysters are used for restoration, how long do we wait to observe enhanced natural recruitment?</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 difficulty here is that true success can only be judged over longer periods of time, but shorter-term assessments are required.</a:t>
            </a:r>
          </a:p>
          <a:p>
            <a:endParaRPr lang="en-US" sz="28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53425"/>
            <a:ext cx="4602542" cy="461665"/>
          </a:xfrm>
          <a:prstGeom prst="rect">
            <a:avLst/>
          </a:prstGeom>
          <a:noFill/>
        </p:spPr>
        <p:txBody>
          <a:bodyPr wrap="none" rtlCol="0">
            <a:spAutoFit/>
          </a:bodyPr>
          <a:lstStyle/>
          <a:p>
            <a:r>
              <a:rPr lang="en-US" sz="2400" b="1" u="sng" dirty="0" smtClean="0">
                <a:latin typeface="Times New Roman" pitchFamily="18" charset="0"/>
                <a:cs typeface="Times New Roman" pitchFamily="18" charset="0"/>
              </a:rPr>
              <a:t>Functional </a:t>
            </a:r>
            <a:r>
              <a:rPr lang="en-US" sz="2400" b="1" u="sng" dirty="0" err="1" smtClean="0">
                <a:latin typeface="Times New Roman" pitchFamily="18" charset="0"/>
                <a:cs typeface="Times New Roman" pitchFamily="18" charset="0"/>
              </a:rPr>
              <a:t>vs</a:t>
            </a:r>
            <a:r>
              <a:rPr lang="en-US" sz="2400" b="1" u="sng" dirty="0" smtClean="0">
                <a:latin typeface="Times New Roman" pitchFamily="18" charset="0"/>
                <a:cs typeface="Times New Roman" pitchFamily="18" charset="0"/>
              </a:rPr>
              <a:t> Operational Goals</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3" name="TextBox 2"/>
          <p:cNvSpPr txBox="1"/>
          <p:nvPr/>
        </p:nvSpPr>
        <p:spPr>
          <a:xfrm>
            <a:off x="381000" y="1066800"/>
            <a:ext cx="7870613" cy="1815882"/>
          </a:xfrm>
          <a:prstGeom prst="rect">
            <a:avLst/>
          </a:prstGeom>
          <a:noFill/>
        </p:spPr>
        <p:txBody>
          <a:bodyPr wrap="square" rtlCol="0">
            <a:spAutoFit/>
          </a:bodyPr>
          <a:lstStyle/>
          <a:p>
            <a:r>
              <a:rPr lang="en-US" sz="2800" dirty="0" smtClean="0">
                <a:latin typeface="Times New Roman" pitchFamily="18" charset="0"/>
                <a:cs typeface="Times New Roman" pitchFamily="18" charset="0"/>
              </a:rPr>
              <a:t>The ultimate goals of oyster restoration are </a:t>
            </a:r>
            <a:r>
              <a:rPr lang="en-US" sz="2800" i="1" dirty="0" smtClean="0">
                <a:latin typeface="Times New Roman" pitchFamily="18" charset="0"/>
                <a:cs typeface="Times New Roman" pitchFamily="18" charset="0"/>
              </a:rPr>
              <a:t>functional</a:t>
            </a:r>
          </a:p>
          <a:p>
            <a:r>
              <a:rPr lang="en-US" sz="2800" dirty="0" smtClean="0">
                <a:latin typeface="Times New Roman" pitchFamily="18" charset="0"/>
                <a:cs typeface="Times New Roman" pitchFamily="18" charset="0"/>
              </a:rPr>
              <a:t>	- a greatly enhanced oyster population</a:t>
            </a:r>
          </a:p>
          <a:p>
            <a:r>
              <a:rPr lang="en-US" sz="2800" dirty="0" smtClean="0">
                <a:latin typeface="Times New Roman" pitchFamily="18" charset="0"/>
                <a:cs typeface="Times New Roman" pitchFamily="18" charset="0"/>
              </a:rPr>
              <a:t>	- increased ecosystem services</a:t>
            </a:r>
          </a:p>
          <a:p>
            <a:r>
              <a:rPr lang="en-US" sz="2800" dirty="0" smtClean="0">
                <a:latin typeface="Times New Roman" pitchFamily="18" charset="0"/>
                <a:cs typeface="Times New Roman" pitchFamily="18" charset="0"/>
              </a:rPr>
              <a:t>	- a sustainable fishery</a:t>
            </a:r>
          </a:p>
        </p:txBody>
      </p:sp>
      <p:sp>
        <p:nvSpPr>
          <p:cNvPr id="4" name="TextBox 3"/>
          <p:cNvSpPr txBox="1"/>
          <p:nvPr/>
        </p:nvSpPr>
        <p:spPr>
          <a:xfrm>
            <a:off x="381000" y="3137118"/>
            <a:ext cx="8534400" cy="2246769"/>
          </a:xfrm>
          <a:prstGeom prst="rect">
            <a:avLst/>
          </a:prstGeom>
          <a:noFill/>
        </p:spPr>
        <p:txBody>
          <a:bodyPr wrap="square" rtlCol="0">
            <a:spAutoFit/>
          </a:bodyPr>
          <a:lstStyle/>
          <a:p>
            <a:r>
              <a:rPr lang="en-US" sz="2800" dirty="0" smtClean="0">
                <a:latin typeface="Times New Roman" pitchFamily="18" charset="0"/>
                <a:cs typeface="Times New Roman" pitchFamily="18" charset="0"/>
              </a:rPr>
              <a:t>Practical constraints of oyster restoration require that we define </a:t>
            </a:r>
            <a:r>
              <a:rPr lang="en-US" sz="2800" i="1" dirty="0" smtClean="0">
                <a:latin typeface="Times New Roman" pitchFamily="18" charset="0"/>
                <a:cs typeface="Times New Roman" pitchFamily="18" charset="0"/>
              </a:rPr>
              <a:t>operational </a:t>
            </a:r>
            <a:r>
              <a:rPr lang="en-US" sz="2800" dirty="0" smtClean="0">
                <a:latin typeface="Times New Roman" pitchFamily="18" charset="0"/>
                <a:cs typeface="Times New Roman" pitchFamily="18" charset="0"/>
              </a:rPr>
              <a:t>goals</a:t>
            </a:r>
            <a:endParaRPr lang="en-US" sz="2800" i="1"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 how much shell or spat-on-shell to plant in an area</a:t>
            </a:r>
          </a:p>
          <a:p>
            <a:r>
              <a:rPr lang="en-US" sz="2800" dirty="0" smtClean="0">
                <a:latin typeface="Times New Roman" pitchFamily="18" charset="0"/>
                <a:cs typeface="Times New Roman" pitchFamily="18" charset="0"/>
              </a:rPr>
              <a:t>	- how many reefs in an tributary</a:t>
            </a:r>
          </a:p>
          <a:p>
            <a:r>
              <a:rPr lang="en-US" sz="2800" dirty="0" smtClean="0">
                <a:latin typeface="Times New Roman" pitchFamily="18" charset="0"/>
                <a:cs typeface="Times New Roman" pitchFamily="18" charset="0"/>
              </a:rPr>
              <a:t>	- oyster abundance after a few years</a:t>
            </a:r>
          </a:p>
        </p:txBody>
      </p:sp>
      <p:sp>
        <p:nvSpPr>
          <p:cNvPr id="5" name="TextBox 4"/>
          <p:cNvSpPr txBox="1"/>
          <p:nvPr/>
        </p:nvSpPr>
        <p:spPr>
          <a:xfrm>
            <a:off x="533400" y="5562600"/>
            <a:ext cx="8305800" cy="954107"/>
          </a:xfrm>
          <a:prstGeom prst="rect">
            <a:avLst/>
          </a:prstGeom>
          <a:noFill/>
        </p:spPr>
        <p:txBody>
          <a:bodyPr wrap="square" rtlCol="0">
            <a:spAutoFit/>
          </a:bodyPr>
          <a:lstStyle/>
          <a:p>
            <a:r>
              <a:rPr lang="en-US" sz="2800" dirty="0" smtClean="0">
                <a:latin typeface="Times New Roman" pitchFamily="18" charset="0"/>
                <a:cs typeface="Times New Roman" pitchFamily="18" charset="0"/>
              </a:rPr>
              <a:t>How well the </a:t>
            </a:r>
            <a:r>
              <a:rPr lang="en-US" sz="2800" i="1" dirty="0" smtClean="0">
                <a:latin typeface="Times New Roman" pitchFamily="18" charset="0"/>
                <a:cs typeface="Times New Roman" pitchFamily="18" charset="0"/>
              </a:rPr>
              <a:t>operational goals </a:t>
            </a:r>
            <a:r>
              <a:rPr lang="en-US" sz="2800" dirty="0" smtClean="0">
                <a:latin typeface="Times New Roman" pitchFamily="18" charset="0"/>
                <a:cs typeface="Times New Roman" pitchFamily="18" charset="0"/>
              </a:rPr>
              <a:t>work to meet the  </a:t>
            </a:r>
            <a:r>
              <a:rPr lang="en-US" sz="2800" i="1" dirty="0" smtClean="0">
                <a:latin typeface="Times New Roman" pitchFamily="18" charset="0"/>
                <a:cs typeface="Times New Roman" pitchFamily="18" charset="0"/>
              </a:rPr>
              <a:t>functional goals </a:t>
            </a:r>
            <a:r>
              <a:rPr lang="en-US" sz="2800" dirty="0" smtClean="0">
                <a:latin typeface="Times New Roman" pitchFamily="18" charset="0"/>
                <a:cs typeface="Times New Roman" pitchFamily="18" charset="0"/>
              </a:rPr>
              <a:t>will have to be evaluated over time.</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1144</Words>
  <Application>Microsoft Office PowerPoint</Application>
  <PresentationFormat>On-screen Show (4:3)</PresentationFormat>
  <Paragraphs>108</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Virginia Institute of Marine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W. Luckenbach</dc:creator>
  <cp:lastModifiedBy>Mark W Luckenbach</cp:lastModifiedBy>
  <cp:revision>31</cp:revision>
  <dcterms:created xsi:type="dcterms:W3CDTF">2011-06-06T07:57:31Z</dcterms:created>
  <dcterms:modified xsi:type="dcterms:W3CDTF">2011-12-13T20:02:28Z</dcterms:modified>
</cp:coreProperties>
</file>