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7A3"/>
    <a:srgbClr val="FFE497"/>
    <a:srgbClr val="CC9900"/>
    <a:srgbClr val="CCECFF"/>
    <a:srgbClr val="6666FF"/>
    <a:srgbClr val="008000"/>
    <a:srgbClr val="FFF1C9"/>
    <a:srgbClr val="FFE69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06/relationships/legacyDocTextInfo" Target="legacyDocTextInfo.bin"/><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F00D7F-BDF1-46BB-8245-9CFB6BC3939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F66536-9FFF-4F8A-BCA4-1F26EE58D500}" type="slidenum">
              <a:rPr lang="en-US"/>
              <a:pPr/>
              <a:t>1</a:t>
            </a:fld>
            <a:endParaRPr 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F181FA-D1F3-4868-B3F6-98A65F57AD13}" type="slidenum">
              <a:rPr lang="en-US"/>
              <a:pPr/>
              <a:t>2</a:t>
            </a:fld>
            <a:endParaRPr lang="en-US"/>
          </a:p>
        </p:txBody>
      </p:sp>
      <p:sp>
        <p:nvSpPr>
          <p:cNvPr id="6146" name="Rectangle 2"/>
          <p:cNvSpPr>
            <a:spLocks noRo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29CE74-55DE-42DA-884C-320F8E3DA483}" type="slidenum">
              <a:rPr lang="en-US"/>
              <a:pPr/>
              <a:t>3</a:t>
            </a:fld>
            <a:endParaRPr lang="en-US"/>
          </a:p>
        </p:txBody>
      </p:sp>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C90C0B-D268-4417-9994-8FE58CBE9C68}" type="slidenum">
              <a:rPr lang="en-US"/>
              <a:pPr/>
              <a:t>4</a:t>
            </a:fld>
            <a:endParaRPr lang="en-US"/>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BBB7978-D504-4604-BC5F-AF49C635937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0CF324-FD7D-4417-B5A6-4A41558F2D3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FE502A-0F5E-436B-B6BB-7A92E79B913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61C35B18-A6EA-4469-B07A-8162E2394DD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6816C7A-100D-4BE6-9C21-B6B57E5044A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08D7B42-9E34-4717-AD61-0989C61EE6E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FE7C60B-B23B-46BB-848A-98E44F487AB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EE01464-F276-4746-BA92-9FC7FBF7E8F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66ACD39-2537-4C47-8174-B71DB527365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2EB03A5-4DDC-4E94-BEBF-A61A25FB3C4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9196CA-DAC1-4CF5-ACD1-858DB2439D4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4E993C4-BCB9-4149-AB4E-B497EDF2A82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1C9">
                <a:gamma/>
                <a:tint val="66667"/>
                <a:invGamma/>
              </a:srgbClr>
            </a:gs>
            <a:gs pos="100000">
              <a:srgbClr val="FFF1C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C9354E4-EF75-4AE4-A119-10F6A5B6973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6" name="Picture 8" descr="JPP_test_plot_May_small"/>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a:xfrm>
            <a:off x="685800" y="609600"/>
            <a:ext cx="7772400" cy="3200400"/>
          </a:xfrm>
        </p:spPr>
        <p:txBody>
          <a:bodyPr/>
          <a:lstStyle/>
          <a:p>
            <a:r>
              <a:rPr lang="en-US" b="1"/>
              <a:t>Evaluation of the Effectiveness of SAV Restoration Approaches in the Chesapeake Bay</a:t>
            </a:r>
            <a:r>
              <a:rPr lang="en-US"/>
              <a:t> </a:t>
            </a:r>
          </a:p>
        </p:txBody>
      </p:sp>
      <p:sp>
        <p:nvSpPr>
          <p:cNvPr id="2051" name="Rectangle 3"/>
          <p:cNvSpPr>
            <a:spLocks noGrp="1" noChangeArrowheads="1"/>
          </p:cNvSpPr>
          <p:nvPr>
            <p:ph type="subTitle" idx="1"/>
          </p:nvPr>
        </p:nvSpPr>
        <p:spPr/>
        <p:txBody>
          <a:bodyPr/>
          <a:lstStyle/>
          <a:p>
            <a:pPr>
              <a:lnSpc>
                <a:spcPct val="80000"/>
              </a:lnSpc>
            </a:pPr>
            <a:r>
              <a:rPr lang="en-US" sz="2000" b="1"/>
              <a:t>Response to a program review requested of STAC by the SAV Workgroup</a:t>
            </a:r>
          </a:p>
          <a:p>
            <a:pPr>
              <a:lnSpc>
                <a:spcPct val="80000"/>
              </a:lnSpc>
            </a:pPr>
            <a:r>
              <a:rPr lang="en-US" sz="2000" b="1"/>
              <a:t>Lee Karrh</a:t>
            </a:r>
          </a:p>
          <a:p>
            <a:pPr>
              <a:lnSpc>
                <a:spcPct val="80000"/>
              </a:lnSpc>
            </a:pPr>
            <a:r>
              <a:rPr lang="en-US" sz="2000" b="1"/>
              <a:t>3/27/2012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Ok, a little more detail</a:t>
            </a:r>
          </a:p>
        </p:txBody>
      </p:sp>
      <p:sp>
        <p:nvSpPr>
          <p:cNvPr id="27651" name="Rectangle 3"/>
          <p:cNvSpPr>
            <a:spLocks noGrp="1" noChangeArrowheads="1"/>
          </p:cNvSpPr>
          <p:nvPr>
            <p:ph type="body" idx="1"/>
          </p:nvPr>
        </p:nvSpPr>
        <p:spPr/>
        <p:txBody>
          <a:bodyPr/>
          <a:lstStyle/>
          <a:p>
            <a:pPr marL="457200" indent="-457200">
              <a:lnSpc>
                <a:spcPct val="90000"/>
              </a:lnSpc>
              <a:buFontTx/>
              <a:buNone/>
            </a:pPr>
            <a:r>
              <a:rPr lang="en-US" sz="2400"/>
              <a:t>We concur with the RC’s findings using the “operational, functional and programmatic” evaluations</a:t>
            </a:r>
          </a:p>
          <a:p>
            <a:pPr marL="838200" lvl="1" indent="-381000">
              <a:lnSpc>
                <a:spcPct val="90000"/>
              </a:lnSpc>
              <a:buFontTx/>
              <a:buAutoNum type="arabicPeriod"/>
            </a:pPr>
            <a:r>
              <a:rPr lang="en-US" sz="2000"/>
              <a:t>We developed the capacity to perform restoration on the scale of 10’s of hectares per year</a:t>
            </a:r>
          </a:p>
          <a:p>
            <a:pPr marL="838200" lvl="1" indent="-381000">
              <a:lnSpc>
                <a:spcPct val="90000"/>
              </a:lnSpc>
              <a:buFontTx/>
              <a:buAutoNum type="arabicPeriod"/>
            </a:pPr>
            <a:r>
              <a:rPr lang="en-US" sz="2000"/>
              <a:t>There was low persistence in planted areas (&lt;10% of sites), although there was some long-term (&gt;5 years) persistence and expansion in a few locations</a:t>
            </a:r>
          </a:p>
          <a:p>
            <a:pPr marL="838200" lvl="1" indent="-381000">
              <a:lnSpc>
                <a:spcPct val="90000"/>
              </a:lnSpc>
              <a:buFontTx/>
              <a:buAutoNum type="arabicPeriod"/>
            </a:pPr>
            <a:r>
              <a:rPr lang="en-US" sz="2000"/>
              <a:t>The program produced numerous technical notes and peer-reviewed articles that defined how to improve large-scale SAV restoration and identified key research needs</a:t>
            </a:r>
          </a:p>
          <a:p>
            <a:pPr marL="1257300" lvl="2" indent="-342900">
              <a:lnSpc>
                <a:spcPct val="90000"/>
              </a:lnSpc>
            </a:pPr>
            <a:r>
              <a:rPr lang="en-US" sz="1800"/>
              <a:t>the SAVWG learned the difficulty in managing adaptively when it takes 3 to 5 years to assess success of restoration efforts whereas funding occurs on annual cycles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uiExpand="1"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000"/>
              <a:t>Outcomes from the Workgroup perspective</a:t>
            </a:r>
          </a:p>
        </p:txBody>
      </p:sp>
      <p:sp>
        <p:nvSpPr>
          <p:cNvPr id="28675" name="Rectangle 3"/>
          <p:cNvSpPr>
            <a:spLocks noGrp="1" noChangeArrowheads="1"/>
          </p:cNvSpPr>
          <p:nvPr>
            <p:ph type="body" idx="1"/>
          </p:nvPr>
        </p:nvSpPr>
        <p:spPr/>
        <p:txBody>
          <a:bodyPr/>
          <a:lstStyle/>
          <a:p>
            <a:pPr>
              <a:lnSpc>
                <a:spcPct val="90000"/>
              </a:lnSpc>
              <a:buFontTx/>
              <a:buNone/>
            </a:pPr>
            <a:r>
              <a:rPr lang="en-US" sz="2400" b="1"/>
              <a:t>We feel that the below is a very relevant finding not only to our work, but to restoration in general</a:t>
            </a:r>
          </a:p>
          <a:p>
            <a:pPr>
              <a:lnSpc>
                <a:spcPct val="90000"/>
              </a:lnSpc>
            </a:pPr>
            <a:r>
              <a:rPr lang="en-US" sz="2400" b="1"/>
              <a:t>“Executive leadership and institutional structures should support iterations of restoration, evaluation, and learning that include flexibility to adjust restoration targets and reallocate efforts and funds as knowledge is gained.”</a:t>
            </a:r>
          </a:p>
          <a:p>
            <a:pPr>
              <a:lnSpc>
                <a:spcPct val="90000"/>
              </a:lnSpc>
            </a:pPr>
            <a:r>
              <a:rPr lang="en-US" sz="2400" b="1"/>
              <a:t>This level of support was lacking in our original efforts, the short duration of funding didn’t allow for “closing the loop” on adaptive management or to transfer knowledge gained to other species</a:t>
            </a:r>
          </a:p>
          <a:p>
            <a:pPr>
              <a:lnSpc>
                <a:spcPct val="90000"/>
              </a:lnSpc>
            </a:pP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4000"/>
              <a:t>Outcomes continued, knowledge needs ID’ed by the review</a:t>
            </a:r>
          </a:p>
        </p:txBody>
      </p:sp>
      <p:sp>
        <p:nvSpPr>
          <p:cNvPr id="29699" name="Rectangle 3"/>
          <p:cNvSpPr>
            <a:spLocks noGrp="1" noChangeArrowheads="1"/>
          </p:cNvSpPr>
          <p:nvPr>
            <p:ph type="body" idx="1"/>
          </p:nvPr>
        </p:nvSpPr>
        <p:spPr/>
        <p:txBody>
          <a:bodyPr/>
          <a:lstStyle/>
          <a:p>
            <a:pPr marL="457200" indent="-457200">
              <a:lnSpc>
                <a:spcPct val="90000"/>
              </a:lnSpc>
              <a:buFontTx/>
              <a:buAutoNum type="arabicPeriod"/>
            </a:pPr>
            <a:r>
              <a:rPr lang="en-US" sz="2400" b="1"/>
              <a:t>Identifying the synergistic and cumulative effects on SAV of multiple stressors (temperature, salinity, turbidity, dissolved oxygen, sediments, waves and currents)</a:t>
            </a:r>
          </a:p>
          <a:p>
            <a:pPr marL="457200" indent="-457200">
              <a:lnSpc>
                <a:spcPct val="90000"/>
              </a:lnSpc>
              <a:buFontTx/>
              <a:buAutoNum type="arabicPeriod"/>
            </a:pPr>
            <a:r>
              <a:rPr lang="en-US" sz="2400" b="1"/>
              <a:t>Quantifying SAV response to extreme events and habitat conditions</a:t>
            </a:r>
          </a:p>
          <a:p>
            <a:pPr marL="457200" indent="-457200">
              <a:lnSpc>
                <a:spcPct val="90000"/>
              </a:lnSpc>
              <a:buFontTx/>
              <a:buAutoNum type="arabicPeriod"/>
            </a:pPr>
            <a:r>
              <a:rPr lang="en-US" sz="2400" b="1"/>
              <a:t>Determining SAV response to climate change</a:t>
            </a:r>
          </a:p>
          <a:p>
            <a:pPr marL="457200" indent="-457200">
              <a:lnSpc>
                <a:spcPct val="90000"/>
              </a:lnSpc>
              <a:buFontTx/>
              <a:buAutoNum type="arabicPeriod"/>
            </a:pPr>
            <a:r>
              <a:rPr lang="en-US" sz="2400" b="1"/>
              <a:t>Developing SAV habitat requirements specific to restoration, by species and planting unit type (seed, whole plant, other propagule)</a:t>
            </a:r>
          </a:p>
          <a:p>
            <a:pPr marL="457200" indent="-457200">
              <a:lnSpc>
                <a:spcPct val="90000"/>
              </a:lnSpc>
              <a:buFontTx/>
              <a:buAutoNum type="arabicPeriod"/>
            </a:pPr>
            <a:r>
              <a:rPr lang="en-US" sz="2400" b="1"/>
              <a:t>Examine the feedback effects of existing beds on physical and chemical SAV growth conditions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Research Agenda framework</a:t>
            </a:r>
          </a:p>
        </p:txBody>
      </p:sp>
      <p:graphicFrame>
        <p:nvGraphicFramePr>
          <p:cNvPr id="30724" name="Diagram 4"/>
          <p:cNvGraphicFramePr>
            <a:graphicFrameLocks/>
          </p:cNvGraphicFramePr>
          <p:nvPr>
            <p:ph idx="1"/>
          </p:nvPr>
        </p:nvGraphicFramePr>
        <p:xfrm>
          <a:off x="228600" y="1143000"/>
          <a:ext cx="8915400" cy="5530850"/>
        </p:xfrm>
        <a:graphic>
          <a:graphicData uri="http://schemas.openxmlformats.org/drawingml/2006/compatibility">
            <com:legacyDrawing xmlns:com="http://schemas.openxmlformats.org/drawingml/2006/compatibility" spid="_x0000_s30724"/>
          </a:graphicData>
        </a:graphic>
      </p:graphicFrame>
      <p:grpSp>
        <p:nvGrpSpPr>
          <p:cNvPr id="30738" name="Group 18"/>
          <p:cNvGrpSpPr>
            <a:grpSpLocks/>
          </p:cNvGrpSpPr>
          <p:nvPr/>
        </p:nvGrpSpPr>
        <p:grpSpPr bwMode="auto">
          <a:xfrm>
            <a:off x="4267200" y="1600200"/>
            <a:ext cx="1905000" cy="2743200"/>
            <a:chOff x="2688" y="1008"/>
            <a:chExt cx="1200" cy="1728"/>
          </a:xfrm>
        </p:grpSpPr>
        <p:sp>
          <p:nvSpPr>
            <p:cNvPr id="30735" name="Oval 15"/>
            <p:cNvSpPr>
              <a:spLocks noChangeArrowheads="1"/>
            </p:cNvSpPr>
            <p:nvPr/>
          </p:nvSpPr>
          <p:spPr bwMode="auto">
            <a:xfrm>
              <a:off x="2688" y="2208"/>
              <a:ext cx="528" cy="528"/>
            </a:xfrm>
            <a:prstGeom prst="ellipse">
              <a:avLst/>
            </a:prstGeom>
            <a:noFill/>
            <a:ln w="38100">
              <a:solidFill>
                <a:srgbClr val="FF0000"/>
              </a:solidFill>
              <a:round/>
              <a:headEnd/>
              <a:tailEnd/>
            </a:ln>
            <a:effectLst/>
          </p:spPr>
          <p:txBody>
            <a:bodyPr wrap="none" anchor="ctr"/>
            <a:lstStyle/>
            <a:p>
              <a:endParaRPr lang="en-US"/>
            </a:p>
          </p:txBody>
        </p:sp>
        <p:sp>
          <p:nvSpPr>
            <p:cNvPr id="30736" name="Line 16"/>
            <p:cNvSpPr>
              <a:spLocks noChangeShapeType="1"/>
            </p:cNvSpPr>
            <p:nvPr/>
          </p:nvSpPr>
          <p:spPr bwMode="auto">
            <a:xfrm flipV="1">
              <a:off x="2976" y="1008"/>
              <a:ext cx="912" cy="1200"/>
            </a:xfrm>
            <a:prstGeom prst="line">
              <a:avLst/>
            </a:prstGeom>
            <a:noFill/>
            <a:ln w="38100">
              <a:solidFill>
                <a:srgbClr val="FF0000"/>
              </a:solidFill>
              <a:round/>
              <a:headEnd/>
              <a:tailEnd/>
            </a:ln>
            <a:effectLst/>
          </p:spPr>
          <p:txBody>
            <a:bodyPr/>
            <a:lstStyle/>
            <a:p>
              <a:endParaRPr lang="en-US"/>
            </a:p>
          </p:txBody>
        </p:sp>
      </p:grpSp>
      <p:sp>
        <p:nvSpPr>
          <p:cNvPr id="30737" name="Text Box 17"/>
          <p:cNvSpPr txBox="1">
            <a:spLocks noChangeArrowheads="1"/>
          </p:cNvSpPr>
          <p:nvPr/>
        </p:nvSpPr>
        <p:spPr bwMode="auto">
          <a:xfrm>
            <a:off x="6096000" y="1371600"/>
            <a:ext cx="3048000" cy="2289175"/>
          </a:xfrm>
          <a:prstGeom prst="rect">
            <a:avLst/>
          </a:prstGeom>
          <a:noFill/>
          <a:ln w="9525">
            <a:noFill/>
            <a:miter lim="800000"/>
            <a:headEnd/>
            <a:tailEnd/>
          </a:ln>
          <a:effectLst/>
        </p:spPr>
        <p:txBody>
          <a:bodyPr>
            <a:spAutoFit/>
          </a:bodyPr>
          <a:lstStyle/>
          <a:p>
            <a:r>
              <a:rPr lang="en-US"/>
              <a:t>“SWEET SPOT” provides;</a:t>
            </a:r>
          </a:p>
          <a:p>
            <a:pPr>
              <a:buFontTx/>
              <a:buChar char="•"/>
            </a:pPr>
            <a:r>
              <a:rPr lang="en-US"/>
              <a:t>Understanding why beds persist over time</a:t>
            </a:r>
          </a:p>
          <a:p>
            <a:pPr>
              <a:buFontTx/>
              <a:buChar char="•"/>
            </a:pPr>
            <a:r>
              <a:rPr lang="en-US"/>
              <a:t>Opportunities for direct restoration OR</a:t>
            </a:r>
          </a:p>
          <a:p>
            <a:pPr>
              <a:buFontTx/>
              <a:buChar char="•"/>
            </a:pPr>
            <a:r>
              <a:rPr lang="en-US"/>
              <a:t>Explains the end of life as we know it</a:t>
            </a:r>
          </a:p>
          <a:p>
            <a:endParaRPr lang="en-US"/>
          </a:p>
        </p:txBody>
      </p:sp>
      <p:sp>
        <p:nvSpPr>
          <p:cNvPr id="30739" name="Line 19"/>
          <p:cNvSpPr>
            <a:spLocks noChangeShapeType="1"/>
          </p:cNvSpPr>
          <p:nvPr/>
        </p:nvSpPr>
        <p:spPr bwMode="auto">
          <a:xfrm>
            <a:off x="5029200" y="4114800"/>
            <a:ext cx="1600200" cy="1295400"/>
          </a:xfrm>
          <a:prstGeom prst="line">
            <a:avLst/>
          </a:prstGeom>
          <a:noFill/>
          <a:ln w="38100">
            <a:solidFill>
              <a:srgbClr val="FF0000"/>
            </a:solidFill>
            <a:round/>
            <a:headEnd/>
            <a:tailEnd/>
          </a:ln>
          <a:effectLst/>
        </p:spPr>
        <p:txBody>
          <a:bodyPr/>
          <a:lstStyle/>
          <a:p>
            <a:endParaRPr lang="en-US"/>
          </a:p>
        </p:txBody>
      </p:sp>
      <p:sp>
        <p:nvSpPr>
          <p:cNvPr id="30740" name="Text Box 20"/>
          <p:cNvSpPr txBox="1">
            <a:spLocks noChangeArrowheads="1"/>
          </p:cNvSpPr>
          <p:nvPr/>
        </p:nvSpPr>
        <p:spPr bwMode="auto">
          <a:xfrm>
            <a:off x="6553200" y="5334000"/>
            <a:ext cx="2330450" cy="915988"/>
          </a:xfrm>
          <a:prstGeom prst="rect">
            <a:avLst/>
          </a:prstGeom>
          <a:noFill/>
          <a:ln w="9525">
            <a:noFill/>
            <a:miter lim="800000"/>
            <a:headEnd/>
            <a:tailEnd/>
          </a:ln>
          <a:effectLst/>
        </p:spPr>
        <p:txBody>
          <a:bodyPr wrap="none">
            <a:spAutoFit/>
          </a:bodyPr>
          <a:lstStyle/>
          <a:p>
            <a:r>
              <a:rPr lang="en-US"/>
              <a:t>This drives the </a:t>
            </a:r>
          </a:p>
          <a:p>
            <a:r>
              <a:rPr lang="en-US"/>
              <a:t>ecosystem services</a:t>
            </a:r>
          </a:p>
          <a:p>
            <a:r>
              <a:rPr lang="en-US"/>
              <a:t>that SAV can provide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37">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737">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737">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0737">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073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7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0724" grpId="0"/>
      <p:bldP spid="30737" grpId="0" build="p"/>
      <p:bldP spid="30739" grpId="0" animBg="1"/>
      <p:bldP spid="3074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z="4000"/>
              <a:t>To break it out into specific research topics</a:t>
            </a:r>
          </a:p>
        </p:txBody>
      </p:sp>
      <p:sp>
        <p:nvSpPr>
          <p:cNvPr id="32771" name="Rectangle 3"/>
          <p:cNvSpPr>
            <a:spLocks noGrp="1" noChangeArrowheads="1"/>
          </p:cNvSpPr>
          <p:nvPr>
            <p:ph type="body" idx="1"/>
          </p:nvPr>
        </p:nvSpPr>
        <p:spPr/>
        <p:txBody>
          <a:bodyPr/>
          <a:lstStyle/>
          <a:p>
            <a:pPr>
              <a:lnSpc>
                <a:spcPct val="90000"/>
              </a:lnSpc>
            </a:pPr>
            <a:r>
              <a:rPr lang="en-US"/>
              <a:t>Multiple Stressors/Facilitators</a:t>
            </a:r>
          </a:p>
          <a:p>
            <a:pPr lvl="1">
              <a:lnSpc>
                <a:spcPct val="90000"/>
              </a:lnSpc>
            </a:pPr>
            <a:r>
              <a:rPr lang="en-US"/>
              <a:t>SAV community had made a stab at this with the “Percent Light at Leaf” model which incorporated multiple water quality parameters</a:t>
            </a:r>
          </a:p>
          <a:p>
            <a:pPr lvl="1">
              <a:lnSpc>
                <a:spcPct val="90000"/>
              </a:lnSpc>
            </a:pPr>
            <a:r>
              <a:rPr lang="en-US"/>
              <a:t>What are other synergistic parameters?</a:t>
            </a:r>
          </a:p>
          <a:p>
            <a:pPr lvl="2">
              <a:lnSpc>
                <a:spcPct val="90000"/>
              </a:lnSpc>
            </a:pPr>
            <a:r>
              <a:rPr lang="en-US"/>
              <a:t>e.g. Temperature/turbidity/DO on eelgrass</a:t>
            </a:r>
          </a:p>
          <a:p>
            <a:pPr lvl="2">
              <a:lnSpc>
                <a:spcPct val="90000"/>
              </a:lnSpc>
            </a:pPr>
            <a:r>
              <a:rPr lang="en-US"/>
              <a:t>Shoreline/watershed impacts</a:t>
            </a:r>
          </a:p>
          <a:p>
            <a:pPr lvl="2">
              <a:lnSpc>
                <a:spcPct val="90000"/>
              </a:lnSpc>
            </a:pPr>
            <a:r>
              <a:rPr lang="en-US"/>
              <a:t>Freshets (increase turbidity, but can encourage germination (Ailstock))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uiExpand="1" build="p" bldLvl="3"/>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228600" y="228600"/>
            <a:ext cx="8915400" cy="6096000"/>
          </a:xfrm>
        </p:spPr>
        <p:txBody>
          <a:bodyPr/>
          <a:lstStyle/>
          <a:p>
            <a:pPr>
              <a:lnSpc>
                <a:spcPct val="90000"/>
              </a:lnSpc>
            </a:pPr>
            <a:r>
              <a:rPr lang="en-US" sz="2800"/>
              <a:t>Extreme events</a:t>
            </a:r>
          </a:p>
          <a:p>
            <a:pPr lvl="1">
              <a:lnSpc>
                <a:spcPct val="90000"/>
              </a:lnSpc>
            </a:pPr>
            <a:r>
              <a:rPr lang="en-US" sz="2400"/>
              <a:t>Most of our habitat requirements have dealt with chronic water quality conditions during the growing season</a:t>
            </a:r>
          </a:p>
          <a:p>
            <a:pPr lvl="1">
              <a:lnSpc>
                <a:spcPct val="90000"/>
              </a:lnSpc>
            </a:pPr>
            <a:r>
              <a:rPr lang="en-US" sz="2400"/>
              <a:t>Develop thresholds for intensity and duration of extreme events</a:t>
            </a:r>
          </a:p>
          <a:p>
            <a:pPr lvl="2">
              <a:lnSpc>
                <a:spcPct val="90000"/>
              </a:lnSpc>
            </a:pPr>
            <a:r>
              <a:rPr lang="en-US" sz="2000"/>
              <a:t>How </a:t>
            </a:r>
            <a:r>
              <a:rPr lang="en-US" sz="2000">
                <a:solidFill>
                  <a:srgbClr val="FF0000"/>
                </a:solidFill>
              </a:rPr>
              <a:t>fresh</a:t>
            </a:r>
            <a:r>
              <a:rPr lang="en-US" sz="2000"/>
              <a:t> is too </a:t>
            </a:r>
            <a:r>
              <a:rPr lang="en-US" sz="2000">
                <a:solidFill>
                  <a:srgbClr val="FF0000"/>
                </a:solidFill>
              </a:rPr>
              <a:t>fresh</a:t>
            </a:r>
            <a:r>
              <a:rPr lang="en-US" sz="2000"/>
              <a:t> for how long</a:t>
            </a:r>
          </a:p>
          <a:p>
            <a:pPr lvl="2">
              <a:lnSpc>
                <a:spcPct val="90000"/>
              </a:lnSpc>
            </a:pPr>
            <a:r>
              <a:rPr lang="en-US" sz="2000"/>
              <a:t>Change “</a:t>
            </a:r>
            <a:r>
              <a:rPr lang="en-US" sz="2000">
                <a:solidFill>
                  <a:srgbClr val="FF0000"/>
                </a:solidFill>
              </a:rPr>
              <a:t>fresh</a:t>
            </a:r>
            <a:r>
              <a:rPr lang="en-US" sz="2000"/>
              <a:t>” to “salty”, “hot”, “cold”, “turbid”</a:t>
            </a:r>
          </a:p>
          <a:p>
            <a:pPr lvl="1">
              <a:lnSpc>
                <a:spcPct val="90000"/>
              </a:lnSpc>
            </a:pPr>
            <a:r>
              <a:rPr lang="en-US" sz="2400"/>
              <a:t>Can we predict or assign a probability to an extreme event?</a:t>
            </a:r>
          </a:p>
          <a:p>
            <a:pPr lvl="1">
              <a:lnSpc>
                <a:spcPct val="90000"/>
              </a:lnSpc>
            </a:pPr>
            <a:r>
              <a:rPr lang="en-US" sz="2400"/>
              <a:t>Time-lags between the event and the biological response?</a:t>
            </a:r>
          </a:p>
          <a:p>
            <a:pPr lvl="1">
              <a:lnSpc>
                <a:spcPct val="90000"/>
              </a:lnSpc>
            </a:pPr>
            <a:r>
              <a:rPr lang="en-US" sz="2400"/>
              <a:t>Critical periods (i.e TS Agnes in June, TS Lee in September)</a:t>
            </a:r>
          </a:p>
          <a:p>
            <a:pPr>
              <a:lnSpc>
                <a:spcPct val="90000"/>
              </a:lnSpc>
            </a:pPr>
            <a:r>
              <a:rPr lang="en-US" sz="2800"/>
              <a:t>Influence of Global Change on these stressors (all the above; chronic, multiple and acute)</a:t>
            </a:r>
          </a:p>
          <a:p>
            <a:pPr lvl="2">
              <a:lnSpc>
                <a:spcPct val="90000"/>
              </a:lnSpc>
            </a:pPr>
            <a:r>
              <a:rPr lang="en-US" sz="2000"/>
              <a:t>Heat bad for eelgrass, good for others?</a:t>
            </a:r>
          </a:p>
          <a:p>
            <a:pPr lvl="2">
              <a:lnSpc>
                <a:spcPct val="90000"/>
              </a:lnSpc>
            </a:pPr>
            <a:r>
              <a:rPr lang="en-US" sz="2000"/>
              <a:t>Who is favored with inundation?</a:t>
            </a:r>
          </a:p>
          <a:p>
            <a:pPr>
              <a:lnSpc>
                <a:spcPct val="90000"/>
              </a:lnSpc>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3795">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3795">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379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uiExpand="1" build="p" bldLvl="3"/>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457200" y="533400"/>
            <a:ext cx="8229600" cy="5592763"/>
          </a:xfrm>
        </p:spPr>
        <p:txBody>
          <a:bodyPr/>
          <a:lstStyle/>
          <a:p>
            <a:pPr>
              <a:buFontTx/>
              <a:buNone/>
            </a:pPr>
            <a:r>
              <a:rPr lang="en-US"/>
              <a:t>From the above, we hope to get to refined habitat requirements for SAV</a:t>
            </a:r>
          </a:p>
          <a:p>
            <a:pPr lvl="1"/>
            <a:r>
              <a:rPr lang="en-US"/>
              <a:t>Explain observed patterns in abundance and communities</a:t>
            </a:r>
          </a:p>
          <a:p>
            <a:pPr lvl="1"/>
            <a:r>
              <a:rPr lang="en-US"/>
              <a:t>Use in siting restoration projects</a:t>
            </a:r>
          </a:p>
          <a:p>
            <a:pPr lvl="2"/>
            <a:r>
              <a:rPr lang="en-US"/>
              <a:t>Physical habitat</a:t>
            </a:r>
          </a:p>
          <a:p>
            <a:pPr lvl="2"/>
            <a:r>
              <a:rPr lang="en-US"/>
              <a:t>Water quality</a:t>
            </a:r>
          </a:p>
          <a:p>
            <a:pPr lvl="2"/>
            <a:r>
              <a:rPr lang="en-US"/>
              <a:t>Difference between “Persistence habitat requirements” and “Restoration habitat requirements”</a:t>
            </a:r>
          </a:p>
          <a:p>
            <a:pPr lvl="2"/>
            <a:r>
              <a:rPr lang="en-US"/>
              <a:t>Influence of seed banks</a:t>
            </a:r>
          </a:p>
          <a:p>
            <a:pPr lvl="2"/>
            <a:r>
              <a:rPr lang="en-US"/>
              <a:t>Successional processes in restored beds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8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bldLvl="3"/>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457200" y="533400"/>
            <a:ext cx="8229600" cy="5592763"/>
          </a:xfrm>
        </p:spPr>
        <p:txBody>
          <a:bodyPr/>
          <a:lstStyle/>
          <a:p>
            <a:pPr>
              <a:buFontTx/>
              <a:buNone/>
            </a:pPr>
            <a:r>
              <a:rPr lang="en-US"/>
              <a:t>Quantify the ecosystem services provided by SAV (not part of the review conclusions)</a:t>
            </a:r>
          </a:p>
          <a:p>
            <a:pPr lvl="1"/>
            <a:r>
              <a:rPr lang="en-US"/>
              <a:t>TMDL implications</a:t>
            </a:r>
          </a:p>
          <a:p>
            <a:pPr lvl="1"/>
            <a:r>
              <a:rPr lang="en-US"/>
              <a:t>Fisheries/wildlife benefits</a:t>
            </a:r>
          </a:p>
          <a:p>
            <a:pPr lvl="1"/>
            <a:r>
              <a:rPr lang="en-US"/>
              <a:t>Biogeochemical Processes</a:t>
            </a:r>
          </a:p>
          <a:p>
            <a:pPr lvl="2"/>
            <a:r>
              <a:rPr lang="en-US"/>
              <a:t>What happens to the biogeochemistry of an area when you gain (e. g. The Flats) or lose (Tangier Sound) SAV</a:t>
            </a:r>
          </a:p>
          <a:p>
            <a:pPr lvl="1"/>
            <a:endParaRPr lang="en-US"/>
          </a:p>
          <a:p>
            <a:pPr lvl="1">
              <a:buFontTx/>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b="1"/>
              <a:t>Brief Background On Review</a:t>
            </a:r>
          </a:p>
        </p:txBody>
      </p:sp>
      <p:sp>
        <p:nvSpPr>
          <p:cNvPr id="5123" name="Rectangle 3"/>
          <p:cNvSpPr>
            <a:spLocks noGrp="1" noChangeArrowheads="1"/>
          </p:cNvSpPr>
          <p:nvPr>
            <p:ph type="body" idx="1"/>
          </p:nvPr>
        </p:nvSpPr>
        <p:spPr/>
        <p:txBody>
          <a:bodyPr/>
          <a:lstStyle/>
          <a:p>
            <a:r>
              <a:rPr lang="en-US"/>
              <a:t>Baywide SAV goal of 185,000 acres</a:t>
            </a:r>
          </a:p>
          <a:p>
            <a:r>
              <a:rPr lang="en-US"/>
              <a:t>Primarily achieved through water quality improvements</a:t>
            </a:r>
          </a:p>
          <a:p>
            <a:r>
              <a:rPr lang="en-US" i="1"/>
              <a:t>Strategy to Accelerate the Protection and Restoration of Submerged Aquatic Vegetation in the Chesapeake Bay</a:t>
            </a:r>
            <a:r>
              <a:rPr lang="en-US"/>
              <a:t> called for 1,000 acres of </a:t>
            </a:r>
            <a:r>
              <a:rPr lang="en-US" b="1"/>
              <a:t>DIRECT</a:t>
            </a:r>
            <a:r>
              <a:rPr lang="en-US"/>
              <a:t> restoration to augment or “kick-start” recovery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Brief programmatic results</a:t>
            </a:r>
          </a:p>
        </p:txBody>
      </p:sp>
      <p:sp>
        <p:nvSpPr>
          <p:cNvPr id="7171" name="Rectangle 3"/>
          <p:cNvSpPr>
            <a:spLocks noGrp="1" noChangeArrowheads="1"/>
          </p:cNvSpPr>
          <p:nvPr>
            <p:ph type="body" idx="1"/>
          </p:nvPr>
        </p:nvSpPr>
        <p:spPr/>
        <p:txBody>
          <a:bodyPr/>
          <a:lstStyle/>
          <a:p>
            <a:r>
              <a:rPr lang="en-US" sz="2800" b="1"/>
              <a:t>We met 15% of our direct restoration goal (~150 acres) from 2003 to 2008</a:t>
            </a:r>
          </a:p>
          <a:p>
            <a:pPr lvl="1"/>
            <a:r>
              <a:rPr lang="en-US" sz="2400" b="1"/>
              <a:t>No long-term survival in most areas</a:t>
            </a:r>
          </a:p>
          <a:p>
            <a:pPr lvl="1"/>
            <a:r>
              <a:rPr lang="en-US" sz="2400" b="1"/>
              <a:t>Good survival in the Potomac, 2004 to 2010</a:t>
            </a:r>
          </a:p>
          <a:p>
            <a:pPr lvl="1"/>
            <a:r>
              <a:rPr lang="en-US" sz="2400" b="1"/>
              <a:t>Some excellent long-term survival in areas from plantings prior to the 2003 to 2008 time</a:t>
            </a:r>
          </a:p>
          <a:p>
            <a:pPr lvl="2"/>
            <a:r>
              <a:rPr lang="en-US" sz="2000" b="1"/>
              <a:t>James and York Rivers, 1990s to present </a:t>
            </a:r>
          </a:p>
          <a:p>
            <a:pPr lvl="2"/>
            <a:r>
              <a:rPr lang="en-US" sz="2000" b="1"/>
              <a:t>Long Creek (near mouth of Back River, MD), 1998 to present</a:t>
            </a:r>
          </a:p>
          <a:p>
            <a:pPr lvl="2"/>
            <a:r>
              <a:rPr lang="en-US" sz="2000" b="1"/>
              <a:t>Shallow Creek (near mouth of Patapsco River), 1999 to present</a:t>
            </a:r>
          </a:p>
          <a:p>
            <a:pPr lvl="1"/>
            <a:endParaRPr lang="en-US" sz="2400" b="1"/>
          </a:p>
          <a:p>
            <a:pPr lvl="1"/>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Request to STAC</a:t>
            </a:r>
          </a:p>
        </p:txBody>
      </p:sp>
      <p:sp>
        <p:nvSpPr>
          <p:cNvPr id="9219" name="Rectangle 3"/>
          <p:cNvSpPr>
            <a:spLocks noGrp="1" noChangeArrowheads="1"/>
          </p:cNvSpPr>
          <p:nvPr>
            <p:ph type="body" idx="1"/>
          </p:nvPr>
        </p:nvSpPr>
        <p:spPr>
          <a:xfrm>
            <a:off x="152400" y="1524000"/>
            <a:ext cx="8991600" cy="5181600"/>
          </a:xfrm>
        </p:spPr>
        <p:txBody>
          <a:bodyPr/>
          <a:lstStyle/>
          <a:p>
            <a:pPr marL="609600" indent="-609600">
              <a:lnSpc>
                <a:spcPct val="80000"/>
              </a:lnSpc>
              <a:buFontTx/>
              <a:buNone/>
            </a:pPr>
            <a:r>
              <a:rPr lang="en-US" sz="2400" b="1"/>
              <a:t>The SAV workgroup requested a review through STAC, who established a Review Committee.  STAC defined the following needs which were accepted by the RC: </a:t>
            </a:r>
          </a:p>
          <a:p>
            <a:pPr marL="609600" indent="-609600">
              <a:lnSpc>
                <a:spcPct val="80000"/>
              </a:lnSpc>
              <a:buFontTx/>
              <a:buNone/>
            </a:pPr>
            <a:endParaRPr lang="en-US" sz="2400" b="1"/>
          </a:p>
          <a:p>
            <a:pPr marL="609600" indent="-609600">
              <a:lnSpc>
                <a:spcPct val="80000"/>
              </a:lnSpc>
              <a:buFontTx/>
              <a:buAutoNum type="arabicPeriod"/>
            </a:pPr>
            <a:r>
              <a:rPr lang="en-US" sz="2400" b="1"/>
              <a:t>Develop criteria to define </a:t>
            </a:r>
            <a:r>
              <a:rPr lang="en-US" sz="2400" b="1" i="1"/>
              <a:t>successful </a:t>
            </a:r>
            <a:r>
              <a:rPr lang="en-US" sz="2400" b="1"/>
              <a:t>direct SAV restoration over short- and long- timeframes. </a:t>
            </a:r>
          </a:p>
          <a:p>
            <a:pPr marL="609600" indent="-609600">
              <a:lnSpc>
                <a:spcPct val="80000"/>
              </a:lnSpc>
              <a:buFontTx/>
              <a:buAutoNum type="arabicPeriod"/>
            </a:pPr>
            <a:endParaRPr lang="en-US" sz="2400" b="1"/>
          </a:p>
          <a:p>
            <a:pPr marL="609600" indent="-609600">
              <a:lnSpc>
                <a:spcPct val="80000"/>
              </a:lnSpc>
              <a:buFontTx/>
              <a:buAutoNum type="arabicPeriod"/>
            </a:pPr>
            <a:r>
              <a:rPr lang="en-US" sz="2400" b="1"/>
              <a:t>Evaluate the effectiveness of direct restoration to accelerate SAV recovery and protection through activities like seeding and transplanting. </a:t>
            </a:r>
          </a:p>
          <a:p>
            <a:pPr marL="609600" indent="-609600">
              <a:lnSpc>
                <a:spcPct val="80000"/>
              </a:lnSpc>
              <a:buFontTx/>
              <a:buAutoNum type="arabicPeriod"/>
            </a:pPr>
            <a:endParaRPr lang="en-US" sz="2400" b="1"/>
          </a:p>
          <a:p>
            <a:pPr marL="609600" indent="-609600">
              <a:lnSpc>
                <a:spcPct val="80000"/>
              </a:lnSpc>
              <a:buFontTx/>
              <a:buAutoNum type="arabicPeriod"/>
            </a:pPr>
            <a:r>
              <a:rPr lang="en-US" sz="2400" b="1"/>
              <a:t>Provide guidance on the desirability of continuing to employ direct SAV restoration and, if appropriate, how to improve its cost-effectiveness, probability of success, and potential for improved scientific understanding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Members of the Review Panel</a:t>
            </a:r>
          </a:p>
        </p:txBody>
      </p:sp>
      <p:sp>
        <p:nvSpPr>
          <p:cNvPr id="22531" name="Rectangle 3"/>
          <p:cNvSpPr>
            <a:spLocks noGrp="1" noChangeArrowheads="1"/>
          </p:cNvSpPr>
          <p:nvPr>
            <p:ph type="body" idx="1"/>
          </p:nvPr>
        </p:nvSpPr>
        <p:spPr/>
        <p:txBody>
          <a:bodyPr/>
          <a:lstStyle/>
          <a:p>
            <a:pPr>
              <a:lnSpc>
                <a:spcPct val="80000"/>
              </a:lnSpc>
            </a:pPr>
            <a:endParaRPr lang="en-US" sz="1800"/>
          </a:p>
          <a:p>
            <a:pPr>
              <a:lnSpc>
                <a:spcPct val="80000"/>
              </a:lnSpc>
              <a:buFontTx/>
              <a:buNone/>
            </a:pPr>
            <a:r>
              <a:rPr lang="en-US" sz="1800" b="1"/>
              <a:t>STAC Members: </a:t>
            </a:r>
          </a:p>
          <a:p>
            <a:pPr>
              <a:lnSpc>
                <a:spcPct val="80000"/>
              </a:lnSpc>
            </a:pPr>
            <a:r>
              <a:rPr lang="en-US" sz="1800" b="1"/>
              <a:t>Mark Luckenbach, Eastern Shore Laboratory, Virginia Institute of Marine Science</a:t>
            </a:r>
          </a:p>
          <a:p>
            <a:pPr>
              <a:lnSpc>
                <a:spcPct val="80000"/>
              </a:lnSpc>
            </a:pPr>
            <a:r>
              <a:rPr lang="en-US" sz="1800" b="1"/>
              <a:t>Lisa Wainger, Chesapeake Biological Laboratory, University of Maryland</a:t>
            </a:r>
          </a:p>
          <a:p>
            <a:pPr>
              <a:lnSpc>
                <a:spcPct val="80000"/>
              </a:lnSpc>
            </a:pPr>
            <a:r>
              <a:rPr lang="en-US" sz="1800" b="1"/>
              <a:t>Don Weller, Smithsonian Environmental Research Center, Smithsonian Institution</a:t>
            </a:r>
          </a:p>
          <a:p>
            <a:pPr>
              <a:lnSpc>
                <a:spcPct val="80000"/>
              </a:lnSpc>
              <a:buFontTx/>
              <a:buNone/>
            </a:pPr>
            <a:r>
              <a:rPr lang="en-US" sz="1800" b="1"/>
              <a:t>Non-STAC Members (RC):</a:t>
            </a:r>
          </a:p>
          <a:p>
            <a:pPr>
              <a:lnSpc>
                <a:spcPct val="80000"/>
              </a:lnSpc>
            </a:pPr>
            <a:r>
              <a:rPr lang="en-US" sz="1800" b="1"/>
              <a:t>Susan Bell, Department of Integrative Biology, University of South Florida</a:t>
            </a:r>
          </a:p>
          <a:p>
            <a:pPr>
              <a:lnSpc>
                <a:spcPct val="80000"/>
              </a:lnSpc>
            </a:pPr>
            <a:r>
              <a:rPr lang="en-US" sz="1800" b="1"/>
              <a:t>Mark Fonseca, National Ocean Service, NOAA</a:t>
            </a:r>
          </a:p>
          <a:p>
            <a:pPr>
              <a:lnSpc>
                <a:spcPct val="80000"/>
              </a:lnSpc>
            </a:pPr>
            <a:r>
              <a:rPr lang="en-US" sz="1800" b="1"/>
              <a:t>Ken Heck, Dauphin Island Sea Lab, University of South Alabama</a:t>
            </a:r>
          </a:p>
          <a:p>
            <a:pPr>
              <a:lnSpc>
                <a:spcPct val="80000"/>
              </a:lnSpc>
            </a:pPr>
            <a:r>
              <a:rPr lang="en-US" sz="1800" b="1"/>
              <a:t>Hilary Neckles, Patuxent Wildlife Research Center, USGS</a:t>
            </a:r>
          </a:p>
          <a:p>
            <a:pPr>
              <a:lnSpc>
                <a:spcPct val="80000"/>
              </a:lnSpc>
            </a:pPr>
            <a:r>
              <a:rPr lang="en-US" sz="1800" b="1"/>
              <a:t>Mike Smart, Research and Development Center, USACOE</a:t>
            </a:r>
          </a:p>
          <a:p>
            <a:pPr>
              <a:lnSpc>
                <a:spcPct val="80000"/>
              </a:lnSpc>
            </a:pPr>
            <a:r>
              <a:rPr lang="en-US" sz="1800" b="1"/>
              <a:t>Chris Pickerell, Cornell Cooperative Extension of Suffolk County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304800" y="457200"/>
            <a:ext cx="8686800" cy="6019800"/>
          </a:xfrm>
        </p:spPr>
        <p:txBody>
          <a:bodyPr/>
          <a:lstStyle/>
          <a:p>
            <a:pPr>
              <a:lnSpc>
                <a:spcPct val="80000"/>
              </a:lnSpc>
              <a:buFontTx/>
              <a:buNone/>
            </a:pPr>
            <a:r>
              <a:rPr lang="en-US" sz="2400" b="1"/>
              <a:t>Evaluation of success was broken into different components</a:t>
            </a:r>
          </a:p>
          <a:p>
            <a:pPr>
              <a:lnSpc>
                <a:spcPct val="80000"/>
              </a:lnSpc>
              <a:buFontTx/>
              <a:buNone/>
            </a:pPr>
            <a:endParaRPr lang="en-US" sz="2400" b="1"/>
          </a:p>
          <a:p>
            <a:pPr>
              <a:lnSpc>
                <a:spcPct val="80000"/>
              </a:lnSpc>
            </a:pPr>
            <a:r>
              <a:rPr lang="en-US" sz="2400" b="1"/>
              <a:t>Operational success; </a:t>
            </a:r>
          </a:p>
          <a:p>
            <a:pPr lvl="1">
              <a:lnSpc>
                <a:spcPct val="80000"/>
              </a:lnSpc>
            </a:pPr>
            <a:r>
              <a:rPr lang="en-US" sz="2000" b="1"/>
              <a:t>Acres planted</a:t>
            </a:r>
          </a:p>
          <a:p>
            <a:pPr>
              <a:lnSpc>
                <a:spcPct val="80000"/>
              </a:lnSpc>
            </a:pPr>
            <a:endParaRPr lang="en-US" sz="2400" b="1"/>
          </a:p>
          <a:p>
            <a:pPr>
              <a:lnSpc>
                <a:spcPct val="80000"/>
              </a:lnSpc>
            </a:pPr>
            <a:r>
              <a:rPr lang="en-US" sz="2400" b="1"/>
              <a:t>Functional success </a:t>
            </a:r>
          </a:p>
          <a:p>
            <a:pPr lvl="1">
              <a:lnSpc>
                <a:spcPct val="80000"/>
              </a:lnSpc>
            </a:pPr>
            <a:r>
              <a:rPr lang="en-US" sz="2000" b="1"/>
              <a:t>Sustainability of restored beds</a:t>
            </a:r>
          </a:p>
          <a:p>
            <a:pPr lvl="1">
              <a:lnSpc>
                <a:spcPct val="80000"/>
              </a:lnSpc>
            </a:pPr>
            <a:r>
              <a:rPr lang="en-US" sz="2000" b="1"/>
              <a:t>SAV reproduction</a:t>
            </a:r>
          </a:p>
          <a:p>
            <a:pPr lvl="1">
              <a:lnSpc>
                <a:spcPct val="80000"/>
              </a:lnSpc>
            </a:pPr>
            <a:r>
              <a:rPr lang="en-US" sz="2000" b="1"/>
              <a:t>provision of fish and shellfish habitat</a:t>
            </a:r>
          </a:p>
          <a:p>
            <a:pPr lvl="1">
              <a:lnSpc>
                <a:spcPct val="80000"/>
              </a:lnSpc>
            </a:pPr>
            <a:r>
              <a:rPr lang="en-US" sz="2000" b="1"/>
              <a:t>water quality improvement capacity (e.g., filtering by seagrass) , and wave attenuation. </a:t>
            </a:r>
          </a:p>
          <a:p>
            <a:pPr>
              <a:lnSpc>
                <a:spcPct val="80000"/>
              </a:lnSpc>
            </a:pPr>
            <a:r>
              <a:rPr lang="en-US" sz="2400" b="1"/>
              <a:t>Programmatic success</a:t>
            </a:r>
          </a:p>
          <a:p>
            <a:pPr lvl="1">
              <a:lnSpc>
                <a:spcPct val="80000"/>
              </a:lnSpc>
            </a:pPr>
            <a:r>
              <a:rPr lang="en-US" sz="2000" b="1"/>
              <a:t>successful implementation of adaptive management</a:t>
            </a:r>
          </a:p>
          <a:p>
            <a:pPr lvl="2">
              <a:lnSpc>
                <a:spcPct val="80000"/>
              </a:lnSpc>
            </a:pPr>
            <a:r>
              <a:rPr lang="en-US" sz="1800" b="1"/>
              <a:t>knowledge gained from monitoring applied to management outcomes</a:t>
            </a:r>
          </a:p>
          <a:p>
            <a:pPr lvl="2">
              <a:lnSpc>
                <a:spcPct val="80000"/>
              </a:lnSpc>
            </a:pPr>
            <a:r>
              <a:rPr lang="en-US" sz="1800" b="1"/>
              <a:t>implementation of an iterative process that feeds this knowledge back into management decisions.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507">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507">
                                            <p:txEl>
                                              <p:pRg st="11" end="1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507">
                                            <p:txEl>
                                              <p:pRg st="12" end="1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50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0"/>
            <a:ext cx="8229600" cy="1143000"/>
          </a:xfrm>
        </p:spPr>
        <p:txBody>
          <a:bodyPr/>
          <a:lstStyle/>
          <a:p>
            <a:r>
              <a:rPr lang="en-US"/>
              <a:t>Results from RC</a:t>
            </a:r>
          </a:p>
        </p:txBody>
      </p:sp>
      <p:sp>
        <p:nvSpPr>
          <p:cNvPr id="24579" name="Rectangle 3"/>
          <p:cNvSpPr>
            <a:spLocks noGrp="1" noChangeArrowheads="1"/>
          </p:cNvSpPr>
          <p:nvPr>
            <p:ph type="body" idx="1"/>
          </p:nvPr>
        </p:nvSpPr>
        <p:spPr>
          <a:xfrm>
            <a:off x="152400" y="838200"/>
            <a:ext cx="8229600" cy="4525963"/>
          </a:xfrm>
        </p:spPr>
        <p:txBody>
          <a:bodyPr/>
          <a:lstStyle/>
          <a:p>
            <a:pPr marL="533400" indent="-533400"/>
            <a:r>
              <a:rPr lang="en-US" sz="2800" b="1"/>
              <a:t>Operationally successful</a:t>
            </a:r>
          </a:p>
          <a:p>
            <a:pPr marL="914400" lvl="1" indent="-457200"/>
            <a:r>
              <a:rPr lang="en-US" sz="2400" b="1"/>
              <a:t>Acres planted commensurate with funding</a:t>
            </a:r>
          </a:p>
          <a:p>
            <a:pPr marL="533400" indent="-533400"/>
            <a:r>
              <a:rPr lang="en-US" sz="2800" b="1"/>
              <a:t>Functionally UNsuccessful</a:t>
            </a:r>
          </a:p>
          <a:p>
            <a:pPr marL="914400" lvl="1" indent="-457200"/>
            <a:r>
              <a:rPr lang="en-US" sz="2400" b="1"/>
              <a:t>Majority of planted areas did not persist</a:t>
            </a:r>
          </a:p>
          <a:p>
            <a:pPr marL="1295400" lvl="2" indent="-381000"/>
            <a:r>
              <a:rPr lang="en-US" sz="2000" b="1"/>
              <a:t>Exceptions in the James, York and Potomac Rivers</a:t>
            </a:r>
          </a:p>
          <a:p>
            <a:pPr marL="533400" indent="-533400"/>
            <a:r>
              <a:rPr lang="en-US" sz="2800" b="1"/>
              <a:t>Programmatically a mixed bag</a:t>
            </a:r>
          </a:p>
          <a:p>
            <a:pPr marL="914400" lvl="1" indent="-457200"/>
            <a:r>
              <a:rPr lang="en-US" sz="2400" b="1"/>
              <a:t>A tremendous amount of knowledge was gained</a:t>
            </a:r>
          </a:p>
          <a:p>
            <a:pPr marL="914400" lvl="1" indent="-457200"/>
            <a:r>
              <a:rPr lang="en-US" sz="2400" b="1"/>
              <a:t>Some adaptive management applied</a:t>
            </a:r>
          </a:p>
          <a:p>
            <a:pPr marL="914400" lvl="1" indent="-457200"/>
            <a:r>
              <a:rPr lang="en-US" sz="2400" b="1"/>
              <a:t>Room for improvement in AM.</a:t>
            </a:r>
          </a:p>
          <a:p>
            <a:pPr marL="914400" lvl="1" indent="-457200"/>
            <a:endParaRPr 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Recommendations</a:t>
            </a:r>
          </a:p>
        </p:txBody>
      </p:sp>
      <p:sp>
        <p:nvSpPr>
          <p:cNvPr id="25603" name="Rectangle 3"/>
          <p:cNvSpPr>
            <a:spLocks noGrp="1" noChangeArrowheads="1"/>
          </p:cNvSpPr>
          <p:nvPr>
            <p:ph type="body" idx="1"/>
          </p:nvPr>
        </p:nvSpPr>
        <p:spPr>
          <a:xfrm>
            <a:off x="457200" y="1219200"/>
            <a:ext cx="8229600" cy="5257800"/>
          </a:xfrm>
        </p:spPr>
        <p:txBody>
          <a:bodyPr/>
          <a:lstStyle/>
          <a:p>
            <a:pPr marL="609600" indent="-609600">
              <a:lnSpc>
                <a:spcPct val="90000"/>
              </a:lnSpc>
              <a:buFontTx/>
              <a:buAutoNum type="arabicPeriod"/>
            </a:pPr>
            <a:r>
              <a:rPr lang="en-US" sz="2800" b="1"/>
              <a:t>Discontinue efforts aimed at widespread direct restoration of SAV until environmental conditions improve</a:t>
            </a:r>
          </a:p>
          <a:p>
            <a:pPr marL="609600" indent="-609600">
              <a:lnSpc>
                <a:spcPct val="90000"/>
              </a:lnSpc>
              <a:buFontTx/>
              <a:buAutoNum type="arabicPeriod"/>
            </a:pPr>
            <a:r>
              <a:rPr lang="en-US" sz="2800" b="1"/>
              <a:t>Continue targeted restoration efforts, both to establish viable beds and to further understand site selection criteria</a:t>
            </a:r>
          </a:p>
          <a:p>
            <a:pPr marL="609600" indent="-609600">
              <a:lnSpc>
                <a:spcPct val="90000"/>
              </a:lnSpc>
              <a:buFontTx/>
              <a:buAutoNum type="arabicPeriod"/>
            </a:pPr>
            <a:r>
              <a:rPr lang="en-US" sz="2800" b="1"/>
              <a:t>Develop SAV restoration strategies that are responsive to climate change</a:t>
            </a:r>
          </a:p>
          <a:p>
            <a:pPr marL="609600" indent="-609600">
              <a:lnSpc>
                <a:spcPct val="90000"/>
              </a:lnSpc>
              <a:buFontTx/>
              <a:buAutoNum type="arabicPeriod"/>
            </a:pPr>
            <a:r>
              <a:rPr lang="en-US" sz="2800" b="1"/>
              <a:t>Incorporate full adaptive management into restoration decision making</a:t>
            </a:r>
          </a:p>
          <a:p>
            <a:pPr marL="609600" indent="-609600">
              <a:lnSpc>
                <a:spcPct val="90000"/>
              </a:lnSpc>
              <a:buFontTx/>
              <a:buAutoNum type="arabicPeriod"/>
            </a:pPr>
            <a:r>
              <a:rPr lang="en-US" sz="2800" b="1"/>
              <a:t>Build on the successful research into restoration techniques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SAV Workgroup Response</a:t>
            </a:r>
          </a:p>
        </p:txBody>
      </p:sp>
      <p:sp>
        <p:nvSpPr>
          <p:cNvPr id="26627" name="Rectangle 3"/>
          <p:cNvSpPr>
            <a:spLocks noGrp="1" noChangeArrowheads="1"/>
          </p:cNvSpPr>
          <p:nvPr>
            <p:ph type="body" idx="1"/>
          </p:nvPr>
        </p:nvSpPr>
        <p:spPr/>
        <p:txBody>
          <a:bodyPr/>
          <a:lstStyle/>
          <a:p>
            <a:r>
              <a:rPr lang="en-US" sz="8000"/>
              <a:t>Yep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1320</TotalTime>
  <Words>1167</Words>
  <Application>Microsoft Office PowerPoint</Application>
  <PresentationFormat>On-screen Show (4:3)</PresentationFormat>
  <Paragraphs>138</Paragraphs>
  <Slides>17</Slides>
  <Notes>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17</vt:i4>
      </vt:variant>
    </vt:vector>
  </HeadingPairs>
  <TitlesOfParts>
    <vt:vector size="19" baseType="lpstr">
      <vt:lpstr>Arial</vt:lpstr>
      <vt:lpstr>Default Design</vt:lpstr>
      <vt:lpstr>Evaluation of the Effectiveness of SAV Restoration Approaches in the Chesapeake Bay </vt:lpstr>
      <vt:lpstr>Brief Background On Review</vt:lpstr>
      <vt:lpstr>Brief programmatic results</vt:lpstr>
      <vt:lpstr>Request to STAC</vt:lpstr>
      <vt:lpstr>Members of the Review Panel</vt:lpstr>
      <vt:lpstr>Slide 6</vt:lpstr>
      <vt:lpstr>Results from RC</vt:lpstr>
      <vt:lpstr>Recommendations</vt:lpstr>
      <vt:lpstr>SAV Workgroup Response</vt:lpstr>
      <vt:lpstr>Ok, a little more detail</vt:lpstr>
      <vt:lpstr>Outcomes from the Workgroup perspective</vt:lpstr>
      <vt:lpstr>Outcomes continued, knowledge needs ID’ed by the review</vt:lpstr>
      <vt:lpstr>Research Agenda framework</vt:lpstr>
      <vt:lpstr>To break it out into specific research topics</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Habitat Restoration in Chesapeake Bay: Future Directions</dc:title>
  <dc:creator>Lee Karrh</dc:creator>
  <cp:lastModifiedBy>gardnern</cp:lastModifiedBy>
  <cp:revision>18</cp:revision>
  <dcterms:created xsi:type="dcterms:W3CDTF">2010-09-13T13:39:40Z</dcterms:created>
  <dcterms:modified xsi:type="dcterms:W3CDTF">2012-03-26T19:34:31Z</dcterms:modified>
</cp:coreProperties>
</file>