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70" r:id="rId3"/>
    <p:sldId id="261" r:id="rId4"/>
    <p:sldId id="263" r:id="rId5"/>
    <p:sldId id="264" r:id="rId6"/>
    <p:sldId id="265" r:id="rId7"/>
    <p:sldId id="266" r:id="rId8"/>
    <p:sldId id="268"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59E4ABE-8EDF-4E7D-A14D-861F47AEC035}" type="datetimeFigureOut">
              <a:rPr lang="en-US" smtClean="0"/>
              <a:pPr/>
              <a:t>3/26/2012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A53BEC6-1A40-477B-AB92-55D0F1DF213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8558D4-1597-4B63-BE79-8C65D96A0059}"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558D4-1597-4B63-BE79-8C65D96A0059}"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558D4-1597-4B63-BE79-8C65D96A0059}"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558D4-1597-4B63-BE79-8C65D96A0059}"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8558D4-1597-4B63-BE79-8C65D96A0059}"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8558D4-1597-4B63-BE79-8C65D96A0059}"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8558D4-1597-4B63-BE79-8C65D96A0059}" type="datetimeFigureOut">
              <a:rPr lang="en-US" smtClean="0"/>
              <a:pPr/>
              <a:t>3/26/2012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8558D4-1597-4B63-BE79-8C65D96A0059}" type="datetimeFigureOut">
              <a:rPr lang="en-US" smtClean="0"/>
              <a:pPr/>
              <a:t>3/26/2012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558D4-1597-4B63-BE79-8C65D96A0059}" type="datetimeFigureOut">
              <a:rPr lang="en-US" smtClean="0"/>
              <a:pPr/>
              <a:t>3/26/2012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558D4-1597-4B63-BE79-8C65D96A0059}"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558D4-1597-4B63-BE79-8C65D96A0059}"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F2A7AE-39DF-4AB7-9C09-E7C0CE246E5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558D4-1597-4B63-BE79-8C65D96A0059}" type="datetimeFigureOut">
              <a:rPr lang="en-US" smtClean="0"/>
              <a:pPr/>
              <a:t>3/26/2012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F2A7AE-39DF-4AB7-9C09-E7C0CE246E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EPA response to hydrodynamic workshop and subsequent letters </a:t>
            </a:r>
            <a:endParaRPr lang="en-US" dirty="0"/>
          </a:p>
        </p:txBody>
      </p:sp>
      <p:sp>
        <p:nvSpPr>
          <p:cNvPr id="3" name="Subtitle 2"/>
          <p:cNvSpPr>
            <a:spLocks noGrp="1"/>
          </p:cNvSpPr>
          <p:nvPr>
            <p:ph type="subTitle" idx="1"/>
          </p:nvPr>
        </p:nvSpPr>
        <p:spPr/>
        <p:txBody>
          <a:bodyPr/>
          <a:lstStyle/>
          <a:p>
            <a:r>
              <a:rPr lang="en-US" dirty="0" smtClean="0"/>
              <a:t>Gary Shenk</a:t>
            </a:r>
          </a:p>
          <a:p>
            <a:r>
              <a:rPr lang="en-US" dirty="0" smtClean="0"/>
              <a:t>3/27/2012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Response</a:t>
            </a:r>
            <a:endParaRPr lang="en-US" dirty="0"/>
          </a:p>
        </p:txBody>
      </p:sp>
      <p:sp>
        <p:nvSpPr>
          <p:cNvPr id="3" name="Content Placeholder 2"/>
          <p:cNvSpPr>
            <a:spLocks noGrp="1"/>
          </p:cNvSpPr>
          <p:nvPr>
            <p:ph idx="1"/>
          </p:nvPr>
        </p:nvSpPr>
        <p:spPr/>
        <p:txBody>
          <a:bodyPr>
            <a:normAutofit lnSpcReduction="10000"/>
          </a:bodyPr>
          <a:lstStyle/>
          <a:p>
            <a:r>
              <a:rPr lang="en-US" dirty="0" smtClean="0"/>
              <a:t>Broad agreement from EPA and the Management Board with the recommendations and the principles behind them</a:t>
            </a:r>
          </a:p>
          <a:p>
            <a:r>
              <a:rPr lang="en-US" dirty="0" smtClean="0"/>
              <a:t>Also recognize that CBP is involved in a regulatory process and must consider schedules, competing budget priorities, and the issue of how to implement multiple management models in a TMDL context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905000"/>
          </a:xfrm>
        </p:spPr>
        <p:txBody>
          <a:bodyPr>
            <a:noAutofit/>
          </a:bodyPr>
          <a:lstStyle/>
          <a:p>
            <a:r>
              <a:rPr lang="en-US" sz="3200" b="1" dirty="0" smtClean="0"/>
              <a:t>1. Use multiple models to provide better confidence in model output and uncertainty estimates</a:t>
            </a:r>
            <a:endParaRPr lang="en-US" sz="3200" b="1" dirty="0"/>
          </a:p>
        </p:txBody>
      </p:sp>
      <p:sp>
        <p:nvSpPr>
          <p:cNvPr id="3" name="Content Placeholder 2"/>
          <p:cNvSpPr>
            <a:spLocks noGrp="1"/>
          </p:cNvSpPr>
          <p:nvPr>
            <p:ph idx="1"/>
          </p:nvPr>
        </p:nvSpPr>
        <p:spPr>
          <a:xfrm>
            <a:off x="457200" y="1981200"/>
            <a:ext cx="8229600" cy="4144963"/>
          </a:xfrm>
        </p:spPr>
        <p:txBody>
          <a:bodyPr>
            <a:normAutofit/>
          </a:bodyPr>
          <a:lstStyle/>
          <a:p>
            <a:r>
              <a:rPr lang="en-US" dirty="0" smtClean="0"/>
              <a:t>We agree and are starting to do this</a:t>
            </a:r>
          </a:p>
          <a:p>
            <a:pPr lvl="1"/>
            <a:r>
              <a:rPr lang="en-US" dirty="0" smtClean="0"/>
              <a:t>Hydrodynamic workshop results</a:t>
            </a:r>
          </a:p>
          <a:p>
            <a:pPr lvl="1"/>
            <a:r>
              <a:rPr lang="en-US" dirty="0" smtClean="0"/>
              <a:t>Possible Gunston Cove RFP</a:t>
            </a:r>
          </a:p>
          <a:p>
            <a:pPr lvl="1"/>
            <a:r>
              <a:rPr lang="en-US" dirty="0" smtClean="0"/>
              <a:t>Watershed: CBP model compared to and built with Sparrow and CB-CEAP models</a:t>
            </a:r>
          </a:p>
          <a:p>
            <a:r>
              <a:rPr lang="en-US" dirty="0" smtClean="0"/>
              <a:t>Need to think very carefully about regulatory implications in the Chesapeake and elsewhere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2819400"/>
          </a:xfrm>
        </p:spPr>
        <p:txBody>
          <a:bodyPr>
            <a:noAutofit/>
          </a:bodyPr>
          <a:lstStyle/>
          <a:p>
            <a:r>
              <a:rPr lang="en-US" sz="3200" b="1" dirty="0" smtClean="0"/>
              <a:t>2. Use open source community models so that many modelers can sift through the model to find different computational approaches and errors.  Using open source models would also increase the confidence in the models among the scientific community</a:t>
            </a:r>
            <a:endParaRPr lang="en-US" sz="3200" b="1" dirty="0"/>
          </a:p>
        </p:txBody>
      </p:sp>
      <p:sp>
        <p:nvSpPr>
          <p:cNvPr id="3" name="Content Placeholder 2"/>
          <p:cNvSpPr>
            <a:spLocks noGrp="1"/>
          </p:cNvSpPr>
          <p:nvPr>
            <p:ph idx="1"/>
          </p:nvPr>
        </p:nvSpPr>
        <p:spPr>
          <a:xfrm>
            <a:off x="457200" y="3048000"/>
            <a:ext cx="8229600" cy="3535363"/>
          </a:xfrm>
        </p:spPr>
        <p:txBody>
          <a:bodyPr>
            <a:normAutofit/>
          </a:bodyPr>
          <a:lstStyle/>
          <a:p>
            <a:r>
              <a:rPr lang="en-US" dirty="0" smtClean="0"/>
              <a:t>We agree and are well on our way</a:t>
            </a:r>
          </a:p>
          <a:p>
            <a:pPr lvl="1"/>
            <a:r>
              <a:rPr lang="en-US" dirty="0" smtClean="0"/>
              <a:t>CBP WSM was first model on CCMP site</a:t>
            </a:r>
          </a:p>
          <a:p>
            <a:pPr lvl="1"/>
            <a:r>
              <a:rPr lang="en-US" dirty="0" smtClean="0"/>
              <a:t>All CBP models documented and available</a:t>
            </a:r>
          </a:p>
          <a:p>
            <a:r>
              <a:rPr lang="en-US" dirty="0" smtClean="0"/>
              <a:t>Looking forward to working with STAC on access improvements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905000"/>
          </a:xfrm>
        </p:spPr>
        <p:txBody>
          <a:bodyPr>
            <a:noAutofit/>
          </a:bodyPr>
          <a:lstStyle/>
          <a:p>
            <a:r>
              <a:rPr lang="en-US" sz="3200" b="1" dirty="0" smtClean="0"/>
              <a:t>3. Allow the scientific community to evaluate the skill of all future models quantitatively.</a:t>
            </a:r>
            <a:endParaRPr lang="en-US" sz="3200" b="1" dirty="0"/>
          </a:p>
        </p:txBody>
      </p:sp>
      <p:sp>
        <p:nvSpPr>
          <p:cNvPr id="3" name="Content Placeholder 2"/>
          <p:cNvSpPr>
            <a:spLocks noGrp="1"/>
          </p:cNvSpPr>
          <p:nvPr>
            <p:ph idx="1"/>
          </p:nvPr>
        </p:nvSpPr>
        <p:spPr>
          <a:xfrm>
            <a:off x="457200" y="1676400"/>
            <a:ext cx="8229600" cy="5029200"/>
          </a:xfrm>
        </p:spPr>
        <p:txBody>
          <a:bodyPr>
            <a:normAutofit fontScale="92500" lnSpcReduction="10000"/>
          </a:bodyPr>
          <a:lstStyle/>
          <a:p>
            <a:r>
              <a:rPr lang="en-US" dirty="0" smtClean="0"/>
              <a:t>We agree … </a:t>
            </a:r>
          </a:p>
          <a:p>
            <a:pPr lvl="1"/>
            <a:r>
              <a:rPr lang="en-US" dirty="0" smtClean="0"/>
              <a:t>Many instances of scientific community evaluating models and output, including quantitative skill assessment, which have lead to improvements</a:t>
            </a:r>
          </a:p>
          <a:p>
            <a:pPr lvl="1"/>
            <a:r>
              <a:rPr lang="en-US" dirty="0" smtClean="0"/>
              <a:t>Will continue to make model output available</a:t>
            </a:r>
          </a:p>
          <a:p>
            <a:pPr lvl="1"/>
            <a:r>
              <a:rPr lang="en-US" dirty="0" smtClean="0"/>
              <a:t>Current Gunston Cove RFP plans</a:t>
            </a:r>
          </a:p>
          <a:p>
            <a:r>
              <a:rPr lang="en-US" dirty="0" smtClean="0"/>
              <a:t>But not the only criterion</a:t>
            </a:r>
          </a:p>
          <a:p>
            <a:pPr lvl="1"/>
            <a:r>
              <a:rPr lang="en-US" dirty="0" smtClean="0"/>
              <a:t>Operations</a:t>
            </a:r>
          </a:p>
          <a:p>
            <a:pPr lvl="1"/>
            <a:r>
              <a:rPr lang="en-US" dirty="0" smtClean="0"/>
              <a:t>Flexibility</a:t>
            </a:r>
          </a:p>
          <a:p>
            <a:pPr lvl="1"/>
            <a:r>
              <a:rPr lang="en-US" dirty="0" smtClean="0"/>
              <a:t>Sensitivity</a:t>
            </a:r>
          </a:p>
          <a:p>
            <a:pPr lvl="1"/>
            <a:r>
              <a:rPr lang="en-US" dirty="0" smtClean="0"/>
              <a:t>Coupled WQ model DO prediction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905000"/>
          </a:xfrm>
        </p:spPr>
        <p:txBody>
          <a:bodyPr>
            <a:noAutofit/>
          </a:bodyPr>
          <a:lstStyle/>
          <a:p>
            <a:r>
              <a:rPr lang="en-US" sz="3200" b="1" dirty="0" smtClean="0"/>
              <a:t>4. Implement models in a modular fashion so they can be easily used and tested inside and outside the CBP</a:t>
            </a:r>
            <a:endParaRPr lang="en-US" sz="3200" b="1" dirty="0"/>
          </a:p>
        </p:txBody>
      </p:sp>
      <p:sp>
        <p:nvSpPr>
          <p:cNvPr id="3" name="Content Placeholder 2"/>
          <p:cNvSpPr>
            <a:spLocks noGrp="1"/>
          </p:cNvSpPr>
          <p:nvPr>
            <p:ph idx="1"/>
          </p:nvPr>
        </p:nvSpPr>
        <p:spPr>
          <a:xfrm>
            <a:off x="457200" y="2057400"/>
            <a:ext cx="8229600" cy="4068763"/>
          </a:xfrm>
        </p:spPr>
        <p:txBody>
          <a:bodyPr>
            <a:normAutofit/>
          </a:bodyPr>
          <a:lstStyle/>
          <a:p>
            <a:r>
              <a:rPr lang="en-US" dirty="0" smtClean="0"/>
              <a:t>We agree and have a good start</a:t>
            </a:r>
          </a:p>
          <a:p>
            <a:pPr lvl="1"/>
            <a:r>
              <a:rPr lang="en-US" dirty="0" smtClean="0"/>
              <a:t>Watershed model is modular</a:t>
            </a:r>
          </a:p>
          <a:p>
            <a:pPr lvl="2"/>
            <a:r>
              <a:rPr lang="en-US" dirty="0" smtClean="0"/>
              <a:t>HSPF is the model, Phase 5 is the modular system</a:t>
            </a:r>
          </a:p>
          <a:p>
            <a:pPr lvl="1"/>
            <a:r>
              <a:rPr lang="en-US" dirty="0" smtClean="0"/>
              <a:t>Watershed model currently loads many models</a:t>
            </a:r>
          </a:p>
          <a:p>
            <a:pPr lvl="1"/>
            <a:r>
              <a:rPr lang="en-US" dirty="0" smtClean="0"/>
              <a:t>Agreement to work with CSDMS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905000"/>
          </a:xfrm>
        </p:spPr>
        <p:txBody>
          <a:bodyPr>
            <a:noAutofit/>
          </a:bodyPr>
          <a:lstStyle/>
          <a:p>
            <a:r>
              <a:rPr lang="en-US" sz="3200" b="1" dirty="0" smtClean="0"/>
              <a:t>5. Form a virtual Chesapeake Modeling Laboratory to enable the successful implementation of the recommendations above</a:t>
            </a:r>
            <a:endParaRPr lang="en-US" sz="3200" b="1" dirty="0"/>
          </a:p>
        </p:txBody>
      </p:sp>
      <p:sp>
        <p:nvSpPr>
          <p:cNvPr id="3" name="Content Placeholder 2"/>
          <p:cNvSpPr>
            <a:spLocks noGrp="1"/>
          </p:cNvSpPr>
          <p:nvPr>
            <p:ph idx="1"/>
          </p:nvPr>
        </p:nvSpPr>
        <p:spPr>
          <a:xfrm>
            <a:off x="457200" y="2362200"/>
            <a:ext cx="8229600" cy="4114800"/>
          </a:xfrm>
        </p:spPr>
        <p:txBody>
          <a:bodyPr>
            <a:normAutofit/>
          </a:bodyPr>
          <a:lstStyle/>
          <a:p>
            <a:r>
              <a:rPr lang="en-US" dirty="0" smtClean="0"/>
              <a:t>We don’t know yet if we agree</a:t>
            </a:r>
          </a:p>
          <a:p>
            <a:pPr lvl="1"/>
            <a:r>
              <a:rPr lang="en-US" dirty="0" smtClean="0"/>
              <a:t>Action Team being formed to evaluate multiple options for forming a modeling lab.</a:t>
            </a:r>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63000" cy="2362200"/>
          </a:xfrm>
        </p:spPr>
        <p:txBody>
          <a:bodyPr>
            <a:noAutofit/>
          </a:bodyPr>
          <a:lstStyle/>
          <a:p>
            <a:r>
              <a:rPr lang="en-US" sz="3200" b="1" dirty="0" smtClean="0"/>
              <a:t>10/21/2011 and 1/18/2012 Letters</a:t>
            </a:r>
            <a:br>
              <a:rPr lang="en-US" sz="3200" b="1" dirty="0" smtClean="0"/>
            </a:br>
            <a:r>
              <a:rPr lang="en-US" sz="3200" b="1" dirty="0" smtClean="0"/>
              <a:t>1. Quantitative skill assessment for all models – pilot in Gunston Cove</a:t>
            </a:r>
            <a:br>
              <a:rPr lang="en-US" sz="3200" b="1" dirty="0" smtClean="0"/>
            </a:br>
            <a:r>
              <a:rPr lang="en-US" sz="3200" b="1" dirty="0" smtClean="0"/>
              <a:t>2. Direct part of budget toward multiple models to build confidence in regulatory models</a:t>
            </a:r>
            <a:endParaRPr lang="en-US" sz="3200" b="1" dirty="0"/>
          </a:p>
        </p:txBody>
      </p:sp>
      <p:sp>
        <p:nvSpPr>
          <p:cNvPr id="3" name="Content Placeholder 2"/>
          <p:cNvSpPr>
            <a:spLocks noGrp="1"/>
          </p:cNvSpPr>
          <p:nvPr>
            <p:ph idx="1"/>
          </p:nvPr>
        </p:nvSpPr>
        <p:spPr>
          <a:xfrm>
            <a:off x="457200" y="2743200"/>
            <a:ext cx="8229600" cy="3886200"/>
          </a:xfrm>
        </p:spPr>
        <p:txBody>
          <a:bodyPr>
            <a:normAutofit fontScale="92500" lnSpcReduction="20000"/>
          </a:bodyPr>
          <a:lstStyle/>
          <a:p>
            <a:r>
              <a:rPr lang="en-US" dirty="0" smtClean="0"/>
              <a:t>Working on Gunston Cove RFP</a:t>
            </a:r>
          </a:p>
          <a:p>
            <a:pPr lvl="1"/>
            <a:r>
              <a:rPr lang="en-US" dirty="0" smtClean="0"/>
              <a:t>STAC workshop provide EPA guidance for planned RFP</a:t>
            </a:r>
          </a:p>
          <a:p>
            <a:pPr lvl="1"/>
            <a:r>
              <a:rPr lang="en-US" dirty="0" smtClean="0"/>
              <a:t>EPA must select recipients for any RFP but can be based, in part, on workshop guidance</a:t>
            </a:r>
          </a:p>
          <a:p>
            <a:pPr lvl="1"/>
            <a:endParaRPr lang="en-US" dirty="0"/>
          </a:p>
          <a:p>
            <a:r>
              <a:rPr lang="en-US" dirty="0" smtClean="0"/>
              <a:t>Budget decisions made by EPA and partnership based on many factors</a:t>
            </a:r>
          </a:p>
          <a:p>
            <a:r>
              <a:rPr lang="en-US" dirty="0" smtClean="0"/>
              <a:t>Model spending decisions based on value that the partnership expects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Overall Response is Yes … but …</a:t>
            </a:r>
            <a:endParaRPr lang="en-US" dirty="0"/>
          </a:p>
        </p:txBody>
      </p:sp>
      <p:sp>
        <p:nvSpPr>
          <p:cNvPr id="3" name="Content Placeholder 2"/>
          <p:cNvSpPr>
            <a:spLocks noGrp="1"/>
          </p:cNvSpPr>
          <p:nvPr>
            <p:ph idx="1"/>
          </p:nvPr>
        </p:nvSpPr>
        <p:spPr>
          <a:xfrm>
            <a:off x="457200" y="1295400"/>
            <a:ext cx="8229600" cy="5257800"/>
          </a:xfrm>
        </p:spPr>
        <p:txBody>
          <a:bodyPr>
            <a:normAutofit fontScale="62500" lnSpcReduction="20000"/>
          </a:bodyPr>
          <a:lstStyle/>
          <a:p>
            <a:r>
              <a:rPr lang="en-US" dirty="0" smtClean="0"/>
              <a:t>Let’s talk it over in a workshop!  “Multiple Management Models” (M3)</a:t>
            </a:r>
          </a:p>
          <a:p>
            <a:endParaRPr lang="en-US" dirty="0"/>
          </a:p>
          <a:p>
            <a:pPr lvl="0"/>
            <a:r>
              <a:rPr lang="en-US" dirty="0"/>
              <a:t>Science Questions</a:t>
            </a:r>
          </a:p>
          <a:p>
            <a:pPr lvl="1"/>
            <a:r>
              <a:rPr lang="en-US" dirty="0"/>
              <a:t>What are the different ways to use M3? </a:t>
            </a:r>
          </a:p>
          <a:p>
            <a:pPr lvl="2"/>
            <a:r>
              <a:rPr lang="en-US" dirty="0"/>
              <a:t>Application Stage: Averaging, Ensemble, Validation …</a:t>
            </a:r>
          </a:p>
          <a:p>
            <a:pPr lvl="2"/>
            <a:r>
              <a:rPr lang="en-US" dirty="0"/>
              <a:t>Calibration Stage: Calibration, Validation …</a:t>
            </a:r>
          </a:p>
          <a:p>
            <a:pPr lvl="2"/>
            <a:r>
              <a:rPr lang="en-US" dirty="0"/>
              <a:t>Development Stage: Conceptualization, Parameterization, Validation … </a:t>
            </a:r>
          </a:p>
          <a:p>
            <a:pPr lvl="1"/>
            <a:r>
              <a:rPr lang="en-US" dirty="0"/>
              <a:t>What are the scientific benefits?</a:t>
            </a:r>
          </a:p>
          <a:p>
            <a:pPr lvl="2"/>
            <a:r>
              <a:rPr lang="en-US" dirty="0"/>
              <a:t>Confidence, characterization of uncertainty, identification of outlier predictions</a:t>
            </a:r>
          </a:p>
          <a:p>
            <a:pPr lvl="0"/>
            <a:r>
              <a:rPr lang="en-US" dirty="0"/>
              <a:t>Management Questions</a:t>
            </a:r>
          </a:p>
          <a:p>
            <a:pPr lvl="1"/>
            <a:r>
              <a:rPr lang="en-US" dirty="0"/>
              <a:t>Has M3 been used in a regulatory setting and how did that work out?</a:t>
            </a:r>
          </a:p>
          <a:p>
            <a:pPr lvl="2"/>
            <a:r>
              <a:rPr lang="en-US" dirty="0"/>
              <a:t>Water rights?  Air quality? TMDLs, most importantly?</a:t>
            </a:r>
          </a:p>
          <a:p>
            <a:pPr lvl="1"/>
            <a:r>
              <a:rPr lang="en-US" dirty="0"/>
              <a:t>What benefits and challenges would there be for the Chesapeake TMDL?</a:t>
            </a:r>
          </a:p>
          <a:p>
            <a:pPr lvl="2"/>
            <a:r>
              <a:rPr lang="en-US" dirty="0"/>
              <a:t>The story so far with M3 in the Chesapeake TMDL</a:t>
            </a:r>
          </a:p>
          <a:p>
            <a:pPr lvl="2"/>
            <a:r>
              <a:rPr lang="en-US" dirty="0"/>
              <a:t>Regulatory and legal</a:t>
            </a:r>
          </a:p>
          <a:p>
            <a:pPr lvl="2"/>
            <a:r>
              <a:rPr lang="en-US" dirty="0"/>
              <a:t>Practical and operational</a:t>
            </a:r>
          </a:p>
          <a:p>
            <a:pPr lvl="2"/>
            <a:r>
              <a:rPr lang="en-US" dirty="0"/>
              <a:t>Communications</a:t>
            </a:r>
          </a:p>
          <a:p>
            <a:pPr lvl="2"/>
            <a:r>
              <a:rPr lang="en-US" dirty="0"/>
              <a:t>Would it be harder or easier for the jurisdictions, localities, and the public to access, use, and understand these modeling tools?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2890</TotalTime>
  <Words>496</Words>
  <Application>Microsoft Office PowerPoint</Application>
  <PresentationFormat>On-screen Show (4:3)</PresentationFormat>
  <Paragraphs>62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EPA response to hydrodynamic workshop and subsequent letters </vt:lpstr>
      <vt:lpstr>Overall Response</vt:lpstr>
      <vt:lpstr>1. Use multiple models to provide better confidence in model output and uncertainty estimates</vt:lpstr>
      <vt:lpstr>2. Use open source community models so that many modelers can sift through the model to find different computational approaches and errors.  Using open source models would also increase the confidence in the models among the scientific community</vt:lpstr>
      <vt:lpstr>3. Allow the scientific community to evaluate the skill of all future models quantitatively.</vt:lpstr>
      <vt:lpstr>4. Implement models in a modular fashion so they can be easily used and tested inside and outside the CBP</vt:lpstr>
      <vt:lpstr>5. Form a virtual Chesapeake Modeling Laboratory to enable the successful implementation of the recommendations above</vt:lpstr>
      <vt:lpstr>10/21/2011 and 1/18/2012 Letters 1. Quantitative skill assessment for all models – pilot in Gunston Cove 2. Direct part of budget toward multiple models to build confidence in regulatory models</vt:lpstr>
      <vt:lpstr>Overall Response is Yes … but …</vt:lpstr>
    </vt:vector>
  </TitlesOfParts>
  <Company>U.S. 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EPA response to hydrodynamic workshop and subsequent letters</dc:title>
  <dc:creator>gshenk</dc:creator>
  <cp:lastModifiedBy>gardnern</cp:lastModifiedBy>
  <cp:revision>263</cp:revision>
  <dcterms:created xsi:type="dcterms:W3CDTF">2012-03-20T18:38:11Z</dcterms:created>
  <dcterms:modified xsi:type="dcterms:W3CDTF">2012-03-26T15:31:54Z</dcterms:modified>
</cp:coreProperties>
</file>