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2" r:id="rId4"/>
    <p:sldId id="257" r:id="rId5"/>
    <p:sldId id="259" r:id="rId6"/>
    <p:sldId id="261" r:id="rId7"/>
    <p:sldId id="270" r:id="rId8"/>
    <p:sldId id="264" r:id="rId9"/>
    <p:sldId id="283" r:id="rId10"/>
    <p:sldId id="284"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2" d="100"/>
          <a:sy n="52" d="100"/>
        </p:scale>
        <p:origin x="-115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8F39DE-775D-4AA8-81E6-95C790F952C4}"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8F39DE-775D-4AA8-81E6-95C790F952C4}"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8F39DE-775D-4AA8-81E6-95C790F952C4}"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8F39DE-775D-4AA8-81E6-95C790F952C4}"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8F39DE-775D-4AA8-81E6-95C790F952C4}"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8F39DE-775D-4AA8-81E6-95C790F952C4}" type="datetimeFigureOut">
              <a:rPr lang="en-US" smtClean="0"/>
              <a:pPr/>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8F39DE-775D-4AA8-81E6-95C790F952C4}" type="datetimeFigureOut">
              <a:rPr lang="en-US" smtClean="0"/>
              <a:pPr/>
              <a:t>6/7/2011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8F39DE-775D-4AA8-81E6-95C790F952C4}" type="datetimeFigureOut">
              <a:rPr lang="en-US" smtClean="0"/>
              <a:pPr/>
              <a:t>6/7/2011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8F39DE-775D-4AA8-81E6-95C790F952C4}" type="datetimeFigureOut">
              <a:rPr lang="en-US" smtClean="0"/>
              <a:pPr/>
              <a:t>6/7/2011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8F39DE-775D-4AA8-81E6-95C790F952C4}" type="datetimeFigureOut">
              <a:rPr lang="en-US" smtClean="0"/>
              <a:pPr/>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8F39DE-775D-4AA8-81E6-95C790F952C4}" type="datetimeFigureOut">
              <a:rPr lang="en-US" smtClean="0"/>
              <a:pPr/>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AE0F9-328E-4ECA-821D-4C496E6AC26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8F39DE-775D-4AA8-81E6-95C790F952C4}" type="datetimeFigureOut">
              <a:rPr lang="en-US" smtClean="0"/>
              <a:pPr/>
              <a:t>6/7/2011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CAE0F9-328E-4ECA-821D-4C496E6AC26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gif"/><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il_ian_jt_0971.JPG"/>
          <p:cNvPicPr>
            <a:picLocks noChangeAspect="1"/>
          </p:cNvPicPr>
          <p:nvPr/>
        </p:nvPicPr>
        <p:blipFill>
          <a:blip r:embed="rId2" cstate="print"/>
          <a:srcRect r="19355"/>
          <a:stretch>
            <a:fillRect/>
          </a:stretch>
        </p:blipFill>
        <p:spPr>
          <a:xfrm>
            <a:off x="1190932" y="2971800"/>
            <a:ext cx="1628468" cy="1346200"/>
          </a:xfrm>
          <a:prstGeom prst="rect">
            <a:avLst/>
          </a:prstGeom>
        </p:spPr>
      </p:pic>
      <p:pic>
        <p:nvPicPr>
          <p:cNvPr id="6" name="Picture 5" descr="BlueCrab.jpg"/>
          <p:cNvPicPr>
            <a:picLocks noChangeAspect="1"/>
          </p:cNvPicPr>
          <p:nvPr/>
        </p:nvPicPr>
        <p:blipFill>
          <a:blip r:embed="rId3" cstate="print"/>
          <a:srcRect l="10632" r="6977"/>
          <a:stretch>
            <a:fillRect/>
          </a:stretch>
        </p:blipFill>
        <p:spPr>
          <a:xfrm>
            <a:off x="2819400" y="2971800"/>
            <a:ext cx="1676400" cy="1331657"/>
          </a:xfrm>
          <a:prstGeom prst="rect">
            <a:avLst/>
          </a:prstGeom>
        </p:spPr>
      </p:pic>
      <p:pic>
        <p:nvPicPr>
          <p:cNvPr id="5" name="Picture 4" descr="balt harbor janthomas.jpg"/>
          <p:cNvPicPr>
            <a:picLocks noChangeAspect="1"/>
          </p:cNvPicPr>
          <p:nvPr/>
        </p:nvPicPr>
        <p:blipFill>
          <a:blip r:embed="rId4" cstate="print"/>
          <a:srcRect r="14285"/>
          <a:stretch>
            <a:fillRect/>
          </a:stretch>
        </p:blipFill>
        <p:spPr>
          <a:xfrm>
            <a:off x="4495800" y="2971800"/>
            <a:ext cx="1752600" cy="1363134"/>
          </a:xfrm>
          <a:prstGeom prst="rect">
            <a:avLst/>
          </a:prstGeom>
        </p:spPr>
      </p:pic>
      <p:pic>
        <p:nvPicPr>
          <p:cNvPr id="4" name="Picture 3" descr="AgricultureField.jpg"/>
          <p:cNvPicPr>
            <a:picLocks noChangeAspect="1"/>
          </p:cNvPicPr>
          <p:nvPr/>
        </p:nvPicPr>
        <p:blipFill>
          <a:blip r:embed="rId5" cstate="print"/>
          <a:srcRect l="5405" t="5405" r="5405" b="24324"/>
          <a:stretch>
            <a:fillRect/>
          </a:stretch>
        </p:blipFill>
        <p:spPr>
          <a:xfrm>
            <a:off x="6172200" y="2967182"/>
            <a:ext cx="1752600" cy="1380836"/>
          </a:xfrm>
          <a:prstGeom prst="rect">
            <a:avLst/>
          </a:prstGeom>
        </p:spPr>
      </p:pic>
      <p:sp>
        <p:nvSpPr>
          <p:cNvPr id="2" name="Title 1"/>
          <p:cNvSpPr>
            <a:spLocks noGrp="1"/>
          </p:cNvSpPr>
          <p:nvPr>
            <p:ph type="ctrTitle"/>
          </p:nvPr>
        </p:nvSpPr>
        <p:spPr>
          <a:xfrm>
            <a:off x="914400" y="685800"/>
            <a:ext cx="7543800" cy="2000250"/>
          </a:xfrm>
        </p:spPr>
        <p:txBody>
          <a:bodyPr>
            <a:noAutofit/>
          </a:bodyPr>
          <a:lstStyle/>
          <a:p>
            <a:r>
              <a:rPr lang="en-US" sz="3600" dirty="0" smtClean="0"/>
              <a:t>Social Science Research and </a:t>
            </a:r>
            <a:br>
              <a:rPr lang="en-US" sz="3600" dirty="0" smtClean="0"/>
            </a:br>
            <a:r>
              <a:rPr lang="en-US" sz="3600" dirty="0" smtClean="0"/>
              <a:t>Chesapeake Bay Restoration: </a:t>
            </a:r>
            <a:r>
              <a:rPr lang="en-US" dirty="0" smtClean="0">
                <a:solidFill>
                  <a:srgbClr val="FFFF00"/>
                </a:solidFill>
              </a:rPr>
              <a:t/>
            </a:r>
            <a:br>
              <a:rPr lang="en-US" dirty="0" smtClean="0">
                <a:solidFill>
                  <a:srgbClr val="FFFF00"/>
                </a:solidFill>
              </a:rPr>
            </a:br>
            <a:r>
              <a:rPr lang="en-US" dirty="0" smtClean="0">
                <a:solidFill>
                  <a:srgbClr val="FFFF00"/>
                </a:solidFill>
              </a:rPr>
              <a:t>Workshop Report</a:t>
            </a:r>
            <a:endParaRPr lang="en-US" i="1" dirty="0">
              <a:solidFill>
                <a:srgbClr val="FFFF00"/>
              </a:solidFill>
            </a:endParaRPr>
          </a:p>
        </p:txBody>
      </p:sp>
      <p:sp>
        <p:nvSpPr>
          <p:cNvPr id="3" name="Subtitle 2"/>
          <p:cNvSpPr>
            <a:spLocks noGrp="1"/>
          </p:cNvSpPr>
          <p:nvPr>
            <p:ph type="subTitle" idx="1"/>
          </p:nvPr>
        </p:nvSpPr>
        <p:spPr>
          <a:xfrm>
            <a:off x="1295400" y="4648200"/>
            <a:ext cx="6400800" cy="1752600"/>
          </a:xfrm>
        </p:spPr>
        <p:txBody>
          <a:bodyPr>
            <a:normAutofit/>
          </a:bodyPr>
          <a:lstStyle/>
          <a:p>
            <a:r>
              <a:rPr lang="en-US" sz="3000" i="1" dirty="0" smtClean="0">
                <a:solidFill>
                  <a:schemeClr val="bg2">
                    <a:lumMod val="20000"/>
                    <a:lumOff val="80000"/>
                  </a:schemeClr>
                </a:solidFill>
              </a:rPr>
              <a:t>Social Science Workshop Steering Committee</a:t>
            </a:r>
            <a:endParaRPr lang="en-US" sz="3000" i="1" dirty="0">
              <a:solidFill>
                <a:schemeClr val="bg2">
                  <a:lumMod val="20000"/>
                  <a:lumOff val="80000"/>
                </a:schemeClr>
              </a:solidFill>
            </a:endParaRPr>
          </a:p>
        </p:txBody>
      </p:sp>
      <p:pic>
        <p:nvPicPr>
          <p:cNvPr id="9" name="Picture 8" descr="TransSTAClogo.png"/>
          <p:cNvPicPr>
            <a:picLocks noChangeAspect="1"/>
          </p:cNvPicPr>
          <p:nvPr/>
        </p:nvPicPr>
        <p:blipFill>
          <a:blip r:embed="rId6" cstate="print"/>
          <a:stretch>
            <a:fillRect/>
          </a:stretch>
        </p:blipFill>
        <p:spPr>
          <a:xfrm>
            <a:off x="304800" y="533400"/>
            <a:ext cx="1371600" cy="137589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B Output</a:t>
            </a:r>
            <a:endParaRPr lang="en-US" dirty="0"/>
          </a:p>
        </p:txBody>
      </p:sp>
      <p:sp>
        <p:nvSpPr>
          <p:cNvPr id="3" name="Content Placeholder 2"/>
          <p:cNvSpPr>
            <a:spLocks noGrp="1"/>
          </p:cNvSpPr>
          <p:nvPr>
            <p:ph idx="1"/>
          </p:nvPr>
        </p:nvSpPr>
        <p:spPr/>
        <p:txBody>
          <a:bodyPr>
            <a:normAutofit fontScale="55000" lnSpcReduction="20000"/>
          </a:bodyPr>
          <a:lstStyle/>
          <a:p>
            <a:pPr lvl="0"/>
            <a:r>
              <a:rPr lang="en-US" dirty="0" smtClean="0"/>
              <a:t>Management Problems/Challenges:</a:t>
            </a:r>
          </a:p>
          <a:p>
            <a:pPr lvl="1"/>
            <a:r>
              <a:rPr lang="en-US" dirty="0" smtClean="0"/>
              <a:t>Need widespread behavior change</a:t>
            </a:r>
          </a:p>
          <a:p>
            <a:pPr lvl="1"/>
            <a:r>
              <a:rPr lang="en-US" dirty="0" smtClean="0"/>
              <a:t>CBP GITS need effective management structures/networks/decision-making tools</a:t>
            </a:r>
          </a:p>
          <a:p>
            <a:pPr lvl="1"/>
            <a:r>
              <a:rPr lang="en-US" dirty="0" smtClean="0"/>
              <a:t>Regulatory vs. cooperative/voluntary approaches to achieve goals</a:t>
            </a:r>
          </a:p>
          <a:p>
            <a:pPr lvl="1"/>
            <a:r>
              <a:rPr lang="en-US" dirty="0" smtClean="0"/>
              <a:t>How can social science inform the paths of least resistance (or most effectiveness) to activate goals?</a:t>
            </a:r>
          </a:p>
          <a:p>
            <a:pPr lvl="1"/>
            <a:r>
              <a:rPr lang="en-US" dirty="0" smtClean="0"/>
              <a:t>Need social science monitoring strategy to inform strategies</a:t>
            </a:r>
          </a:p>
          <a:p>
            <a:pPr lvl="0"/>
            <a:r>
              <a:rPr lang="en-US" dirty="0" smtClean="0"/>
              <a:t>Management steps/action items:</a:t>
            </a:r>
          </a:p>
          <a:p>
            <a:pPr lvl="1"/>
            <a:r>
              <a:rPr lang="en-US" dirty="0" smtClean="0"/>
              <a:t>Produce guidance for CBP management team on social science</a:t>
            </a:r>
          </a:p>
          <a:p>
            <a:pPr lvl="1"/>
            <a:r>
              <a:rPr lang="en-US" dirty="0" smtClean="0"/>
              <a:t>Apply economic models/case studies to blue crab management challenges</a:t>
            </a:r>
          </a:p>
          <a:p>
            <a:pPr lvl="1"/>
            <a:r>
              <a:rPr lang="en-US" dirty="0" smtClean="0"/>
              <a:t>Increase capacity of social science in CBP decision making process</a:t>
            </a:r>
          </a:p>
          <a:p>
            <a:pPr lvl="1"/>
            <a:r>
              <a:rPr lang="en-US" dirty="0" smtClean="0"/>
              <a:t>How can social science design policies</a:t>
            </a:r>
          </a:p>
          <a:p>
            <a:pPr lvl="0"/>
            <a:r>
              <a:rPr lang="en-US" dirty="0" smtClean="0"/>
              <a:t>Next Steps:</a:t>
            </a:r>
          </a:p>
          <a:p>
            <a:pPr lvl="1"/>
            <a:r>
              <a:rPr lang="en-US" dirty="0" smtClean="0"/>
              <a:t>Focus on how existing knowledge can inform policy/programs to increase effectiveness</a:t>
            </a:r>
          </a:p>
          <a:p>
            <a:pPr lvl="1"/>
            <a:r>
              <a:rPr lang="en-US" dirty="0" smtClean="0"/>
              <a:t>Define an issue, bring in social science team, develop strategy, implement it!</a:t>
            </a:r>
          </a:p>
          <a:p>
            <a:pPr lvl="1"/>
            <a:r>
              <a:rPr lang="en-US" dirty="0" smtClean="0"/>
              <a:t>Social science review and comment of </a:t>
            </a:r>
            <a:r>
              <a:rPr lang="en-US" dirty="0" err="1" smtClean="0"/>
              <a:t>WIPs</a:t>
            </a:r>
            <a:endParaRPr lang="en-US" dirty="0" smtClean="0"/>
          </a:p>
          <a:p>
            <a:pPr lvl="1"/>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800600"/>
            <a:ext cx="8229600" cy="1143000"/>
          </a:xfrm>
        </p:spPr>
        <p:txBody>
          <a:bodyPr/>
          <a:lstStyle/>
          <a:p>
            <a:r>
              <a:rPr lang="en-US" dirty="0" smtClean="0"/>
              <a:t>Thanks!</a:t>
            </a:r>
            <a:endParaRPr lang="en-US" dirty="0"/>
          </a:p>
        </p:txBody>
      </p:sp>
      <p:pic>
        <p:nvPicPr>
          <p:cNvPr id="6" name="Picture 5" descr="tmcn1192l.jpg"/>
          <p:cNvPicPr>
            <a:picLocks noChangeAspect="1"/>
          </p:cNvPicPr>
          <p:nvPr/>
        </p:nvPicPr>
        <p:blipFill>
          <a:blip r:embed="rId2" cstate="print"/>
          <a:stretch>
            <a:fillRect/>
          </a:stretch>
        </p:blipFill>
        <p:spPr>
          <a:xfrm>
            <a:off x="2590800" y="762000"/>
            <a:ext cx="3886200" cy="410153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Goals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objective of the workshop was to identify priority needs for social science research to meet Chesapeake Bay restoration goals.</a:t>
            </a:r>
          </a:p>
          <a:p>
            <a:r>
              <a:rPr lang="en-US" dirty="0" smtClean="0"/>
              <a:t>Recognition that 1) human dimensions need to be better integrated into efforts to restore ecosystem function, reduce pollution, and manage the sustainable use of natural resources, and 2) our understanding of the impacts of these human dimensions on restoration requires a combination of social science approaches.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1:  Self Study</a:t>
            </a:r>
            <a:endParaRPr lang="en-US" dirty="0"/>
          </a:p>
        </p:txBody>
      </p:sp>
      <p:sp>
        <p:nvSpPr>
          <p:cNvPr id="3" name="Content Placeholder 2"/>
          <p:cNvSpPr>
            <a:spLocks noGrp="1"/>
          </p:cNvSpPr>
          <p:nvPr>
            <p:ph idx="1"/>
          </p:nvPr>
        </p:nvSpPr>
        <p:spPr/>
        <p:txBody>
          <a:bodyPr>
            <a:normAutofit fontScale="85000" lnSpcReduction="20000"/>
          </a:bodyPr>
          <a:lstStyle/>
          <a:p>
            <a:pPr lvl="0"/>
            <a:r>
              <a:rPr lang="en-US" dirty="0" smtClean="0"/>
              <a:t>Characterize the social, political, cultural value (both qualitative and quantitative) of ecosystem services.</a:t>
            </a:r>
          </a:p>
          <a:p>
            <a:pPr lvl="0"/>
            <a:r>
              <a:rPr lang="en-US" dirty="0" smtClean="0"/>
              <a:t>Behavior change research.  (Motives and obstacles to attitudes of protection and restoration, and to individual behavior change; By sector, stakeholder group, etc.)</a:t>
            </a:r>
          </a:p>
          <a:p>
            <a:r>
              <a:rPr lang="en-US" dirty="0" smtClean="0"/>
              <a:t>Need to educate and inform what the social sciences can do to help Bay restoration.  Need to build a constituency for social science research (thus we need to understand what users think social science research can do); little understanding of what different social sciences can provide that is useful for Bay restoration.</a:t>
            </a:r>
          </a:p>
          <a:p>
            <a:pPr lvl="0"/>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Phase II: </a:t>
            </a:r>
            <a:r>
              <a:rPr lang="en-US" dirty="0" err="1" smtClean="0">
                <a:solidFill>
                  <a:srgbClr val="FFFF00"/>
                </a:solidFill>
              </a:rPr>
              <a:t>CBP_The</a:t>
            </a:r>
            <a:r>
              <a:rPr lang="en-US" dirty="0" smtClean="0">
                <a:solidFill>
                  <a:srgbClr val="FFFF00"/>
                </a:solidFill>
              </a:rPr>
              <a:t>Interview Process</a:t>
            </a:r>
            <a:endParaRPr lang="en-US" dirty="0">
              <a:solidFill>
                <a:srgbClr val="FFFF00"/>
              </a:solidFill>
            </a:endParaRPr>
          </a:p>
        </p:txBody>
      </p:sp>
      <p:sp>
        <p:nvSpPr>
          <p:cNvPr id="3" name="Content Placeholder 2"/>
          <p:cNvSpPr>
            <a:spLocks noGrp="1"/>
          </p:cNvSpPr>
          <p:nvPr>
            <p:ph idx="1"/>
          </p:nvPr>
        </p:nvSpPr>
        <p:spPr>
          <a:xfrm>
            <a:off x="457200" y="1600200"/>
            <a:ext cx="5562600" cy="4572000"/>
          </a:xfrm>
        </p:spPr>
        <p:txBody>
          <a:bodyPr>
            <a:normAutofit/>
          </a:bodyPr>
          <a:lstStyle/>
          <a:p>
            <a:r>
              <a:rPr lang="en-US" dirty="0" smtClean="0"/>
              <a:t>12 key-informants</a:t>
            </a:r>
          </a:p>
          <a:p>
            <a:r>
              <a:rPr lang="en-US" dirty="0" smtClean="0"/>
              <a:t>3 interviewers</a:t>
            </a:r>
          </a:p>
          <a:p>
            <a:r>
              <a:rPr lang="en-US" dirty="0" smtClean="0"/>
              <a:t>45 – 60min semi-structured interviews</a:t>
            </a:r>
          </a:p>
          <a:p>
            <a:r>
              <a:rPr lang="en-US" dirty="0" smtClean="0"/>
              <a:t>8 questions</a:t>
            </a:r>
          </a:p>
          <a:p>
            <a:r>
              <a:rPr lang="en-US" dirty="0" smtClean="0"/>
              <a:t>30 pages of notes</a:t>
            </a:r>
          </a:p>
          <a:p>
            <a:r>
              <a:rPr lang="en-US" dirty="0" smtClean="0"/>
              <a:t>1 qualitative data analysis program</a:t>
            </a:r>
          </a:p>
        </p:txBody>
      </p:sp>
      <p:pic>
        <p:nvPicPr>
          <p:cNvPr id="5" name="Picture 4" descr="Interview-silhouette.gif"/>
          <p:cNvPicPr>
            <a:picLocks noChangeAspect="1"/>
          </p:cNvPicPr>
          <p:nvPr/>
        </p:nvPicPr>
        <p:blipFill>
          <a:blip r:embed="rId2" cstate="print"/>
          <a:stretch>
            <a:fillRect/>
          </a:stretch>
        </p:blipFill>
        <p:spPr>
          <a:xfrm>
            <a:off x="5791200" y="1524000"/>
            <a:ext cx="2124159" cy="1600200"/>
          </a:xfrm>
          <a:prstGeom prst="rect">
            <a:avLst/>
          </a:prstGeom>
        </p:spPr>
      </p:pic>
      <p:pic>
        <p:nvPicPr>
          <p:cNvPr id="6" name="Picture 5" descr="z_interviewer-notebook.jpg"/>
          <p:cNvPicPr>
            <a:picLocks noChangeAspect="1"/>
          </p:cNvPicPr>
          <p:nvPr/>
        </p:nvPicPr>
        <p:blipFill>
          <a:blip r:embed="rId3" cstate="print"/>
          <a:stretch>
            <a:fillRect/>
          </a:stretch>
        </p:blipFill>
        <p:spPr>
          <a:xfrm>
            <a:off x="5791200" y="3276600"/>
            <a:ext cx="2133600" cy="1417320"/>
          </a:xfrm>
          <a:prstGeom prst="rect">
            <a:avLst/>
          </a:prstGeom>
        </p:spPr>
      </p:pic>
      <p:pic>
        <p:nvPicPr>
          <p:cNvPr id="8" name="Picture 7" descr="market analysis.jpg"/>
          <p:cNvPicPr>
            <a:picLocks noChangeAspect="1"/>
          </p:cNvPicPr>
          <p:nvPr/>
        </p:nvPicPr>
        <p:blipFill>
          <a:blip r:embed="rId4" cstate="print"/>
          <a:stretch>
            <a:fillRect/>
          </a:stretch>
        </p:blipFill>
        <p:spPr>
          <a:xfrm>
            <a:off x="5791200" y="4876800"/>
            <a:ext cx="2159000" cy="143256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FF00"/>
                </a:solidFill>
              </a:rPr>
              <a:t>What questions were asked?</a:t>
            </a:r>
            <a:endParaRPr lang="en-US" dirty="0">
              <a:solidFill>
                <a:srgbClr val="FFFF00"/>
              </a:solidFill>
            </a:endParaRPr>
          </a:p>
        </p:txBody>
      </p:sp>
      <p:sp>
        <p:nvSpPr>
          <p:cNvPr id="3" name="Content Placeholder 2"/>
          <p:cNvSpPr>
            <a:spLocks noGrp="1"/>
          </p:cNvSpPr>
          <p:nvPr>
            <p:ph idx="1"/>
          </p:nvPr>
        </p:nvSpPr>
        <p:spPr/>
        <p:txBody>
          <a:bodyPr>
            <a:normAutofit fontScale="40000" lnSpcReduction="20000"/>
          </a:bodyPr>
          <a:lstStyle/>
          <a:p>
            <a:r>
              <a:rPr lang="en-US" sz="4800" i="1" dirty="0" smtClean="0"/>
              <a:t>Date, name, current position/occupation?</a:t>
            </a:r>
          </a:p>
          <a:p>
            <a:pPr>
              <a:buNone/>
            </a:pPr>
            <a:endParaRPr lang="en-US" sz="4800" i="1" dirty="0" smtClean="0"/>
          </a:p>
          <a:p>
            <a:r>
              <a:rPr lang="en-US" sz="4800" i="1" dirty="0" smtClean="0"/>
              <a:t>How many years </a:t>
            </a:r>
            <a:r>
              <a:rPr lang="en-US" sz="4800" i="1" dirty="0"/>
              <a:t>involved in Chesapeake Bay restoration </a:t>
            </a:r>
            <a:r>
              <a:rPr lang="en-US" sz="4800" i="1" dirty="0" smtClean="0"/>
              <a:t>work?</a:t>
            </a:r>
          </a:p>
          <a:p>
            <a:pPr>
              <a:buNone/>
            </a:pPr>
            <a:endParaRPr lang="en-US" sz="4800" i="1" dirty="0" smtClean="0"/>
          </a:p>
          <a:p>
            <a:r>
              <a:rPr lang="en-US" sz="4800" i="1" dirty="0"/>
              <a:t>Do you have examples of how social science research has played an important role in advancing Bay restoration?  Do you have any examples that are not Chesapeake Bay related</a:t>
            </a:r>
            <a:r>
              <a:rPr lang="en-US" sz="4800" i="1" dirty="0" smtClean="0"/>
              <a:t>?</a:t>
            </a:r>
          </a:p>
          <a:p>
            <a:endParaRPr lang="en-US" sz="4800" i="1" dirty="0" smtClean="0"/>
          </a:p>
          <a:p>
            <a:r>
              <a:rPr lang="en-US" sz="4800" i="1" dirty="0"/>
              <a:t>In your opinion, what Bay restoration priorities should be addressed from a social science perspective? Why is the social science perspective important</a:t>
            </a:r>
            <a:r>
              <a:rPr lang="en-US" sz="4800" dirty="0" smtClean="0"/>
              <a:t>?</a:t>
            </a:r>
          </a:p>
          <a:p>
            <a:pPr>
              <a:buNone/>
            </a:pPr>
            <a:endParaRPr lang="en-US" sz="4800" dirty="0" smtClean="0"/>
          </a:p>
          <a:p>
            <a:r>
              <a:rPr lang="en-US" sz="4800" i="1" dirty="0"/>
              <a:t>What do you think are the constraints to generating and utilizing more social science research in Bay restoration efforts</a:t>
            </a:r>
            <a:r>
              <a:rPr lang="en-US" sz="4800" i="1" dirty="0" smtClean="0"/>
              <a:t>?</a:t>
            </a:r>
          </a:p>
          <a:p>
            <a:endParaRPr lang="en-US" sz="4800" dirty="0" smtClean="0"/>
          </a:p>
          <a:p>
            <a:r>
              <a:rPr lang="en-US" sz="4800" i="1" dirty="0"/>
              <a:t>Any other thoughts or suggestions on the role of social science research in supporting Bay restoration?</a:t>
            </a:r>
            <a:endParaRPr lang="en-US" sz="4800" dirty="0"/>
          </a:p>
          <a:p>
            <a:endParaRPr lang="en-US" i="1"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solidFill>
                  <a:srgbClr val="FFFF00"/>
                </a:solidFill>
              </a:rPr>
              <a:t>A Sample of </a:t>
            </a:r>
            <a:r>
              <a:rPr lang="en-US" sz="3800" dirty="0" err="1" smtClean="0">
                <a:solidFill>
                  <a:srgbClr val="FFFF00"/>
                </a:solidFill>
              </a:rPr>
              <a:t>Atlas.ti</a:t>
            </a:r>
            <a:r>
              <a:rPr lang="en-US" sz="3800" dirty="0" smtClean="0">
                <a:solidFill>
                  <a:srgbClr val="FFFF00"/>
                </a:solidFill>
              </a:rPr>
              <a:t> Coding</a:t>
            </a:r>
            <a:endParaRPr lang="en-US" sz="3800" dirty="0">
              <a:solidFill>
                <a:srgbClr val="FFFF00"/>
              </a:solidFill>
            </a:endParaRPr>
          </a:p>
        </p:txBody>
      </p:sp>
      <p:sp>
        <p:nvSpPr>
          <p:cNvPr id="3" name="Content Placeholder 2"/>
          <p:cNvSpPr>
            <a:spLocks noGrp="1"/>
          </p:cNvSpPr>
          <p:nvPr>
            <p:ph idx="1"/>
          </p:nvPr>
        </p:nvSpPr>
        <p:spPr/>
        <p:txBody>
          <a:bodyPr/>
          <a:lstStyle/>
          <a:p>
            <a:endParaRPr lang="en-US"/>
          </a:p>
        </p:txBody>
      </p:sp>
      <p:pic>
        <p:nvPicPr>
          <p:cNvPr id="4" name="Picture 4"/>
          <p:cNvPicPr>
            <a:picLocks noChangeAspect="1" noChangeArrowheads="1"/>
          </p:cNvPicPr>
          <p:nvPr/>
        </p:nvPicPr>
        <p:blipFill>
          <a:blip r:embed="rId2" cstate="print"/>
          <a:srcRect/>
          <a:stretch>
            <a:fillRect/>
          </a:stretch>
        </p:blipFill>
        <p:spPr bwMode="auto">
          <a:xfrm>
            <a:off x="228600" y="1295400"/>
            <a:ext cx="8710927" cy="50292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FF00"/>
                </a:solidFill>
              </a:rPr>
              <a:t>Results: Social Science Research Needs</a:t>
            </a:r>
            <a:endParaRPr lang="en-US" dirty="0">
              <a:solidFill>
                <a:srgbClr val="FFFF00"/>
              </a:solidFill>
            </a:endParaRPr>
          </a:p>
        </p:txBody>
      </p:sp>
      <p:pic>
        <p:nvPicPr>
          <p:cNvPr id="3074" name="Picture 2"/>
          <p:cNvPicPr>
            <a:picLocks noGrp="1" noChangeAspect="1" noChangeArrowheads="1"/>
          </p:cNvPicPr>
          <p:nvPr>
            <p:ph idx="1"/>
          </p:nvPr>
        </p:nvPicPr>
        <p:blipFill>
          <a:blip r:embed="rId2" cstate="print"/>
          <a:srcRect l="1852" r="3704"/>
          <a:stretch>
            <a:fillRect/>
          </a:stretch>
        </p:blipFill>
        <p:spPr bwMode="auto">
          <a:xfrm>
            <a:off x="-7639" y="1676400"/>
            <a:ext cx="9151639" cy="4597955"/>
          </a:xfrm>
          <a:prstGeom prst="rect">
            <a:avLst/>
          </a:prstGeom>
          <a:noFill/>
          <a:ln w="9525">
            <a:noFill/>
            <a:miter lim="800000"/>
            <a:headEnd/>
            <a:tailEnd/>
          </a:ln>
        </p:spPr>
      </p:pic>
      <p:sp>
        <p:nvSpPr>
          <p:cNvPr id="4" name="Oval 3"/>
          <p:cNvSpPr/>
          <p:nvPr/>
        </p:nvSpPr>
        <p:spPr>
          <a:xfrm>
            <a:off x="5715000" y="1676400"/>
            <a:ext cx="3429000" cy="2895600"/>
          </a:xfrm>
          <a:prstGeom prst="ellipse">
            <a:avLst/>
          </a:prstGeom>
          <a:solidFill>
            <a:schemeClr val="accent1">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324600" y="3733800"/>
            <a:ext cx="2438400" cy="830997"/>
          </a:xfrm>
          <a:prstGeom prst="rect">
            <a:avLst/>
          </a:prstGeom>
          <a:noFill/>
        </p:spPr>
        <p:txBody>
          <a:bodyPr wrap="square" rtlCol="0">
            <a:spAutoFit/>
          </a:bodyPr>
          <a:lstStyle/>
          <a:p>
            <a:pPr algn="ctr"/>
            <a:r>
              <a:rPr lang="en-US" sz="2400" b="1" dirty="0" smtClean="0">
                <a:solidFill>
                  <a:schemeClr val="bg1"/>
                </a:solidFill>
              </a:rPr>
              <a:t>Behavior Change Research</a:t>
            </a:r>
            <a:endParaRPr lang="en-US" sz="2400" b="1"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Results: Constraints</a:t>
            </a:r>
            <a:endParaRPr lang="en-US" dirty="0">
              <a:solidFill>
                <a:srgbClr val="FFFF00"/>
              </a:solidFill>
            </a:endParaRPr>
          </a:p>
        </p:txBody>
      </p:sp>
      <p:pic>
        <p:nvPicPr>
          <p:cNvPr id="4098" name="Picture 2"/>
          <p:cNvPicPr>
            <a:picLocks noGrp="1" noChangeAspect="1" noChangeArrowheads="1"/>
          </p:cNvPicPr>
          <p:nvPr>
            <p:ph idx="1"/>
          </p:nvPr>
        </p:nvPicPr>
        <p:blipFill>
          <a:blip r:embed="rId2" cstate="print"/>
          <a:srcRect l="3866" r="1903" b="10768"/>
          <a:stretch>
            <a:fillRect/>
          </a:stretch>
        </p:blipFill>
        <p:spPr bwMode="auto">
          <a:xfrm>
            <a:off x="10064" y="1295400"/>
            <a:ext cx="9133936" cy="5042694"/>
          </a:xfrm>
          <a:prstGeom prst="rect">
            <a:avLst/>
          </a:prstGeom>
          <a:noFill/>
          <a:ln w="9525">
            <a:noFill/>
            <a:miter lim="800000"/>
            <a:headEnd/>
            <a:tailEnd/>
          </a:ln>
        </p:spPr>
      </p:pic>
      <p:sp>
        <p:nvSpPr>
          <p:cNvPr id="5" name="Oval 4"/>
          <p:cNvSpPr/>
          <p:nvPr/>
        </p:nvSpPr>
        <p:spPr>
          <a:xfrm>
            <a:off x="5334000" y="1295400"/>
            <a:ext cx="3581400" cy="3276600"/>
          </a:xfrm>
          <a:prstGeom prst="ellipse">
            <a:avLst/>
          </a:prstGeom>
          <a:solidFill>
            <a:schemeClr val="accent1">
              <a:alpha val="2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953000" y="2057400"/>
            <a:ext cx="2133600" cy="1200329"/>
          </a:xfrm>
          <a:prstGeom prst="rect">
            <a:avLst/>
          </a:prstGeom>
          <a:noFill/>
        </p:spPr>
        <p:txBody>
          <a:bodyPr wrap="square" rtlCol="0">
            <a:spAutoFit/>
          </a:bodyPr>
          <a:lstStyle/>
          <a:p>
            <a:r>
              <a:rPr lang="en-US" sz="2400" b="1" dirty="0" smtClean="0">
                <a:solidFill>
                  <a:schemeClr val="bg1"/>
                </a:solidFill>
              </a:rPr>
              <a:t>Lack of access to tools and Research</a:t>
            </a:r>
            <a:endParaRPr lang="en-US" sz="2400" b="1"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III:  March 10</a:t>
            </a:r>
            <a:r>
              <a:rPr lang="en-US" baseline="30000" dirty="0" smtClean="0"/>
              <a:t>th</a:t>
            </a:r>
            <a:r>
              <a:rPr lang="en-US" dirty="0" smtClean="0"/>
              <a:t> Workshop</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Well attended:  70 participants</a:t>
            </a:r>
          </a:p>
          <a:p>
            <a:r>
              <a:rPr lang="en-US" dirty="0" smtClean="0"/>
              <a:t>Results of CBP Key Informant Interviews</a:t>
            </a:r>
          </a:p>
          <a:p>
            <a:r>
              <a:rPr lang="en-US" dirty="0" smtClean="0"/>
              <a:t>Panel 1:  Social Science and Understanding Individual Behavior Change</a:t>
            </a:r>
          </a:p>
          <a:p>
            <a:r>
              <a:rPr lang="en-US" dirty="0" smtClean="0"/>
              <a:t>Panel 2:  Social Science and Understanding Group, Community &amp; Organization Change</a:t>
            </a:r>
            <a:endParaRPr lang="en-US" u="sng" dirty="0" smtClean="0"/>
          </a:p>
          <a:p>
            <a:r>
              <a:rPr lang="en-US" dirty="0" smtClean="0"/>
              <a:t>Break out Groups:</a:t>
            </a:r>
          </a:p>
          <a:p>
            <a:pPr lvl="1"/>
            <a:r>
              <a:rPr lang="en-US" dirty="0" smtClean="0"/>
              <a:t>short list of participant-derived questions from morning panels</a:t>
            </a:r>
          </a:p>
          <a:p>
            <a:pPr lvl="1"/>
            <a:r>
              <a:rPr lang="en-US" dirty="0" smtClean="0"/>
              <a:t>identify a programmatic problem and determine how social sciences can and should be incorporated to enhance identified program or policy.</a:t>
            </a:r>
          </a:p>
          <a:p>
            <a:pPr lvl="1"/>
            <a:r>
              <a:rPr lang="en-US" dirty="0" smtClean="0"/>
              <a:t>identify related high priority social science research needs.</a:t>
            </a:r>
          </a:p>
          <a:p>
            <a:pPr lvl="1"/>
            <a:r>
              <a:rPr lang="en-US" dirty="0" smtClean="0"/>
              <a:t>identify short, intermediate, and long-term goals for integrating social science research into Chesapeake Bay restoration programs and policies. </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1640</TotalTime>
  <Words>588</Words>
  <Application>Microsoft Macintosh PowerPoint</Application>
  <PresentationFormat>On-screen Show (4:3)</PresentationFormat>
  <Paragraphs>60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Social Science Research and  Chesapeake Bay Restoration:  Workshop Report</vt:lpstr>
      <vt:lpstr>Workshop Goals</vt:lpstr>
      <vt:lpstr>Phase 1:  Self Study</vt:lpstr>
      <vt:lpstr>Phase II: CBP_TheInterview Process</vt:lpstr>
      <vt:lpstr>What questions were asked?</vt:lpstr>
      <vt:lpstr>A Sample of Atlas.ti Coding</vt:lpstr>
      <vt:lpstr>Results: Social Science Research Needs</vt:lpstr>
      <vt:lpstr>Results: Constraints</vt:lpstr>
      <vt:lpstr>Phase III:  March 10th Workshop</vt:lpstr>
      <vt:lpstr>Group B Output</vt:lpstr>
      <vt:lpstr>Thanks!</vt:lpstr>
    </vt:vector>
  </TitlesOfParts>
  <Company>Smithsonian Institution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Science Research and  Chesapeake Bay Restoration:  Results from Key Informants</dc:title>
  <dc:creator>vandolahe</dc:creator>
  <cp:lastModifiedBy>johnstonma</cp:lastModifiedBy>
  <cp:revision>16</cp:revision>
  <dcterms:created xsi:type="dcterms:W3CDTF">2011-06-07T00:48:57Z</dcterms:created>
  <dcterms:modified xsi:type="dcterms:W3CDTF">2011-06-07T13:13:26Z</dcterms:modified>
</cp:coreProperties>
</file>