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32" r:id="rId2"/>
    <p:sldId id="558" r:id="rId3"/>
    <p:sldId id="533" r:id="rId4"/>
    <p:sldId id="559" r:id="rId5"/>
    <p:sldId id="561" r:id="rId6"/>
    <p:sldId id="560" r:id="rId7"/>
    <p:sldId id="562" r:id="rId8"/>
    <p:sldId id="564" r:id="rId9"/>
    <p:sldId id="41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3C6126"/>
    <a:srgbClr val="4E7C24"/>
    <a:srgbClr val="4F9C33"/>
    <a:srgbClr val="FC8604"/>
    <a:srgbClr val="EAFFD5"/>
    <a:srgbClr val="FFF77D"/>
    <a:srgbClr val="2F2D2A"/>
    <a:srgbClr val="DAF1F7"/>
    <a:srgbClr val="4682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>
      <p:cViewPr>
        <p:scale>
          <a:sx n="50" d="100"/>
          <a:sy n="50" d="100"/>
        </p:scale>
        <p:origin x="-121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117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79440-54E0-4BED-9E88-29FABD0CEEA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2317E06-2380-4C8F-B5C8-0FD50ACE0BA5}">
      <dgm:prSet phldrT="[Text]"/>
      <dgm:spPr/>
      <dgm:t>
        <a:bodyPr/>
        <a:lstStyle/>
        <a:p>
          <a:r>
            <a:rPr lang="en-US"/>
            <a:t>2006 Initial (informal) request from the Bay Program</a:t>
          </a:r>
        </a:p>
      </dgm:t>
    </dgm:pt>
    <dgm:pt modelId="{B53ED7FE-8030-441C-9620-DBA17DD32D34}" type="parTrans" cxnId="{75D397F3-4282-44E1-9BC1-5C85E64A1099}">
      <dgm:prSet/>
      <dgm:spPr/>
      <dgm:t>
        <a:bodyPr/>
        <a:lstStyle/>
        <a:p>
          <a:endParaRPr lang="en-US"/>
        </a:p>
      </dgm:t>
    </dgm:pt>
    <dgm:pt modelId="{A3619D52-9293-48C3-8065-63FE9D3EB190}" type="sibTrans" cxnId="{75D397F3-4282-44E1-9BC1-5C85E64A1099}">
      <dgm:prSet/>
      <dgm:spPr/>
      <dgm:t>
        <a:bodyPr/>
        <a:lstStyle/>
        <a:p>
          <a:endParaRPr lang="en-US"/>
        </a:p>
      </dgm:t>
    </dgm:pt>
    <dgm:pt modelId="{A7EB09ED-AA1A-425F-84C1-DEA98A545767}">
      <dgm:prSet phldrT="[Text]"/>
      <dgm:spPr/>
      <dgm:t>
        <a:bodyPr/>
        <a:lstStyle/>
        <a:p>
          <a:r>
            <a:rPr lang="en-US"/>
            <a:t>2008 Climate Change and Chesapeake Bay report</a:t>
          </a:r>
        </a:p>
      </dgm:t>
    </dgm:pt>
    <dgm:pt modelId="{F40C1429-3E3C-45EA-BEA6-B79FBAF94FFF}" type="parTrans" cxnId="{41F36B82-FD18-47A1-A04F-361C83E7BF47}">
      <dgm:prSet/>
      <dgm:spPr/>
      <dgm:t>
        <a:bodyPr/>
        <a:lstStyle/>
        <a:p>
          <a:endParaRPr lang="en-US"/>
        </a:p>
      </dgm:t>
    </dgm:pt>
    <dgm:pt modelId="{15EB5C03-A422-4B12-8656-6FA6038B6281}" type="sibTrans" cxnId="{41F36B82-FD18-47A1-A04F-361C83E7BF47}">
      <dgm:prSet/>
      <dgm:spPr/>
      <dgm:t>
        <a:bodyPr/>
        <a:lstStyle/>
        <a:p>
          <a:endParaRPr lang="en-US"/>
        </a:p>
      </dgm:t>
    </dgm:pt>
    <dgm:pt modelId="{0E88ADCE-8A84-40F4-9180-FA71BE6388C2}">
      <dgm:prSet phldrT="[Text]"/>
      <dgm:spPr/>
      <dgm:t>
        <a:bodyPr/>
        <a:lstStyle/>
        <a:p>
          <a:r>
            <a:rPr lang="en-US"/>
            <a:t>2010 Najjar et al. Updated literature review</a:t>
          </a:r>
        </a:p>
      </dgm:t>
    </dgm:pt>
    <dgm:pt modelId="{D088DFE5-CCA9-46A6-9411-C975A592AADE}" type="parTrans" cxnId="{58D364F1-96F2-484A-B2BF-7B4E8B271E75}">
      <dgm:prSet/>
      <dgm:spPr/>
      <dgm:t>
        <a:bodyPr/>
        <a:lstStyle/>
        <a:p>
          <a:endParaRPr lang="en-US"/>
        </a:p>
      </dgm:t>
    </dgm:pt>
    <dgm:pt modelId="{02087BCD-A041-47C7-B9CD-643B1B19B690}" type="sibTrans" cxnId="{58D364F1-96F2-484A-B2BF-7B4E8B271E75}">
      <dgm:prSet/>
      <dgm:spPr/>
      <dgm:t>
        <a:bodyPr/>
        <a:lstStyle/>
        <a:p>
          <a:endParaRPr lang="en-US"/>
        </a:p>
      </dgm:t>
    </dgm:pt>
    <dgm:pt modelId="{B0F0214C-6975-45FA-A9BC-545690B82AF8}">
      <dgm:prSet phldrT="[Text]"/>
      <dgm:spPr/>
      <dgm:t>
        <a:bodyPr/>
        <a:lstStyle/>
        <a:p>
          <a:r>
            <a:rPr lang="en-US" dirty="0"/>
            <a:t>2009 Interim STAC climate change workshop</a:t>
          </a:r>
        </a:p>
      </dgm:t>
    </dgm:pt>
    <dgm:pt modelId="{5B749620-0FB8-4D42-A6AE-5BD749B01FE1}" type="parTrans" cxnId="{A54B5797-0FB6-455A-A241-5AC760E81224}">
      <dgm:prSet/>
      <dgm:spPr/>
      <dgm:t>
        <a:bodyPr/>
        <a:lstStyle/>
        <a:p>
          <a:endParaRPr lang="en-US"/>
        </a:p>
      </dgm:t>
    </dgm:pt>
    <dgm:pt modelId="{FC82034C-6779-4B37-AE7C-7FCD9B656B69}" type="sibTrans" cxnId="{A54B5797-0FB6-455A-A241-5AC760E81224}">
      <dgm:prSet/>
      <dgm:spPr/>
      <dgm:t>
        <a:bodyPr/>
        <a:lstStyle/>
        <a:p>
          <a:endParaRPr lang="en-US"/>
        </a:p>
      </dgm:t>
    </dgm:pt>
    <dgm:pt modelId="{E778FA0A-614B-4729-96FF-4AF1413476CC}">
      <dgm:prSet phldrT="[Text]"/>
      <dgm:spPr/>
      <dgm:t>
        <a:bodyPr/>
        <a:lstStyle/>
        <a:p>
          <a:r>
            <a:rPr lang="en-US"/>
            <a:t>2011 STAC climate change workshop, Philadelphia, PA</a:t>
          </a:r>
        </a:p>
      </dgm:t>
    </dgm:pt>
    <dgm:pt modelId="{C219EB6E-ED94-4592-A15F-8F4C25CACCC6}" type="parTrans" cxnId="{41DD5951-842D-4C8E-B02D-A554822317E2}">
      <dgm:prSet/>
      <dgm:spPr/>
      <dgm:t>
        <a:bodyPr/>
        <a:lstStyle/>
        <a:p>
          <a:endParaRPr lang="en-US"/>
        </a:p>
      </dgm:t>
    </dgm:pt>
    <dgm:pt modelId="{93C6305A-AAD1-44CB-8A44-1F96A95AD7E9}" type="sibTrans" cxnId="{41DD5951-842D-4C8E-B02D-A554822317E2}">
      <dgm:prSet/>
      <dgm:spPr/>
      <dgm:t>
        <a:bodyPr/>
        <a:lstStyle/>
        <a:p>
          <a:endParaRPr lang="en-US"/>
        </a:p>
      </dgm:t>
    </dgm:pt>
    <dgm:pt modelId="{0C3D3AA1-2AFE-45D3-8719-21A998AE0234}" type="pres">
      <dgm:prSet presAssocID="{20A79440-54E0-4BED-9E88-29FABD0CEEAA}" presName="Name0" presStyleCnt="0">
        <dgm:presLayoutVars>
          <dgm:dir/>
          <dgm:resizeHandles val="exact"/>
        </dgm:presLayoutVars>
      </dgm:prSet>
      <dgm:spPr/>
    </dgm:pt>
    <dgm:pt modelId="{9806F1FE-F84D-4D54-AF6D-FC8403812C74}" type="pres">
      <dgm:prSet presAssocID="{20A79440-54E0-4BED-9E88-29FABD0CEEAA}" presName="arrow" presStyleLbl="bgShp" presStyleIdx="0" presStyleCnt="1"/>
      <dgm:spPr>
        <a:solidFill>
          <a:srgbClr val="3C6126"/>
        </a:solidFill>
      </dgm:spPr>
    </dgm:pt>
    <dgm:pt modelId="{1CA84672-228A-418A-A1EE-20186E2AAAB5}" type="pres">
      <dgm:prSet presAssocID="{20A79440-54E0-4BED-9E88-29FABD0CEEAA}" presName="points" presStyleCnt="0"/>
      <dgm:spPr/>
    </dgm:pt>
    <dgm:pt modelId="{2F8AF26B-16B0-4BBD-B7B1-61C9931F9A5F}" type="pres">
      <dgm:prSet presAssocID="{42317E06-2380-4C8F-B5C8-0FD50ACE0BA5}" presName="compositeA" presStyleCnt="0"/>
      <dgm:spPr/>
    </dgm:pt>
    <dgm:pt modelId="{45D77455-E2BE-4994-ADC8-88D6795099DE}" type="pres">
      <dgm:prSet presAssocID="{42317E06-2380-4C8F-B5C8-0FD50ACE0BA5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AAADD-4628-499D-B57E-C76822615876}" type="pres">
      <dgm:prSet presAssocID="{42317E06-2380-4C8F-B5C8-0FD50ACE0BA5}" presName="circleA" presStyleLbl="node1" presStyleIdx="0" presStyleCnt="5"/>
      <dgm:spPr>
        <a:solidFill>
          <a:srgbClr val="CCFF99"/>
        </a:solidFill>
      </dgm:spPr>
    </dgm:pt>
    <dgm:pt modelId="{39DEB6DE-9D95-4687-BCAE-1636A7893197}" type="pres">
      <dgm:prSet presAssocID="{42317E06-2380-4C8F-B5C8-0FD50ACE0BA5}" presName="spaceA" presStyleCnt="0"/>
      <dgm:spPr/>
    </dgm:pt>
    <dgm:pt modelId="{5C3BC332-0A99-4F71-9261-E6A1928AC575}" type="pres">
      <dgm:prSet presAssocID="{A3619D52-9293-48C3-8065-63FE9D3EB190}" presName="space" presStyleCnt="0"/>
      <dgm:spPr/>
    </dgm:pt>
    <dgm:pt modelId="{0D2DB9B4-F7A8-4E1C-B2B9-121D41946682}" type="pres">
      <dgm:prSet presAssocID="{A7EB09ED-AA1A-425F-84C1-DEA98A545767}" presName="compositeB" presStyleCnt="0"/>
      <dgm:spPr/>
    </dgm:pt>
    <dgm:pt modelId="{49F5F7C5-028A-48D4-A197-E176440A0C6F}" type="pres">
      <dgm:prSet presAssocID="{A7EB09ED-AA1A-425F-84C1-DEA98A545767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06FF-2C26-4BF7-9AEB-79226C9EDE74}" type="pres">
      <dgm:prSet presAssocID="{A7EB09ED-AA1A-425F-84C1-DEA98A545767}" presName="circleB" presStyleLbl="node1" presStyleIdx="1" presStyleCnt="5"/>
      <dgm:spPr>
        <a:solidFill>
          <a:srgbClr val="CCFF99"/>
        </a:solidFill>
      </dgm:spPr>
    </dgm:pt>
    <dgm:pt modelId="{F89BD681-351D-4384-A4CF-F623D3488183}" type="pres">
      <dgm:prSet presAssocID="{A7EB09ED-AA1A-425F-84C1-DEA98A545767}" presName="spaceB" presStyleCnt="0"/>
      <dgm:spPr/>
    </dgm:pt>
    <dgm:pt modelId="{6C758C9F-CB13-42D1-A90F-21DD8091F4D6}" type="pres">
      <dgm:prSet presAssocID="{15EB5C03-A422-4B12-8656-6FA6038B6281}" presName="space" presStyleCnt="0"/>
      <dgm:spPr/>
    </dgm:pt>
    <dgm:pt modelId="{07C9665D-84E1-4FAC-AF28-32EB581F969A}" type="pres">
      <dgm:prSet presAssocID="{B0F0214C-6975-45FA-A9BC-545690B82AF8}" presName="compositeA" presStyleCnt="0"/>
      <dgm:spPr/>
    </dgm:pt>
    <dgm:pt modelId="{77245B95-3915-478C-807C-E37FC68DD9AD}" type="pres">
      <dgm:prSet presAssocID="{B0F0214C-6975-45FA-A9BC-545690B82AF8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E2926-8845-4C8F-9725-FFDA6FB5138A}" type="pres">
      <dgm:prSet presAssocID="{B0F0214C-6975-45FA-A9BC-545690B82AF8}" presName="circleA" presStyleLbl="node1" presStyleIdx="2" presStyleCnt="5"/>
      <dgm:spPr>
        <a:solidFill>
          <a:srgbClr val="CCFF99"/>
        </a:solidFill>
      </dgm:spPr>
    </dgm:pt>
    <dgm:pt modelId="{28D85679-7892-4410-8C95-42FDC7856723}" type="pres">
      <dgm:prSet presAssocID="{B0F0214C-6975-45FA-A9BC-545690B82AF8}" presName="spaceA" presStyleCnt="0"/>
      <dgm:spPr/>
    </dgm:pt>
    <dgm:pt modelId="{A49B2A58-8328-4AA7-B978-A97D72ACDBFD}" type="pres">
      <dgm:prSet presAssocID="{FC82034C-6779-4B37-AE7C-7FCD9B656B69}" presName="space" presStyleCnt="0"/>
      <dgm:spPr/>
    </dgm:pt>
    <dgm:pt modelId="{53A882FC-396B-43B5-9E53-C641A3F9AA18}" type="pres">
      <dgm:prSet presAssocID="{0E88ADCE-8A84-40F4-9180-FA71BE6388C2}" presName="compositeB" presStyleCnt="0"/>
      <dgm:spPr/>
    </dgm:pt>
    <dgm:pt modelId="{D399CE80-7D37-4DDA-B67A-F260AC604C03}" type="pres">
      <dgm:prSet presAssocID="{0E88ADCE-8A84-40F4-9180-FA71BE6388C2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CFF1B-87F6-4AAC-B0B8-B5E1397561C4}" type="pres">
      <dgm:prSet presAssocID="{0E88ADCE-8A84-40F4-9180-FA71BE6388C2}" presName="circleB" presStyleLbl="node1" presStyleIdx="3" presStyleCnt="5"/>
      <dgm:spPr>
        <a:solidFill>
          <a:srgbClr val="CCFF99"/>
        </a:solidFill>
      </dgm:spPr>
    </dgm:pt>
    <dgm:pt modelId="{73512C2E-5320-4DFE-B0C4-699C7289B35D}" type="pres">
      <dgm:prSet presAssocID="{0E88ADCE-8A84-40F4-9180-FA71BE6388C2}" presName="spaceB" presStyleCnt="0"/>
      <dgm:spPr/>
    </dgm:pt>
    <dgm:pt modelId="{D7ED2609-3D0C-4C21-B4BE-39C085C5628F}" type="pres">
      <dgm:prSet presAssocID="{02087BCD-A041-47C7-B9CD-643B1B19B690}" presName="space" presStyleCnt="0"/>
      <dgm:spPr/>
    </dgm:pt>
    <dgm:pt modelId="{7649C3C9-F994-4E9F-AC58-BEC52E4094FF}" type="pres">
      <dgm:prSet presAssocID="{E778FA0A-614B-4729-96FF-4AF1413476CC}" presName="compositeA" presStyleCnt="0"/>
      <dgm:spPr/>
    </dgm:pt>
    <dgm:pt modelId="{52684E9D-5057-4657-9E67-E12F0CD86608}" type="pres">
      <dgm:prSet presAssocID="{E778FA0A-614B-4729-96FF-4AF1413476CC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FDF13-B998-46E6-ADE5-FD7E162A50D6}" type="pres">
      <dgm:prSet presAssocID="{E778FA0A-614B-4729-96FF-4AF1413476CC}" presName="circleA" presStyleLbl="node1" presStyleIdx="4" presStyleCnt="5"/>
      <dgm:spPr>
        <a:solidFill>
          <a:srgbClr val="CCFF99"/>
        </a:solidFill>
      </dgm:spPr>
    </dgm:pt>
    <dgm:pt modelId="{AAFC4172-B4A1-4794-8652-447B7733957B}" type="pres">
      <dgm:prSet presAssocID="{E778FA0A-614B-4729-96FF-4AF1413476CC}" presName="spaceA" presStyleCnt="0"/>
      <dgm:spPr/>
    </dgm:pt>
  </dgm:ptLst>
  <dgm:cxnLst>
    <dgm:cxn modelId="{F57331A3-AFE4-4900-8A8D-029844AD71E1}" type="presOf" srcId="{0E88ADCE-8A84-40F4-9180-FA71BE6388C2}" destId="{D399CE80-7D37-4DDA-B67A-F260AC604C03}" srcOrd="0" destOrd="0" presId="urn:microsoft.com/office/officeart/2005/8/layout/hProcess11"/>
    <dgm:cxn modelId="{75D397F3-4282-44E1-9BC1-5C85E64A1099}" srcId="{20A79440-54E0-4BED-9E88-29FABD0CEEAA}" destId="{42317E06-2380-4C8F-B5C8-0FD50ACE0BA5}" srcOrd="0" destOrd="0" parTransId="{B53ED7FE-8030-441C-9620-DBA17DD32D34}" sibTransId="{A3619D52-9293-48C3-8065-63FE9D3EB190}"/>
    <dgm:cxn modelId="{41DD5951-842D-4C8E-B02D-A554822317E2}" srcId="{20A79440-54E0-4BED-9E88-29FABD0CEEAA}" destId="{E778FA0A-614B-4729-96FF-4AF1413476CC}" srcOrd="4" destOrd="0" parTransId="{C219EB6E-ED94-4592-A15F-8F4C25CACCC6}" sibTransId="{93C6305A-AAD1-44CB-8A44-1F96A95AD7E9}"/>
    <dgm:cxn modelId="{A54B5797-0FB6-455A-A241-5AC760E81224}" srcId="{20A79440-54E0-4BED-9E88-29FABD0CEEAA}" destId="{B0F0214C-6975-45FA-A9BC-545690B82AF8}" srcOrd="2" destOrd="0" parTransId="{5B749620-0FB8-4D42-A6AE-5BD749B01FE1}" sibTransId="{FC82034C-6779-4B37-AE7C-7FCD9B656B69}"/>
    <dgm:cxn modelId="{58D364F1-96F2-484A-B2BF-7B4E8B271E75}" srcId="{20A79440-54E0-4BED-9E88-29FABD0CEEAA}" destId="{0E88ADCE-8A84-40F4-9180-FA71BE6388C2}" srcOrd="3" destOrd="0" parTransId="{D088DFE5-CCA9-46A6-9411-C975A592AADE}" sibTransId="{02087BCD-A041-47C7-B9CD-643B1B19B690}"/>
    <dgm:cxn modelId="{6477D45F-D9BA-47AB-B28E-0E37FC801CA4}" type="presOf" srcId="{A7EB09ED-AA1A-425F-84C1-DEA98A545767}" destId="{49F5F7C5-028A-48D4-A197-E176440A0C6F}" srcOrd="0" destOrd="0" presId="urn:microsoft.com/office/officeart/2005/8/layout/hProcess11"/>
    <dgm:cxn modelId="{41F36B82-FD18-47A1-A04F-361C83E7BF47}" srcId="{20A79440-54E0-4BED-9E88-29FABD0CEEAA}" destId="{A7EB09ED-AA1A-425F-84C1-DEA98A545767}" srcOrd="1" destOrd="0" parTransId="{F40C1429-3E3C-45EA-BEA6-B79FBAF94FFF}" sibTransId="{15EB5C03-A422-4B12-8656-6FA6038B6281}"/>
    <dgm:cxn modelId="{F45C34AE-1BD3-4AA4-845D-944360E40DAB}" type="presOf" srcId="{B0F0214C-6975-45FA-A9BC-545690B82AF8}" destId="{77245B95-3915-478C-807C-E37FC68DD9AD}" srcOrd="0" destOrd="0" presId="urn:microsoft.com/office/officeart/2005/8/layout/hProcess11"/>
    <dgm:cxn modelId="{644C8BB4-7B37-4797-988C-35E057B58EED}" type="presOf" srcId="{E778FA0A-614B-4729-96FF-4AF1413476CC}" destId="{52684E9D-5057-4657-9E67-E12F0CD86608}" srcOrd="0" destOrd="0" presId="urn:microsoft.com/office/officeart/2005/8/layout/hProcess11"/>
    <dgm:cxn modelId="{EB45AAB1-9794-4A76-B1B2-0721E6320D90}" type="presOf" srcId="{20A79440-54E0-4BED-9E88-29FABD0CEEAA}" destId="{0C3D3AA1-2AFE-45D3-8719-21A998AE0234}" srcOrd="0" destOrd="0" presId="urn:microsoft.com/office/officeart/2005/8/layout/hProcess11"/>
    <dgm:cxn modelId="{3E9083B7-8965-4A77-BB64-A4AEDE286AB4}" type="presOf" srcId="{42317E06-2380-4C8F-B5C8-0FD50ACE0BA5}" destId="{45D77455-E2BE-4994-ADC8-88D6795099DE}" srcOrd="0" destOrd="0" presId="urn:microsoft.com/office/officeart/2005/8/layout/hProcess11"/>
    <dgm:cxn modelId="{95224F48-69BA-4CEE-92B5-26BC30902850}" type="presParOf" srcId="{0C3D3AA1-2AFE-45D3-8719-21A998AE0234}" destId="{9806F1FE-F84D-4D54-AF6D-FC8403812C74}" srcOrd="0" destOrd="0" presId="urn:microsoft.com/office/officeart/2005/8/layout/hProcess11"/>
    <dgm:cxn modelId="{CB7F3F1F-EE13-4747-A127-8DC922BC29F3}" type="presParOf" srcId="{0C3D3AA1-2AFE-45D3-8719-21A998AE0234}" destId="{1CA84672-228A-418A-A1EE-20186E2AAAB5}" srcOrd="1" destOrd="0" presId="urn:microsoft.com/office/officeart/2005/8/layout/hProcess11"/>
    <dgm:cxn modelId="{463F6F53-B42E-44D0-9B54-9E4AB816E0C6}" type="presParOf" srcId="{1CA84672-228A-418A-A1EE-20186E2AAAB5}" destId="{2F8AF26B-16B0-4BBD-B7B1-61C9931F9A5F}" srcOrd="0" destOrd="0" presId="urn:microsoft.com/office/officeart/2005/8/layout/hProcess11"/>
    <dgm:cxn modelId="{9FEB0BA5-224D-4F06-B055-1F75BFA3DDC0}" type="presParOf" srcId="{2F8AF26B-16B0-4BBD-B7B1-61C9931F9A5F}" destId="{45D77455-E2BE-4994-ADC8-88D6795099DE}" srcOrd="0" destOrd="0" presId="urn:microsoft.com/office/officeart/2005/8/layout/hProcess11"/>
    <dgm:cxn modelId="{CDF9A69A-AC45-40DF-B7BA-5D69A2196EC0}" type="presParOf" srcId="{2F8AF26B-16B0-4BBD-B7B1-61C9931F9A5F}" destId="{7A1AAADD-4628-499D-B57E-C76822615876}" srcOrd="1" destOrd="0" presId="urn:microsoft.com/office/officeart/2005/8/layout/hProcess11"/>
    <dgm:cxn modelId="{A808BCA5-0523-42C2-82E3-BF5767AEA0A1}" type="presParOf" srcId="{2F8AF26B-16B0-4BBD-B7B1-61C9931F9A5F}" destId="{39DEB6DE-9D95-4687-BCAE-1636A7893197}" srcOrd="2" destOrd="0" presId="urn:microsoft.com/office/officeart/2005/8/layout/hProcess11"/>
    <dgm:cxn modelId="{BD7FB69F-21EF-4097-8440-E40D6D9B3DD0}" type="presParOf" srcId="{1CA84672-228A-418A-A1EE-20186E2AAAB5}" destId="{5C3BC332-0A99-4F71-9261-E6A1928AC575}" srcOrd="1" destOrd="0" presId="urn:microsoft.com/office/officeart/2005/8/layout/hProcess11"/>
    <dgm:cxn modelId="{41C9587D-7AB6-4E78-B6DC-0FB763445447}" type="presParOf" srcId="{1CA84672-228A-418A-A1EE-20186E2AAAB5}" destId="{0D2DB9B4-F7A8-4E1C-B2B9-121D41946682}" srcOrd="2" destOrd="0" presId="urn:microsoft.com/office/officeart/2005/8/layout/hProcess11"/>
    <dgm:cxn modelId="{256CF0FC-B971-4122-ADB6-C6BDB0CD278C}" type="presParOf" srcId="{0D2DB9B4-F7A8-4E1C-B2B9-121D41946682}" destId="{49F5F7C5-028A-48D4-A197-E176440A0C6F}" srcOrd="0" destOrd="0" presId="urn:microsoft.com/office/officeart/2005/8/layout/hProcess11"/>
    <dgm:cxn modelId="{EA3E6655-1314-47BB-B7EC-23D90A5942A1}" type="presParOf" srcId="{0D2DB9B4-F7A8-4E1C-B2B9-121D41946682}" destId="{E58506FF-2C26-4BF7-9AEB-79226C9EDE74}" srcOrd="1" destOrd="0" presId="urn:microsoft.com/office/officeart/2005/8/layout/hProcess11"/>
    <dgm:cxn modelId="{E9EC3787-C0DD-4EFA-B29D-47DFA63C0887}" type="presParOf" srcId="{0D2DB9B4-F7A8-4E1C-B2B9-121D41946682}" destId="{F89BD681-351D-4384-A4CF-F623D3488183}" srcOrd="2" destOrd="0" presId="urn:microsoft.com/office/officeart/2005/8/layout/hProcess11"/>
    <dgm:cxn modelId="{3D5151CA-9757-438F-804C-0D8EB5F3D92B}" type="presParOf" srcId="{1CA84672-228A-418A-A1EE-20186E2AAAB5}" destId="{6C758C9F-CB13-42D1-A90F-21DD8091F4D6}" srcOrd="3" destOrd="0" presId="urn:microsoft.com/office/officeart/2005/8/layout/hProcess11"/>
    <dgm:cxn modelId="{EC757826-E50A-4B7A-9A71-A3E00067AD32}" type="presParOf" srcId="{1CA84672-228A-418A-A1EE-20186E2AAAB5}" destId="{07C9665D-84E1-4FAC-AF28-32EB581F969A}" srcOrd="4" destOrd="0" presId="urn:microsoft.com/office/officeart/2005/8/layout/hProcess11"/>
    <dgm:cxn modelId="{3A156ED2-3CB5-4574-9515-CE4FBFBE889E}" type="presParOf" srcId="{07C9665D-84E1-4FAC-AF28-32EB581F969A}" destId="{77245B95-3915-478C-807C-E37FC68DD9AD}" srcOrd="0" destOrd="0" presId="urn:microsoft.com/office/officeart/2005/8/layout/hProcess11"/>
    <dgm:cxn modelId="{567DBE08-E0AF-4B58-AA3D-A79163728C38}" type="presParOf" srcId="{07C9665D-84E1-4FAC-AF28-32EB581F969A}" destId="{B88E2926-8845-4C8F-9725-FFDA6FB5138A}" srcOrd="1" destOrd="0" presId="urn:microsoft.com/office/officeart/2005/8/layout/hProcess11"/>
    <dgm:cxn modelId="{50FB4DD5-C215-4503-B008-5DE8B16D8C27}" type="presParOf" srcId="{07C9665D-84E1-4FAC-AF28-32EB581F969A}" destId="{28D85679-7892-4410-8C95-42FDC7856723}" srcOrd="2" destOrd="0" presId="urn:microsoft.com/office/officeart/2005/8/layout/hProcess11"/>
    <dgm:cxn modelId="{360EC857-CCD5-4941-8D53-F12DE95FB550}" type="presParOf" srcId="{1CA84672-228A-418A-A1EE-20186E2AAAB5}" destId="{A49B2A58-8328-4AA7-B978-A97D72ACDBFD}" srcOrd="5" destOrd="0" presId="urn:microsoft.com/office/officeart/2005/8/layout/hProcess11"/>
    <dgm:cxn modelId="{5FB788F1-0ABC-46F5-B194-09F663EF157B}" type="presParOf" srcId="{1CA84672-228A-418A-A1EE-20186E2AAAB5}" destId="{53A882FC-396B-43B5-9E53-C641A3F9AA18}" srcOrd="6" destOrd="0" presId="urn:microsoft.com/office/officeart/2005/8/layout/hProcess11"/>
    <dgm:cxn modelId="{A6D8FDDA-CC5D-49D8-91BF-51D408480FC0}" type="presParOf" srcId="{53A882FC-396B-43B5-9E53-C641A3F9AA18}" destId="{D399CE80-7D37-4DDA-B67A-F260AC604C03}" srcOrd="0" destOrd="0" presId="urn:microsoft.com/office/officeart/2005/8/layout/hProcess11"/>
    <dgm:cxn modelId="{E343FD7E-B534-44D2-B2C3-A0EEAEE594E3}" type="presParOf" srcId="{53A882FC-396B-43B5-9E53-C641A3F9AA18}" destId="{46DCFF1B-87F6-4AAC-B0B8-B5E1397561C4}" srcOrd="1" destOrd="0" presId="urn:microsoft.com/office/officeart/2005/8/layout/hProcess11"/>
    <dgm:cxn modelId="{6937063F-8E58-4C5B-8914-119995FC7E90}" type="presParOf" srcId="{53A882FC-396B-43B5-9E53-C641A3F9AA18}" destId="{73512C2E-5320-4DFE-B0C4-699C7289B35D}" srcOrd="2" destOrd="0" presId="urn:microsoft.com/office/officeart/2005/8/layout/hProcess11"/>
    <dgm:cxn modelId="{278B661C-18EF-4149-A7A1-D3BB6855B777}" type="presParOf" srcId="{1CA84672-228A-418A-A1EE-20186E2AAAB5}" destId="{D7ED2609-3D0C-4C21-B4BE-39C085C5628F}" srcOrd="7" destOrd="0" presId="urn:microsoft.com/office/officeart/2005/8/layout/hProcess11"/>
    <dgm:cxn modelId="{16D0B07C-1E12-47B4-B28D-0A85689DDA6C}" type="presParOf" srcId="{1CA84672-228A-418A-A1EE-20186E2AAAB5}" destId="{7649C3C9-F994-4E9F-AC58-BEC52E4094FF}" srcOrd="8" destOrd="0" presId="urn:microsoft.com/office/officeart/2005/8/layout/hProcess11"/>
    <dgm:cxn modelId="{0F7EBB61-C1D6-42AF-B6B5-1B30DEFBAEC9}" type="presParOf" srcId="{7649C3C9-F994-4E9F-AC58-BEC52E4094FF}" destId="{52684E9D-5057-4657-9E67-E12F0CD86608}" srcOrd="0" destOrd="0" presId="urn:microsoft.com/office/officeart/2005/8/layout/hProcess11"/>
    <dgm:cxn modelId="{2A35AE97-C2CA-43D0-BFAE-A3FEAF5CEFB3}" type="presParOf" srcId="{7649C3C9-F994-4E9F-AC58-BEC52E4094FF}" destId="{609FDF13-B998-46E6-ADE5-FD7E162A50D6}" srcOrd="1" destOrd="0" presId="urn:microsoft.com/office/officeart/2005/8/layout/hProcess11"/>
    <dgm:cxn modelId="{A75E1BB6-800D-4AC9-9A01-CB880F89EE13}" type="presParOf" srcId="{7649C3C9-F994-4E9F-AC58-BEC52E4094FF}" destId="{AAFC4172-B4A1-4794-8652-447B7733957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6F1FE-F84D-4D54-AF6D-FC8403812C74}">
      <dsp:nvSpPr>
        <dsp:cNvPr id="0" name=""/>
        <dsp:cNvSpPr/>
      </dsp:nvSpPr>
      <dsp:spPr>
        <a:xfrm>
          <a:off x="0" y="1531620"/>
          <a:ext cx="8824449" cy="2042159"/>
        </a:xfrm>
        <a:prstGeom prst="notchedRightArrow">
          <a:avLst/>
        </a:prstGeom>
        <a:solidFill>
          <a:srgbClr val="3C61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77455-E2BE-4994-ADC8-88D6795099DE}">
      <dsp:nvSpPr>
        <dsp:cNvPr id="0" name=""/>
        <dsp:cNvSpPr/>
      </dsp:nvSpPr>
      <dsp:spPr>
        <a:xfrm>
          <a:off x="3490" y="0"/>
          <a:ext cx="1525966" cy="20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2006 Initial (informal) request from the Bay Program</a:t>
          </a:r>
        </a:p>
      </dsp:txBody>
      <dsp:txXfrm>
        <a:off x="3490" y="0"/>
        <a:ext cx="1525966" cy="2042159"/>
      </dsp:txXfrm>
    </dsp:sp>
    <dsp:sp modelId="{7A1AAADD-4628-499D-B57E-C76822615876}">
      <dsp:nvSpPr>
        <dsp:cNvPr id="0" name=""/>
        <dsp:cNvSpPr/>
      </dsp:nvSpPr>
      <dsp:spPr>
        <a:xfrm>
          <a:off x="511203" y="2297429"/>
          <a:ext cx="510539" cy="510539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5F7C5-028A-48D4-A197-E176440A0C6F}">
      <dsp:nvSpPr>
        <dsp:cNvPr id="0" name=""/>
        <dsp:cNvSpPr/>
      </dsp:nvSpPr>
      <dsp:spPr>
        <a:xfrm>
          <a:off x="1605754" y="3063240"/>
          <a:ext cx="1525966" cy="20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2008 Climate Change and Chesapeake Bay report</a:t>
          </a:r>
        </a:p>
      </dsp:txBody>
      <dsp:txXfrm>
        <a:off x="1605754" y="3063240"/>
        <a:ext cx="1525966" cy="2042159"/>
      </dsp:txXfrm>
    </dsp:sp>
    <dsp:sp modelId="{E58506FF-2C26-4BF7-9AEB-79226C9EDE74}">
      <dsp:nvSpPr>
        <dsp:cNvPr id="0" name=""/>
        <dsp:cNvSpPr/>
      </dsp:nvSpPr>
      <dsp:spPr>
        <a:xfrm>
          <a:off x="2113467" y="2297429"/>
          <a:ext cx="510539" cy="510539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45B95-3915-478C-807C-E37FC68DD9AD}">
      <dsp:nvSpPr>
        <dsp:cNvPr id="0" name=""/>
        <dsp:cNvSpPr/>
      </dsp:nvSpPr>
      <dsp:spPr>
        <a:xfrm>
          <a:off x="3208019" y="0"/>
          <a:ext cx="1525966" cy="20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2009 Interim STAC climate change workshop</a:t>
          </a:r>
        </a:p>
      </dsp:txBody>
      <dsp:txXfrm>
        <a:off x="3208019" y="0"/>
        <a:ext cx="1525966" cy="2042159"/>
      </dsp:txXfrm>
    </dsp:sp>
    <dsp:sp modelId="{B88E2926-8845-4C8F-9725-FFDA6FB5138A}">
      <dsp:nvSpPr>
        <dsp:cNvPr id="0" name=""/>
        <dsp:cNvSpPr/>
      </dsp:nvSpPr>
      <dsp:spPr>
        <a:xfrm>
          <a:off x="3715732" y="2297429"/>
          <a:ext cx="510539" cy="510539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9CE80-7D37-4DDA-B67A-F260AC604C03}">
      <dsp:nvSpPr>
        <dsp:cNvPr id="0" name=""/>
        <dsp:cNvSpPr/>
      </dsp:nvSpPr>
      <dsp:spPr>
        <a:xfrm>
          <a:off x="4810283" y="3063240"/>
          <a:ext cx="1525966" cy="20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2010 Najjar et al. Updated literature review</a:t>
          </a:r>
        </a:p>
      </dsp:txBody>
      <dsp:txXfrm>
        <a:off x="4810283" y="3063240"/>
        <a:ext cx="1525966" cy="2042159"/>
      </dsp:txXfrm>
    </dsp:sp>
    <dsp:sp modelId="{46DCFF1B-87F6-4AAC-B0B8-B5E1397561C4}">
      <dsp:nvSpPr>
        <dsp:cNvPr id="0" name=""/>
        <dsp:cNvSpPr/>
      </dsp:nvSpPr>
      <dsp:spPr>
        <a:xfrm>
          <a:off x="5317997" y="2297429"/>
          <a:ext cx="510539" cy="510539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84E9D-5057-4657-9E67-E12F0CD86608}">
      <dsp:nvSpPr>
        <dsp:cNvPr id="0" name=""/>
        <dsp:cNvSpPr/>
      </dsp:nvSpPr>
      <dsp:spPr>
        <a:xfrm>
          <a:off x="6412548" y="0"/>
          <a:ext cx="1525966" cy="20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2011 STAC climate change workshop, Philadelphia, PA</a:t>
          </a:r>
        </a:p>
      </dsp:txBody>
      <dsp:txXfrm>
        <a:off x="6412548" y="0"/>
        <a:ext cx="1525966" cy="2042159"/>
      </dsp:txXfrm>
    </dsp:sp>
    <dsp:sp modelId="{609FDF13-B998-46E6-ADE5-FD7E162A50D6}">
      <dsp:nvSpPr>
        <dsp:cNvPr id="0" name=""/>
        <dsp:cNvSpPr/>
      </dsp:nvSpPr>
      <dsp:spPr>
        <a:xfrm>
          <a:off x="6920261" y="2297429"/>
          <a:ext cx="510539" cy="510539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3BD56-114E-4B75-BF3E-97E4B6589F2B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954F1-5F05-42D9-92BC-6F1684318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883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B47E79-BB41-4210-8BD2-D455ADDDC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433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DAF1F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17716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09600"/>
            <a:ext cx="51625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eneral_slide_temp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200" y="-7620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1971764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3C61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Climate Change &amp; Chesapeake Bay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4400" spc="300" dirty="0" smtClean="0">
                <a:solidFill>
                  <a:srgbClr val="3C61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STAC Workshop Report</a:t>
            </a:r>
            <a:endParaRPr lang="en-US" sz="4400" spc="300" dirty="0">
              <a:solidFill>
                <a:srgbClr val="3C612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28600" y="-152400"/>
            <a:ext cx="9372600" cy="152400"/>
          </a:xfrm>
          <a:prstGeom prst="rect">
            <a:avLst/>
          </a:prstGeom>
          <a:solidFill>
            <a:srgbClr val="3C61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Times" pitchFamily="-112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28600" y="6781800"/>
            <a:ext cx="9372600" cy="152400"/>
          </a:xfrm>
          <a:prstGeom prst="rect">
            <a:avLst/>
          </a:prstGeom>
          <a:solidFill>
            <a:srgbClr val="3C61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Times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7" t="30217" r="22416" b="13643"/>
          <a:stretch/>
        </p:blipFill>
        <p:spPr bwMode="auto">
          <a:xfrm>
            <a:off x="1" y="2167857"/>
            <a:ext cx="9144000" cy="469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228600" y="0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 b="1" dirty="0" smtClean="0">
                <a:latin typeface="Century Gothic" pitchFamily="34" charset="0"/>
              </a:rPr>
              <a:t>STAC Workshop</a:t>
            </a:r>
          </a:p>
          <a:p>
            <a:pPr eaLnBrk="1" hangingPunct="1"/>
            <a:r>
              <a:rPr lang="en-US" sz="3200" dirty="0" smtClean="0">
                <a:latin typeface="Century Gothic" pitchFamily="34" charset="0"/>
              </a:rPr>
              <a:t>March </a:t>
            </a:r>
            <a:r>
              <a:rPr lang="en-US" sz="3200" dirty="0">
                <a:latin typeface="Century Gothic" pitchFamily="34" charset="0"/>
              </a:rPr>
              <a:t>15-16</a:t>
            </a:r>
            <a:r>
              <a:rPr lang="en-US" sz="3200" baseline="30000" dirty="0">
                <a:latin typeface="Century Gothic" pitchFamily="34" charset="0"/>
              </a:rPr>
              <a:t>th</a:t>
            </a:r>
            <a:r>
              <a:rPr lang="en-US" sz="3200" dirty="0">
                <a:latin typeface="Century Gothic" pitchFamily="34" charset="0"/>
              </a:rPr>
              <a:t>, EPA Region 3 </a:t>
            </a:r>
            <a:r>
              <a:rPr lang="en-US" sz="3200" dirty="0" smtClean="0">
                <a:latin typeface="Century Gothic" pitchFamily="34" charset="0"/>
              </a:rPr>
              <a:t>Offices</a:t>
            </a:r>
          </a:p>
          <a:p>
            <a:pPr eaLnBrk="1" hangingPunct="1"/>
            <a:r>
              <a:rPr lang="en-US" sz="3200" dirty="0" smtClean="0">
                <a:latin typeface="Century Gothic" pitchFamily="34" charset="0"/>
              </a:rPr>
              <a:t>1650 </a:t>
            </a:r>
            <a:r>
              <a:rPr lang="en-US" sz="3200" dirty="0">
                <a:latin typeface="Century Gothic" pitchFamily="34" charset="0"/>
              </a:rPr>
              <a:t>Arch Street, Philadelphia, </a:t>
            </a:r>
            <a:r>
              <a:rPr lang="en-US" sz="3200" dirty="0" smtClean="0">
                <a:latin typeface="Century Gothic" pitchFamily="34" charset="0"/>
              </a:rPr>
              <a:t>PA</a:t>
            </a:r>
          </a:p>
          <a:p>
            <a:pPr eaLnBrk="1" hangingPunct="1"/>
            <a:r>
              <a:rPr lang="en-US" sz="3200" dirty="0" smtClean="0">
                <a:latin typeface="Century Gothic" pitchFamily="34" charset="0"/>
              </a:rPr>
              <a:t>33 core participants</a:t>
            </a:r>
          </a:p>
        </p:txBody>
      </p:sp>
    </p:spTree>
    <p:extLst>
      <p:ext uri="{BB962C8B-B14F-4D97-AF65-F5344CB8AC3E}">
        <p14:creationId xmlns:p14="http://schemas.microsoft.com/office/powerpoint/2010/main" xmlns="" val="36253580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495800"/>
          </a:xfrm>
        </p:spPr>
        <p:txBody>
          <a:bodyPr/>
          <a:lstStyle/>
          <a:p>
            <a:r>
              <a:rPr lang="en-US" sz="2800" i="1" dirty="0" smtClean="0"/>
              <a:t>Chris </a:t>
            </a:r>
            <a:r>
              <a:rPr lang="en-US" sz="2800" i="1" dirty="0"/>
              <a:t>Pyke (US Green Building Council</a:t>
            </a:r>
            <a:r>
              <a:rPr lang="en-US" sz="2800" i="1" dirty="0" smtClean="0"/>
              <a:t>)</a:t>
            </a:r>
          </a:p>
          <a:p>
            <a:r>
              <a:rPr lang="en-US" sz="2800" i="1" dirty="0" smtClean="0"/>
              <a:t>Kevin </a:t>
            </a:r>
            <a:r>
              <a:rPr lang="en-US" sz="2800" i="1" dirty="0" err="1"/>
              <a:t>Sellner</a:t>
            </a:r>
            <a:r>
              <a:rPr lang="en-US" sz="2800" i="1" dirty="0"/>
              <a:t> (Chesapeake Research </a:t>
            </a:r>
            <a:r>
              <a:rPr lang="en-US" sz="2800" i="1" dirty="0" smtClean="0"/>
              <a:t>Consortium)</a:t>
            </a:r>
          </a:p>
          <a:p>
            <a:r>
              <a:rPr lang="en-US" sz="2800" i="1" dirty="0" err="1" smtClean="0"/>
              <a:t>Marel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Raub</a:t>
            </a:r>
            <a:r>
              <a:rPr lang="en-US" sz="2800" i="1" dirty="0" smtClean="0"/>
              <a:t> </a:t>
            </a:r>
            <a:r>
              <a:rPr lang="en-US" sz="2800" i="1" dirty="0"/>
              <a:t>(Chesapeake Bay Commission), </a:t>
            </a:r>
            <a:r>
              <a:rPr lang="en-US" sz="2800" i="1" dirty="0" err="1" smtClean="0"/>
              <a:t>Denice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Wardrop</a:t>
            </a:r>
            <a:r>
              <a:rPr lang="en-US" sz="2800" i="1" dirty="0" smtClean="0"/>
              <a:t> </a:t>
            </a:r>
            <a:r>
              <a:rPr lang="en-US" sz="2800" i="1" dirty="0"/>
              <a:t>(Pennsylvania State University</a:t>
            </a:r>
            <a:r>
              <a:rPr lang="en-US" sz="2800" i="1" dirty="0" smtClean="0"/>
              <a:t>)</a:t>
            </a:r>
          </a:p>
          <a:p>
            <a:r>
              <a:rPr lang="en-US" sz="2800" i="1" dirty="0" smtClean="0"/>
              <a:t>Raymond </a:t>
            </a:r>
            <a:r>
              <a:rPr lang="en-US" sz="2800" i="1" dirty="0" err="1"/>
              <a:t>Najjar</a:t>
            </a:r>
            <a:r>
              <a:rPr lang="en-US" sz="2800" i="1" dirty="0"/>
              <a:t> (Pennsylvania State University</a:t>
            </a:r>
            <a:r>
              <a:rPr lang="en-US" sz="2800" i="1" dirty="0" smtClean="0"/>
              <a:t>)</a:t>
            </a:r>
          </a:p>
          <a:p>
            <a:r>
              <a:rPr lang="en-US" sz="2800" i="1" dirty="0" smtClean="0"/>
              <a:t>Skip </a:t>
            </a:r>
            <a:r>
              <a:rPr lang="en-US" sz="2800" i="1" dirty="0"/>
              <a:t>Stiles (Wetlands </a:t>
            </a:r>
            <a:r>
              <a:rPr lang="en-US" sz="2800" i="1" dirty="0" smtClean="0"/>
              <a:t>Watch)</a:t>
            </a:r>
          </a:p>
          <a:p>
            <a:r>
              <a:rPr lang="en-US" sz="2800" i="1" dirty="0" smtClean="0"/>
              <a:t>Mark </a:t>
            </a:r>
            <a:r>
              <a:rPr lang="en-US" sz="2800" i="1" dirty="0"/>
              <a:t>Bennett (</a:t>
            </a:r>
            <a:r>
              <a:rPr lang="en-US" sz="2800" i="1" dirty="0" smtClean="0"/>
              <a:t>USGS)</a:t>
            </a:r>
          </a:p>
          <a:p>
            <a:r>
              <a:rPr lang="en-US" sz="2800" i="1" dirty="0" smtClean="0"/>
              <a:t>Matthew </a:t>
            </a:r>
            <a:r>
              <a:rPr lang="en-US" sz="2800" i="1" dirty="0"/>
              <a:t>Johnston (Chesapeake Research Consortium</a:t>
            </a:r>
            <a:r>
              <a:rPr lang="en-US" sz="2800" i="1" dirty="0" smtClean="0"/>
              <a:t>)</a:t>
            </a:r>
            <a:endParaRPr lang="en-US" sz="28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C6126"/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entury Gothic" pitchFamily="34" charset="0"/>
                <a:ea typeface="ＭＳ Ｐゴシック"/>
              </a:rPr>
              <a:t>Steering Committee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r>
              <a:rPr lang="en-US" dirty="0" smtClean="0"/>
              <a:t>STAC has repeatedly identified the need to consider climate change in the operations and decision-making processes of the Partnership</a:t>
            </a:r>
          </a:p>
          <a:p>
            <a:r>
              <a:rPr lang="en-US" dirty="0"/>
              <a:t>L</a:t>
            </a:r>
            <a:r>
              <a:rPr lang="en-US" dirty="0" smtClean="0"/>
              <a:t>ittle tangible progress has occurred (despite high-level gains)</a:t>
            </a:r>
          </a:p>
          <a:p>
            <a:r>
              <a:rPr lang="en-US" dirty="0" smtClean="0"/>
              <a:t>STAC convened the workshop to envision an effective, state-of-the-art response to climate change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C6126"/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entury Gothic" pitchFamily="34" charset="0"/>
                <a:ea typeface="ＭＳ Ｐゴシック"/>
              </a:rPr>
              <a:t>Purpose &amp; Scope</a:t>
            </a:r>
          </a:p>
        </p:txBody>
      </p:sp>
    </p:spTree>
    <p:extLst>
      <p:ext uri="{BB962C8B-B14F-4D97-AF65-F5344CB8AC3E}">
        <p14:creationId xmlns:p14="http://schemas.microsoft.com/office/powerpoint/2010/main" xmlns="" val="207185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60595823"/>
              </p:ext>
            </p:extLst>
          </p:nvPr>
        </p:nvGraphicFramePr>
        <p:xfrm>
          <a:off x="152401" y="838200"/>
          <a:ext cx="88244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289140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 numCol="2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Jim </a:t>
            </a:r>
            <a:r>
              <a:rPr lang="en-US" sz="2400" dirty="0" err="1" smtClean="0"/>
              <a:t>McElfish</a:t>
            </a:r>
            <a:r>
              <a:rPr lang="en-US" sz="2400" dirty="0" smtClean="0"/>
              <a:t> (ELI)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Todd La Porte (GMU)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Scott Phillips (USGS)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Skip Stiles (Wetlands Watch)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Glen Abrams (City of Philadelphia)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Zoe Johnson (MD DNR)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Chris Pyke (USGBC)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Debra </a:t>
            </a:r>
            <a:r>
              <a:rPr lang="en-US" sz="2400" dirty="0" err="1" smtClean="0"/>
              <a:t>Ballen</a:t>
            </a:r>
            <a:r>
              <a:rPr lang="en-US" sz="2400" dirty="0" smtClean="0"/>
              <a:t> (IBHS)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Joe </a:t>
            </a:r>
            <a:r>
              <a:rPr lang="en-US" sz="2400" dirty="0" err="1" smtClean="0"/>
              <a:t>Manko</a:t>
            </a:r>
            <a:r>
              <a:rPr lang="en-US" sz="2400" dirty="0" smtClean="0"/>
              <a:t> (PENNVEST)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Denice</a:t>
            </a:r>
            <a:r>
              <a:rPr lang="en-US" sz="2400" dirty="0" smtClean="0"/>
              <a:t> </a:t>
            </a:r>
            <a:r>
              <a:rPr lang="en-US" sz="2400" dirty="0" err="1" smtClean="0"/>
              <a:t>Wardrop</a:t>
            </a:r>
            <a:r>
              <a:rPr lang="en-US" sz="2400" dirty="0" smtClean="0"/>
              <a:t> (PSU)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Susan </a:t>
            </a:r>
            <a:r>
              <a:rPr lang="en-US" sz="2400" dirty="0" err="1" smtClean="0"/>
              <a:t>Julis</a:t>
            </a:r>
            <a:r>
              <a:rPr lang="en-US" sz="2400" dirty="0" smtClean="0"/>
              <a:t> (PSU)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Lewis Linker (EPA)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Dana Dolan (GMU)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Raymond </a:t>
            </a:r>
            <a:r>
              <a:rPr lang="en-US" sz="2400" dirty="0" err="1" smtClean="0"/>
              <a:t>Najjar</a:t>
            </a:r>
            <a:r>
              <a:rPr lang="en-US" sz="2400" dirty="0" smtClean="0"/>
              <a:t> (PSU)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Rich </a:t>
            </a:r>
            <a:r>
              <a:rPr lang="en-US" sz="2400" dirty="0" err="1" smtClean="0"/>
              <a:t>Batiuck</a:t>
            </a:r>
            <a:r>
              <a:rPr lang="en-US" sz="2400" dirty="0" smtClean="0"/>
              <a:t> (EPA)</a:t>
            </a:r>
          </a:p>
          <a:p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C6126"/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entury Gothic" pitchFamily="34" charset="0"/>
                <a:ea typeface="ＭＳ Ｐゴシック"/>
              </a:rPr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xmlns="" val="233007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C6126"/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entury Gothic" pitchFamily="34" charset="0"/>
                <a:ea typeface="ＭＳ Ｐゴシック"/>
              </a:rPr>
              <a:t>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Embed climate change in Bay Program decision making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 on solutions to specific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and prioritize vulnerabilities and opportunities for adaptation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662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C6126"/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Century Gothic" pitchFamily="34" charset="0"/>
                <a:ea typeface="ＭＳ Ｐゴシック"/>
              </a:rPr>
              <a:t>Next Steps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On-going: </a:t>
            </a:r>
          </a:p>
          <a:p>
            <a:r>
              <a:rPr lang="en-US" dirty="0" smtClean="0"/>
              <a:t>PSU/USGS/EPA watershed modeling</a:t>
            </a:r>
          </a:p>
          <a:p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Next:</a:t>
            </a:r>
          </a:p>
          <a:p>
            <a:r>
              <a:rPr lang="en-US" dirty="0" smtClean="0"/>
              <a:t>Integrate with estuarine model</a:t>
            </a:r>
          </a:p>
          <a:p>
            <a:r>
              <a:rPr lang="en-US" dirty="0" smtClean="0"/>
              <a:t>WIP-focused decision assessment</a:t>
            </a:r>
          </a:p>
          <a:p>
            <a:r>
              <a:rPr lang="en-US" dirty="0" smtClean="0"/>
              <a:t>Develop professional education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15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generalpp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-114300"/>
            <a:ext cx="9296400" cy="69723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1" i="0" u="none" strike="noStrike" kern="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11110</TotalTime>
  <Words>298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Slide 2</vt:lpstr>
      <vt:lpstr>Steering Committee</vt:lpstr>
      <vt:lpstr>Purpose &amp; Scope</vt:lpstr>
      <vt:lpstr>Slide 5</vt:lpstr>
      <vt:lpstr>Speakers</vt:lpstr>
      <vt:lpstr>Conclusions</vt:lpstr>
      <vt:lpstr>Next Steps</vt:lpstr>
      <vt:lpstr>Slide 9</vt:lpstr>
    </vt:vector>
  </TitlesOfParts>
  <Company>Newswanger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Philip Newswanger</dc:creator>
  <cp:lastModifiedBy>johnstonma</cp:lastModifiedBy>
  <cp:revision>193</cp:revision>
  <dcterms:created xsi:type="dcterms:W3CDTF">2008-03-27T13:28:58Z</dcterms:created>
  <dcterms:modified xsi:type="dcterms:W3CDTF">2011-06-08T11:43:28Z</dcterms:modified>
</cp:coreProperties>
</file>