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08" r:id="rId4"/>
    <p:sldMasterId id="2147483720" r:id="rId5"/>
  </p:sldMasterIdLst>
  <p:notesMasterIdLst>
    <p:notesMasterId r:id="rId14"/>
  </p:notesMasterIdLst>
  <p:handoutMasterIdLst>
    <p:handoutMasterId r:id="rId15"/>
  </p:handoutMasterIdLst>
  <p:sldIdLst>
    <p:sldId id="282" r:id="rId6"/>
    <p:sldId id="295" r:id="rId7"/>
    <p:sldId id="297" r:id="rId8"/>
    <p:sldId id="271" r:id="rId9"/>
    <p:sldId id="296" r:id="rId10"/>
    <p:sldId id="292" r:id="rId11"/>
    <p:sldId id="298" r:id="rId12"/>
    <p:sldId id="286" r:id="rId13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D2D"/>
    <a:srgbClr val="FFCC00"/>
    <a:srgbClr val="FFFF6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87" autoAdjust="0"/>
    <p:restoredTop sz="85476" autoAdjust="0"/>
  </p:normalViewPr>
  <p:slideViewPr>
    <p:cSldViewPr>
      <p:cViewPr varScale="1">
        <p:scale>
          <a:sx n="67" d="100"/>
          <a:sy n="67" d="100"/>
        </p:scale>
        <p:origin x="-13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CFC71DA-74BC-4B96-90AC-C5366782B2E1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644414-9BCB-4E5F-B232-90987755DC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E2AE732-7833-4D57-BC32-E78C9F54A32A}" type="datetimeFigureOut">
              <a:rPr lang="en-US" smtClean="0"/>
              <a:pPr/>
              <a:t>6/7/2011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FF307C7-5068-4B25-80F3-D7858F11553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2912E65C-DA83-42C7-A903-D1DE7480CA15}" type="slidenum">
              <a:rPr lang="en-US" b="1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1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2912E65C-DA83-42C7-A903-D1DE7480CA15}" type="slidenum">
              <a:rPr lang="en-US" b="1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2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2912E65C-DA83-42C7-A903-D1DE7480CA15}" type="slidenum">
              <a:rPr lang="en-US" b="1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3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2912E65C-DA83-42C7-A903-D1DE7480CA15}" type="slidenum">
              <a:rPr lang="en-US" b="1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4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2912E65C-DA83-42C7-A903-D1DE7480CA15}" type="slidenum">
              <a:rPr lang="en-US" b="1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5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2912E65C-DA83-42C7-A903-D1DE7480CA15}" type="slidenum">
              <a:rPr lang="en-US" b="1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6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2912E65C-DA83-42C7-A903-D1DE7480CA15}" type="slidenum">
              <a:rPr lang="en-US" b="1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7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fontAlgn="base">
              <a:spcBef>
                <a:spcPct val="20000"/>
              </a:spcBef>
              <a:spcAft>
                <a:spcPct val="0"/>
              </a:spcAft>
            </a:pPr>
            <a:fld id="{2912E65C-DA83-42C7-A903-D1DE7480CA15}" type="slidenum">
              <a:rPr lang="en-US" b="1">
                <a:solidFill>
                  <a:prstClr val="black"/>
                </a:solidFill>
                <a:latin typeface="Arial" charset="0"/>
              </a:rPr>
              <a:pPr algn="r" rtl="0" fontAlgn="base">
                <a:spcBef>
                  <a:spcPct val="20000"/>
                </a:spcBef>
                <a:spcAft>
                  <a:spcPct val="0"/>
                </a:spcAft>
              </a:pPr>
              <a:t>8</a:t>
            </a:fld>
            <a:endParaRPr lang="en-US" b="1" dirty="0">
              <a:solidFill>
                <a:prstClr val="black"/>
              </a:solidFill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8077200" cy="2590800"/>
          </a:xfrm>
        </p:spPr>
        <p:txBody>
          <a:bodyPr anchor="b" anchorCtr="1"/>
          <a:lstStyle>
            <a:lvl1pPr algn="ctr">
              <a:defRPr sz="5400"/>
            </a:lvl1pPr>
          </a:lstStyle>
          <a:p>
            <a:r>
              <a:rPr lang="en-US"/>
              <a:t>This is Where the Slideshow Title Goes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8077200" cy="1600200"/>
          </a:xfrm>
        </p:spPr>
        <p:txBody>
          <a:bodyPr anchorCtr="1"/>
          <a:lstStyle>
            <a:lvl1pPr marL="0" indent="0" algn="ctr">
              <a:defRPr/>
            </a:lvl1pPr>
          </a:lstStyle>
          <a:p>
            <a:r>
              <a:rPr lang="en-US"/>
              <a:t>This is Where the Subtitle Goes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5413"/>
            <a:ext cx="2228850" cy="5843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5413"/>
            <a:ext cx="6534150" cy="5843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8077200" cy="2590800"/>
          </a:xfrm>
        </p:spPr>
        <p:txBody>
          <a:bodyPr anchor="b" anchorCtr="1"/>
          <a:lstStyle>
            <a:lvl1pPr algn="ctr">
              <a:defRPr sz="5400"/>
            </a:lvl1pPr>
          </a:lstStyle>
          <a:p>
            <a:r>
              <a:rPr lang="en-US"/>
              <a:t>This is Where the Slideshow Title Goes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4038600"/>
            <a:ext cx="8077200" cy="1600200"/>
          </a:xfrm>
        </p:spPr>
        <p:txBody>
          <a:bodyPr anchorCtr="1"/>
          <a:lstStyle>
            <a:lvl1pPr marL="0" indent="0" algn="ctr">
              <a:defRPr/>
            </a:lvl1pPr>
          </a:lstStyle>
          <a:p>
            <a:r>
              <a:rPr lang="en-US"/>
              <a:t>This is Where the Subtitle Goes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0386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990600"/>
            <a:ext cx="40386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86550" y="125413"/>
            <a:ext cx="2228850" cy="5843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125413"/>
            <a:ext cx="6534150" cy="5843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solidFill>
            <a:srgbClr val="FFC7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34147" name="Picture 3" descr="wri-logo-1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563" y="90488"/>
            <a:ext cx="1447800" cy="503237"/>
          </a:xfrm>
          <a:prstGeom prst="rect">
            <a:avLst/>
          </a:prstGeom>
          <a:noFill/>
        </p:spPr>
      </p:pic>
      <p:sp>
        <p:nvSpPr>
          <p:cNvPr id="134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4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622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90600"/>
            <a:ext cx="205740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019800" cy="5135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1BDDEA-7018-4BA7-A79F-6F9E0DE10F3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207A7481-1480-4DC5-97A6-F2AB1979CF6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91E35369-09AA-4B16-B64C-A708CD63328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E035A01-2FE6-4F0D-BBE1-F023249E093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2EDDDD3-E82D-40AB-B9FA-13F12E03ED1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012F108-64BC-471E-A103-4F78304AF787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990600"/>
            <a:ext cx="40386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990600"/>
            <a:ext cx="4038600" cy="4978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E85F695-78B1-454D-9BA8-5420294691A2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3B1412C-9AF1-4C2C-9668-BD71E797FDD4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AC2E88C9-4C5D-40FD-9B88-0F56B251D75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20EB3E4-4AE4-4B3B-8AA7-00386E28F8FE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73DD838-8CF6-4C74-8EF3-509483E2188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F8A7744-8718-41F7-85A6-CAB64A0FFC5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3F91638-62FA-433B-AFFC-65627431E1D3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07593B0-4BBC-4D68-B5D8-76B7E90DC021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36BC1A3-396F-44F9-B5EA-8A2FA05A30D0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390F87F4-A0A1-45B9-83E0-A6E3FE2944EF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D6596FDA-41E9-4B88-ACED-ADF9D87410F9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1C5D35B6-1AAE-4520-933F-B1261C1B2518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FAA0BF13-41E5-4095-9D73-3B661EAED8FC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521176D-F54E-407A-91F5-9F644C13F605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56F3C9E9-4A7A-461F-82AC-0755E35F5CBB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r" rtl="0" fontAlgn="base">
              <a:spcBef>
                <a:spcPct val="0"/>
              </a:spcBef>
              <a:spcAft>
                <a:spcPct val="0"/>
              </a:spcAft>
            </a:pPr>
            <a:fld id="{4B5DD80D-5B32-4B10-BC55-EC4E5B7DF91D}" type="slidenum">
              <a:rPr lang="en-US" sz="1400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algn="r"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400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0600"/>
            <a:ext cx="82296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Heading</a:t>
            </a:r>
          </a:p>
          <a:p>
            <a:pPr lvl="1"/>
            <a:r>
              <a:rPr lang="en-US" smtClean="0"/>
              <a:t>Bullets</a:t>
            </a:r>
          </a:p>
          <a:p>
            <a:pPr lvl="2"/>
            <a:r>
              <a:rPr lang="en-US" smtClean="0"/>
              <a:t>Sub-bullets</a:t>
            </a:r>
          </a:p>
          <a:p>
            <a:pPr lvl="3"/>
            <a:r>
              <a:rPr lang="en-US" smtClean="0"/>
              <a:t>If you have anything at this level,</a:t>
            </a:r>
          </a:p>
          <a:p>
            <a:pPr lvl="4"/>
            <a:r>
              <a:rPr lang="en-US" smtClean="0"/>
              <a:t>your slide is too busy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5413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Put Slide Title Here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21500" y="6540500"/>
            <a:ext cx="295275" cy="254000"/>
            <a:chOff x="2383" y="3438"/>
            <a:chExt cx="396" cy="394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 rot="18900000">
              <a:off x="2581" y="3618"/>
              <a:ext cx="115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 rot="18900000">
              <a:off x="2703" y="3531"/>
              <a:ext cx="42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 rot="18900000">
              <a:off x="2706" y="3534"/>
              <a:ext cx="36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 rot="18900000">
              <a:off x="2572" y="3504"/>
              <a:ext cx="129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 rot="18900000">
              <a:off x="2575" y="3507"/>
              <a:ext cx="123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 rot="18900000">
              <a:off x="2561" y="3633"/>
              <a:ext cx="40" cy="11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rot="18900000">
              <a:off x="2564" y="3636"/>
              <a:ext cx="34" cy="113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 rot="18900000">
              <a:off x="2478" y="3473"/>
              <a:ext cx="40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 rot="18900000">
              <a:off x="2481" y="3476"/>
              <a:ext cx="34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 rot="18900000">
              <a:off x="2642" y="3745"/>
              <a:ext cx="40" cy="5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 rot="18900000">
              <a:off x="2645" y="3748"/>
              <a:ext cx="34" cy="4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 rot="18900000">
              <a:off x="2420" y="3700"/>
              <a:ext cx="42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 rot="18900000">
              <a:off x="2423" y="3703"/>
              <a:ext cx="36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 rot="18900000">
              <a:off x="2561" y="3513"/>
              <a:ext cx="40" cy="12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 rot="18900000">
              <a:off x="2564" y="3516"/>
              <a:ext cx="34" cy="12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2527" y="3691"/>
              <a:ext cx="169" cy="141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8" y="56"/>
                </a:cxn>
                <a:cxn ang="0">
                  <a:pos x="56" y="84"/>
                </a:cxn>
                <a:cxn ang="0">
                  <a:pos x="141" y="0"/>
                </a:cxn>
                <a:cxn ang="0">
                  <a:pos x="168" y="27"/>
                </a:cxn>
                <a:cxn ang="0">
                  <a:pos x="55" y="140"/>
                </a:cxn>
                <a:cxn ang="0">
                  <a:pos x="28" y="113"/>
                </a:cxn>
                <a:cxn ang="0">
                  <a:pos x="0" y="84"/>
                </a:cxn>
              </a:cxnLst>
              <a:rect l="0" t="0" r="r" b="b"/>
              <a:pathLst>
                <a:path w="169" h="141">
                  <a:moveTo>
                    <a:pt x="0" y="84"/>
                  </a:moveTo>
                  <a:lnTo>
                    <a:pt x="28" y="56"/>
                  </a:lnTo>
                  <a:lnTo>
                    <a:pt x="56" y="84"/>
                  </a:lnTo>
                  <a:lnTo>
                    <a:pt x="141" y="0"/>
                  </a:lnTo>
                  <a:lnTo>
                    <a:pt x="168" y="27"/>
                  </a:lnTo>
                  <a:lnTo>
                    <a:pt x="55" y="140"/>
                  </a:lnTo>
                  <a:lnTo>
                    <a:pt x="28" y="113"/>
                  </a:lnTo>
                  <a:lnTo>
                    <a:pt x="0" y="8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2527" y="3691"/>
              <a:ext cx="169" cy="141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8" y="56"/>
                </a:cxn>
                <a:cxn ang="0">
                  <a:pos x="56" y="84"/>
                </a:cxn>
                <a:cxn ang="0">
                  <a:pos x="141" y="0"/>
                </a:cxn>
                <a:cxn ang="0">
                  <a:pos x="168" y="27"/>
                </a:cxn>
                <a:cxn ang="0">
                  <a:pos x="55" y="140"/>
                </a:cxn>
                <a:cxn ang="0">
                  <a:pos x="28" y="113"/>
                </a:cxn>
                <a:cxn ang="0">
                  <a:pos x="0" y="84"/>
                </a:cxn>
              </a:cxnLst>
              <a:rect l="0" t="0" r="r" b="b"/>
              <a:pathLst>
                <a:path w="169" h="141">
                  <a:moveTo>
                    <a:pt x="0" y="84"/>
                  </a:moveTo>
                  <a:lnTo>
                    <a:pt x="28" y="56"/>
                  </a:lnTo>
                  <a:lnTo>
                    <a:pt x="56" y="84"/>
                  </a:lnTo>
                  <a:lnTo>
                    <a:pt x="141" y="0"/>
                  </a:lnTo>
                  <a:lnTo>
                    <a:pt x="168" y="27"/>
                  </a:lnTo>
                  <a:lnTo>
                    <a:pt x="55" y="140"/>
                  </a:lnTo>
                  <a:lnTo>
                    <a:pt x="28" y="113"/>
                  </a:lnTo>
                  <a:lnTo>
                    <a:pt x="0" y="8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 rot="18900000">
              <a:off x="2465" y="3729"/>
              <a:ext cx="120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 rot="18900000">
              <a:off x="2468" y="3732"/>
              <a:ext cx="114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2469" y="3438"/>
              <a:ext cx="171" cy="143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170" y="56"/>
                </a:cxn>
                <a:cxn ang="0">
                  <a:pos x="141" y="85"/>
                </a:cxn>
                <a:cxn ang="0">
                  <a:pos x="114" y="58"/>
                </a:cxn>
                <a:cxn ang="0">
                  <a:pos x="30" y="142"/>
                </a:cxn>
                <a:cxn ang="0">
                  <a:pos x="0" y="113"/>
                </a:cxn>
                <a:cxn ang="0">
                  <a:pos x="113" y="0"/>
                </a:cxn>
                <a:cxn ang="0">
                  <a:pos x="141" y="28"/>
                </a:cxn>
              </a:cxnLst>
              <a:rect l="0" t="0" r="r" b="b"/>
              <a:pathLst>
                <a:path w="171" h="143">
                  <a:moveTo>
                    <a:pt x="141" y="28"/>
                  </a:moveTo>
                  <a:lnTo>
                    <a:pt x="170" y="56"/>
                  </a:lnTo>
                  <a:lnTo>
                    <a:pt x="141" y="85"/>
                  </a:lnTo>
                  <a:lnTo>
                    <a:pt x="114" y="58"/>
                  </a:lnTo>
                  <a:lnTo>
                    <a:pt x="30" y="142"/>
                  </a:lnTo>
                  <a:lnTo>
                    <a:pt x="0" y="113"/>
                  </a:lnTo>
                  <a:lnTo>
                    <a:pt x="113" y="0"/>
                  </a:lnTo>
                  <a:lnTo>
                    <a:pt x="141" y="2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2469" y="3438"/>
              <a:ext cx="171" cy="143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170" y="56"/>
                </a:cxn>
                <a:cxn ang="0">
                  <a:pos x="141" y="85"/>
                </a:cxn>
                <a:cxn ang="0">
                  <a:pos x="114" y="58"/>
                </a:cxn>
                <a:cxn ang="0">
                  <a:pos x="30" y="142"/>
                </a:cxn>
                <a:cxn ang="0">
                  <a:pos x="0" y="113"/>
                </a:cxn>
                <a:cxn ang="0">
                  <a:pos x="113" y="0"/>
                </a:cxn>
                <a:cxn ang="0">
                  <a:pos x="141" y="28"/>
                </a:cxn>
              </a:cxnLst>
              <a:rect l="0" t="0" r="r" b="b"/>
              <a:pathLst>
                <a:path w="171" h="143">
                  <a:moveTo>
                    <a:pt x="141" y="28"/>
                  </a:moveTo>
                  <a:lnTo>
                    <a:pt x="170" y="56"/>
                  </a:lnTo>
                  <a:lnTo>
                    <a:pt x="141" y="85"/>
                  </a:lnTo>
                  <a:lnTo>
                    <a:pt x="114" y="58"/>
                  </a:lnTo>
                  <a:lnTo>
                    <a:pt x="30" y="142"/>
                  </a:lnTo>
                  <a:lnTo>
                    <a:pt x="0" y="113"/>
                  </a:lnTo>
                  <a:lnTo>
                    <a:pt x="113" y="0"/>
                  </a:lnTo>
                  <a:lnTo>
                    <a:pt x="141" y="2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2637" y="3522"/>
              <a:ext cx="142" cy="170"/>
            </a:xfrm>
            <a:custGeom>
              <a:avLst/>
              <a:gdLst/>
              <a:ahLst/>
              <a:cxnLst>
                <a:cxn ang="0">
                  <a:pos x="84" y="113"/>
                </a:cxn>
                <a:cxn ang="0">
                  <a:pos x="57" y="141"/>
                </a:cxn>
                <a:cxn ang="0">
                  <a:pos x="84" y="169"/>
                </a:cxn>
                <a:cxn ang="0">
                  <a:pos x="141" y="112"/>
                </a:cxn>
                <a:cxn ang="0">
                  <a:pos x="113" y="84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84" y="113"/>
                </a:cxn>
              </a:cxnLst>
              <a:rect l="0" t="0" r="r" b="b"/>
              <a:pathLst>
                <a:path w="142" h="170">
                  <a:moveTo>
                    <a:pt x="84" y="113"/>
                  </a:moveTo>
                  <a:lnTo>
                    <a:pt x="57" y="141"/>
                  </a:lnTo>
                  <a:lnTo>
                    <a:pt x="84" y="169"/>
                  </a:lnTo>
                  <a:lnTo>
                    <a:pt x="141" y="112"/>
                  </a:lnTo>
                  <a:lnTo>
                    <a:pt x="113" y="84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84" y="113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2637" y="3522"/>
              <a:ext cx="142" cy="170"/>
            </a:xfrm>
            <a:custGeom>
              <a:avLst/>
              <a:gdLst/>
              <a:ahLst/>
              <a:cxnLst>
                <a:cxn ang="0">
                  <a:pos x="84" y="113"/>
                </a:cxn>
                <a:cxn ang="0">
                  <a:pos x="57" y="141"/>
                </a:cxn>
                <a:cxn ang="0">
                  <a:pos x="84" y="169"/>
                </a:cxn>
                <a:cxn ang="0">
                  <a:pos x="141" y="112"/>
                </a:cxn>
                <a:cxn ang="0">
                  <a:pos x="113" y="84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84" y="113"/>
                </a:cxn>
              </a:cxnLst>
              <a:rect l="0" t="0" r="r" b="b"/>
              <a:pathLst>
                <a:path w="142" h="170">
                  <a:moveTo>
                    <a:pt x="84" y="113"/>
                  </a:moveTo>
                  <a:lnTo>
                    <a:pt x="57" y="141"/>
                  </a:lnTo>
                  <a:lnTo>
                    <a:pt x="84" y="169"/>
                  </a:lnTo>
                  <a:lnTo>
                    <a:pt x="141" y="112"/>
                  </a:lnTo>
                  <a:lnTo>
                    <a:pt x="113" y="84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84" y="113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 rot="18900000">
              <a:off x="2676" y="3631"/>
              <a:ext cx="40" cy="12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 rot="18900000">
              <a:off x="2679" y="3634"/>
              <a:ext cx="34" cy="11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2383" y="3578"/>
              <a:ext cx="144" cy="172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28"/>
                </a:cxn>
                <a:cxn ang="0">
                  <a:pos x="58" y="0"/>
                </a:cxn>
                <a:cxn ang="0">
                  <a:pos x="86" y="28"/>
                </a:cxn>
                <a:cxn ang="0">
                  <a:pos x="58" y="57"/>
                </a:cxn>
                <a:cxn ang="0">
                  <a:pos x="143" y="141"/>
                </a:cxn>
                <a:cxn ang="0">
                  <a:pos x="113" y="171"/>
                </a:cxn>
                <a:cxn ang="0">
                  <a:pos x="0" y="58"/>
                </a:cxn>
              </a:cxnLst>
              <a:rect l="0" t="0" r="r" b="b"/>
              <a:pathLst>
                <a:path w="144" h="172">
                  <a:moveTo>
                    <a:pt x="0" y="58"/>
                  </a:moveTo>
                  <a:lnTo>
                    <a:pt x="30" y="28"/>
                  </a:lnTo>
                  <a:lnTo>
                    <a:pt x="58" y="0"/>
                  </a:lnTo>
                  <a:lnTo>
                    <a:pt x="86" y="28"/>
                  </a:lnTo>
                  <a:lnTo>
                    <a:pt x="58" y="57"/>
                  </a:lnTo>
                  <a:lnTo>
                    <a:pt x="143" y="141"/>
                  </a:lnTo>
                  <a:lnTo>
                    <a:pt x="113" y="171"/>
                  </a:lnTo>
                  <a:lnTo>
                    <a:pt x="0" y="5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2383" y="3578"/>
              <a:ext cx="144" cy="172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28"/>
                </a:cxn>
                <a:cxn ang="0">
                  <a:pos x="58" y="0"/>
                </a:cxn>
                <a:cxn ang="0">
                  <a:pos x="86" y="28"/>
                </a:cxn>
                <a:cxn ang="0">
                  <a:pos x="58" y="57"/>
                </a:cxn>
                <a:cxn ang="0">
                  <a:pos x="143" y="141"/>
                </a:cxn>
                <a:cxn ang="0">
                  <a:pos x="113" y="171"/>
                </a:cxn>
                <a:cxn ang="0">
                  <a:pos x="0" y="58"/>
                </a:cxn>
              </a:cxnLst>
              <a:rect l="0" t="0" r="r" b="b"/>
              <a:pathLst>
                <a:path w="144" h="172">
                  <a:moveTo>
                    <a:pt x="0" y="58"/>
                  </a:moveTo>
                  <a:lnTo>
                    <a:pt x="30" y="28"/>
                  </a:lnTo>
                  <a:lnTo>
                    <a:pt x="58" y="0"/>
                  </a:lnTo>
                  <a:lnTo>
                    <a:pt x="86" y="28"/>
                  </a:lnTo>
                  <a:lnTo>
                    <a:pt x="58" y="57"/>
                  </a:lnTo>
                  <a:lnTo>
                    <a:pt x="143" y="141"/>
                  </a:lnTo>
                  <a:lnTo>
                    <a:pt x="113" y="171"/>
                  </a:lnTo>
                  <a:lnTo>
                    <a:pt x="0" y="5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 rot="18900000">
              <a:off x="2454" y="3517"/>
              <a:ext cx="40" cy="13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 rot="18900000">
              <a:off x="2457" y="3520"/>
              <a:ext cx="34" cy="13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 rot="18900000">
              <a:off x="2467" y="3615"/>
              <a:ext cx="118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 rot="18900000">
              <a:off x="2469" y="3618"/>
              <a:ext cx="114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</p:grp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226300" y="6569075"/>
            <a:ext cx="18907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/>
              </a:rPr>
              <a:t>World Resources Institute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j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·"/>
        <a:defRPr sz="2000" i="1">
          <a:solidFill>
            <a:schemeClr val="tx1"/>
          </a:solidFill>
          <a:latin typeface="+mj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990600"/>
            <a:ext cx="8229600" cy="497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First Level Heading</a:t>
            </a:r>
          </a:p>
          <a:p>
            <a:pPr lvl="1"/>
            <a:r>
              <a:rPr lang="en-US" smtClean="0"/>
              <a:t>Bullets</a:t>
            </a:r>
          </a:p>
          <a:p>
            <a:pPr lvl="2"/>
            <a:r>
              <a:rPr lang="en-US" smtClean="0"/>
              <a:t>Sub-bullets</a:t>
            </a:r>
          </a:p>
          <a:p>
            <a:pPr lvl="3"/>
            <a:r>
              <a:rPr lang="en-US" smtClean="0"/>
              <a:t>If you have anything at this level,</a:t>
            </a:r>
          </a:p>
          <a:p>
            <a:pPr lvl="4"/>
            <a:r>
              <a:rPr lang="en-US" smtClean="0"/>
              <a:t>your slide is too busy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25413"/>
            <a:ext cx="8229600" cy="102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Put Slide Title Here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921500" y="6540500"/>
            <a:ext cx="295275" cy="254000"/>
            <a:chOff x="2383" y="3438"/>
            <a:chExt cx="396" cy="394"/>
          </a:xfrm>
        </p:grpSpPr>
        <p:sp>
          <p:nvSpPr>
            <p:cNvPr id="14341" name="Rectangle 5"/>
            <p:cNvSpPr>
              <a:spLocks noChangeArrowheads="1"/>
            </p:cNvSpPr>
            <p:nvPr/>
          </p:nvSpPr>
          <p:spPr bwMode="auto">
            <a:xfrm rot="18900000">
              <a:off x="2581" y="3618"/>
              <a:ext cx="115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2" name="Rectangle 6"/>
            <p:cNvSpPr>
              <a:spLocks noChangeArrowheads="1"/>
            </p:cNvSpPr>
            <p:nvPr/>
          </p:nvSpPr>
          <p:spPr bwMode="auto">
            <a:xfrm rot="18900000">
              <a:off x="2703" y="3531"/>
              <a:ext cx="42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3" name="Rectangle 7"/>
            <p:cNvSpPr>
              <a:spLocks noChangeArrowheads="1"/>
            </p:cNvSpPr>
            <p:nvPr/>
          </p:nvSpPr>
          <p:spPr bwMode="auto">
            <a:xfrm rot="18900000">
              <a:off x="2706" y="3534"/>
              <a:ext cx="36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4" name="Rectangle 8"/>
            <p:cNvSpPr>
              <a:spLocks noChangeArrowheads="1"/>
            </p:cNvSpPr>
            <p:nvPr/>
          </p:nvSpPr>
          <p:spPr bwMode="auto">
            <a:xfrm rot="18900000">
              <a:off x="2572" y="3504"/>
              <a:ext cx="129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5" name="Rectangle 9"/>
            <p:cNvSpPr>
              <a:spLocks noChangeArrowheads="1"/>
            </p:cNvSpPr>
            <p:nvPr/>
          </p:nvSpPr>
          <p:spPr bwMode="auto">
            <a:xfrm rot="18900000">
              <a:off x="2575" y="3507"/>
              <a:ext cx="123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6" name="Rectangle 10"/>
            <p:cNvSpPr>
              <a:spLocks noChangeArrowheads="1"/>
            </p:cNvSpPr>
            <p:nvPr/>
          </p:nvSpPr>
          <p:spPr bwMode="auto">
            <a:xfrm rot="18900000">
              <a:off x="2561" y="3633"/>
              <a:ext cx="40" cy="11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7" name="Rectangle 11"/>
            <p:cNvSpPr>
              <a:spLocks noChangeArrowheads="1"/>
            </p:cNvSpPr>
            <p:nvPr/>
          </p:nvSpPr>
          <p:spPr bwMode="auto">
            <a:xfrm rot="18900000">
              <a:off x="2564" y="3636"/>
              <a:ext cx="34" cy="113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8" name="Rectangle 12"/>
            <p:cNvSpPr>
              <a:spLocks noChangeArrowheads="1"/>
            </p:cNvSpPr>
            <p:nvPr/>
          </p:nvSpPr>
          <p:spPr bwMode="auto">
            <a:xfrm rot="18900000">
              <a:off x="2478" y="3473"/>
              <a:ext cx="40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auto">
            <a:xfrm rot="18900000">
              <a:off x="2481" y="3476"/>
              <a:ext cx="34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auto">
            <a:xfrm rot="18900000">
              <a:off x="2642" y="3745"/>
              <a:ext cx="40" cy="55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1" name="Rectangle 15"/>
            <p:cNvSpPr>
              <a:spLocks noChangeArrowheads="1"/>
            </p:cNvSpPr>
            <p:nvPr/>
          </p:nvSpPr>
          <p:spPr bwMode="auto">
            <a:xfrm rot="18900000">
              <a:off x="2645" y="3748"/>
              <a:ext cx="34" cy="49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2" name="Rectangle 16"/>
            <p:cNvSpPr>
              <a:spLocks noChangeArrowheads="1"/>
            </p:cNvSpPr>
            <p:nvPr/>
          </p:nvSpPr>
          <p:spPr bwMode="auto">
            <a:xfrm rot="18900000">
              <a:off x="2420" y="3700"/>
              <a:ext cx="42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3" name="Rectangle 17"/>
            <p:cNvSpPr>
              <a:spLocks noChangeArrowheads="1"/>
            </p:cNvSpPr>
            <p:nvPr/>
          </p:nvSpPr>
          <p:spPr bwMode="auto">
            <a:xfrm rot="18900000">
              <a:off x="2423" y="3703"/>
              <a:ext cx="36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4" name="Rectangle 18"/>
            <p:cNvSpPr>
              <a:spLocks noChangeArrowheads="1"/>
            </p:cNvSpPr>
            <p:nvPr/>
          </p:nvSpPr>
          <p:spPr bwMode="auto">
            <a:xfrm rot="18900000">
              <a:off x="2561" y="3513"/>
              <a:ext cx="40" cy="12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5" name="Rectangle 19"/>
            <p:cNvSpPr>
              <a:spLocks noChangeArrowheads="1"/>
            </p:cNvSpPr>
            <p:nvPr/>
          </p:nvSpPr>
          <p:spPr bwMode="auto">
            <a:xfrm rot="18900000">
              <a:off x="2564" y="3516"/>
              <a:ext cx="34" cy="12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6" name="Freeform 20"/>
            <p:cNvSpPr>
              <a:spLocks/>
            </p:cNvSpPr>
            <p:nvPr/>
          </p:nvSpPr>
          <p:spPr bwMode="auto">
            <a:xfrm>
              <a:off x="2527" y="3691"/>
              <a:ext cx="169" cy="141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8" y="56"/>
                </a:cxn>
                <a:cxn ang="0">
                  <a:pos x="56" y="84"/>
                </a:cxn>
                <a:cxn ang="0">
                  <a:pos x="141" y="0"/>
                </a:cxn>
                <a:cxn ang="0">
                  <a:pos x="168" y="27"/>
                </a:cxn>
                <a:cxn ang="0">
                  <a:pos x="55" y="140"/>
                </a:cxn>
                <a:cxn ang="0">
                  <a:pos x="28" y="113"/>
                </a:cxn>
                <a:cxn ang="0">
                  <a:pos x="0" y="84"/>
                </a:cxn>
              </a:cxnLst>
              <a:rect l="0" t="0" r="r" b="b"/>
              <a:pathLst>
                <a:path w="169" h="141">
                  <a:moveTo>
                    <a:pt x="0" y="84"/>
                  </a:moveTo>
                  <a:lnTo>
                    <a:pt x="28" y="56"/>
                  </a:lnTo>
                  <a:lnTo>
                    <a:pt x="56" y="84"/>
                  </a:lnTo>
                  <a:lnTo>
                    <a:pt x="141" y="0"/>
                  </a:lnTo>
                  <a:lnTo>
                    <a:pt x="168" y="27"/>
                  </a:lnTo>
                  <a:lnTo>
                    <a:pt x="55" y="140"/>
                  </a:lnTo>
                  <a:lnTo>
                    <a:pt x="28" y="113"/>
                  </a:lnTo>
                  <a:lnTo>
                    <a:pt x="0" y="8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7" name="Freeform 21"/>
            <p:cNvSpPr>
              <a:spLocks/>
            </p:cNvSpPr>
            <p:nvPr/>
          </p:nvSpPr>
          <p:spPr bwMode="auto">
            <a:xfrm>
              <a:off x="2527" y="3691"/>
              <a:ext cx="169" cy="141"/>
            </a:xfrm>
            <a:custGeom>
              <a:avLst/>
              <a:gdLst/>
              <a:ahLst/>
              <a:cxnLst>
                <a:cxn ang="0">
                  <a:pos x="0" y="84"/>
                </a:cxn>
                <a:cxn ang="0">
                  <a:pos x="28" y="56"/>
                </a:cxn>
                <a:cxn ang="0">
                  <a:pos x="56" y="84"/>
                </a:cxn>
                <a:cxn ang="0">
                  <a:pos x="141" y="0"/>
                </a:cxn>
                <a:cxn ang="0">
                  <a:pos x="168" y="27"/>
                </a:cxn>
                <a:cxn ang="0">
                  <a:pos x="55" y="140"/>
                </a:cxn>
                <a:cxn ang="0">
                  <a:pos x="28" y="113"/>
                </a:cxn>
                <a:cxn ang="0">
                  <a:pos x="0" y="84"/>
                </a:cxn>
              </a:cxnLst>
              <a:rect l="0" t="0" r="r" b="b"/>
              <a:pathLst>
                <a:path w="169" h="141">
                  <a:moveTo>
                    <a:pt x="0" y="84"/>
                  </a:moveTo>
                  <a:lnTo>
                    <a:pt x="28" y="56"/>
                  </a:lnTo>
                  <a:lnTo>
                    <a:pt x="56" y="84"/>
                  </a:lnTo>
                  <a:lnTo>
                    <a:pt x="141" y="0"/>
                  </a:lnTo>
                  <a:lnTo>
                    <a:pt x="168" y="27"/>
                  </a:lnTo>
                  <a:lnTo>
                    <a:pt x="55" y="140"/>
                  </a:lnTo>
                  <a:lnTo>
                    <a:pt x="28" y="113"/>
                  </a:lnTo>
                  <a:lnTo>
                    <a:pt x="0" y="84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8" name="Rectangle 22"/>
            <p:cNvSpPr>
              <a:spLocks noChangeArrowheads="1"/>
            </p:cNvSpPr>
            <p:nvPr/>
          </p:nvSpPr>
          <p:spPr bwMode="auto">
            <a:xfrm rot="18900000">
              <a:off x="2465" y="3729"/>
              <a:ext cx="120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59" name="Rectangle 23"/>
            <p:cNvSpPr>
              <a:spLocks noChangeArrowheads="1"/>
            </p:cNvSpPr>
            <p:nvPr/>
          </p:nvSpPr>
          <p:spPr bwMode="auto">
            <a:xfrm rot="18900000">
              <a:off x="2468" y="3732"/>
              <a:ext cx="114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0" name="Freeform 24"/>
            <p:cNvSpPr>
              <a:spLocks/>
            </p:cNvSpPr>
            <p:nvPr/>
          </p:nvSpPr>
          <p:spPr bwMode="auto">
            <a:xfrm>
              <a:off x="2469" y="3438"/>
              <a:ext cx="171" cy="143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170" y="56"/>
                </a:cxn>
                <a:cxn ang="0">
                  <a:pos x="141" y="85"/>
                </a:cxn>
                <a:cxn ang="0">
                  <a:pos x="114" y="58"/>
                </a:cxn>
                <a:cxn ang="0">
                  <a:pos x="30" y="142"/>
                </a:cxn>
                <a:cxn ang="0">
                  <a:pos x="0" y="113"/>
                </a:cxn>
                <a:cxn ang="0">
                  <a:pos x="113" y="0"/>
                </a:cxn>
                <a:cxn ang="0">
                  <a:pos x="141" y="28"/>
                </a:cxn>
              </a:cxnLst>
              <a:rect l="0" t="0" r="r" b="b"/>
              <a:pathLst>
                <a:path w="171" h="143">
                  <a:moveTo>
                    <a:pt x="141" y="28"/>
                  </a:moveTo>
                  <a:lnTo>
                    <a:pt x="170" y="56"/>
                  </a:lnTo>
                  <a:lnTo>
                    <a:pt x="141" y="85"/>
                  </a:lnTo>
                  <a:lnTo>
                    <a:pt x="114" y="58"/>
                  </a:lnTo>
                  <a:lnTo>
                    <a:pt x="30" y="142"/>
                  </a:lnTo>
                  <a:lnTo>
                    <a:pt x="0" y="113"/>
                  </a:lnTo>
                  <a:lnTo>
                    <a:pt x="113" y="0"/>
                  </a:lnTo>
                  <a:lnTo>
                    <a:pt x="141" y="2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1" name="Freeform 25"/>
            <p:cNvSpPr>
              <a:spLocks/>
            </p:cNvSpPr>
            <p:nvPr/>
          </p:nvSpPr>
          <p:spPr bwMode="auto">
            <a:xfrm>
              <a:off x="2469" y="3438"/>
              <a:ext cx="171" cy="143"/>
            </a:xfrm>
            <a:custGeom>
              <a:avLst/>
              <a:gdLst/>
              <a:ahLst/>
              <a:cxnLst>
                <a:cxn ang="0">
                  <a:pos x="141" y="28"/>
                </a:cxn>
                <a:cxn ang="0">
                  <a:pos x="170" y="56"/>
                </a:cxn>
                <a:cxn ang="0">
                  <a:pos x="141" y="85"/>
                </a:cxn>
                <a:cxn ang="0">
                  <a:pos x="114" y="58"/>
                </a:cxn>
                <a:cxn ang="0">
                  <a:pos x="30" y="142"/>
                </a:cxn>
                <a:cxn ang="0">
                  <a:pos x="0" y="113"/>
                </a:cxn>
                <a:cxn ang="0">
                  <a:pos x="113" y="0"/>
                </a:cxn>
                <a:cxn ang="0">
                  <a:pos x="141" y="28"/>
                </a:cxn>
              </a:cxnLst>
              <a:rect l="0" t="0" r="r" b="b"/>
              <a:pathLst>
                <a:path w="171" h="143">
                  <a:moveTo>
                    <a:pt x="141" y="28"/>
                  </a:moveTo>
                  <a:lnTo>
                    <a:pt x="170" y="56"/>
                  </a:lnTo>
                  <a:lnTo>
                    <a:pt x="141" y="85"/>
                  </a:lnTo>
                  <a:lnTo>
                    <a:pt x="114" y="58"/>
                  </a:lnTo>
                  <a:lnTo>
                    <a:pt x="30" y="142"/>
                  </a:lnTo>
                  <a:lnTo>
                    <a:pt x="0" y="113"/>
                  </a:lnTo>
                  <a:lnTo>
                    <a:pt x="113" y="0"/>
                  </a:lnTo>
                  <a:lnTo>
                    <a:pt x="141" y="2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2" name="Freeform 26"/>
            <p:cNvSpPr>
              <a:spLocks/>
            </p:cNvSpPr>
            <p:nvPr/>
          </p:nvSpPr>
          <p:spPr bwMode="auto">
            <a:xfrm>
              <a:off x="2637" y="3522"/>
              <a:ext cx="142" cy="170"/>
            </a:xfrm>
            <a:custGeom>
              <a:avLst/>
              <a:gdLst/>
              <a:ahLst/>
              <a:cxnLst>
                <a:cxn ang="0">
                  <a:pos x="84" y="113"/>
                </a:cxn>
                <a:cxn ang="0">
                  <a:pos x="57" y="141"/>
                </a:cxn>
                <a:cxn ang="0">
                  <a:pos x="84" y="169"/>
                </a:cxn>
                <a:cxn ang="0">
                  <a:pos x="141" y="112"/>
                </a:cxn>
                <a:cxn ang="0">
                  <a:pos x="113" y="84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84" y="113"/>
                </a:cxn>
              </a:cxnLst>
              <a:rect l="0" t="0" r="r" b="b"/>
              <a:pathLst>
                <a:path w="142" h="170">
                  <a:moveTo>
                    <a:pt x="84" y="113"/>
                  </a:moveTo>
                  <a:lnTo>
                    <a:pt x="57" y="141"/>
                  </a:lnTo>
                  <a:lnTo>
                    <a:pt x="84" y="169"/>
                  </a:lnTo>
                  <a:lnTo>
                    <a:pt x="141" y="112"/>
                  </a:lnTo>
                  <a:lnTo>
                    <a:pt x="113" y="84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84" y="113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3" name="Freeform 27"/>
            <p:cNvSpPr>
              <a:spLocks/>
            </p:cNvSpPr>
            <p:nvPr/>
          </p:nvSpPr>
          <p:spPr bwMode="auto">
            <a:xfrm>
              <a:off x="2637" y="3522"/>
              <a:ext cx="142" cy="170"/>
            </a:xfrm>
            <a:custGeom>
              <a:avLst/>
              <a:gdLst/>
              <a:ahLst/>
              <a:cxnLst>
                <a:cxn ang="0">
                  <a:pos x="84" y="113"/>
                </a:cxn>
                <a:cxn ang="0">
                  <a:pos x="57" y="141"/>
                </a:cxn>
                <a:cxn ang="0">
                  <a:pos x="84" y="169"/>
                </a:cxn>
                <a:cxn ang="0">
                  <a:pos x="141" y="112"/>
                </a:cxn>
                <a:cxn ang="0">
                  <a:pos x="113" y="84"/>
                </a:cxn>
                <a:cxn ang="0">
                  <a:pos x="29" y="0"/>
                </a:cxn>
                <a:cxn ang="0">
                  <a:pos x="0" y="29"/>
                </a:cxn>
                <a:cxn ang="0">
                  <a:pos x="84" y="113"/>
                </a:cxn>
              </a:cxnLst>
              <a:rect l="0" t="0" r="r" b="b"/>
              <a:pathLst>
                <a:path w="142" h="170">
                  <a:moveTo>
                    <a:pt x="84" y="113"/>
                  </a:moveTo>
                  <a:lnTo>
                    <a:pt x="57" y="141"/>
                  </a:lnTo>
                  <a:lnTo>
                    <a:pt x="84" y="169"/>
                  </a:lnTo>
                  <a:lnTo>
                    <a:pt x="141" y="112"/>
                  </a:lnTo>
                  <a:lnTo>
                    <a:pt x="113" y="84"/>
                  </a:lnTo>
                  <a:lnTo>
                    <a:pt x="29" y="0"/>
                  </a:lnTo>
                  <a:lnTo>
                    <a:pt x="0" y="29"/>
                  </a:lnTo>
                  <a:lnTo>
                    <a:pt x="84" y="113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4" name="Rectangle 28"/>
            <p:cNvSpPr>
              <a:spLocks noChangeArrowheads="1"/>
            </p:cNvSpPr>
            <p:nvPr/>
          </p:nvSpPr>
          <p:spPr bwMode="auto">
            <a:xfrm rot="18900000">
              <a:off x="2676" y="3631"/>
              <a:ext cx="40" cy="12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5" name="Rectangle 29"/>
            <p:cNvSpPr>
              <a:spLocks noChangeArrowheads="1"/>
            </p:cNvSpPr>
            <p:nvPr/>
          </p:nvSpPr>
          <p:spPr bwMode="auto">
            <a:xfrm rot="18900000">
              <a:off x="2679" y="3634"/>
              <a:ext cx="34" cy="11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6" name="Freeform 30"/>
            <p:cNvSpPr>
              <a:spLocks/>
            </p:cNvSpPr>
            <p:nvPr/>
          </p:nvSpPr>
          <p:spPr bwMode="auto">
            <a:xfrm>
              <a:off x="2383" y="3578"/>
              <a:ext cx="144" cy="172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28"/>
                </a:cxn>
                <a:cxn ang="0">
                  <a:pos x="58" y="0"/>
                </a:cxn>
                <a:cxn ang="0">
                  <a:pos x="86" y="28"/>
                </a:cxn>
                <a:cxn ang="0">
                  <a:pos x="58" y="57"/>
                </a:cxn>
                <a:cxn ang="0">
                  <a:pos x="143" y="141"/>
                </a:cxn>
                <a:cxn ang="0">
                  <a:pos x="113" y="171"/>
                </a:cxn>
                <a:cxn ang="0">
                  <a:pos x="0" y="58"/>
                </a:cxn>
              </a:cxnLst>
              <a:rect l="0" t="0" r="r" b="b"/>
              <a:pathLst>
                <a:path w="144" h="172">
                  <a:moveTo>
                    <a:pt x="0" y="58"/>
                  </a:moveTo>
                  <a:lnTo>
                    <a:pt x="30" y="28"/>
                  </a:lnTo>
                  <a:lnTo>
                    <a:pt x="58" y="0"/>
                  </a:lnTo>
                  <a:lnTo>
                    <a:pt x="86" y="28"/>
                  </a:lnTo>
                  <a:lnTo>
                    <a:pt x="58" y="57"/>
                  </a:lnTo>
                  <a:lnTo>
                    <a:pt x="143" y="141"/>
                  </a:lnTo>
                  <a:lnTo>
                    <a:pt x="113" y="171"/>
                  </a:lnTo>
                  <a:lnTo>
                    <a:pt x="0" y="5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7" name="Freeform 31"/>
            <p:cNvSpPr>
              <a:spLocks/>
            </p:cNvSpPr>
            <p:nvPr/>
          </p:nvSpPr>
          <p:spPr bwMode="auto">
            <a:xfrm>
              <a:off x="2383" y="3578"/>
              <a:ext cx="144" cy="172"/>
            </a:xfrm>
            <a:custGeom>
              <a:avLst/>
              <a:gdLst/>
              <a:ahLst/>
              <a:cxnLst>
                <a:cxn ang="0">
                  <a:pos x="0" y="58"/>
                </a:cxn>
                <a:cxn ang="0">
                  <a:pos x="30" y="28"/>
                </a:cxn>
                <a:cxn ang="0">
                  <a:pos x="58" y="0"/>
                </a:cxn>
                <a:cxn ang="0">
                  <a:pos x="86" y="28"/>
                </a:cxn>
                <a:cxn ang="0">
                  <a:pos x="58" y="57"/>
                </a:cxn>
                <a:cxn ang="0">
                  <a:pos x="143" y="141"/>
                </a:cxn>
                <a:cxn ang="0">
                  <a:pos x="113" y="171"/>
                </a:cxn>
                <a:cxn ang="0">
                  <a:pos x="0" y="58"/>
                </a:cxn>
              </a:cxnLst>
              <a:rect l="0" t="0" r="r" b="b"/>
              <a:pathLst>
                <a:path w="144" h="172">
                  <a:moveTo>
                    <a:pt x="0" y="58"/>
                  </a:moveTo>
                  <a:lnTo>
                    <a:pt x="30" y="28"/>
                  </a:lnTo>
                  <a:lnTo>
                    <a:pt x="58" y="0"/>
                  </a:lnTo>
                  <a:lnTo>
                    <a:pt x="86" y="28"/>
                  </a:lnTo>
                  <a:lnTo>
                    <a:pt x="58" y="57"/>
                  </a:lnTo>
                  <a:lnTo>
                    <a:pt x="143" y="141"/>
                  </a:lnTo>
                  <a:lnTo>
                    <a:pt x="113" y="171"/>
                  </a:lnTo>
                  <a:lnTo>
                    <a:pt x="0" y="58"/>
                  </a:lnTo>
                </a:path>
              </a:pathLst>
            </a:custGeom>
            <a:solidFill>
              <a:srgbClr val="FFCC00"/>
            </a:solidFill>
            <a:ln w="12700" cap="rnd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8" name="Rectangle 32"/>
            <p:cNvSpPr>
              <a:spLocks noChangeArrowheads="1"/>
            </p:cNvSpPr>
            <p:nvPr/>
          </p:nvSpPr>
          <p:spPr bwMode="auto">
            <a:xfrm rot="18900000">
              <a:off x="2454" y="3517"/>
              <a:ext cx="40" cy="136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69" name="Rectangle 33"/>
            <p:cNvSpPr>
              <a:spLocks noChangeArrowheads="1"/>
            </p:cNvSpPr>
            <p:nvPr/>
          </p:nvSpPr>
          <p:spPr bwMode="auto">
            <a:xfrm rot="18900000">
              <a:off x="2457" y="3520"/>
              <a:ext cx="34" cy="13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70" name="Rectangle 34"/>
            <p:cNvSpPr>
              <a:spLocks noChangeArrowheads="1"/>
            </p:cNvSpPr>
            <p:nvPr/>
          </p:nvSpPr>
          <p:spPr bwMode="auto">
            <a:xfrm rot="18900000">
              <a:off x="2467" y="3615"/>
              <a:ext cx="118" cy="40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  <p:sp>
          <p:nvSpPr>
            <p:cNvPr id="14371" name="Rectangle 35"/>
            <p:cNvSpPr>
              <a:spLocks noChangeArrowheads="1"/>
            </p:cNvSpPr>
            <p:nvPr/>
          </p:nvSpPr>
          <p:spPr bwMode="auto">
            <a:xfrm rot="18900000">
              <a:off x="2469" y="3618"/>
              <a:ext cx="114" cy="34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 rtl="0" fontAlgn="base">
                <a:spcBef>
                  <a:spcPct val="0"/>
                </a:spcBef>
                <a:spcAft>
                  <a:spcPct val="0"/>
                </a:spcAft>
              </a:pPr>
              <a:endParaRPr lang="en-US" kern="1200">
                <a:solidFill>
                  <a:srgbClr val="000000"/>
                </a:solidFill>
                <a:latin typeface="Arial" charset="0"/>
                <a:ea typeface="+mn-ea"/>
                <a:cs typeface="Arial"/>
              </a:endParaRPr>
            </a:p>
          </p:txBody>
        </p:sp>
      </p:grpSp>
      <p:sp>
        <p:nvSpPr>
          <p:cNvPr id="14372" name="Rectangle 36"/>
          <p:cNvSpPr>
            <a:spLocks noChangeArrowheads="1"/>
          </p:cNvSpPr>
          <p:nvPr/>
        </p:nvSpPr>
        <p:spPr bwMode="auto">
          <a:xfrm>
            <a:off x="7226300" y="6569075"/>
            <a:ext cx="1890713" cy="2714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kern="1200">
                <a:solidFill>
                  <a:srgbClr val="FFFFFF"/>
                </a:solidFill>
                <a:latin typeface="Times New Roman" pitchFamily="18" charset="0"/>
                <a:ea typeface="+mn-ea"/>
                <a:cs typeface="Arial"/>
              </a:rPr>
              <a:t>World Resources Institute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Georgia" pitchFamily="18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j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·"/>
        <a:defRPr sz="2000" i="1">
          <a:solidFill>
            <a:schemeClr val="tx1"/>
          </a:solidFill>
          <a:latin typeface="+mj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/>
          <p:cNvSpPr>
            <a:spLocks noChangeArrowheads="1"/>
          </p:cNvSpPr>
          <p:nvPr/>
        </p:nvSpPr>
        <p:spPr bwMode="auto">
          <a:xfrm>
            <a:off x="0" y="6446838"/>
            <a:ext cx="9144000" cy="411162"/>
          </a:xfrm>
          <a:prstGeom prst="rect">
            <a:avLst/>
          </a:prstGeom>
          <a:solidFill>
            <a:srgbClr val="FFC758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l" rtl="0" fontAlgn="base">
              <a:spcBef>
                <a:spcPct val="20000"/>
              </a:spcBef>
              <a:spcAft>
                <a:spcPct val="0"/>
              </a:spcAft>
            </a:pPr>
            <a:endParaRPr lang="en-US" sz="1200" b="1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90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62200"/>
            <a:ext cx="8229600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133125" name="Picture 5" descr="wri-logo-142-h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38113" y="6521450"/>
            <a:ext cx="3190875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6C2598C3-738F-4545-B112-95EC79F94C6B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18439" name="Picture 7" descr="scrsvrWR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5943600"/>
            <a:ext cx="649288" cy="771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88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l" rtl="0" fontAlgn="base">
              <a:spcBef>
                <a:spcPct val="0"/>
              </a:spcBef>
              <a:spcAft>
                <a:spcPct val="0"/>
              </a:spcAft>
            </a:pPr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sp>
        <p:nvSpPr>
          <p:cNvPr id="288773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rtl="0" fontAlgn="base">
              <a:spcBef>
                <a:spcPct val="0"/>
              </a:spcBef>
              <a:spcAft>
                <a:spcPct val="0"/>
              </a:spcAft>
            </a:pPr>
            <a:fld id="{4AB73610-EC93-41D5-B49B-54F3988DFCBC}" type="slidenum">
              <a:rPr lang="en-US" kern="1200">
                <a:solidFill>
                  <a:srgbClr val="000000"/>
                </a:solidFill>
                <a:latin typeface="Arial" charset="0"/>
                <a:ea typeface="+mn-ea"/>
                <a:cs typeface="+mn-cs"/>
              </a:rPr>
              <a:pPr rtl="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kern="1200">
              <a:solidFill>
                <a:srgbClr val="000000"/>
              </a:solidFill>
              <a:latin typeface="Arial" charset="0"/>
              <a:ea typeface="+mn-ea"/>
              <a:cs typeface="+mn-cs"/>
            </a:endParaRPr>
          </a:p>
        </p:txBody>
      </p:sp>
      <p:pic>
        <p:nvPicPr>
          <p:cNvPr id="288774" name="Picture 6" descr="scrsvrWRI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001000" y="5943600"/>
            <a:ext cx="649288" cy="771525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8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mindy.selman@wri.org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352800"/>
          </a:xfrm>
        </p:spPr>
        <p:txBody>
          <a:bodyPr anchor="t"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Multistate Water Quality Trading Tool for the </a:t>
            </a:r>
            <a:b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Chesapeake Bay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Mindy Selman 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STAC</a:t>
            </a:r>
            <a:b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June 7, 2011</a:t>
            </a: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209800" y="2894012"/>
            <a:ext cx="4495800" cy="1588"/>
          </a:xfrm>
          <a:prstGeom prst="line">
            <a:avLst/>
          </a:prstGeom>
          <a:noFill/>
          <a:ln w="158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8" name="Picture 7" descr="pennsylvania-dairy-far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4343400"/>
            <a:ext cx="251853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4515205247_9667c85d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24600" y="4366127"/>
            <a:ext cx="2446262" cy="1653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utrophicationEutrophisationEutrophierung.jpg"/>
          <p:cNvPicPr>
            <a:picLocks noChangeAspect="1"/>
          </p:cNvPicPr>
          <p:nvPr/>
        </p:nvPicPr>
        <p:blipFill>
          <a:blip r:embed="rId3" cstate="print"/>
          <a:srcRect r="61179"/>
          <a:stretch>
            <a:fillRect/>
          </a:stretch>
        </p:blipFill>
        <p:spPr>
          <a:xfrm>
            <a:off x="0" y="0"/>
            <a:ext cx="4419601" cy="6477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304800"/>
            <a:ext cx="4572000" cy="914400"/>
          </a:xfrm>
        </p:spPr>
        <p:txBody>
          <a:bodyPr anchor="t"/>
          <a:lstStyle/>
          <a:p>
            <a:r>
              <a:rPr lang="en-US" sz="3200" dirty="0" smtClean="0">
                <a:solidFill>
                  <a:schemeClr val="bg1"/>
                </a:solidFill>
              </a:rPr>
              <a:t>Goal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47800"/>
            <a:ext cx="4419600" cy="4678363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bg1"/>
                </a:solidFill>
              </a:rPr>
              <a:t>Build a single multistate WQT platform (</a:t>
            </a:r>
            <a:r>
              <a:rPr lang="en-US" sz="2800" dirty="0" err="1" smtClean="0">
                <a:solidFill>
                  <a:schemeClr val="bg1"/>
                </a:solidFill>
              </a:rPr>
              <a:t>NutrietnNet</a:t>
            </a:r>
            <a:r>
              <a:rPr lang="en-US" sz="2800" dirty="0" smtClean="0">
                <a:solidFill>
                  <a:schemeClr val="bg1"/>
                </a:solidFill>
              </a:rPr>
              <a:t>) that will accommodate: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Interstate trading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Unique elements of state programs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"/>
            <a:ext cx="4038600" cy="5973763"/>
          </a:xfrm>
        </p:spPr>
        <p:txBody>
          <a:bodyPr anchor="ctr"/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72000" y="1066800"/>
            <a:ext cx="4114800" cy="1588"/>
          </a:xfrm>
          <a:prstGeom prst="line">
            <a:avLst/>
          </a:prstGeom>
          <a:noFill/>
          <a:ln w="158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" name="Picture 6" descr="4515205247_9667c85dde.jpg"/>
          <p:cNvPicPr>
            <a:picLocks noChangeAspect="1"/>
          </p:cNvPicPr>
          <p:nvPr/>
        </p:nvPicPr>
        <p:blipFill>
          <a:blip r:embed="rId4" cstate="print"/>
          <a:srcRect r="19767"/>
          <a:stretch>
            <a:fillRect/>
          </a:stretch>
        </p:blipFill>
        <p:spPr>
          <a:xfrm>
            <a:off x="0" y="2743200"/>
            <a:ext cx="4419600" cy="3723701"/>
          </a:xfrm>
          <a:prstGeom prst="rect">
            <a:avLst/>
          </a:prstGeom>
        </p:spPr>
      </p:pic>
      <p:pic>
        <p:nvPicPr>
          <p:cNvPr id="9" name="Picture 8" descr="ancaster manure storage_usda.jpg"/>
          <p:cNvPicPr>
            <a:picLocks noChangeAspect="1"/>
          </p:cNvPicPr>
          <p:nvPr/>
        </p:nvPicPr>
        <p:blipFill>
          <a:blip r:embed="rId5" cstate="print"/>
          <a:srcRect l="9677"/>
          <a:stretch>
            <a:fillRect/>
          </a:stretch>
        </p:blipFill>
        <p:spPr>
          <a:xfrm>
            <a:off x="0" y="0"/>
            <a:ext cx="44196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572000" cy="838200"/>
          </a:xfrm>
        </p:spPr>
        <p:txBody>
          <a:bodyPr anchor="t"/>
          <a:lstStyle/>
          <a:p>
            <a:r>
              <a:rPr lang="en-US" sz="3200" dirty="0" smtClean="0">
                <a:solidFill>
                  <a:schemeClr val="bg1"/>
                </a:solidFill>
              </a:rPr>
              <a:t>Benefits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47800"/>
            <a:ext cx="4419600" cy="4678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Align infrastructure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Facilitate trades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Standard basis for determining credits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Facilitate updates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"/>
            <a:ext cx="4038600" cy="5973763"/>
          </a:xfrm>
        </p:spPr>
        <p:txBody>
          <a:bodyPr anchor="ctr"/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72000" y="990600"/>
            <a:ext cx="4114800" cy="1588"/>
          </a:xfrm>
          <a:prstGeom prst="line">
            <a:avLst/>
          </a:prstGeom>
          <a:noFill/>
          <a:ln w="158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170" name="Picture 2" descr="http://farm5.static.flickr.com/4072/4523324559_fa26c7707e.jpg"/>
          <p:cNvPicPr>
            <a:picLocks noChangeAspect="1" noChangeArrowheads="1"/>
          </p:cNvPicPr>
          <p:nvPr/>
        </p:nvPicPr>
        <p:blipFill>
          <a:blip r:embed="rId3" cstate="print"/>
          <a:srcRect l="26163" r="25872" b="1163"/>
          <a:stretch>
            <a:fillRect/>
          </a:stretch>
        </p:blipFill>
        <p:spPr bwMode="auto">
          <a:xfrm>
            <a:off x="0" y="0"/>
            <a:ext cx="4191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572000" cy="838200"/>
          </a:xfrm>
        </p:spPr>
        <p:txBody>
          <a:bodyPr anchor="t"/>
          <a:lstStyle/>
          <a:p>
            <a:r>
              <a:rPr lang="en-US" sz="3200" dirty="0" smtClean="0">
                <a:solidFill>
                  <a:schemeClr val="bg1"/>
                </a:solidFill>
              </a:rPr>
              <a:t>Tool Components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1447800"/>
            <a:ext cx="4419600" cy="4678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Multistate registry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Marketplace</a:t>
            </a:r>
          </a:p>
          <a:p>
            <a:pPr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Farm Profit Calculator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Calculation tool that integrates NTT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Interactive farm-level mapping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"/>
            <a:ext cx="4038600" cy="5973763"/>
          </a:xfrm>
        </p:spPr>
        <p:txBody>
          <a:bodyPr anchor="ctr"/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72000" y="990600"/>
            <a:ext cx="4114800" cy="1588"/>
          </a:xfrm>
          <a:prstGeom prst="line">
            <a:avLst/>
          </a:prstGeom>
          <a:noFill/>
          <a:ln w="158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170" name="Picture 2" descr="http://farm5.static.flickr.com/4072/4523324559_fa26c7707e.jpg"/>
          <p:cNvPicPr>
            <a:picLocks noChangeAspect="1" noChangeArrowheads="1"/>
          </p:cNvPicPr>
          <p:nvPr/>
        </p:nvPicPr>
        <p:blipFill>
          <a:blip r:embed="rId3" cstate="print"/>
          <a:srcRect l="26163" r="25872" b="1163"/>
          <a:stretch>
            <a:fillRect/>
          </a:stretch>
        </p:blipFill>
        <p:spPr bwMode="auto">
          <a:xfrm>
            <a:off x="0" y="0"/>
            <a:ext cx="4191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114800" cy="914400"/>
          </a:xfrm>
        </p:spPr>
        <p:txBody>
          <a:bodyPr anchor="t"/>
          <a:lstStyle/>
          <a:p>
            <a:r>
              <a:rPr lang="en-US" sz="3200" dirty="0" smtClean="0">
                <a:solidFill>
                  <a:schemeClr val="bg1"/>
                </a:solidFill>
              </a:rPr>
              <a:t>Development Challenges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43400" y="1066800"/>
            <a:ext cx="4343400" cy="4800600"/>
          </a:xfrm>
        </p:spPr>
        <p:txBody>
          <a:bodyPr anchor="t"/>
          <a:lstStyle/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State programs in flux (WV and VA)</a:t>
            </a:r>
          </a:p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No state program (DE)</a:t>
            </a:r>
          </a:p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Accomodating</a:t>
            </a:r>
            <a:r>
              <a:rPr lang="en-US" sz="2400" dirty="0" smtClean="0">
                <a:solidFill>
                  <a:schemeClr val="bg1"/>
                </a:solidFill>
              </a:rPr>
              <a:t> different state approaches</a:t>
            </a:r>
          </a:p>
          <a:p>
            <a:pPr marL="971550" lvl="1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e.g. baseline (practice vs. performance)</a:t>
            </a:r>
          </a:p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Vision of Interstate trading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48200" y="1066800"/>
            <a:ext cx="3962400" cy="0"/>
          </a:xfrm>
          <a:prstGeom prst="line">
            <a:avLst/>
          </a:prstGeom>
          <a:noFill/>
          <a:ln w="158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122" name="Picture 2" descr="http://geology.com/nasa/chesapeake/chesapeake-bay-satellite-image.jpg"/>
          <p:cNvPicPr>
            <a:picLocks noChangeAspect="1" noChangeArrowheads="1"/>
          </p:cNvPicPr>
          <p:nvPr/>
        </p:nvPicPr>
        <p:blipFill>
          <a:blip r:embed="rId3" cstate="print"/>
          <a:srcRect b="15548"/>
          <a:stretch>
            <a:fillRect/>
          </a:stretch>
        </p:blipFill>
        <p:spPr bwMode="auto">
          <a:xfrm>
            <a:off x="-1" y="8238"/>
            <a:ext cx="4114801" cy="646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0" y="0"/>
            <a:ext cx="4114800" cy="914400"/>
          </a:xfrm>
        </p:spPr>
        <p:txBody>
          <a:bodyPr anchor="t"/>
          <a:lstStyle/>
          <a:p>
            <a:r>
              <a:rPr lang="en-US" sz="3200" dirty="0" smtClean="0">
                <a:solidFill>
                  <a:schemeClr val="bg1"/>
                </a:solidFill>
              </a:rPr>
              <a:t>Challenges to Reciprocity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0" y="1066800"/>
            <a:ext cx="4114800" cy="4800600"/>
          </a:xfrm>
        </p:spPr>
        <p:txBody>
          <a:bodyPr anchor="t"/>
          <a:lstStyle/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endParaRPr lang="en-US" sz="10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Trading ratios</a:t>
            </a:r>
          </a:p>
          <a:p>
            <a:pPr marL="514350" indent="-5143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Baselines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Stringency</a:t>
            </a:r>
          </a:p>
          <a:p>
            <a:pPr marL="971550" lvl="1" indent="-5143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Certification/Verification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800" dirty="0" smtClean="0">
              <a:solidFill>
                <a:schemeClr val="bg1"/>
              </a:solidFill>
            </a:endParaRP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Types of projects credited (e.g. manure export)</a:t>
            </a:r>
          </a:p>
          <a:p>
            <a:pPr marL="514350" indent="-514350">
              <a:spcBef>
                <a:spcPts val="0"/>
              </a:spcBef>
              <a:spcAft>
                <a:spcPts val="600"/>
              </a:spcAft>
              <a:buFont typeface="Arial" pitchFamily="34" charset="0"/>
              <a:buChar char="•"/>
            </a:pPr>
            <a:endParaRPr lang="en-US" sz="26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pPr marL="514350" indent="-514350">
              <a:spcAft>
                <a:spcPts val="1200"/>
              </a:spcAft>
            </a:pPr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648200" y="1066800"/>
            <a:ext cx="3962400" cy="0"/>
          </a:xfrm>
          <a:prstGeom prst="line">
            <a:avLst/>
          </a:prstGeom>
          <a:noFill/>
          <a:ln w="158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5122" name="Picture 2" descr="http://geology.com/nasa/chesapeake/chesapeake-bay-satellite-image.jpg"/>
          <p:cNvPicPr>
            <a:picLocks noChangeAspect="1" noChangeArrowheads="1"/>
          </p:cNvPicPr>
          <p:nvPr/>
        </p:nvPicPr>
        <p:blipFill>
          <a:blip r:embed="rId3" cstate="print"/>
          <a:srcRect b="15548"/>
          <a:stretch>
            <a:fillRect/>
          </a:stretch>
        </p:blipFill>
        <p:spPr bwMode="auto">
          <a:xfrm>
            <a:off x="-1" y="8238"/>
            <a:ext cx="4114801" cy="64687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9600" y="152400"/>
            <a:ext cx="4572000" cy="838200"/>
          </a:xfrm>
        </p:spPr>
        <p:txBody>
          <a:bodyPr anchor="t"/>
          <a:lstStyle/>
          <a:p>
            <a:r>
              <a:rPr lang="en-US" sz="3200" dirty="0" smtClean="0">
                <a:solidFill>
                  <a:schemeClr val="bg1"/>
                </a:solidFill>
              </a:rPr>
              <a:t>Project Implications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67200" y="1447800"/>
            <a:ext cx="4648200" cy="467836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2800" dirty="0" smtClean="0">
                <a:solidFill>
                  <a:schemeClr val="bg1"/>
                </a:solidFill>
              </a:rPr>
              <a:t>Certainty programs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Use tool to assess baseline conditions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National NTT application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Ecosystem markets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400" dirty="0" smtClean="0">
                <a:solidFill>
                  <a:schemeClr val="bg1"/>
                </a:solidFill>
              </a:rPr>
              <a:t>Conservation programs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Ø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sz="2400" dirty="0" smtClean="0">
              <a:solidFill>
                <a:schemeClr val="bg1"/>
              </a:solidFill>
            </a:endParaRPr>
          </a:p>
          <a:p>
            <a:pPr lvl="1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  <a:p>
            <a:pPr>
              <a:buFont typeface="Arial" pitchFamily="34" charset="0"/>
              <a:buChar char="•"/>
            </a:pPr>
            <a:endParaRPr lang="en-US" dirty="0" smtClean="0">
              <a:solidFill>
                <a:schemeClr val="bg1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52400"/>
            <a:ext cx="4038600" cy="5973763"/>
          </a:xfrm>
        </p:spPr>
        <p:txBody>
          <a:bodyPr anchor="ctr"/>
          <a:lstStyle/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4572000" y="990600"/>
            <a:ext cx="4114800" cy="1588"/>
          </a:xfrm>
          <a:prstGeom prst="line">
            <a:avLst/>
          </a:prstGeom>
          <a:noFill/>
          <a:ln w="158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7170" name="Picture 2" descr="http://farm5.static.flickr.com/4072/4523324559_fa26c7707e.jpg"/>
          <p:cNvPicPr>
            <a:picLocks noChangeAspect="1" noChangeArrowheads="1"/>
          </p:cNvPicPr>
          <p:nvPr/>
        </p:nvPicPr>
        <p:blipFill>
          <a:blip r:embed="rId3" cstate="print"/>
          <a:srcRect l="26163" r="25872" b="1163"/>
          <a:stretch>
            <a:fillRect/>
          </a:stretch>
        </p:blipFill>
        <p:spPr bwMode="auto">
          <a:xfrm>
            <a:off x="0" y="0"/>
            <a:ext cx="4191000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3352800"/>
          </a:xfrm>
        </p:spPr>
        <p:txBody>
          <a:bodyPr anchor="t"/>
          <a:lstStyle/>
          <a:p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 You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Mindy Selman</a:t>
            </a:r>
            <a:b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mindy.selman@wri.org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286000" y="2132012"/>
            <a:ext cx="4495800" cy="1588"/>
          </a:xfrm>
          <a:prstGeom prst="line">
            <a:avLst/>
          </a:prstGeom>
          <a:noFill/>
          <a:ln w="15875" cap="flat" cmpd="sng" algn="ctr">
            <a:solidFill>
              <a:srgbClr val="FFC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32" name="Picture 31" descr="EutrophicationEutrophisationEutrophierun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3211321" y="4370832"/>
            <a:ext cx="2732279" cy="1572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pennsylvania-dairy-farm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4343400"/>
            <a:ext cx="2518535" cy="1676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4515205247_9667c85dd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24600" y="4366127"/>
            <a:ext cx="2446262" cy="1653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_MA PowerPoint Template">
  <a:themeElements>
    <a:clrScheme name="5_M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MA PowerPoint Template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M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MA PowerPoint Template">
  <a:themeElements>
    <a:clrScheme name="5_MA PowerPoint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MA PowerPoint Template">
      <a:majorFont>
        <a:latin typeface="Georgia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MA PowerPoint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 PowerPoint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 PowerPoint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 PowerPoint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 PowerPoint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 PowerPoint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 PowerPoint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4_WRI-142">
  <a:themeElements>
    <a:clrScheme name="4_WRI-14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4_WRI-14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noFill/>
        <a:ln w="15875" cap="flat" cmpd="sng" algn="ctr">
          <a:solidFill>
            <a:srgbClr val="FFC000"/>
          </a:solidFill>
          <a:prstDash val="dash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>
          <a:defRPr sz="1800" u="sng" dirty="0" smtClean="0"/>
        </a:defPPr>
      </a:lstStyle>
    </a:txDef>
  </a:objectDefaults>
  <a:extraClrSchemeLst>
    <a:extraClrScheme>
      <a:clrScheme name="4_WRI-14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RI-14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RI-14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RI-14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RI-14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WRI-14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RI-14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RI-14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RI-14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RI-14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RI-14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WRI-14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5_Default Design">
  <a:themeElements>
    <a:clrScheme name="5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5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5118</TotalTime>
  <Words>126</Words>
  <Application>Microsoft Office PowerPoint</Application>
  <PresentationFormat>On-screen Show (4:3)</PresentationFormat>
  <Paragraphs>58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5_MA PowerPoint Template</vt:lpstr>
      <vt:lpstr>6_MA PowerPoint Template</vt:lpstr>
      <vt:lpstr>4_WRI-142</vt:lpstr>
      <vt:lpstr>1_Default Design</vt:lpstr>
      <vt:lpstr>5_Default Design</vt:lpstr>
      <vt:lpstr> A Multistate Water Quality Trading Tool for the  Chesapeake Bay   Mindy Selman  STAC June 7, 2011</vt:lpstr>
      <vt:lpstr>Goal</vt:lpstr>
      <vt:lpstr>Benefits</vt:lpstr>
      <vt:lpstr>Tool Components</vt:lpstr>
      <vt:lpstr>Development Challenges</vt:lpstr>
      <vt:lpstr>Challenges to Reciprocity</vt:lpstr>
      <vt:lpstr>Project Implications</vt:lpstr>
      <vt:lpstr>  Thank You  Mindy Selman mindy.selman@wri.org 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Evan Branosky</dc:creator>
  <cp:lastModifiedBy>Mindy.Selman</cp:lastModifiedBy>
  <cp:revision>322</cp:revision>
  <dcterms:created xsi:type="dcterms:W3CDTF">2010-02-06T00:23:46Z</dcterms:created>
  <dcterms:modified xsi:type="dcterms:W3CDTF">2011-06-07T15:21:09Z</dcterms:modified>
</cp:coreProperties>
</file>