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4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594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D07C2-4BF0-407D-AEE9-E18A4D727996}" type="datetimeFigureOut">
              <a:rPr lang="en-US" smtClean="0"/>
              <a:pPr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14BA-8E2C-4FC3-8BC2-5CA65ADF94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SAV Restoration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6/7/2011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DRAFT FOR COMMITTEE REVIEW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Not for distribution or citation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Panel Members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Non-STAC </a:t>
            </a:r>
            <a:r>
              <a:rPr lang="en-US" b="1" dirty="0"/>
              <a:t>Members</a:t>
            </a:r>
            <a:endParaRPr lang="en-US" dirty="0"/>
          </a:p>
          <a:p>
            <a:pPr lvl="0"/>
            <a:r>
              <a:rPr lang="en-US" dirty="0"/>
              <a:t>Susan Bell, Department of Integrative Biology, University of South Florida</a:t>
            </a:r>
          </a:p>
          <a:p>
            <a:pPr lvl="0"/>
            <a:r>
              <a:rPr lang="en-US" dirty="0"/>
              <a:t>Mark Fonseca, National Ocean Service, NOAA</a:t>
            </a:r>
          </a:p>
          <a:p>
            <a:pPr lvl="0"/>
            <a:r>
              <a:rPr lang="en-US" dirty="0"/>
              <a:t>Ken Heck, Dauphin Island Sea Lab, University of South Alabama</a:t>
            </a:r>
          </a:p>
          <a:p>
            <a:pPr lvl="0"/>
            <a:r>
              <a:rPr lang="en-US" dirty="0"/>
              <a:t>Hilary </a:t>
            </a:r>
            <a:r>
              <a:rPr lang="en-US" dirty="0" err="1"/>
              <a:t>Neckles</a:t>
            </a:r>
            <a:r>
              <a:rPr lang="en-US" dirty="0"/>
              <a:t>, </a:t>
            </a:r>
            <a:r>
              <a:rPr lang="en-US" dirty="0" err="1"/>
              <a:t>Patuxent</a:t>
            </a:r>
            <a:r>
              <a:rPr lang="en-US" dirty="0"/>
              <a:t> Wildlife Research Center, USGS</a:t>
            </a:r>
          </a:p>
          <a:p>
            <a:pPr lvl="0"/>
            <a:r>
              <a:rPr lang="en-US" dirty="0"/>
              <a:t>Mike Smart, Research and Development Center, USACOE</a:t>
            </a:r>
          </a:p>
          <a:p>
            <a:pPr lvl="0"/>
            <a:r>
              <a:rPr lang="en-US" dirty="0"/>
              <a:t>Chris </a:t>
            </a:r>
            <a:r>
              <a:rPr lang="en-US" dirty="0" err="1"/>
              <a:t>Pickerell</a:t>
            </a:r>
            <a:r>
              <a:rPr lang="en-US" dirty="0"/>
              <a:t>, Cornell Cooperative Extension of Suffolk </a:t>
            </a:r>
            <a:r>
              <a:rPr lang="en-US" dirty="0" smtClean="0"/>
              <a:t>County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STAC Members: </a:t>
            </a:r>
            <a:endParaRPr lang="en-US" dirty="0" smtClean="0"/>
          </a:p>
          <a:p>
            <a:pPr lvl="0"/>
            <a:r>
              <a:rPr lang="en-US" dirty="0" smtClean="0"/>
              <a:t>Mark </a:t>
            </a:r>
            <a:r>
              <a:rPr lang="en-US" dirty="0" err="1" smtClean="0"/>
              <a:t>Luckenbach</a:t>
            </a:r>
            <a:r>
              <a:rPr lang="en-US" dirty="0" smtClean="0"/>
              <a:t>, Eastern Shore Laboratory, Virginia Institute of Marine Science</a:t>
            </a:r>
          </a:p>
          <a:p>
            <a:pPr lvl="0"/>
            <a:r>
              <a:rPr lang="en-US" dirty="0" smtClean="0"/>
              <a:t>Lisa Wainger, Chesapeake Biological Laboratory, University of Maryland</a:t>
            </a:r>
          </a:p>
          <a:p>
            <a:pPr lvl="0"/>
            <a:r>
              <a:rPr lang="en-US" dirty="0" smtClean="0"/>
              <a:t>Don Weller, Smithsonian Environmental Research Center, Smithsonian Institution</a:t>
            </a:r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charge – in a nutshell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Submerged aquatic vegetation (SAV) has declined dramatically in the Bay and worldwide</a:t>
            </a:r>
          </a:p>
          <a:p>
            <a:r>
              <a:rPr lang="en-US" dirty="0" smtClean="0"/>
              <a:t>Direct restoration is seen as a strategy for increasing SAV because of the potential to “kick-start” </a:t>
            </a:r>
            <a:r>
              <a:rPr lang="en-US" dirty="0" err="1" smtClean="0"/>
              <a:t>seagrass</a:t>
            </a:r>
            <a:r>
              <a:rPr lang="en-US" dirty="0" smtClean="0"/>
              <a:t> recovery by providing seed sources and enhancing recruitment   </a:t>
            </a:r>
          </a:p>
          <a:p>
            <a:r>
              <a:rPr lang="en-US" dirty="0" smtClean="0"/>
              <a:t>Past </a:t>
            </a:r>
            <a:r>
              <a:rPr lang="en-US" dirty="0"/>
              <a:t>SAV restoration has shown mixed results in terms of generating persistent beds and inducing new bed </a:t>
            </a:r>
            <a:r>
              <a:rPr lang="en-US" dirty="0" smtClean="0"/>
              <a:t>development </a:t>
            </a:r>
          </a:p>
          <a:p>
            <a:r>
              <a:rPr lang="en-US" b="1" i="1" dirty="0" smtClean="0"/>
              <a:t>Are current restoration techniques generating sufficient returns on investment? </a:t>
            </a:r>
            <a:endParaRPr lang="en-US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Review Approach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restoration success</a:t>
            </a:r>
          </a:p>
          <a:p>
            <a:pPr lvl="1"/>
            <a:r>
              <a:rPr lang="en-US" dirty="0" smtClean="0"/>
              <a:t>Operational success (progress towards 1000-acre goal)</a:t>
            </a:r>
          </a:p>
          <a:p>
            <a:pPr lvl="1"/>
            <a:r>
              <a:rPr lang="en-US" dirty="0" smtClean="0"/>
              <a:t>Functional success (persistence </a:t>
            </a:r>
            <a:r>
              <a:rPr lang="en-US" dirty="0"/>
              <a:t>and spread of planted beds and performance of SAV ecosystem </a:t>
            </a:r>
            <a:r>
              <a:rPr lang="en-US" dirty="0" smtClean="0"/>
              <a:t>functions)</a:t>
            </a:r>
          </a:p>
          <a:p>
            <a:pPr lvl="1"/>
            <a:r>
              <a:rPr lang="en-US" dirty="0" smtClean="0"/>
              <a:t>Programmatic success (knowledge gained towards achieving restoration goals and disseminated)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Evaluate program techniques</a:t>
            </a:r>
          </a:p>
          <a:p>
            <a:pPr lvl="1"/>
            <a:r>
              <a:rPr lang="en-US" dirty="0" smtClean="0"/>
              <a:t>How were sites chosen? </a:t>
            </a:r>
          </a:p>
          <a:p>
            <a:pPr lvl="1"/>
            <a:r>
              <a:rPr lang="en-US" dirty="0" smtClean="0"/>
              <a:t>Which planting techniques were used?</a:t>
            </a:r>
          </a:p>
          <a:p>
            <a:pPr lvl="1"/>
            <a:r>
              <a:rPr lang="en-US" dirty="0" smtClean="0"/>
              <a:t>Was adaptive management used?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Evaluate monitoring results</a:t>
            </a:r>
          </a:p>
          <a:p>
            <a:pPr lvl="1"/>
            <a:r>
              <a:rPr lang="en-US" dirty="0" smtClean="0"/>
              <a:t>Was monitoring adequate?</a:t>
            </a:r>
          </a:p>
          <a:p>
            <a:pPr lvl="1"/>
            <a:r>
              <a:rPr lang="en-US" dirty="0" smtClean="0"/>
              <a:t>Where </a:t>
            </a:r>
            <a:r>
              <a:rPr lang="en-US" dirty="0"/>
              <a:t>and when have viable beds been produced?</a:t>
            </a:r>
          </a:p>
          <a:p>
            <a:pPr lvl="1"/>
            <a:r>
              <a:rPr lang="en-US" dirty="0" smtClean="0"/>
              <a:t>Is there evidence that SAV beds have expanded beyond the immediate restoration site?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Evaluate barriers to and opportunities for successful restoration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Findings: Potential for restoration 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Work in the coastal bays clearly reveals  the program’s large scale SAV restoration techniques are viable for overcoming apparent recruitment limitation for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Zostera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marina</a:t>
            </a:r>
          </a:p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Program has developed the most successful eelgrass (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Z. marina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large scale restoration methods in history (esp. seed production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&amp;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planting methods)</a:t>
            </a:r>
          </a:p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Program received about 15% of funds estimated to be necessary to achieve 1000-acre goal and planted ~15% of goal = operational success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Findings: Barriers to </a:t>
            </a:r>
            <a:r>
              <a:rPr lang="en-US" dirty="0" smtClean="0"/>
              <a:t>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Widespread failure of SAV restoration in the Bay is not primarily a methodological, but an environmental limitation</a:t>
            </a:r>
          </a:p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Without water quality improvements, SAV restoration in the Bay proper is not yet a viable, large-scale alternative</a:t>
            </a:r>
          </a:p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 apparent failure of the site selection process to screen </a:t>
            </a:r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sites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unsuitable for eelgrass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survival contributed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significantly</a:t>
            </a:r>
            <a:r>
              <a:rPr kumimoji="0" lang="en-US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 restoration failure and signals an important research need</a:t>
            </a:r>
            <a:endParaRPr kumimoji="0" lang="en-US" b="0" i="0" u="none" cap="none" normalizeH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Findings:  Threats from climate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Rising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temperatures in the mid-Atlantic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are likely to make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shallow eelgrass beds extremely vulnerable to temperature stress</a:t>
            </a:r>
          </a:p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If continued,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such increasing temperatures alone will threaten eelgrass populations in Chesapeake Bay and make future attempts at eelgrass restoration difficult and risky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nly limited SAV restoration efforts in the Chesapeake Bay are warranted in areas of historical success</a:t>
            </a:r>
            <a:endParaRPr lang="en-US" dirty="0" smtClean="0"/>
          </a:p>
          <a:p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Site selection criteria need to be improved through full inclusion of the wide range of forecasting techniques available and quantitative and/or statistical evaluation of:</a:t>
            </a:r>
          </a:p>
          <a:p>
            <a:pPr lvl="1"/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Temperature</a:t>
            </a:r>
          </a:p>
          <a:p>
            <a:pPr lvl="1"/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Optical water quality criteria</a:t>
            </a:r>
          </a:p>
          <a:p>
            <a:pPr lvl="1"/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Sediment type</a:t>
            </a:r>
          </a:p>
          <a:p>
            <a:pPr lvl="1"/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Wave exposure</a:t>
            </a:r>
          </a:p>
          <a:p>
            <a:pPr lvl="1"/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Temporal dynamics of limiting factors</a:t>
            </a:r>
          </a:p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The program should test whether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understanding of multiple stressors, their interactions and their temporal sequencing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can be used to identify appropriate restoration sites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before undertaking</a:t>
            </a:r>
            <a:r>
              <a:rPr kumimoji="0" lang="en-US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further large-scale restoration efforts</a:t>
            </a:r>
          </a:p>
          <a:p>
            <a:r>
              <a:rPr lang="en-US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Other target SAV species should be considered and techniques developed for cultivation and propagation</a:t>
            </a:r>
            <a:endParaRPr kumimoji="0" lang="en-US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84</TotalTime>
  <Words>581</Words>
  <Application>Microsoft Office PowerPoint</Application>
  <PresentationFormat>On-screen Show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SAV Restoration Review</vt:lpstr>
      <vt:lpstr>Panel Members</vt:lpstr>
      <vt:lpstr>The charge – in a nutshell</vt:lpstr>
      <vt:lpstr>Review Approach</vt:lpstr>
      <vt:lpstr>Findings: Potential for restoration success</vt:lpstr>
      <vt:lpstr>Findings: Barriers to success</vt:lpstr>
      <vt:lpstr>Findings:  Threats from climate change</vt:lpstr>
      <vt:lpstr>Recommendations</vt:lpstr>
    </vt:vector>
  </TitlesOfParts>
  <Company>CBL/UMCES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 Restoration Review</dc:title>
  <dc:creator>LAW</dc:creator>
  <cp:lastModifiedBy>LAW</cp:lastModifiedBy>
  <cp:revision>21</cp:revision>
  <dcterms:created xsi:type="dcterms:W3CDTF">2011-06-06T22:57:34Z</dcterms:created>
  <dcterms:modified xsi:type="dcterms:W3CDTF">2011-06-07T16:56:40Z</dcterms:modified>
</cp:coreProperties>
</file>