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45" r:id="rId2"/>
    <p:sldId id="678" r:id="rId3"/>
    <p:sldId id="681" r:id="rId4"/>
    <p:sldId id="677" r:id="rId5"/>
    <p:sldId id="680" r:id="rId6"/>
    <p:sldId id="645" r:id="rId7"/>
    <p:sldId id="614" r:id="rId8"/>
    <p:sldId id="638" r:id="rId9"/>
    <p:sldId id="502" r:id="rId10"/>
    <p:sldId id="529" r:id="rId11"/>
    <p:sldId id="630" r:id="rId12"/>
    <p:sldId id="629" r:id="rId13"/>
    <p:sldId id="671" r:id="rId14"/>
    <p:sldId id="672" r:id="rId15"/>
    <p:sldId id="673" r:id="rId16"/>
    <p:sldId id="674" r:id="rId17"/>
    <p:sldId id="675" r:id="rId18"/>
    <p:sldId id="664" r:id="rId19"/>
    <p:sldId id="665" r:id="rId20"/>
    <p:sldId id="666" r:id="rId21"/>
    <p:sldId id="676" r:id="rId22"/>
    <p:sldId id="618" r:id="rId23"/>
    <p:sldId id="632" r:id="rId24"/>
    <p:sldId id="631" r:id="rId25"/>
    <p:sldId id="531" r:id="rId26"/>
    <p:sldId id="532" r:id="rId27"/>
    <p:sldId id="491" r:id="rId28"/>
    <p:sldId id="610" r:id="rId29"/>
    <p:sldId id="534" r:id="rId30"/>
    <p:sldId id="633" r:id="rId31"/>
    <p:sldId id="634" r:id="rId32"/>
    <p:sldId id="635" r:id="rId33"/>
    <p:sldId id="539" r:id="rId34"/>
    <p:sldId id="493" r:id="rId35"/>
    <p:sldId id="494" r:id="rId36"/>
    <p:sldId id="656" r:id="rId37"/>
    <p:sldId id="643" r:id="rId38"/>
    <p:sldId id="663" r:id="rId39"/>
    <p:sldId id="613" r:id="rId40"/>
    <p:sldId id="669" r:id="rId41"/>
    <p:sldId id="621" r:id="rId42"/>
    <p:sldId id="627" r:id="rId43"/>
    <p:sldId id="649" r:id="rId44"/>
    <p:sldId id="650" r:id="rId45"/>
    <p:sldId id="670" r:id="rId46"/>
    <p:sldId id="644" r:id="rId47"/>
    <p:sldId id="512" r:id="rId48"/>
    <p:sldId id="658" r:id="rId49"/>
    <p:sldId id="683" r:id="rId50"/>
    <p:sldId id="667" r:id="rId51"/>
    <p:sldId id="661" r:id="rId52"/>
    <p:sldId id="653" r:id="rId53"/>
    <p:sldId id="668" r:id="rId54"/>
    <p:sldId id="655" r:id="rId55"/>
    <p:sldId id="660" r:id="rId56"/>
    <p:sldId id="682"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CCFFFF"/>
    <a:srgbClr val="CC66FF"/>
    <a:srgbClr val="CC99FF"/>
    <a:srgbClr val="9999FF"/>
    <a:srgbClr val="FF66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27" autoAdjust="0"/>
    <p:restoredTop sz="94071" autoAdjust="0"/>
  </p:normalViewPr>
  <p:slideViewPr>
    <p:cSldViewPr>
      <p:cViewPr>
        <p:scale>
          <a:sx n="60" d="100"/>
          <a:sy n="60" d="100"/>
        </p:scale>
        <p:origin x="-768"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F1930F4-9211-42D8-A1B3-C6AB053082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48F61-7FFD-4579-9C4D-96A61EA59F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0102E4-0E29-40E7-BE8C-B9F8FF6F24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A7ADC7-320E-4370-B259-0D3FD0B141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4304F-A48A-41BE-A3FA-F7FD75290B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D6C331-CD84-47E4-BC71-37136E7EC9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3485E7-368B-493C-B0D1-EB0AF13DB7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1516E5-85D1-4811-B447-2A0C8FB811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546E1-EEC7-492D-80E6-B3C730BAFA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6C3C46-6406-4B46-AFE4-4AE7776080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E42464-AEFF-4180-812E-B78E7AC21E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4E5F8-4799-4DA2-AC42-7097D54AD2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DAB620C-45B6-4BA1-A418-0FB0CC4C17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w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838200" y="1905000"/>
            <a:ext cx="7467600" cy="1295400"/>
          </a:xfrm>
          <a:ln w="28575">
            <a:solidFill>
              <a:schemeClr val="accent2"/>
            </a:solidFill>
          </a:ln>
        </p:spPr>
        <p:txBody>
          <a:bodyPr/>
          <a:lstStyle/>
          <a:p>
            <a:pPr eaLnBrk="1" hangingPunct="1">
              <a:lnSpc>
                <a:spcPct val="80000"/>
              </a:lnSpc>
            </a:pPr>
            <a:endParaRPr lang="en-US" sz="2400" b="1" i="1" smtClean="0"/>
          </a:p>
          <a:p>
            <a:pPr eaLnBrk="1" hangingPunct="1">
              <a:lnSpc>
                <a:spcPct val="80000"/>
              </a:lnSpc>
            </a:pPr>
            <a:r>
              <a:rPr lang="en-US" sz="2400" b="1" i="1" smtClean="0"/>
              <a:t>Greenhouse Gas Emissions from Shale Gas:  Is this a “Clean” Fuel?</a:t>
            </a:r>
          </a:p>
          <a:p>
            <a:pPr eaLnBrk="1" hangingPunct="1">
              <a:lnSpc>
                <a:spcPct val="80000"/>
              </a:lnSpc>
            </a:pPr>
            <a:endParaRPr lang="en-US" sz="2400" b="1" smtClean="0">
              <a:solidFill>
                <a:schemeClr val="accent2"/>
              </a:solidFill>
              <a:latin typeface="Times New Roman" pitchFamily="18" charset="0"/>
            </a:endParaRPr>
          </a:p>
          <a:p>
            <a:pPr eaLnBrk="1" hangingPunct="1">
              <a:lnSpc>
                <a:spcPct val="80000"/>
              </a:lnSpc>
            </a:pPr>
            <a:endParaRPr lang="en-US" sz="2400" b="1" smtClean="0">
              <a:solidFill>
                <a:schemeClr val="accent2"/>
              </a:solidFill>
              <a:latin typeface="Times New Roman" pitchFamily="18" charset="0"/>
            </a:endParaRPr>
          </a:p>
          <a:p>
            <a:pPr eaLnBrk="1" hangingPunct="1">
              <a:lnSpc>
                <a:spcPct val="80000"/>
              </a:lnSpc>
            </a:pPr>
            <a:endParaRPr lang="en-US" sz="1400" b="1" smtClean="0">
              <a:solidFill>
                <a:schemeClr val="accent2"/>
              </a:solidFill>
              <a:latin typeface="Times New Roman" pitchFamily="18" charset="0"/>
            </a:endParaRPr>
          </a:p>
        </p:txBody>
      </p:sp>
      <p:pic>
        <p:nvPicPr>
          <p:cNvPr id="2051" name="Picture 5" descr="cals_2color"/>
          <p:cNvPicPr>
            <a:picLocks noChangeAspect="1" noChangeArrowheads="1"/>
          </p:cNvPicPr>
          <p:nvPr/>
        </p:nvPicPr>
        <p:blipFill>
          <a:blip r:embed="rId2" cstate="print"/>
          <a:srcRect/>
          <a:stretch>
            <a:fillRect/>
          </a:stretch>
        </p:blipFill>
        <p:spPr bwMode="auto">
          <a:xfrm>
            <a:off x="304800" y="457200"/>
            <a:ext cx="3705225" cy="611188"/>
          </a:xfrm>
          <a:prstGeom prst="rect">
            <a:avLst/>
          </a:prstGeom>
          <a:noFill/>
          <a:ln w="9525">
            <a:solidFill>
              <a:schemeClr val="accent2"/>
            </a:solidFill>
            <a:miter lim="800000"/>
            <a:headEnd/>
            <a:tailEnd/>
          </a:ln>
        </p:spPr>
      </p:pic>
      <p:sp>
        <p:nvSpPr>
          <p:cNvPr id="2052" name="Text Box 4"/>
          <p:cNvSpPr txBox="1">
            <a:spLocks noChangeArrowheads="1"/>
          </p:cNvSpPr>
          <p:nvPr/>
        </p:nvSpPr>
        <p:spPr bwMode="auto">
          <a:xfrm>
            <a:off x="4191000" y="3581400"/>
            <a:ext cx="4724400" cy="2259013"/>
          </a:xfrm>
          <a:prstGeom prst="rect">
            <a:avLst/>
          </a:prstGeom>
          <a:noFill/>
          <a:ln w="9525">
            <a:noFill/>
            <a:miter lim="800000"/>
            <a:headEnd/>
            <a:tailEnd/>
          </a:ln>
        </p:spPr>
        <p:txBody>
          <a:bodyPr>
            <a:spAutoFit/>
          </a:bodyPr>
          <a:lstStyle/>
          <a:p>
            <a:r>
              <a:rPr lang="en-US" sz="2000" b="1">
                <a:solidFill>
                  <a:schemeClr val="accent2"/>
                </a:solidFill>
                <a:latin typeface="Times New Roman" pitchFamily="18" charset="0"/>
              </a:rPr>
              <a:t>Bob Howarth</a:t>
            </a:r>
          </a:p>
          <a:p>
            <a:r>
              <a:rPr lang="en-US" sz="1600" b="1">
                <a:solidFill>
                  <a:schemeClr val="accent2"/>
                </a:solidFill>
                <a:latin typeface="Times New Roman" pitchFamily="18" charset="0"/>
              </a:rPr>
              <a:t>Cornell University</a:t>
            </a:r>
          </a:p>
          <a:p>
            <a:endParaRPr lang="en-US" sz="1600" b="1">
              <a:solidFill>
                <a:schemeClr val="accent2"/>
              </a:solidFill>
              <a:latin typeface="Times New Roman" pitchFamily="18" charset="0"/>
            </a:endParaRPr>
          </a:p>
          <a:p>
            <a:r>
              <a:rPr lang="en-US" b="1">
                <a:solidFill>
                  <a:schemeClr val="accent2"/>
                </a:solidFill>
                <a:latin typeface="Times New Roman" pitchFamily="18" charset="0"/>
              </a:rPr>
              <a:t>Scientific &amp; Technical Advisory Committee</a:t>
            </a:r>
          </a:p>
          <a:p>
            <a:r>
              <a:rPr lang="en-US" b="1">
                <a:solidFill>
                  <a:schemeClr val="accent2"/>
                </a:solidFill>
                <a:latin typeface="Times New Roman" pitchFamily="18" charset="0"/>
              </a:rPr>
              <a:t>Chesapeake Bay Program</a:t>
            </a:r>
          </a:p>
          <a:p>
            <a:r>
              <a:rPr lang="en-US" b="1">
                <a:solidFill>
                  <a:schemeClr val="accent2"/>
                </a:solidFill>
                <a:latin typeface="Times New Roman" pitchFamily="18" charset="0"/>
              </a:rPr>
              <a:t>Annapolis, MD</a:t>
            </a:r>
          </a:p>
          <a:p>
            <a:r>
              <a:rPr lang="en-US" b="1">
                <a:solidFill>
                  <a:schemeClr val="accent2"/>
                </a:solidFill>
                <a:latin typeface="Times New Roman" pitchFamily="18" charset="0"/>
              </a:rPr>
              <a:t>June 8, 2011</a:t>
            </a:r>
          </a:p>
          <a:p>
            <a:endParaRPr lang="en-US" b="1">
              <a:solidFill>
                <a:schemeClr val="accent2"/>
              </a:solidFill>
              <a:latin typeface="Times New Roman" pitchFamily="18" charset="0"/>
            </a:endParaRPr>
          </a:p>
        </p:txBody>
      </p:sp>
      <p:pic>
        <p:nvPicPr>
          <p:cNvPr id="2053" name="Picture 6"/>
          <p:cNvPicPr>
            <a:picLocks noChangeAspect="1" noChangeArrowheads="1"/>
          </p:cNvPicPr>
          <p:nvPr/>
        </p:nvPicPr>
        <p:blipFill>
          <a:blip r:embed="rId3" cstate="print"/>
          <a:srcRect/>
          <a:stretch>
            <a:fillRect/>
          </a:stretch>
        </p:blipFill>
        <p:spPr bwMode="auto">
          <a:xfrm>
            <a:off x="6781800" y="228600"/>
            <a:ext cx="2152650" cy="1443038"/>
          </a:xfrm>
          <a:prstGeom prst="rect">
            <a:avLst/>
          </a:prstGeom>
          <a:noFill/>
          <a:ln w="9525">
            <a:noFill/>
            <a:miter lim="800000"/>
            <a:headEnd/>
            <a:tailEnd/>
          </a:ln>
        </p:spPr>
      </p:pic>
      <p:pic>
        <p:nvPicPr>
          <p:cNvPr id="2054" name="Picture 7"/>
          <p:cNvPicPr>
            <a:picLocks noChangeAspect="1" noChangeArrowheads="1"/>
          </p:cNvPicPr>
          <p:nvPr/>
        </p:nvPicPr>
        <p:blipFill>
          <a:blip r:embed="rId4" cstate="print"/>
          <a:srcRect/>
          <a:stretch>
            <a:fillRect/>
          </a:stretch>
        </p:blipFill>
        <p:spPr bwMode="auto">
          <a:xfrm>
            <a:off x="381000" y="3429000"/>
            <a:ext cx="3619500" cy="2406650"/>
          </a:xfrm>
          <a:prstGeom prst="rect">
            <a:avLst/>
          </a:prstGeom>
          <a:noFill/>
          <a:ln w="9525">
            <a:noFill/>
            <a:miter lim="800000"/>
            <a:headEnd/>
            <a:tailEnd/>
          </a:ln>
        </p:spPr>
      </p:pic>
      <p:pic>
        <p:nvPicPr>
          <p:cNvPr id="2055" name="Picture 8"/>
          <p:cNvPicPr>
            <a:picLocks noChangeAspect="1" noChangeArrowheads="1"/>
          </p:cNvPicPr>
          <p:nvPr/>
        </p:nvPicPr>
        <p:blipFill>
          <a:blip r:embed="rId5" cstate="print"/>
          <a:srcRect/>
          <a:stretch>
            <a:fillRect/>
          </a:stretch>
        </p:blipFill>
        <p:spPr bwMode="auto">
          <a:xfrm>
            <a:off x="6400800" y="5324475"/>
            <a:ext cx="2514600" cy="1685925"/>
          </a:xfrm>
          <a:prstGeom prst="rect">
            <a:avLst/>
          </a:prstGeom>
          <a:noFill/>
          <a:ln w="9525">
            <a:solidFill>
              <a:schemeClr val="accent2"/>
            </a:solidFill>
            <a:miter lim="800000"/>
            <a:headEnd/>
            <a:tailEnd/>
          </a:ln>
        </p:spPr>
      </p:pic>
      <p:sp>
        <p:nvSpPr>
          <p:cNvPr id="2056" name="Rectangle 9"/>
          <p:cNvSpPr>
            <a:spLocks noChangeArrowheads="1"/>
          </p:cNvSpPr>
          <p:nvPr/>
        </p:nvSpPr>
        <p:spPr bwMode="auto">
          <a:xfrm>
            <a:off x="6096000" y="6515100"/>
            <a:ext cx="3048000" cy="685800"/>
          </a:xfrm>
          <a:prstGeom prst="rect">
            <a:avLst/>
          </a:prstGeom>
          <a:solidFill>
            <a:srgbClr val="FFFFCC"/>
          </a:solidFill>
          <a:ln w="9525">
            <a:noFill/>
            <a:miter lim="800000"/>
            <a:headEnd/>
            <a:tailEnd/>
          </a:ln>
        </p:spPr>
        <p:txBody>
          <a:bodyPr wrap="none" anchor="ctr"/>
          <a:lstStyle/>
          <a:p>
            <a:endParaRPr lang="en-US"/>
          </a:p>
        </p:txBody>
      </p:sp>
      <p:sp>
        <p:nvSpPr>
          <p:cNvPr id="2057" name="Line 10"/>
          <p:cNvSpPr>
            <a:spLocks noChangeShapeType="1"/>
          </p:cNvSpPr>
          <p:nvPr/>
        </p:nvSpPr>
        <p:spPr bwMode="auto">
          <a:xfrm>
            <a:off x="6400800" y="6400800"/>
            <a:ext cx="2514600" cy="0"/>
          </a:xfrm>
          <a:prstGeom prst="line">
            <a:avLst/>
          </a:prstGeom>
          <a:noFill/>
          <a:ln w="9525">
            <a:solidFill>
              <a:schemeClr val="accent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457200" y="274638"/>
            <a:ext cx="8229600" cy="1143000"/>
          </a:xfrm>
          <a:prstGeom prst="rect">
            <a:avLst/>
          </a:prstGeom>
          <a:noFill/>
          <a:ln w="9525">
            <a:solidFill>
              <a:schemeClr val="accent2"/>
            </a:solidFill>
            <a:miter lim="800000"/>
            <a:headEnd/>
            <a:tailEnd/>
          </a:ln>
        </p:spPr>
        <p:txBody>
          <a:bodyPr anchor="ctr"/>
          <a:lstStyle/>
          <a:p>
            <a:pPr algn="ctr" eaLnBrk="0" hangingPunct="0"/>
            <a:r>
              <a:rPr lang="en-US" sz="2800" b="1">
                <a:solidFill>
                  <a:schemeClr val="accent2"/>
                </a:solidFill>
                <a:latin typeface="Calibri" pitchFamily="34" charset="0"/>
              </a:rPr>
              <a:t>Methane emissions – the Achilles’ heel of shale gas</a:t>
            </a:r>
          </a:p>
        </p:txBody>
      </p:sp>
      <p:sp>
        <p:nvSpPr>
          <p:cNvPr id="7171" name="Text Box 6"/>
          <p:cNvSpPr txBox="1">
            <a:spLocks noChangeArrowheads="1"/>
          </p:cNvSpPr>
          <p:nvPr/>
        </p:nvSpPr>
        <p:spPr bwMode="auto">
          <a:xfrm>
            <a:off x="1066800" y="2209800"/>
            <a:ext cx="7635875" cy="3081338"/>
          </a:xfrm>
          <a:prstGeom prst="rect">
            <a:avLst/>
          </a:prstGeom>
          <a:noFill/>
          <a:ln w="9525">
            <a:noFill/>
            <a:miter lim="800000"/>
            <a:headEnd/>
            <a:tailEnd/>
          </a:ln>
        </p:spPr>
        <p:txBody>
          <a:bodyPr>
            <a:spAutoFit/>
          </a:bodyPr>
          <a:lstStyle/>
          <a:p>
            <a:pPr>
              <a:buFontTx/>
              <a:buChar char="•"/>
            </a:pPr>
            <a:r>
              <a:rPr lang="en-US" sz="2800" b="1">
                <a:solidFill>
                  <a:schemeClr val="accent2"/>
                </a:solidFill>
                <a:latin typeface="Calibri" pitchFamily="34" charset="0"/>
              </a:rPr>
              <a:t> Natural gas is mostly methane.</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Methane is 2</a:t>
            </a:r>
            <a:r>
              <a:rPr lang="en-US" sz="2800" b="1" baseline="30000">
                <a:solidFill>
                  <a:schemeClr val="accent2"/>
                </a:solidFill>
                <a:latin typeface="Calibri" pitchFamily="34" charset="0"/>
              </a:rPr>
              <a:t>nd</a:t>
            </a:r>
            <a:r>
              <a:rPr lang="en-US" sz="2800" b="1">
                <a:solidFill>
                  <a:schemeClr val="accent2"/>
                </a:solidFill>
                <a:latin typeface="Calibri" pitchFamily="34" charset="0"/>
              </a:rPr>
              <a:t> most important gas behind human-increased global warming.</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Methane is much more potent greenhouse gas than carbon dioxide, so even small leaks matter.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274638"/>
            <a:ext cx="8229600" cy="1143000"/>
          </a:xfrm>
          <a:prstGeom prst="rect">
            <a:avLst/>
          </a:prstGeom>
          <a:noFill/>
          <a:ln w="9525">
            <a:solidFill>
              <a:schemeClr val="accent2"/>
            </a:solidFill>
            <a:miter lim="800000"/>
            <a:headEnd/>
            <a:tailEnd/>
          </a:ln>
        </p:spPr>
        <p:txBody>
          <a:bodyPr anchor="ctr"/>
          <a:lstStyle/>
          <a:p>
            <a:pPr eaLnBrk="0" hangingPunct="0"/>
            <a:r>
              <a:rPr lang="en-US" sz="2800" b="1">
                <a:solidFill>
                  <a:schemeClr val="accent2"/>
                </a:solidFill>
                <a:latin typeface="Calibri" pitchFamily="34" charset="0"/>
              </a:rPr>
              <a:t>Methane is vented and leaked:</a:t>
            </a:r>
          </a:p>
        </p:txBody>
      </p:sp>
      <p:sp>
        <p:nvSpPr>
          <p:cNvPr id="8195" name="Text Box 3"/>
          <p:cNvSpPr txBox="1">
            <a:spLocks noChangeArrowheads="1"/>
          </p:cNvSpPr>
          <p:nvPr/>
        </p:nvSpPr>
        <p:spPr bwMode="auto">
          <a:xfrm>
            <a:off x="1066800" y="2209800"/>
            <a:ext cx="7635875" cy="3935413"/>
          </a:xfrm>
          <a:prstGeom prst="rect">
            <a:avLst/>
          </a:prstGeom>
          <a:noFill/>
          <a:ln w="9525">
            <a:noFill/>
            <a:miter lim="800000"/>
            <a:headEnd/>
            <a:tailEnd/>
          </a:ln>
        </p:spPr>
        <p:txBody>
          <a:bodyPr>
            <a:spAutoFit/>
          </a:bodyPr>
          <a:lstStyle/>
          <a:p>
            <a:pPr>
              <a:buFontTx/>
              <a:buChar char="•"/>
            </a:pPr>
            <a:r>
              <a:rPr lang="en-US" sz="2800" b="1">
                <a:solidFill>
                  <a:schemeClr val="accent2"/>
                </a:solidFill>
                <a:latin typeface="Calibri" pitchFamily="34" charset="0"/>
              </a:rPr>
              <a:t> during initial flow-back period</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routinely and continuously at the well site</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during liquid unloading</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during gas processing</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during transmission, storage, and distribution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54063" y="533400"/>
            <a:ext cx="7635875" cy="5643563"/>
          </a:xfrm>
          <a:prstGeom prst="rect">
            <a:avLst/>
          </a:prstGeom>
          <a:noFill/>
          <a:ln w="9525">
            <a:noFill/>
            <a:miter lim="800000"/>
            <a:headEnd/>
            <a:tailEnd/>
          </a:ln>
        </p:spPr>
        <p:txBody>
          <a:bodyPr>
            <a:spAutoFit/>
          </a:bodyPr>
          <a:lstStyle/>
          <a:p>
            <a:r>
              <a:rPr lang="en-US" sz="2800" b="1">
                <a:solidFill>
                  <a:schemeClr val="accent2"/>
                </a:solidFill>
                <a:latin typeface="Calibri" pitchFamily="34" charset="0"/>
              </a:rPr>
              <a:t> We used the best available data to estimate 	methane venting and leaks:</a:t>
            </a:r>
          </a:p>
          <a:p>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Peer-reviewed publications, when available.</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EPA report from November 30, 2010.</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GAO (2010) report.</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American Petroleum Institute (2009) report.</a:t>
            </a:r>
          </a:p>
          <a:p>
            <a:pPr>
              <a:buFontTx/>
              <a:buChar char="•"/>
            </a:pPr>
            <a:endParaRPr lang="en-US" sz="2800" b="1">
              <a:solidFill>
                <a:schemeClr val="accent2"/>
              </a:solidFill>
              <a:latin typeface="Calibri" pitchFamily="34" charset="0"/>
            </a:endParaRPr>
          </a:p>
          <a:p>
            <a:pPr>
              <a:buFontTx/>
              <a:buChar char="•"/>
            </a:pPr>
            <a:r>
              <a:rPr lang="en-US" sz="2800" b="1">
                <a:solidFill>
                  <a:schemeClr val="accent2"/>
                </a:solidFill>
                <a:latin typeface="Calibri" pitchFamily="34" charset="0"/>
              </a:rPr>
              <a:t> archived PowerPoint presentations from EPA	&amp; industry, financial disclosure reports,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304800" y="754063"/>
            <a:ext cx="8534400" cy="5346700"/>
          </a:xfrm>
          <a:prstGeom prst="rect">
            <a:avLst/>
          </a:prstGeom>
          <a:noFill/>
          <a:ln w="9525">
            <a:noFill/>
            <a:miter lim="800000"/>
            <a:headEnd/>
            <a:tailEnd/>
          </a:ln>
        </p:spPr>
        <p:txBody>
          <a:bodyPr anchor="ctr">
            <a:spAutoFit/>
          </a:bodyPr>
          <a:lstStyle/>
          <a:p>
            <a:pPr>
              <a:tabLst>
                <a:tab pos="914400" algn="l"/>
                <a:tab pos="1828800" algn="l"/>
                <a:tab pos="2743200" algn="l"/>
                <a:tab pos="3657600" algn="l"/>
              </a:tabLst>
            </a:pPr>
            <a:r>
              <a:rPr lang="en-US" sz="2000" b="1">
                <a:latin typeface="Calibri" pitchFamily="34" charset="0"/>
              </a:rPr>
              <a:t>Table 1.  Methane emissions from flow-back fluids and initial production rates for 5 unconventional wells.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Basin                     Methane                 Methane           Initial gas           Life-time          Flow-back </a:t>
            </a:r>
          </a:p>
          <a:p>
            <a:pPr>
              <a:tabLst>
                <a:tab pos="914400" algn="l"/>
                <a:tab pos="1828800" algn="l"/>
                <a:tab pos="2743200" algn="l"/>
                <a:tab pos="3657600" algn="l"/>
              </a:tabLst>
            </a:pPr>
            <a:r>
              <a:rPr lang="en-US" sz="1600" b="1">
                <a:latin typeface="Calibri" pitchFamily="34" charset="0"/>
              </a:rPr>
              <a:t>	     emission during        emission per       production        production        emissions</a:t>
            </a:r>
          </a:p>
          <a:p>
            <a:pPr>
              <a:tabLst>
                <a:tab pos="914400" algn="l"/>
                <a:tab pos="1828800" algn="l"/>
                <a:tab pos="2743200" algn="l"/>
                <a:tab pos="3657600" algn="l"/>
              </a:tabLst>
            </a:pPr>
            <a:r>
              <a:rPr lang="en-US" sz="1600" b="1">
                <a:latin typeface="Calibri" pitchFamily="34" charset="0"/>
              </a:rPr>
              <a:t>                             flow-back               day during           upon well           of well               as % of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a:t>
            </a:r>
            <a:r>
              <a:rPr lang="en-US" sz="1600" b="1">
                <a:latin typeface="Calibri" pitchFamily="34" charset="0"/>
              </a:rPr>
              <a:t>)       	  flow-back             completion        (10</a:t>
            </a:r>
            <a:r>
              <a:rPr lang="en-US" sz="1600" b="1" baseline="30000">
                <a:latin typeface="Calibri" pitchFamily="34" charset="0"/>
              </a:rPr>
              <a:t>6</a:t>
            </a:r>
            <a:r>
              <a:rPr lang="en-US" sz="1600" b="1">
                <a:latin typeface="Calibri" pitchFamily="34" charset="0"/>
              </a:rPr>
              <a:t> m</a:t>
            </a:r>
            <a:r>
              <a:rPr lang="en-US" sz="1600" b="1" baseline="30000">
                <a:latin typeface="Calibri" pitchFamily="34" charset="0"/>
              </a:rPr>
              <a:t>3</a:t>
            </a:r>
            <a:r>
              <a:rPr lang="en-US" sz="1600" b="1">
                <a:latin typeface="Calibri" pitchFamily="34" charset="0"/>
              </a:rPr>
              <a:t>)             life-time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production</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Haynesville  (LA)       6,800	         680	               640	       210	               3.2%</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Barnett (TX)                  370	           41 	                 37	          35	               1.1%</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Piceance (CO)               710	          79	                57	          55	               1.3%</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Uinta (UT)	                    255                       51	                42	          40	                0.6%</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Den-Jules (CO)             140 	          12	                11	            ?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_______________________________________________________________________________</a:t>
            </a:r>
          </a:p>
        </p:txBody>
      </p:sp>
      <p:sp>
        <p:nvSpPr>
          <p:cNvPr id="72707" name="Text Box 5"/>
          <p:cNvSpPr txBox="1">
            <a:spLocks noChangeArrowheads="1"/>
          </p:cNvSpPr>
          <p:nvPr/>
        </p:nvSpPr>
        <p:spPr bwMode="auto">
          <a:xfrm>
            <a:off x="6172200" y="6248400"/>
            <a:ext cx="2317750" cy="366713"/>
          </a:xfrm>
          <a:prstGeom prst="rect">
            <a:avLst/>
          </a:prstGeom>
          <a:noFill/>
          <a:ln w="9525">
            <a:noFill/>
            <a:miter lim="800000"/>
            <a:headEnd/>
            <a:tailEnd/>
          </a:ln>
        </p:spPr>
        <p:txBody>
          <a:bodyPr wrap="none">
            <a:spAutoFit/>
          </a:bodyPr>
          <a:lstStyle/>
          <a:p>
            <a:r>
              <a:rPr lang="en-US"/>
              <a:t>(Howarth et al.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304800" y="754063"/>
            <a:ext cx="8534400" cy="5346700"/>
          </a:xfrm>
          <a:prstGeom prst="rect">
            <a:avLst/>
          </a:prstGeom>
          <a:noFill/>
          <a:ln w="9525">
            <a:noFill/>
            <a:miter lim="800000"/>
            <a:headEnd/>
            <a:tailEnd/>
          </a:ln>
        </p:spPr>
        <p:txBody>
          <a:bodyPr anchor="ctr">
            <a:spAutoFit/>
          </a:bodyPr>
          <a:lstStyle/>
          <a:p>
            <a:pPr>
              <a:tabLst>
                <a:tab pos="914400" algn="l"/>
                <a:tab pos="1828800" algn="l"/>
                <a:tab pos="2743200" algn="l"/>
                <a:tab pos="3657600" algn="l"/>
              </a:tabLst>
            </a:pPr>
            <a:r>
              <a:rPr lang="en-US" sz="2000" b="1">
                <a:latin typeface="Calibri" pitchFamily="34" charset="0"/>
              </a:rPr>
              <a:t>Table 1.  Methane emissions from flow-back fluids and initial production rates for 5 unconventional wells.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Basin                     Methane                 Methane           Initial gas           Life-time          Flow-back </a:t>
            </a:r>
          </a:p>
          <a:p>
            <a:pPr>
              <a:tabLst>
                <a:tab pos="914400" algn="l"/>
                <a:tab pos="1828800" algn="l"/>
                <a:tab pos="2743200" algn="l"/>
                <a:tab pos="3657600" algn="l"/>
              </a:tabLst>
            </a:pPr>
            <a:r>
              <a:rPr lang="en-US" sz="1600" b="1">
                <a:latin typeface="Calibri" pitchFamily="34" charset="0"/>
              </a:rPr>
              <a:t>	     emission during        emission per       production        production        emissions</a:t>
            </a:r>
          </a:p>
          <a:p>
            <a:pPr>
              <a:tabLst>
                <a:tab pos="914400" algn="l"/>
                <a:tab pos="1828800" algn="l"/>
                <a:tab pos="2743200" algn="l"/>
                <a:tab pos="3657600" algn="l"/>
              </a:tabLst>
            </a:pPr>
            <a:r>
              <a:rPr lang="en-US" sz="1600" b="1">
                <a:latin typeface="Calibri" pitchFamily="34" charset="0"/>
              </a:rPr>
              <a:t>                             flow-back               day during           upon well           of well               as % of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a:t>
            </a:r>
            <a:r>
              <a:rPr lang="en-US" sz="1600" b="1">
                <a:latin typeface="Calibri" pitchFamily="34" charset="0"/>
              </a:rPr>
              <a:t>)       	  flow-back             completion        (10</a:t>
            </a:r>
            <a:r>
              <a:rPr lang="en-US" sz="1600" b="1" baseline="30000">
                <a:latin typeface="Calibri" pitchFamily="34" charset="0"/>
              </a:rPr>
              <a:t>6</a:t>
            </a:r>
            <a:r>
              <a:rPr lang="en-US" sz="1600" b="1">
                <a:latin typeface="Calibri" pitchFamily="34" charset="0"/>
              </a:rPr>
              <a:t> m</a:t>
            </a:r>
            <a:r>
              <a:rPr lang="en-US" sz="1600" b="1" baseline="30000">
                <a:latin typeface="Calibri" pitchFamily="34" charset="0"/>
              </a:rPr>
              <a:t>3</a:t>
            </a:r>
            <a:r>
              <a:rPr lang="en-US" sz="1600" b="1">
                <a:latin typeface="Calibri" pitchFamily="34" charset="0"/>
              </a:rPr>
              <a:t>)             life-time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production</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Haynesville  (LA)       6,800	         680	               640	       210	               3.2%</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Barnett (TX)                  370	           41 	                 37	          35	               1.1%</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Piceance (CO)               710	          79	                57	          55	               1.3%</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Uinta (UT)	                    255                       51	                42	          40	                0.6%</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Den-Jules (CO)             140 	          12	                11	            ?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_______________________________________________________________________________</a:t>
            </a:r>
          </a:p>
        </p:txBody>
      </p:sp>
      <p:sp>
        <p:nvSpPr>
          <p:cNvPr id="73731" name="Text Box 5"/>
          <p:cNvSpPr txBox="1">
            <a:spLocks noChangeArrowheads="1"/>
          </p:cNvSpPr>
          <p:nvPr/>
        </p:nvSpPr>
        <p:spPr bwMode="auto">
          <a:xfrm>
            <a:off x="6172200" y="6248400"/>
            <a:ext cx="2317750" cy="366713"/>
          </a:xfrm>
          <a:prstGeom prst="rect">
            <a:avLst/>
          </a:prstGeom>
          <a:noFill/>
          <a:ln w="9525">
            <a:noFill/>
            <a:miter lim="800000"/>
            <a:headEnd/>
            <a:tailEnd/>
          </a:ln>
        </p:spPr>
        <p:txBody>
          <a:bodyPr wrap="none">
            <a:spAutoFit/>
          </a:bodyPr>
          <a:lstStyle/>
          <a:p>
            <a:r>
              <a:rPr lang="en-US"/>
              <a:t>(Howarth et al. 2011)</a:t>
            </a:r>
          </a:p>
        </p:txBody>
      </p:sp>
      <p:sp>
        <p:nvSpPr>
          <p:cNvPr id="73732" name="Oval 4"/>
          <p:cNvSpPr>
            <a:spLocks noChangeArrowheads="1"/>
          </p:cNvSpPr>
          <p:nvPr/>
        </p:nvSpPr>
        <p:spPr bwMode="auto">
          <a:xfrm>
            <a:off x="2895600" y="1066800"/>
            <a:ext cx="3200400" cy="5372100"/>
          </a:xfrm>
          <a:prstGeom prst="ellipse">
            <a:avLst/>
          </a:prstGeom>
          <a:noFill/>
          <a:ln w="38100">
            <a:solidFill>
              <a:schemeClr val="tx1"/>
            </a:solidFill>
            <a:round/>
            <a:headEnd/>
            <a:tailEnd/>
          </a:ln>
        </p:spPr>
        <p:txBody>
          <a:bodyPr wrap="none" anchor="ctr"/>
          <a:lstStyle/>
          <a:p>
            <a:pPr algn="ctr"/>
            <a:endParaRPr lang="en-US">
              <a:solidFill>
                <a:srgbClr val="FF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304800" y="754063"/>
            <a:ext cx="8534400" cy="5346700"/>
          </a:xfrm>
          <a:prstGeom prst="rect">
            <a:avLst/>
          </a:prstGeom>
          <a:noFill/>
          <a:ln w="9525">
            <a:noFill/>
            <a:miter lim="800000"/>
            <a:headEnd/>
            <a:tailEnd/>
          </a:ln>
        </p:spPr>
        <p:txBody>
          <a:bodyPr anchor="ctr">
            <a:spAutoFit/>
          </a:bodyPr>
          <a:lstStyle/>
          <a:p>
            <a:pPr>
              <a:tabLst>
                <a:tab pos="914400" algn="l"/>
                <a:tab pos="1828800" algn="l"/>
                <a:tab pos="2743200" algn="l"/>
                <a:tab pos="3657600" algn="l"/>
              </a:tabLst>
            </a:pPr>
            <a:r>
              <a:rPr lang="en-US" sz="2000" b="1">
                <a:latin typeface="Calibri" pitchFamily="34" charset="0"/>
              </a:rPr>
              <a:t>Table 1.  Methane emissions from flow-back fluids and initial production rates for 5 unconventional wells.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Basin                     Methane                 Methane           Initial gas           Life-time          Flow-back </a:t>
            </a:r>
          </a:p>
          <a:p>
            <a:pPr>
              <a:tabLst>
                <a:tab pos="914400" algn="l"/>
                <a:tab pos="1828800" algn="l"/>
                <a:tab pos="2743200" algn="l"/>
                <a:tab pos="3657600" algn="l"/>
              </a:tabLst>
            </a:pPr>
            <a:r>
              <a:rPr lang="en-US" sz="1600" b="1">
                <a:latin typeface="Calibri" pitchFamily="34" charset="0"/>
              </a:rPr>
              <a:t>	     emission during        emission per       production        production        emissions</a:t>
            </a:r>
          </a:p>
          <a:p>
            <a:pPr>
              <a:tabLst>
                <a:tab pos="914400" algn="l"/>
                <a:tab pos="1828800" algn="l"/>
                <a:tab pos="2743200" algn="l"/>
                <a:tab pos="3657600" algn="l"/>
              </a:tabLst>
            </a:pPr>
            <a:r>
              <a:rPr lang="en-US" sz="1600" b="1">
                <a:latin typeface="Calibri" pitchFamily="34" charset="0"/>
              </a:rPr>
              <a:t>                             flow-back               day during           upon well           of well               as % of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a:t>
            </a:r>
            <a:r>
              <a:rPr lang="en-US" sz="1600" b="1">
                <a:latin typeface="Calibri" pitchFamily="34" charset="0"/>
              </a:rPr>
              <a:t>)       	  flow-back             completion        (10</a:t>
            </a:r>
            <a:r>
              <a:rPr lang="en-US" sz="1600" b="1" baseline="30000">
                <a:latin typeface="Calibri" pitchFamily="34" charset="0"/>
              </a:rPr>
              <a:t>6</a:t>
            </a:r>
            <a:r>
              <a:rPr lang="en-US" sz="1600" b="1">
                <a:latin typeface="Calibri" pitchFamily="34" charset="0"/>
              </a:rPr>
              <a:t> m</a:t>
            </a:r>
            <a:r>
              <a:rPr lang="en-US" sz="1600" b="1" baseline="30000">
                <a:latin typeface="Calibri" pitchFamily="34" charset="0"/>
              </a:rPr>
              <a:t>3</a:t>
            </a:r>
            <a:r>
              <a:rPr lang="en-US" sz="1600" b="1">
                <a:latin typeface="Calibri" pitchFamily="34" charset="0"/>
              </a:rPr>
              <a:t>)             life-time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(10</a:t>
            </a:r>
            <a:r>
              <a:rPr lang="en-US" sz="1600" b="1" baseline="30000">
                <a:latin typeface="Calibri" pitchFamily="34" charset="0"/>
              </a:rPr>
              <a:t>3</a:t>
            </a:r>
            <a:r>
              <a:rPr lang="en-US" sz="1600" b="1">
                <a:latin typeface="Calibri" pitchFamily="34" charset="0"/>
              </a:rPr>
              <a:t> m</a:t>
            </a:r>
            <a:r>
              <a:rPr lang="en-US" sz="1600" b="1" baseline="30000">
                <a:latin typeface="Calibri" pitchFamily="34" charset="0"/>
              </a:rPr>
              <a:t>3 </a:t>
            </a:r>
            <a:r>
              <a:rPr lang="en-US" sz="1600" b="1">
                <a:latin typeface="Calibri" pitchFamily="34" charset="0"/>
              </a:rPr>
              <a:t>d</a:t>
            </a:r>
            <a:r>
              <a:rPr lang="en-US" sz="1600" b="1" baseline="30000">
                <a:latin typeface="Calibri" pitchFamily="34" charset="0"/>
              </a:rPr>
              <a:t>-1</a:t>
            </a:r>
            <a:r>
              <a:rPr lang="en-US" sz="1600" b="1">
                <a:latin typeface="Calibri" pitchFamily="34" charset="0"/>
              </a:rPr>
              <a:t>) 	                           production</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Haynesville  (LA)       6,800	         680	               640	       210	               3.2%</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Barnett (TX)                  370	           41 	                 37	          35	               1.1%</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Piceance (CO)               710	          79	                57	          55	               1.3%</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Uinta (UT)	                    255                       51	                42	          40	                0.6%</a:t>
            </a:r>
          </a:p>
          <a:p>
            <a:pPr>
              <a:tabLst>
                <a:tab pos="914400" algn="l"/>
                <a:tab pos="1828800" algn="l"/>
                <a:tab pos="2743200" algn="l"/>
                <a:tab pos="3657600" algn="l"/>
              </a:tabLst>
            </a:pPr>
            <a:endParaRPr lang="en-US" sz="1600" b="1">
              <a:latin typeface="Calibri" pitchFamily="34" charset="0"/>
            </a:endParaRPr>
          </a:p>
          <a:p>
            <a:pPr>
              <a:tabLst>
                <a:tab pos="914400" algn="l"/>
                <a:tab pos="1828800" algn="l"/>
                <a:tab pos="2743200" algn="l"/>
                <a:tab pos="3657600" algn="l"/>
              </a:tabLst>
            </a:pPr>
            <a:r>
              <a:rPr lang="en-US" sz="1600" b="1">
                <a:latin typeface="Calibri" pitchFamily="34" charset="0"/>
              </a:rPr>
              <a:t>Den-Jules (CO)             140 	          12	                11	            ?	                   ?</a:t>
            </a:r>
          </a:p>
          <a:p>
            <a:pPr>
              <a:tabLst>
                <a:tab pos="914400" algn="l"/>
                <a:tab pos="1828800" algn="l"/>
                <a:tab pos="2743200" algn="l"/>
                <a:tab pos="3657600" algn="l"/>
              </a:tabLst>
            </a:pPr>
            <a:r>
              <a:rPr lang="en-US" sz="1600" b="1">
                <a:latin typeface="Calibri" pitchFamily="34" charset="0"/>
              </a:rPr>
              <a:t>_______________________________________________________________________________</a:t>
            </a:r>
          </a:p>
        </p:txBody>
      </p:sp>
      <p:sp>
        <p:nvSpPr>
          <p:cNvPr id="74755" name="Text Box 5"/>
          <p:cNvSpPr txBox="1">
            <a:spLocks noChangeArrowheads="1"/>
          </p:cNvSpPr>
          <p:nvPr/>
        </p:nvSpPr>
        <p:spPr bwMode="auto">
          <a:xfrm>
            <a:off x="6172200" y="6248400"/>
            <a:ext cx="2317750" cy="366713"/>
          </a:xfrm>
          <a:prstGeom prst="rect">
            <a:avLst/>
          </a:prstGeom>
          <a:noFill/>
          <a:ln w="9525">
            <a:noFill/>
            <a:miter lim="800000"/>
            <a:headEnd/>
            <a:tailEnd/>
          </a:ln>
        </p:spPr>
        <p:txBody>
          <a:bodyPr wrap="none">
            <a:spAutoFit/>
          </a:bodyPr>
          <a:lstStyle/>
          <a:p>
            <a:r>
              <a:rPr lang="en-US"/>
              <a:t>(Howarth et al. 2011)</a:t>
            </a:r>
          </a:p>
        </p:txBody>
      </p:sp>
      <p:sp>
        <p:nvSpPr>
          <p:cNvPr id="74756" name="Text Box 6"/>
          <p:cNvSpPr txBox="1">
            <a:spLocks noChangeArrowheads="1"/>
          </p:cNvSpPr>
          <p:nvPr/>
        </p:nvSpPr>
        <p:spPr bwMode="auto">
          <a:xfrm>
            <a:off x="381000" y="1524000"/>
            <a:ext cx="6324600" cy="2686050"/>
          </a:xfrm>
          <a:prstGeom prst="rect">
            <a:avLst/>
          </a:prstGeom>
          <a:solidFill>
            <a:srgbClr val="FFFFCC"/>
          </a:solidFill>
          <a:ln w="38100">
            <a:solidFill>
              <a:schemeClr val="accent2"/>
            </a:solidFill>
            <a:miter lim="800000"/>
            <a:headEnd/>
            <a:tailEnd/>
          </a:ln>
        </p:spPr>
        <p:txBody>
          <a:bodyPr>
            <a:spAutoFit/>
          </a:bodyPr>
          <a:lstStyle/>
          <a:p>
            <a:endParaRPr lang="en-US" sz="2400" b="1">
              <a:solidFill>
                <a:srgbClr val="0066FF"/>
              </a:solidFill>
              <a:latin typeface="Calibri" pitchFamily="34" charset="0"/>
            </a:endParaRPr>
          </a:p>
          <a:p>
            <a:r>
              <a:rPr lang="en-US" sz="2400" b="1">
                <a:solidFill>
                  <a:srgbClr val="0066FF"/>
                </a:solidFill>
                <a:latin typeface="Calibri" pitchFamily="34" charset="0"/>
              </a:rPr>
              <a:t>Limited data, poor documentation (Powerpoint slides from EPA workshops).</a:t>
            </a:r>
          </a:p>
          <a:p>
            <a:endParaRPr lang="en-US" sz="2400" b="1">
              <a:solidFill>
                <a:srgbClr val="0066FF"/>
              </a:solidFill>
              <a:latin typeface="Calibri" pitchFamily="34" charset="0"/>
            </a:endParaRPr>
          </a:p>
          <a:p>
            <a:r>
              <a:rPr lang="en-US" sz="2400" b="1">
                <a:solidFill>
                  <a:srgbClr val="0066FF"/>
                </a:solidFill>
                <a:latin typeface="Calibri" pitchFamily="34" charset="0"/>
              </a:rPr>
              <a:t>We have chosen to use the mean emission percentage of 1.6%</a:t>
            </a:r>
          </a:p>
          <a:p>
            <a:endParaRPr lang="en-US" sz="2400" b="1">
              <a:solidFill>
                <a:srgbClr val="0066FF"/>
              </a:solidFill>
              <a:latin typeface="Calibri" pitchFamily="34" charset="0"/>
            </a:endParaRPr>
          </a:p>
        </p:txBody>
      </p:sp>
      <p:sp>
        <p:nvSpPr>
          <p:cNvPr id="74757" name="Oval 7"/>
          <p:cNvSpPr>
            <a:spLocks noChangeArrowheads="1"/>
          </p:cNvSpPr>
          <p:nvPr/>
        </p:nvSpPr>
        <p:spPr bwMode="auto">
          <a:xfrm>
            <a:off x="7239000" y="3429000"/>
            <a:ext cx="1066800" cy="2057400"/>
          </a:xfrm>
          <a:prstGeom prst="ellipse">
            <a:avLst/>
          </a:prstGeom>
          <a:noFill/>
          <a:ln w="38100">
            <a:solidFill>
              <a:schemeClr val="accent2"/>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81000" y="381000"/>
            <a:ext cx="8382000" cy="990600"/>
          </a:xfrm>
        </p:spPr>
        <p:txBody>
          <a:bodyPr/>
          <a:lstStyle/>
          <a:p>
            <a:pPr algn="l" eaLnBrk="1" hangingPunct="1"/>
            <a:r>
              <a:rPr lang="en-US" sz="2400" b="1" u="sng" smtClean="0">
                <a:solidFill>
                  <a:schemeClr val="accent2"/>
                </a:solidFill>
                <a:latin typeface="Times New Roman" pitchFamily="18" charset="0"/>
              </a:rPr>
              <a:t>Sources of methane leaks </a:t>
            </a:r>
            <a:r>
              <a:rPr lang="en-US" sz="2000" b="1" u="sng" smtClean="0">
                <a:solidFill>
                  <a:schemeClr val="accent2"/>
                </a:solidFill>
                <a:latin typeface="Times New Roman" pitchFamily="18" charset="0"/>
              </a:rPr>
              <a:t>(as percentage of life-time total production):</a:t>
            </a: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1600" b="1" smtClean="0">
                <a:solidFill>
                  <a:schemeClr val="accent2"/>
                </a:solidFill>
                <a:latin typeface="Times New Roman" pitchFamily="18" charset="0"/>
              </a:rPr>
              <a:t>	</a:t>
            </a:r>
            <a:endParaRPr lang="en-US" sz="2400" b="1" smtClean="0">
              <a:solidFill>
                <a:schemeClr val="accent2"/>
              </a:solidFill>
              <a:latin typeface="Times New Roman" pitchFamily="18" charset="0"/>
            </a:endParaRPr>
          </a:p>
        </p:txBody>
      </p:sp>
      <p:sp>
        <p:nvSpPr>
          <p:cNvPr id="75779" name="Text Box 3"/>
          <p:cNvSpPr txBox="1">
            <a:spLocks noChangeArrowheads="1"/>
          </p:cNvSpPr>
          <p:nvPr/>
        </p:nvSpPr>
        <p:spPr bwMode="auto">
          <a:xfrm>
            <a:off x="4572000" y="1143000"/>
            <a:ext cx="3733800" cy="396875"/>
          </a:xfrm>
          <a:prstGeom prst="rect">
            <a:avLst/>
          </a:prstGeom>
          <a:noFill/>
          <a:ln w="9525">
            <a:noFill/>
            <a:miter lim="800000"/>
            <a:headEnd/>
            <a:tailEnd/>
          </a:ln>
        </p:spPr>
        <p:txBody>
          <a:bodyPr wrap="none">
            <a:spAutoFit/>
          </a:bodyPr>
          <a:lstStyle/>
          <a:p>
            <a:r>
              <a:rPr lang="en-US" sz="2000" u="sng">
                <a:latin typeface="Times New Roman" pitchFamily="18" charset="0"/>
              </a:rPr>
              <a:t>Conventional Gas	</a:t>
            </a:r>
            <a:r>
              <a:rPr lang="en-US" sz="2000">
                <a:latin typeface="Times New Roman" pitchFamily="18" charset="0"/>
              </a:rPr>
              <a:t>           </a:t>
            </a:r>
            <a:r>
              <a:rPr lang="en-US" sz="2000" u="sng">
                <a:latin typeface="Times New Roman" pitchFamily="18" charset="0"/>
              </a:rPr>
              <a:t>Shale Gas</a:t>
            </a:r>
          </a:p>
        </p:txBody>
      </p:sp>
      <p:sp>
        <p:nvSpPr>
          <p:cNvPr id="75780" name="Text Box 4"/>
          <p:cNvSpPr txBox="1">
            <a:spLocks noChangeArrowheads="1"/>
          </p:cNvSpPr>
          <p:nvPr/>
        </p:nvSpPr>
        <p:spPr bwMode="auto">
          <a:xfrm>
            <a:off x="593725" y="1614488"/>
            <a:ext cx="7367588" cy="396875"/>
          </a:xfrm>
          <a:prstGeom prst="rect">
            <a:avLst/>
          </a:prstGeom>
          <a:noFill/>
          <a:ln w="9525">
            <a:noFill/>
            <a:miter lim="800000"/>
            <a:headEnd/>
            <a:tailEnd/>
          </a:ln>
        </p:spPr>
        <p:txBody>
          <a:bodyPr wrap="none">
            <a:spAutoFit/>
          </a:bodyPr>
          <a:lstStyle/>
          <a:p>
            <a:r>
              <a:rPr lang="en-US" sz="2000">
                <a:latin typeface="Times New Roman" pitchFamily="18" charset="0"/>
              </a:rPr>
              <a:t>Initial drilling &amp; completion	              0.01%		    1.9%</a:t>
            </a:r>
          </a:p>
        </p:txBody>
      </p:sp>
      <p:sp>
        <p:nvSpPr>
          <p:cNvPr id="75781" name="Text Box 5"/>
          <p:cNvSpPr txBox="1">
            <a:spLocks noChangeArrowheads="1"/>
          </p:cNvSpPr>
          <p:nvPr/>
        </p:nvSpPr>
        <p:spPr bwMode="auto">
          <a:xfrm>
            <a:off x="1676400" y="3124200"/>
            <a:ext cx="6340475" cy="1216025"/>
          </a:xfrm>
          <a:prstGeom prst="rect">
            <a:avLst/>
          </a:prstGeom>
          <a:solidFill>
            <a:srgbClr val="FFFFCC"/>
          </a:solidFill>
          <a:ln w="28575">
            <a:solidFill>
              <a:schemeClr val="accent2"/>
            </a:solidFill>
            <a:miter lim="800000"/>
            <a:headEnd/>
            <a:tailEnd/>
          </a:ln>
        </p:spPr>
        <p:txBody>
          <a:bodyPr>
            <a:spAutoFit/>
          </a:bodyPr>
          <a:lstStyle/>
          <a:p>
            <a:r>
              <a:rPr lang="en-US" sz="2400">
                <a:solidFill>
                  <a:schemeClr val="accent2"/>
                </a:solidFill>
                <a:latin typeface="Calibri" pitchFamily="34" charset="0"/>
              </a:rPr>
              <a:t>1.6% from flow-back fluids, plus 0.3% from drill-out following hydraulic fracturing (0.6% equally likely, but we are being conservative).</a:t>
            </a:r>
          </a:p>
        </p:txBody>
      </p:sp>
      <p:sp>
        <p:nvSpPr>
          <p:cNvPr id="75782" name="Line 6"/>
          <p:cNvSpPr>
            <a:spLocks noChangeShapeType="1"/>
          </p:cNvSpPr>
          <p:nvPr/>
        </p:nvSpPr>
        <p:spPr bwMode="auto">
          <a:xfrm flipV="1">
            <a:off x="6858000" y="2133600"/>
            <a:ext cx="533400" cy="762000"/>
          </a:xfrm>
          <a:prstGeom prst="line">
            <a:avLst/>
          </a:prstGeom>
          <a:noFill/>
          <a:ln w="57150">
            <a:solidFill>
              <a:schemeClr val="accent2"/>
            </a:solidFill>
            <a:round/>
            <a:headEnd/>
            <a:tailEnd type="triangle" w="med" len="med"/>
          </a:ln>
        </p:spPr>
        <p:txBody>
          <a:bodyPr/>
          <a:lstStyle/>
          <a:p>
            <a:endParaRPr lang="en-US"/>
          </a:p>
        </p:txBody>
      </p:sp>
      <p:sp>
        <p:nvSpPr>
          <p:cNvPr id="75783" name="Text Box 7"/>
          <p:cNvSpPr txBox="1">
            <a:spLocks noChangeArrowheads="1"/>
          </p:cNvSpPr>
          <p:nvPr/>
        </p:nvSpPr>
        <p:spPr bwMode="auto">
          <a:xfrm>
            <a:off x="1295400" y="6019800"/>
            <a:ext cx="7308850" cy="366713"/>
          </a:xfrm>
          <a:prstGeom prst="rect">
            <a:avLst/>
          </a:prstGeom>
          <a:noFill/>
          <a:ln w="9525">
            <a:noFill/>
            <a:miter lim="800000"/>
            <a:headEnd/>
            <a:tailEnd/>
          </a:ln>
          <a:effectLst/>
        </p:spPr>
        <p:txBody>
          <a:bodyPr wrap="none">
            <a:spAutoFit/>
          </a:bodyPr>
          <a:lstStyle/>
          <a:p>
            <a:r>
              <a:rPr lang="en-US"/>
              <a:t>Source:  EPA (2010) plus numerous industry reports and presentation.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81000" y="381000"/>
            <a:ext cx="8382000" cy="990600"/>
          </a:xfrm>
        </p:spPr>
        <p:txBody>
          <a:bodyPr/>
          <a:lstStyle/>
          <a:p>
            <a:pPr algn="l" eaLnBrk="1" hangingPunct="1"/>
            <a:r>
              <a:rPr lang="en-US" sz="2400" b="1" u="sng" smtClean="0">
                <a:solidFill>
                  <a:schemeClr val="accent2"/>
                </a:solidFill>
                <a:latin typeface="Times New Roman" pitchFamily="18" charset="0"/>
              </a:rPr>
              <a:t>Sources of methane leaks </a:t>
            </a:r>
            <a:r>
              <a:rPr lang="en-US" sz="2000" b="1" u="sng" smtClean="0">
                <a:solidFill>
                  <a:schemeClr val="accent2"/>
                </a:solidFill>
                <a:latin typeface="Times New Roman" pitchFamily="18" charset="0"/>
              </a:rPr>
              <a:t>(as percentage of life-time total production):</a:t>
            </a: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1600" b="1" smtClean="0">
                <a:solidFill>
                  <a:schemeClr val="accent2"/>
                </a:solidFill>
                <a:latin typeface="Times New Roman" pitchFamily="18" charset="0"/>
              </a:rPr>
              <a:t>	</a:t>
            </a:r>
            <a:endParaRPr lang="en-US" sz="2400" b="1" smtClean="0">
              <a:solidFill>
                <a:schemeClr val="accent2"/>
              </a:solidFill>
              <a:latin typeface="Times New Roman" pitchFamily="18" charset="0"/>
            </a:endParaRPr>
          </a:p>
        </p:txBody>
      </p:sp>
      <p:sp>
        <p:nvSpPr>
          <p:cNvPr id="76803" name="Text Box 3"/>
          <p:cNvSpPr txBox="1">
            <a:spLocks noChangeArrowheads="1"/>
          </p:cNvSpPr>
          <p:nvPr/>
        </p:nvSpPr>
        <p:spPr bwMode="auto">
          <a:xfrm>
            <a:off x="4572000" y="1143000"/>
            <a:ext cx="3733800" cy="396875"/>
          </a:xfrm>
          <a:prstGeom prst="rect">
            <a:avLst/>
          </a:prstGeom>
          <a:noFill/>
          <a:ln w="9525">
            <a:noFill/>
            <a:miter lim="800000"/>
            <a:headEnd/>
            <a:tailEnd/>
          </a:ln>
        </p:spPr>
        <p:txBody>
          <a:bodyPr wrap="none">
            <a:spAutoFit/>
          </a:bodyPr>
          <a:lstStyle/>
          <a:p>
            <a:r>
              <a:rPr lang="en-US" sz="2000" u="sng">
                <a:latin typeface="Times New Roman" pitchFamily="18" charset="0"/>
              </a:rPr>
              <a:t>Conventional Gas	</a:t>
            </a:r>
            <a:r>
              <a:rPr lang="en-US" sz="2000">
                <a:latin typeface="Times New Roman" pitchFamily="18" charset="0"/>
              </a:rPr>
              <a:t>           </a:t>
            </a:r>
            <a:r>
              <a:rPr lang="en-US" sz="2000" u="sng">
                <a:latin typeface="Times New Roman" pitchFamily="18" charset="0"/>
              </a:rPr>
              <a:t>Shale Gas</a:t>
            </a:r>
          </a:p>
        </p:txBody>
      </p:sp>
      <p:sp>
        <p:nvSpPr>
          <p:cNvPr id="76804" name="Text Box 4"/>
          <p:cNvSpPr txBox="1">
            <a:spLocks noChangeArrowheads="1"/>
          </p:cNvSpPr>
          <p:nvPr/>
        </p:nvSpPr>
        <p:spPr bwMode="auto">
          <a:xfrm>
            <a:off x="593725" y="1614488"/>
            <a:ext cx="7304088" cy="396875"/>
          </a:xfrm>
          <a:prstGeom prst="rect">
            <a:avLst/>
          </a:prstGeom>
          <a:noFill/>
          <a:ln w="9525">
            <a:noFill/>
            <a:miter lim="800000"/>
            <a:headEnd/>
            <a:tailEnd/>
          </a:ln>
        </p:spPr>
        <p:txBody>
          <a:bodyPr wrap="none">
            <a:spAutoFit/>
          </a:bodyPr>
          <a:lstStyle/>
          <a:p>
            <a:r>
              <a:rPr lang="en-US" sz="2000">
                <a:latin typeface="Times New Roman" pitchFamily="18" charset="0"/>
              </a:rPr>
              <a:t>Initial drilling &amp; completion	              0.01%		   1.9%</a:t>
            </a:r>
          </a:p>
        </p:txBody>
      </p:sp>
      <p:sp>
        <p:nvSpPr>
          <p:cNvPr id="76805" name="Text Box 5"/>
          <p:cNvSpPr txBox="1">
            <a:spLocks noChangeArrowheads="1"/>
          </p:cNvSpPr>
          <p:nvPr/>
        </p:nvSpPr>
        <p:spPr bwMode="auto">
          <a:xfrm>
            <a:off x="609600" y="2286000"/>
            <a:ext cx="7818438" cy="701675"/>
          </a:xfrm>
          <a:prstGeom prst="rect">
            <a:avLst/>
          </a:prstGeom>
          <a:noFill/>
          <a:ln w="9525">
            <a:noFill/>
            <a:miter lim="800000"/>
            <a:headEnd/>
            <a:tailEnd/>
          </a:ln>
        </p:spPr>
        <p:txBody>
          <a:bodyPr wrap="none">
            <a:spAutoFit/>
          </a:bodyPr>
          <a:lstStyle/>
          <a:p>
            <a:r>
              <a:rPr lang="en-US" sz="2000">
                <a:latin typeface="Times New Roman" pitchFamily="18" charset="0"/>
              </a:rPr>
              <a:t>Routine leaks &amp; emissions at well site        0.3 to 1.9%	 0.3 to 1.9%</a:t>
            </a:r>
          </a:p>
          <a:p>
            <a:endParaRPr lang="en-US" sz="2000">
              <a:latin typeface="Times New Roman" pitchFamily="18" charset="0"/>
            </a:endParaRPr>
          </a:p>
        </p:txBody>
      </p:sp>
      <p:sp>
        <p:nvSpPr>
          <p:cNvPr id="76806" name="Text Box 11"/>
          <p:cNvSpPr txBox="1">
            <a:spLocks noChangeArrowheads="1"/>
          </p:cNvSpPr>
          <p:nvPr/>
        </p:nvSpPr>
        <p:spPr bwMode="auto">
          <a:xfrm>
            <a:off x="3413125" y="3937000"/>
            <a:ext cx="4673600" cy="485775"/>
          </a:xfrm>
          <a:prstGeom prst="rect">
            <a:avLst/>
          </a:prstGeom>
          <a:solidFill>
            <a:srgbClr val="FFFFCC"/>
          </a:solidFill>
          <a:ln w="28575">
            <a:solidFill>
              <a:schemeClr val="accent2"/>
            </a:solidFill>
            <a:miter lim="800000"/>
            <a:headEnd/>
            <a:tailEnd/>
          </a:ln>
        </p:spPr>
        <p:txBody>
          <a:bodyPr wrap="none">
            <a:spAutoFit/>
          </a:bodyPr>
          <a:lstStyle/>
          <a:p>
            <a:r>
              <a:rPr lang="en-US" sz="2400">
                <a:solidFill>
                  <a:schemeClr val="tx2"/>
                </a:solidFill>
                <a:latin typeface="Calibri" pitchFamily="34" charset="0"/>
              </a:rPr>
              <a:t>0.3% reflects use of best technology</a:t>
            </a:r>
          </a:p>
        </p:txBody>
      </p:sp>
      <p:sp>
        <p:nvSpPr>
          <p:cNvPr id="76807" name="Line 13"/>
          <p:cNvSpPr>
            <a:spLocks noChangeShapeType="1"/>
          </p:cNvSpPr>
          <p:nvPr/>
        </p:nvSpPr>
        <p:spPr bwMode="auto">
          <a:xfrm flipV="1">
            <a:off x="4724400" y="2743200"/>
            <a:ext cx="381000" cy="990600"/>
          </a:xfrm>
          <a:prstGeom prst="line">
            <a:avLst/>
          </a:prstGeom>
          <a:noFill/>
          <a:ln w="57150">
            <a:solidFill>
              <a:schemeClr val="accent2"/>
            </a:solidFill>
            <a:round/>
            <a:headEnd/>
            <a:tailEnd type="triangle" w="med" len="med"/>
          </a:ln>
        </p:spPr>
        <p:txBody>
          <a:bodyPr/>
          <a:lstStyle/>
          <a:p>
            <a:endParaRPr lang="en-US"/>
          </a:p>
        </p:txBody>
      </p:sp>
      <p:sp>
        <p:nvSpPr>
          <p:cNvPr id="76808" name="Line 14"/>
          <p:cNvSpPr>
            <a:spLocks noChangeShapeType="1"/>
          </p:cNvSpPr>
          <p:nvPr/>
        </p:nvSpPr>
        <p:spPr bwMode="auto">
          <a:xfrm flipV="1">
            <a:off x="6477000" y="2667000"/>
            <a:ext cx="685800" cy="1143000"/>
          </a:xfrm>
          <a:prstGeom prst="line">
            <a:avLst/>
          </a:prstGeom>
          <a:noFill/>
          <a:ln w="57150">
            <a:solidFill>
              <a:schemeClr val="accent2"/>
            </a:solidFill>
            <a:round/>
            <a:headEnd/>
            <a:tailEnd type="triangle" w="med" len="med"/>
          </a:ln>
        </p:spPr>
        <p:txBody>
          <a:bodyPr/>
          <a:lstStyle/>
          <a:p>
            <a:endParaRPr lang="en-US"/>
          </a:p>
        </p:txBody>
      </p:sp>
      <p:sp>
        <p:nvSpPr>
          <p:cNvPr id="76809" name="Text Box 15"/>
          <p:cNvSpPr txBox="1">
            <a:spLocks noChangeArrowheads="1"/>
          </p:cNvSpPr>
          <p:nvPr/>
        </p:nvSpPr>
        <p:spPr bwMode="auto">
          <a:xfrm>
            <a:off x="479425" y="4800600"/>
            <a:ext cx="8183563" cy="1216025"/>
          </a:xfrm>
          <a:prstGeom prst="rect">
            <a:avLst/>
          </a:prstGeom>
          <a:solidFill>
            <a:srgbClr val="FFFFCC"/>
          </a:solidFill>
          <a:ln w="28575">
            <a:solidFill>
              <a:schemeClr val="accent2"/>
            </a:solidFill>
            <a:miter lim="800000"/>
            <a:headEnd/>
            <a:tailEnd/>
          </a:ln>
        </p:spPr>
        <p:txBody>
          <a:bodyPr>
            <a:spAutoFit/>
          </a:bodyPr>
          <a:lstStyle/>
          <a:p>
            <a:r>
              <a:rPr lang="en-US" sz="2400">
                <a:latin typeface="Calibri" pitchFamily="34" charset="0"/>
              </a:rPr>
              <a:t>Note that routine leaks and emissions occur continuously over 7-10 year life-time of the well, contrasting with the initial drilling and completion leaks that occur in just a few weeks.</a:t>
            </a:r>
          </a:p>
        </p:txBody>
      </p:sp>
      <p:sp>
        <p:nvSpPr>
          <p:cNvPr id="76810" name="Text Box 10"/>
          <p:cNvSpPr txBox="1">
            <a:spLocks noChangeArrowheads="1"/>
          </p:cNvSpPr>
          <p:nvPr/>
        </p:nvSpPr>
        <p:spPr bwMode="auto">
          <a:xfrm>
            <a:off x="2362200" y="6248400"/>
            <a:ext cx="6324600" cy="366713"/>
          </a:xfrm>
          <a:prstGeom prst="rect">
            <a:avLst/>
          </a:prstGeom>
          <a:noFill/>
          <a:ln w="9525">
            <a:noFill/>
            <a:miter lim="800000"/>
            <a:headEnd/>
            <a:tailEnd/>
          </a:ln>
          <a:effectLst/>
        </p:spPr>
        <p:txBody>
          <a:bodyPr wrap="none">
            <a:spAutoFit/>
          </a:bodyPr>
          <a:lstStyle/>
          <a:p>
            <a:r>
              <a:rPr lang="en-US"/>
              <a:t>Source for routine leaks and emissions at well = GAO (2010)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676400" y="1371600"/>
            <a:ext cx="6137275" cy="5154613"/>
          </a:xfrm>
          <a:prstGeom prst="rect">
            <a:avLst/>
          </a:prstGeom>
          <a:noFill/>
          <a:ln w="9525">
            <a:solidFill>
              <a:srgbClr val="0070C0"/>
            </a:solidFill>
            <a:miter lim="800000"/>
            <a:headEnd/>
            <a:tailEnd/>
          </a:ln>
        </p:spPr>
      </p:pic>
      <p:sp>
        <p:nvSpPr>
          <p:cNvPr id="11267" name="TextBox 2"/>
          <p:cNvSpPr txBox="1">
            <a:spLocks noChangeArrowheads="1"/>
          </p:cNvSpPr>
          <p:nvPr/>
        </p:nvSpPr>
        <p:spPr bwMode="auto">
          <a:xfrm>
            <a:off x="838200" y="304800"/>
            <a:ext cx="7848600" cy="708025"/>
          </a:xfrm>
          <a:prstGeom prst="rect">
            <a:avLst/>
          </a:prstGeom>
          <a:noFill/>
          <a:ln w="9525">
            <a:noFill/>
            <a:miter lim="800000"/>
            <a:headEnd/>
            <a:tailEnd/>
          </a:ln>
        </p:spPr>
        <p:txBody>
          <a:bodyPr>
            <a:spAutoFit/>
          </a:bodyPr>
          <a:lstStyle/>
          <a:p>
            <a:pPr algn="ctr"/>
            <a:r>
              <a:rPr lang="en-US" sz="2000"/>
              <a:t>Osborn et al. (2011) – widespread methane contamination in drinking water wells near gaswells in Marcellus shale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7" descr="Background.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2291" name="Picture 89" descr="Zone 4.png"/>
          <p:cNvPicPr>
            <a:picLocks noChangeAspect="1"/>
          </p:cNvPicPr>
          <p:nvPr/>
        </p:nvPicPr>
        <p:blipFill>
          <a:blip r:embed="rId3" cstate="print"/>
          <a:srcRect t="-10097"/>
          <a:stretch>
            <a:fillRect/>
          </a:stretch>
        </p:blipFill>
        <p:spPr bwMode="auto">
          <a:xfrm>
            <a:off x="0" y="6453188"/>
            <a:ext cx="9144000" cy="404812"/>
          </a:xfrm>
          <a:prstGeom prst="rect">
            <a:avLst/>
          </a:prstGeom>
          <a:noFill/>
          <a:ln w="9525">
            <a:noFill/>
            <a:miter lim="800000"/>
            <a:headEnd/>
            <a:tailEnd/>
          </a:ln>
        </p:spPr>
      </p:pic>
      <p:pic>
        <p:nvPicPr>
          <p:cNvPr id="12292" name="Picture 35" descr="Zone 3.png"/>
          <p:cNvPicPr>
            <a:picLocks noChangeAspect="1"/>
          </p:cNvPicPr>
          <p:nvPr/>
        </p:nvPicPr>
        <p:blipFill>
          <a:blip r:embed="rId4" cstate="print"/>
          <a:srcRect l="1895" r="1263"/>
          <a:stretch>
            <a:fillRect/>
          </a:stretch>
        </p:blipFill>
        <p:spPr bwMode="auto">
          <a:xfrm>
            <a:off x="0" y="1238250"/>
            <a:ext cx="9144000" cy="590550"/>
          </a:xfrm>
          <a:prstGeom prst="rect">
            <a:avLst/>
          </a:prstGeom>
          <a:noFill/>
          <a:ln w="9525">
            <a:noFill/>
            <a:miter lim="800000"/>
            <a:headEnd/>
            <a:tailEnd/>
          </a:ln>
        </p:spPr>
      </p:pic>
      <p:pic>
        <p:nvPicPr>
          <p:cNvPr id="12293" name="Picture 7" descr="Zone 1.png"/>
          <p:cNvPicPr>
            <a:picLocks noChangeAspect="1"/>
          </p:cNvPicPr>
          <p:nvPr/>
        </p:nvPicPr>
        <p:blipFill>
          <a:blip r:embed="rId5" cstate="print"/>
          <a:srcRect l="3804" r="2263"/>
          <a:stretch>
            <a:fillRect/>
          </a:stretch>
        </p:blipFill>
        <p:spPr bwMode="auto">
          <a:xfrm>
            <a:off x="0" y="3965575"/>
            <a:ext cx="9144000" cy="477838"/>
          </a:xfrm>
          <a:prstGeom prst="rect">
            <a:avLst/>
          </a:prstGeom>
          <a:noFill/>
          <a:ln w="9525">
            <a:noFill/>
            <a:miter lim="800000"/>
            <a:headEnd/>
            <a:tailEnd/>
          </a:ln>
        </p:spPr>
      </p:pic>
      <p:pic>
        <p:nvPicPr>
          <p:cNvPr id="12294" name="Picture 8" descr="Zone 2.png"/>
          <p:cNvPicPr>
            <a:picLocks noChangeAspect="1"/>
          </p:cNvPicPr>
          <p:nvPr/>
        </p:nvPicPr>
        <p:blipFill>
          <a:blip r:embed="rId6" cstate="print"/>
          <a:srcRect l="2263" r="3804"/>
          <a:stretch>
            <a:fillRect/>
          </a:stretch>
        </p:blipFill>
        <p:spPr bwMode="auto">
          <a:xfrm>
            <a:off x="0" y="5092700"/>
            <a:ext cx="9144000" cy="881063"/>
          </a:xfrm>
          <a:prstGeom prst="rect">
            <a:avLst/>
          </a:prstGeom>
          <a:noFill/>
          <a:ln w="9525">
            <a:noFill/>
            <a:miter lim="800000"/>
            <a:headEnd/>
            <a:tailEnd/>
          </a:ln>
        </p:spPr>
      </p:pic>
      <p:pic>
        <p:nvPicPr>
          <p:cNvPr id="12295" name="Picture 50" descr="Rig and Wellbore.png"/>
          <p:cNvPicPr>
            <a:picLocks noChangeAspect="1"/>
          </p:cNvPicPr>
          <p:nvPr/>
        </p:nvPicPr>
        <p:blipFill>
          <a:blip r:embed="rId7" cstate="print"/>
          <a:srcRect/>
          <a:stretch>
            <a:fillRect/>
          </a:stretch>
        </p:blipFill>
        <p:spPr bwMode="auto">
          <a:xfrm>
            <a:off x="1916113" y="38100"/>
            <a:ext cx="1920875" cy="6819900"/>
          </a:xfrm>
          <a:prstGeom prst="rect">
            <a:avLst/>
          </a:prstGeom>
          <a:noFill/>
          <a:ln w="9525">
            <a:noFill/>
            <a:miter lim="800000"/>
            <a:headEnd/>
            <a:tailEnd/>
          </a:ln>
        </p:spPr>
      </p:pic>
      <p:pic>
        <p:nvPicPr>
          <p:cNvPr id="12296" name="Picture 72" descr="Rig and Wellbore.png"/>
          <p:cNvPicPr>
            <a:picLocks noChangeAspect="1"/>
          </p:cNvPicPr>
          <p:nvPr/>
        </p:nvPicPr>
        <p:blipFill>
          <a:blip r:embed="rId8" cstate="print"/>
          <a:srcRect/>
          <a:stretch>
            <a:fillRect/>
          </a:stretch>
        </p:blipFill>
        <p:spPr bwMode="auto">
          <a:xfrm>
            <a:off x="2090738" y="4289425"/>
            <a:ext cx="652462" cy="982663"/>
          </a:xfrm>
          <a:prstGeom prst="rect">
            <a:avLst/>
          </a:prstGeom>
          <a:noFill/>
          <a:ln w="9525">
            <a:noFill/>
            <a:miter lim="800000"/>
            <a:headEnd/>
            <a:tailEnd/>
          </a:ln>
        </p:spPr>
      </p:pic>
      <p:pic>
        <p:nvPicPr>
          <p:cNvPr id="12297" name="Picture 73" descr="Rig and Wellbore.png"/>
          <p:cNvPicPr>
            <a:picLocks noChangeAspect="1"/>
          </p:cNvPicPr>
          <p:nvPr/>
        </p:nvPicPr>
        <p:blipFill>
          <a:blip r:embed="rId8" cstate="print"/>
          <a:srcRect/>
          <a:stretch>
            <a:fillRect/>
          </a:stretch>
        </p:blipFill>
        <p:spPr bwMode="auto">
          <a:xfrm>
            <a:off x="2092325" y="3679825"/>
            <a:ext cx="652463" cy="981075"/>
          </a:xfrm>
          <a:prstGeom prst="rect">
            <a:avLst/>
          </a:prstGeom>
          <a:noFill/>
          <a:ln w="9525">
            <a:noFill/>
            <a:miter lim="800000"/>
            <a:headEnd/>
            <a:tailEnd/>
          </a:ln>
        </p:spPr>
      </p:pic>
      <p:sp>
        <p:nvSpPr>
          <p:cNvPr id="10" name="TextBox 9"/>
          <p:cNvSpPr txBox="1"/>
          <p:nvPr/>
        </p:nvSpPr>
        <p:spPr>
          <a:xfrm>
            <a:off x="6299200" y="1355725"/>
            <a:ext cx="2625725" cy="276225"/>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FRESH  WATER  AQUIFER  ZONE</a:t>
            </a:r>
          </a:p>
        </p:txBody>
      </p:sp>
      <p:sp>
        <p:nvSpPr>
          <p:cNvPr id="11" name="TextBox 10"/>
          <p:cNvSpPr txBox="1"/>
          <p:nvPr/>
        </p:nvSpPr>
        <p:spPr>
          <a:xfrm>
            <a:off x="6270625" y="4043363"/>
            <a:ext cx="2654300" cy="277812"/>
          </a:xfrm>
          <a:prstGeom prst="rect">
            <a:avLst/>
          </a:prstGeom>
          <a:noFill/>
          <a:effectLst>
            <a:outerShdw blurRad="50800" dist="38100" dir="2700000" algn="tl" rotWithShape="0">
              <a:prstClr val="black">
                <a:alpha val="40000"/>
              </a:prstClr>
            </a:outerShdw>
          </a:effectLst>
        </p:spPr>
        <p:txBody>
          <a:bodyPr>
            <a:spAutoFit/>
          </a:bodyPr>
          <a:lstStyle/>
          <a:p>
            <a:pPr algn="r" fontAlgn="auto">
              <a:spcBef>
                <a:spcPts val="0"/>
              </a:spcBef>
              <a:spcAft>
                <a:spcPts val="0"/>
              </a:spcAft>
              <a:defRPr/>
            </a:pPr>
            <a:r>
              <a:rPr lang="en-US" sz="1200" b="1" dirty="0">
                <a:solidFill>
                  <a:schemeClr val="bg1"/>
                </a:solidFill>
                <a:latin typeface="+mn-lt"/>
              </a:rPr>
              <a:t>SHALLOW  PRODUCING  ZONE</a:t>
            </a:r>
          </a:p>
        </p:txBody>
      </p:sp>
      <p:sp>
        <p:nvSpPr>
          <p:cNvPr id="12" name="TextBox 11"/>
          <p:cNvSpPr txBox="1"/>
          <p:nvPr/>
        </p:nvSpPr>
        <p:spPr>
          <a:xfrm>
            <a:off x="6056313" y="5354638"/>
            <a:ext cx="2868612" cy="277812"/>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INTERMEDIATE  PRODUCING  ZONE</a:t>
            </a:r>
          </a:p>
        </p:txBody>
      </p:sp>
      <p:sp>
        <p:nvSpPr>
          <p:cNvPr id="13" name="TextBox 12"/>
          <p:cNvSpPr txBox="1"/>
          <p:nvPr/>
        </p:nvSpPr>
        <p:spPr>
          <a:xfrm>
            <a:off x="136525" y="1189038"/>
            <a:ext cx="1617663" cy="277812"/>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CONDUCTOR  PIPE</a:t>
            </a:r>
          </a:p>
        </p:txBody>
      </p:sp>
      <p:cxnSp>
        <p:nvCxnSpPr>
          <p:cNvPr id="15" name="Straight Arrow Connector 14"/>
          <p:cNvCxnSpPr>
            <a:stCxn id="13" idx="3"/>
          </p:cNvCxnSpPr>
          <p:nvPr/>
        </p:nvCxnSpPr>
        <p:spPr>
          <a:xfrm>
            <a:off x="1754188" y="1327150"/>
            <a:ext cx="301625" cy="1588"/>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4625" y="1851025"/>
            <a:ext cx="1603375" cy="276225"/>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SURFACE  CASING</a:t>
            </a:r>
          </a:p>
        </p:txBody>
      </p:sp>
      <p:cxnSp>
        <p:nvCxnSpPr>
          <p:cNvPr id="17" name="Straight Arrow Connector 16"/>
          <p:cNvCxnSpPr>
            <a:stCxn id="16" idx="3"/>
          </p:cNvCxnSpPr>
          <p:nvPr/>
        </p:nvCxnSpPr>
        <p:spPr>
          <a:xfrm>
            <a:off x="1778000" y="1989138"/>
            <a:ext cx="354013" cy="158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50" y="2741613"/>
            <a:ext cx="1903413" cy="276225"/>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PRODUCTION  CASING</a:t>
            </a:r>
          </a:p>
        </p:txBody>
      </p:sp>
      <p:cxnSp>
        <p:nvCxnSpPr>
          <p:cNvPr id="20" name="Straight Arrow Connector 19"/>
          <p:cNvCxnSpPr>
            <a:stCxn id="19" idx="3"/>
          </p:cNvCxnSpPr>
          <p:nvPr/>
        </p:nvCxnSpPr>
        <p:spPr>
          <a:xfrm flipV="1">
            <a:off x="1935163" y="2878138"/>
            <a:ext cx="273050" cy="158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307" name="TextBox 17"/>
          <p:cNvSpPr txBox="1">
            <a:spLocks noChangeArrowheads="1"/>
          </p:cNvSpPr>
          <p:nvPr/>
        </p:nvSpPr>
        <p:spPr bwMode="auto">
          <a:xfrm>
            <a:off x="3635375" y="344488"/>
            <a:ext cx="5168900" cy="461962"/>
          </a:xfrm>
          <a:prstGeom prst="rect">
            <a:avLst/>
          </a:prstGeom>
          <a:noFill/>
          <a:ln w="9525">
            <a:noFill/>
            <a:miter lim="800000"/>
            <a:headEnd/>
            <a:tailEnd/>
          </a:ln>
        </p:spPr>
        <p:txBody>
          <a:bodyPr wrap="none">
            <a:spAutoFit/>
          </a:bodyPr>
          <a:lstStyle/>
          <a:p>
            <a:pPr algn="r"/>
            <a:r>
              <a:rPr lang="en-US" sz="2400" b="1">
                <a:latin typeface="Calibri" pitchFamily="34" charset="0"/>
              </a:rPr>
              <a:t>GOOD MECHANICAL INTEGRITY</a:t>
            </a:r>
          </a:p>
        </p:txBody>
      </p:sp>
      <p:sp>
        <p:nvSpPr>
          <p:cNvPr id="21" name="Oval 20"/>
          <p:cNvSpPr/>
          <p:nvPr/>
        </p:nvSpPr>
        <p:spPr>
          <a:xfrm>
            <a:off x="3001963"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868613"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725738"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59113"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2925763"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782888"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3021013"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2887663"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744788"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2838450" y="691515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2695575" y="691515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2933700" y="689610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a:xfrm>
            <a:off x="3073400" y="688975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a:xfrm>
            <a:off x="2954338" y="68897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a:xfrm>
            <a:off x="2811463" y="68897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862138" y="416242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Oval 55"/>
          <p:cNvSpPr/>
          <p:nvPr/>
        </p:nvSpPr>
        <p:spPr>
          <a:xfrm>
            <a:off x="2052638" y="4214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Oval 56"/>
          <p:cNvSpPr/>
          <p:nvPr/>
        </p:nvSpPr>
        <p:spPr>
          <a:xfrm>
            <a:off x="2036763" y="409892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Oval 57"/>
          <p:cNvSpPr/>
          <p:nvPr/>
        </p:nvSpPr>
        <p:spPr>
          <a:xfrm>
            <a:off x="1925638" y="429577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Oval 58"/>
          <p:cNvSpPr/>
          <p:nvPr/>
        </p:nvSpPr>
        <p:spPr>
          <a:xfrm>
            <a:off x="2741613" y="42052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Oval 59"/>
          <p:cNvSpPr/>
          <p:nvPr/>
        </p:nvSpPr>
        <p:spPr>
          <a:xfrm>
            <a:off x="2890838" y="427672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Oval 60"/>
          <p:cNvSpPr/>
          <p:nvPr/>
        </p:nvSpPr>
        <p:spPr>
          <a:xfrm>
            <a:off x="2843213" y="40719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2859088" y="414337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Oval 62"/>
          <p:cNvSpPr/>
          <p:nvPr/>
        </p:nvSpPr>
        <p:spPr>
          <a:xfrm>
            <a:off x="1828800" y="5481638"/>
            <a:ext cx="61913" cy="6032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Oval 63"/>
          <p:cNvSpPr/>
          <p:nvPr/>
        </p:nvSpPr>
        <p:spPr>
          <a:xfrm>
            <a:off x="2033588" y="55943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Oval 64"/>
          <p:cNvSpPr/>
          <p:nvPr/>
        </p:nvSpPr>
        <p:spPr>
          <a:xfrm>
            <a:off x="2000250" y="5227638"/>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1951038" y="53546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2052638" y="572770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2743200" y="5248275"/>
            <a:ext cx="61913" cy="6032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2914650" y="540385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2741613" y="575310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2908300" y="5630863"/>
            <a:ext cx="61913" cy="6032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2752725" y="5487988"/>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 name="TextBox 90"/>
          <p:cNvSpPr txBox="1"/>
          <p:nvPr/>
        </p:nvSpPr>
        <p:spPr>
          <a:xfrm>
            <a:off x="6577013" y="6581775"/>
            <a:ext cx="2347912" cy="276225"/>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TARGET  PRODUCING  ZONE</a:t>
            </a:r>
          </a:p>
        </p:txBody>
      </p:sp>
      <p:grpSp>
        <p:nvGrpSpPr>
          <p:cNvPr id="2" name="Group 67"/>
          <p:cNvGrpSpPr>
            <a:grpSpLocks/>
          </p:cNvGrpSpPr>
          <p:nvPr/>
        </p:nvGrpSpPr>
        <p:grpSpPr bwMode="auto">
          <a:xfrm>
            <a:off x="190684" y="6285260"/>
            <a:ext cx="1026653" cy="447515"/>
            <a:chOff x="1760" y="1676"/>
            <a:chExt cx="2235" cy="972"/>
          </a:xfrm>
          <a:solidFill>
            <a:schemeClr val="bg1"/>
          </a:solidFill>
        </p:grpSpPr>
        <p:sp>
          <p:nvSpPr>
            <p:cNvPr id="93" name="Freeform 68"/>
            <p:cNvSpPr>
              <a:spLocks/>
            </p:cNvSpPr>
            <p:nvPr/>
          </p:nvSpPr>
          <p:spPr bwMode="auto">
            <a:xfrm>
              <a:off x="1776" y="2451"/>
              <a:ext cx="124" cy="149"/>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4" name="Freeform 69"/>
            <p:cNvSpPr>
              <a:spLocks noEditPoints="1"/>
            </p:cNvSpPr>
            <p:nvPr/>
          </p:nvSpPr>
          <p:spPr bwMode="auto">
            <a:xfrm>
              <a:off x="1913" y="2480"/>
              <a:ext cx="111" cy="121"/>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5" name="Freeform 70"/>
            <p:cNvSpPr>
              <a:spLocks/>
            </p:cNvSpPr>
            <p:nvPr/>
          </p:nvSpPr>
          <p:spPr bwMode="auto">
            <a:xfrm>
              <a:off x="2037" y="2483"/>
              <a:ext cx="108" cy="11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6" name="Freeform 71"/>
            <p:cNvSpPr>
              <a:spLocks/>
            </p:cNvSpPr>
            <p:nvPr/>
          </p:nvSpPr>
          <p:spPr bwMode="auto">
            <a:xfrm>
              <a:off x="2155" y="2454"/>
              <a:ext cx="70" cy="146"/>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7" name="Freeform 72"/>
            <p:cNvSpPr>
              <a:spLocks/>
            </p:cNvSpPr>
            <p:nvPr/>
          </p:nvSpPr>
          <p:spPr bwMode="auto">
            <a:xfrm>
              <a:off x="2241" y="2438"/>
              <a:ext cx="105" cy="162"/>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8" name="Freeform 73"/>
            <p:cNvSpPr>
              <a:spLocks/>
            </p:cNvSpPr>
            <p:nvPr/>
          </p:nvSpPr>
          <p:spPr bwMode="auto">
            <a:xfrm>
              <a:off x="2352" y="2483"/>
              <a:ext cx="178" cy="11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99" name="Freeform 74"/>
            <p:cNvSpPr>
              <a:spLocks noEditPoints="1"/>
            </p:cNvSpPr>
            <p:nvPr/>
          </p:nvSpPr>
          <p:spPr bwMode="auto">
            <a:xfrm>
              <a:off x="2530" y="2480"/>
              <a:ext cx="111" cy="121"/>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0" name="Freeform 75"/>
            <p:cNvSpPr>
              <a:spLocks/>
            </p:cNvSpPr>
            <p:nvPr/>
          </p:nvSpPr>
          <p:spPr bwMode="auto">
            <a:xfrm>
              <a:off x="2658" y="2480"/>
              <a:ext cx="105" cy="121"/>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1" name="Freeform 76"/>
            <p:cNvSpPr>
              <a:spLocks/>
            </p:cNvSpPr>
            <p:nvPr/>
          </p:nvSpPr>
          <p:spPr bwMode="auto">
            <a:xfrm>
              <a:off x="2769" y="2454"/>
              <a:ext cx="70" cy="146"/>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2" name="Freeform 77"/>
            <p:cNvSpPr>
              <a:spLocks noEditPoints="1"/>
            </p:cNvSpPr>
            <p:nvPr/>
          </p:nvSpPr>
          <p:spPr bwMode="auto">
            <a:xfrm>
              <a:off x="2849" y="2480"/>
              <a:ext cx="108" cy="121"/>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3" name="Freeform 78"/>
            <p:cNvSpPr>
              <a:spLocks/>
            </p:cNvSpPr>
            <p:nvPr/>
          </p:nvSpPr>
          <p:spPr bwMode="auto">
            <a:xfrm>
              <a:off x="2983" y="2480"/>
              <a:ext cx="54" cy="121"/>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4" name="Freeform 79"/>
            <p:cNvSpPr>
              <a:spLocks/>
            </p:cNvSpPr>
            <p:nvPr/>
          </p:nvSpPr>
          <p:spPr bwMode="auto">
            <a:xfrm>
              <a:off x="3053"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5" name="Freeform 80"/>
            <p:cNvSpPr>
              <a:spLocks/>
            </p:cNvSpPr>
            <p:nvPr/>
          </p:nvSpPr>
          <p:spPr bwMode="auto">
            <a:xfrm>
              <a:off x="3247" y="2454"/>
              <a:ext cx="99" cy="146"/>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6" name="Freeform 81"/>
            <p:cNvSpPr>
              <a:spLocks/>
            </p:cNvSpPr>
            <p:nvPr/>
          </p:nvSpPr>
          <p:spPr bwMode="auto">
            <a:xfrm>
              <a:off x="3368"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7" name="Freeform 82"/>
            <p:cNvSpPr>
              <a:spLocks noEditPoints="1"/>
            </p:cNvSpPr>
            <p:nvPr/>
          </p:nvSpPr>
          <p:spPr bwMode="auto">
            <a:xfrm>
              <a:off x="3489" y="2480"/>
              <a:ext cx="111" cy="121"/>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8" name="Freeform 83"/>
            <p:cNvSpPr>
              <a:spLocks/>
            </p:cNvSpPr>
            <p:nvPr/>
          </p:nvSpPr>
          <p:spPr bwMode="auto">
            <a:xfrm>
              <a:off x="3616" y="2480"/>
              <a:ext cx="57" cy="121"/>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09" name="Freeform 84"/>
            <p:cNvSpPr>
              <a:spLocks noEditPoints="1"/>
            </p:cNvSpPr>
            <p:nvPr/>
          </p:nvSpPr>
          <p:spPr bwMode="auto">
            <a:xfrm>
              <a:off x="3677" y="2483"/>
              <a:ext cx="115" cy="165"/>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10" name="Freeform 85"/>
            <p:cNvSpPr>
              <a:spLocks/>
            </p:cNvSpPr>
            <p:nvPr/>
          </p:nvSpPr>
          <p:spPr bwMode="auto">
            <a:xfrm>
              <a:off x="3807" y="2483"/>
              <a:ext cx="105" cy="162"/>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11" name="Freeform 86"/>
            <p:cNvSpPr>
              <a:spLocks noEditPoints="1"/>
            </p:cNvSpPr>
            <p:nvPr/>
          </p:nvSpPr>
          <p:spPr bwMode="auto">
            <a:xfrm>
              <a:off x="1760" y="1676"/>
              <a:ext cx="2152" cy="645"/>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12" name="Freeform 87"/>
            <p:cNvSpPr>
              <a:spLocks noEditPoints="1"/>
            </p:cNvSpPr>
            <p:nvPr/>
          </p:nvSpPr>
          <p:spPr bwMode="auto">
            <a:xfrm>
              <a:off x="3928" y="2442"/>
              <a:ext cx="67" cy="6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grpFill/>
            <a:ln w="0">
              <a:noFill/>
              <a:prstDash val="solid"/>
              <a:round/>
              <a:headEnd/>
              <a:tailEnd/>
            </a:ln>
          </p:spPr>
          <p:txBody>
            <a:bodyPr/>
            <a:lstStyle/>
            <a:p>
              <a:pPr fontAlgn="auto">
                <a:spcBef>
                  <a:spcPts val="0"/>
                </a:spcBef>
                <a:spcAft>
                  <a:spcPts val="0"/>
                </a:spcAft>
                <a:defRPr/>
              </a:pPr>
              <a:endParaRPr lang="en-US"/>
            </a:p>
          </p:txBody>
        </p:sp>
      </p:grpSp>
      <p:sp>
        <p:nvSpPr>
          <p:cNvPr id="12343" name="Slide Number Placeholder 74"/>
          <p:cNvSpPr>
            <a:spLocks noGrp="1"/>
          </p:cNvSpPr>
          <p:nvPr>
            <p:ph type="sldNum" sz="quarter" idx="12"/>
          </p:nvPr>
        </p:nvSpPr>
        <p:spPr>
          <a:noFill/>
        </p:spPr>
        <p:txBody>
          <a:bodyPr/>
          <a:lstStyle/>
          <a:p>
            <a:fld id="{6FC7AC37-4868-4427-9342-95704AE2C792}" type="slidenum">
              <a:rPr lang="en-US" smtClean="0"/>
              <a:pPr/>
              <a:t>19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afterEffect">
                                  <p:stCondLst>
                                    <p:cond delay="0"/>
                                  </p:stCondLst>
                                  <p:childTnLst>
                                    <p:animMotion origin="layout" path="M -0.0007 -0.00093 L -0.0257 -0.0162 L -0.04132 -0.03565 L -0.05382 -0.06481 L -0.05903 -0.09815 L -0.05903 -0.82176 " pathEditMode="relative" ptsTypes="AAAAAA">
                                      <p:cBhvr>
                                        <p:cTn id="6" dur="3000" fill="hold"/>
                                        <p:tgtEl>
                                          <p:spTgt spid="21"/>
                                        </p:tgtEl>
                                        <p:attrNameLst>
                                          <p:attrName>ppt_x</p:attrName>
                                          <p:attrName>ppt_y</p:attrName>
                                        </p:attrNameLst>
                                      </p:cBhvr>
                                    </p:animMotion>
                                  </p:childTnLst>
                                </p:cTn>
                              </p:par>
                              <p:par>
                                <p:cTn id="7" presetID="0" presetClass="path" presetSubtype="0" repeatCount="indefinite" fill="hold" grpId="0" nodeType="withEffect">
                                  <p:stCondLst>
                                    <p:cond delay="500"/>
                                  </p:stCondLst>
                                  <p:childTnLst>
                                    <p:animMotion origin="layout" path="M -0.00069 -0.00093 L -0.02395 -0.0162 L -0.03854 -0.03565 L -0.05017 -0.06481 L -0.05486 -0.09815 L -0.05486 -0.82176 " pathEditMode="relative" rAng="0" ptsTypes="AAAAAA">
                                      <p:cBhvr>
                                        <p:cTn id="8" dur="3000" fill="hold"/>
                                        <p:tgtEl>
                                          <p:spTgt spid="22"/>
                                        </p:tgtEl>
                                        <p:attrNameLst>
                                          <p:attrName>ppt_x</p:attrName>
                                          <p:attrName>ppt_y</p:attrName>
                                        </p:attrNameLst>
                                      </p:cBhvr>
                                      <p:rCtr x="-27" y="-410"/>
                                    </p:animMotion>
                                  </p:childTnLst>
                                </p:cTn>
                              </p:par>
                              <p:par>
                                <p:cTn id="9" presetID="0" presetClass="path" presetSubtype="0" repeatCount="indefinite" fill="hold" grpId="0" nodeType="withEffect">
                                  <p:stCondLst>
                                    <p:cond delay="200"/>
                                  </p:stCondLst>
                                  <p:childTnLst>
                                    <p:animMotion origin="layout" path="M -0.00069 -0.00093 L -0.02135 -0.0162 L -0.0342 -0.03565 L -0.04444 -0.06481 L -0.04861 -0.09815 L -0.04861 -0.82176 " pathEditMode="relative" rAng="0" ptsTypes="AAAAAA">
                                      <p:cBhvr>
                                        <p:cTn id="10" dur="3000" fill="hold"/>
                                        <p:tgtEl>
                                          <p:spTgt spid="23"/>
                                        </p:tgtEl>
                                        <p:attrNameLst>
                                          <p:attrName>ppt_x</p:attrName>
                                          <p:attrName>ppt_y</p:attrName>
                                        </p:attrNameLst>
                                      </p:cBhvr>
                                      <p:rCtr x="-24" y="-410"/>
                                    </p:animMotion>
                                  </p:childTnLst>
                                </p:cTn>
                              </p:par>
                              <p:par>
                                <p:cTn id="11" presetID="0" presetClass="path" presetSubtype="0" repeatCount="indefinite" fill="hold" grpId="0" nodeType="withEffect">
                                  <p:stCondLst>
                                    <p:cond delay="400"/>
                                  </p:stCondLst>
                                  <p:childTnLst>
                                    <p:animMotion origin="layout" path="M -0.0007 -0.00093 L -0.0257 -0.0162 L -0.04132 -0.03565 L -0.05382 -0.06481 L -0.05903 -0.09815 L -0.05903 -0.82176 " pathEditMode="relative" ptsTypes="AAAAAA">
                                      <p:cBhvr>
                                        <p:cTn id="12" dur="3000" fill="hold"/>
                                        <p:tgtEl>
                                          <p:spTgt spid="24"/>
                                        </p:tgtEl>
                                        <p:attrNameLst>
                                          <p:attrName>ppt_x</p:attrName>
                                          <p:attrName>ppt_y</p:attrName>
                                        </p:attrNameLst>
                                      </p:cBhvr>
                                    </p:animMotion>
                                  </p:childTnLst>
                                </p:cTn>
                              </p:par>
                              <p:par>
                                <p:cTn id="13" presetID="0" presetClass="path" presetSubtype="0" repeatCount="indefinite" fill="hold" grpId="0" nodeType="withEffect">
                                  <p:stCondLst>
                                    <p:cond delay="600"/>
                                  </p:stCondLst>
                                  <p:childTnLst>
                                    <p:animMotion origin="layout" path="M -0.00069 -0.00093 L -0.02395 -0.0162 L -0.03854 -0.03565 L -0.05017 -0.06481 L -0.05486 -0.09815 L -0.05486 -0.82176 " pathEditMode="relative" rAng="0" ptsTypes="AAAAAA">
                                      <p:cBhvr>
                                        <p:cTn id="14" dur="3000" fill="hold"/>
                                        <p:tgtEl>
                                          <p:spTgt spid="25"/>
                                        </p:tgtEl>
                                        <p:attrNameLst>
                                          <p:attrName>ppt_x</p:attrName>
                                          <p:attrName>ppt_y</p:attrName>
                                        </p:attrNameLst>
                                      </p:cBhvr>
                                      <p:rCtr x="-27" y="-410"/>
                                    </p:animMotion>
                                  </p:childTnLst>
                                </p:cTn>
                              </p:par>
                              <p:par>
                                <p:cTn id="15" presetID="0" presetClass="path" presetSubtype="0" repeatCount="indefinite" fill="hold" grpId="0" nodeType="withEffect">
                                  <p:stCondLst>
                                    <p:cond delay="800"/>
                                  </p:stCondLst>
                                  <p:childTnLst>
                                    <p:animMotion origin="layout" path="M -0.00069 -0.00093 L -0.02135 -0.0162 L -0.0342 -0.03565 L -0.04444 -0.06481 L -0.04861 -0.09815 L -0.04861 -0.82176 " pathEditMode="relative" rAng="0" ptsTypes="AAAAAA">
                                      <p:cBhvr>
                                        <p:cTn id="16" dur="3000" fill="hold"/>
                                        <p:tgtEl>
                                          <p:spTgt spid="26"/>
                                        </p:tgtEl>
                                        <p:attrNameLst>
                                          <p:attrName>ppt_x</p:attrName>
                                          <p:attrName>ppt_y</p:attrName>
                                        </p:attrNameLst>
                                      </p:cBhvr>
                                      <p:rCtr x="-24" y="-410"/>
                                    </p:animMotion>
                                  </p:childTnLst>
                                </p:cTn>
                              </p:par>
                              <p:par>
                                <p:cTn id="17" presetID="0" presetClass="path" presetSubtype="0" repeatCount="indefinite" fill="hold" grpId="0" nodeType="withEffect">
                                  <p:stCondLst>
                                    <p:cond delay="1000"/>
                                  </p:stCondLst>
                                  <p:childTnLst>
                                    <p:animMotion origin="layout" path="M -0.0007 -0.00093 L -0.0257 -0.0162 L -0.04132 -0.03565 L -0.05382 -0.06481 L -0.05903 -0.09815 L -0.05903 -0.82176 " pathEditMode="relative" ptsTypes="AAAAAA">
                                      <p:cBhvr>
                                        <p:cTn id="18" dur="3000" fill="hold"/>
                                        <p:tgtEl>
                                          <p:spTgt spid="27"/>
                                        </p:tgtEl>
                                        <p:attrNameLst>
                                          <p:attrName>ppt_x</p:attrName>
                                          <p:attrName>ppt_y</p:attrName>
                                        </p:attrNameLst>
                                      </p:cBhvr>
                                    </p:animMotion>
                                  </p:childTnLst>
                                </p:cTn>
                              </p:par>
                              <p:par>
                                <p:cTn id="19" presetID="0" presetClass="path" presetSubtype="0" repeatCount="indefinite" fill="hold" grpId="0" nodeType="withEffect">
                                  <p:stCondLst>
                                    <p:cond delay="1200"/>
                                  </p:stCondLst>
                                  <p:childTnLst>
                                    <p:animMotion origin="layout" path="M -0.00069 -0.00093 L -0.02395 -0.0162 L -0.03854 -0.03565 L -0.05017 -0.06481 L -0.05486 -0.09815 L -0.05486 -0.82176 " pathEditMode="relative" rAng="0" ptsTypes="AAAAAA">
                                      <p:cBhvr>
                                        <p:cTn id="20" dur="3000" fill="hold"/>
                                        <p:tgtEl>
                                          <p:spTgt spid="28"/>
                                        </p:tgtEl>
                                        <p:attrNameLst>
                                          <p:attrName>ppt_x</p:attrName>
                                          <p:attrName>ppt_y</p:attrName>
                                        </p:attrNameLst>
                                      </p:cBhvr>
                                      <p:rCtr x="-27" y="-410"/>
                                    </p:animMotion>
                                  </p:childTnLst>
                                </p:cTn>
                              </p:par>
                              <p:par>
                                <p:cTn id="21" presetID="0" presetClass="path" presetSubtype="0" repeatCount="indefinite" fill="hold" grpId="0" nodeType="withEffect">
                                  <p:stCondLst>
                                    <p:cond delay="1500"/>
                                  </p:stCondLst>
                                  <p:childTnLst>
                                    <p:animMotion origin="layout" path="M -0.00069 -0.00093 L -0.02135 -0.0162 L -0.0342 -0.03565 L -0.04444 -0.06481 L -0.04861 -0.09815 L -0.04861 -0.82176 " pathEditMode="relative" rAng="0" ptsTypes="AAAAAA">
                                      <p:cBhvr>
                                        <p:cTn id="22" dur="3000" fill="hold"/>
                                        <p:tgtEl>
                                          <p:spTgt spid="29"/>
                                        </p:tgtEl>
                                        <p:attrNameLst>
                                          <p:attrName>ppt_x</p:attrName>
                                          <p:attrName>ppt_y</p:attrName>
                                        </p:attrNameLst>
                                      </p:cBhvr>
                                      <p:rCtr x="-24" y="-410"/>
                                    </p:animMotion>
                                  </p:childTnLst>
                                </p:cTn>
                              </p:par>
                              <p:par>
                                <p:cTn id="23" presetID="0" presetClass="path" presetSubtype="0" repeatCount="indefinite" fill="hold" grpId="0" nodeType="withEffect">
                                  <p:stCondLst>
                                    <p:cond delay="1400"/>
                                  </p:stCondLst>
                                  <p:childTnLst>
                                    <p:animMotion origin="layout" path="M -0.00069 -0.00093 L -0.02395 -0.0162 L -0.03854 -0.03565 L -0.05017 -0.06481 L -0.05486 -0.09815 L -0.05486 -0.82176 " pathEditMode="relative" rAng="0" ptsTypes="AAAAAA">
                                      <p:cBhvr>
                                        <p:cTn id="24" dur="3000" fill="hold"/>
                                        <p:tgtEl>
                                          <p:spTgt spid="30"/>
                                        </p:tgtEl>
                                        <p:attrNameLst>
                                          <p:attrName>ppt_x</p:attrName>
                                          <p:attrName>ppt_y</p:attrName>
                                        </p:attrNameLst>
                                      </p:cBhvr>
                                      <p:rCtr x="-27" y="-410"/>
                                    </p:animMotion>
                                  </p:childTnLst>
                                </p:cTn>
                              </p:par>
                              <p:par>
                                <p:cTn id="25" presetID="0" presetClass="path" presetSubtype="0" repeatCount="indefinite" fill="hold" grpId="0" nodeType="withEffect">
                                  <p:stCondLst>
                                    <p:cond delay="2000"/>
                                  </p:stCondLst>
                                  <p:childTnLst>
                                    <p:animMotion origin="layout" path="M -0.00069 -0.00093 L -0.02135 -0.0162 L -0.0342 -0.03565 L -0.04444 -0.06481 L -0.04861 -0.09815 L -0.04861 -0.82176 " pathEditMode="relative" rAng="0" ptsTypes="AAAAAA">
                                      <p:cBhvr>
                                        <p:cTn id="26" dur="3000" fill="hold"/>
                                        <p:tgtEl>
                                          <p:spTgt spid="31"/>
                                        </p:tgtEl>
                                        <p:attrNameLst>
                                          <p:attrName>ppt_x</p:attrName>
                                          <p:attrName>ppt_y</p:attrName>
                                        </p:attrNameLst>
                                      </p:cBhvr>
                                      <p:rCtr x="-24" y="-410"/>
                                    </p:animMotion>
                                  </p:childTnLst>
                                </p:cTn>
                              </p:par>
                              <p:par>
                                <p:cTn id="27" presetID="0" presetClass="path" presetSubtype="0" repeatCount="indefinite" fill="hold" grpId="0" nodeType="withEffect">
                                  <p:stCondLst>
                                    <p:cond delay="1700"/>
                                  </p:stCondLst>
                                  <p:childTnLst>
                                    <p:animMotion origin="layout" path="M -0.0007 -0.00093 L -0.0257 -0.0162 L -0.04132 -0.03565 L -0.05382 -0.06481 L -0.05903 -0.09815 L -0.05903 -0.82176 " pathEditMode="relative" ptsTypes="AAAAAA">
                                      <p:cBhvr>
                                        <p:cTn id="28" dur="3000" fill="hold"/>
                                        <p:tgtEl>
                                          <p:spTgt spid="32"/>
                                        </p:tgtEl>
                                        <p:attrNameLst>
                                          <p:attrName>ppt_x</p:attrName>
                                          <p:attrName>ppt_y</p:attrName>
                                        </p:attrNameLst>
                                      </p:cBhvr>
                                    </p:animMotion>
                                  </p:childTnLst>
                                </p:cTn>
                              </p:par>
                              <p:par>
                                <p:cTn id="29" presetID="0" presetClass="path" presetSubtype="0" repeatCount="indefinite" fill="hold" grpId="0" nodeType="withEffect">
                                  <p:stCondLst>
                                    <p:cond delay="2200"/>
                                  </p:stCondLst>
                                  <p:childTnLst>
                                    <p:animMotion origin="layout" path="M -0.0007 -0.00093 L -0.0257 -0.0162 L -0.04132 -0.03565 L -0.05382 -0.06481 L -0.05903 -0.09815 L -0.05903 -0.82176 " pathEditMode="relative" ptsTypes="AAAAAA">
                                      <p:cBhvr>
                                        <p:cTn id="30" dur="3000" fill="hold"/>
                                        <p:tgtEl>
                                          <p:spTgt spid="33"/>
                                        </p:tgtEl>
                                        <p:attrNameLst>
                                          <p:attrName>ppt_x</p:attrName>
                                          <p:attrName>ppt_y</p:attrName>
                                        </p:attrNameLst>
                                      </p:cBhvr>
                                    </p:animMotion>
                                  </p:childTnLst>
                                </p:cTn>
                              </p:par>
                              <p:par>
                                <p:cTn id="31" presetID="0" presetClass="path" presetSubtype="0" repeatCount="indefinite" fill="hold" grpId="0" nodeType="withEffect">
                                  <p:stCondLst>
                                    <p:cond delay="2600"/>
                                  </p:stCondLst>
                                  <p:childTnLst>
                                    <p:animMotion origin="layout" path="M -0.00069 -0.00093 L -0.02395 -0.0162 L -0.03854 -0.03565 L -0.05017 -0.06481 L -0.05486 -0.09815 L -0.05486 -0.82176 " pathEditMode="relative" rAng="0" ptsTypes="AAAAAA">
                                      <p:cBhvr>
                                        <p:cTn id="32" dur="3000" fill="hold"/>
                                        <p:tgtEl>
                                          <p:spTgt spid="34"/>
                                        </p:tgtEl>
                                        <p:attrNameLst>
                                          <p:attrName>ppt_x</p:attrName>
                                          <p:attrName>ppt_y</p:attrName>
                                        </p:attrNameLst>
                                      </p:cBhvr>
                                      <p:rCtr x="-27" y="-410"/>
                                    </p:animMotion>
                                  </p:childTnLst>
                                </p:cTn>
                              </p:par>
                              <p:par>
                                <p:cTn id="33" presetID="0" presetClass="path" presetSubtype="0" repeatCount="indefinite" fill="hold" grpId="0" nodeType="withEffect">
                                  <p:stCondLst>
                                    <p:cond delay="2600"/>
                                  </p:stCondLst>
                                  <p:childTnLst>
                                    <p:animMotion origin="layout" path="M -0.00069 -0.00093 L -0.02135 -0.0162 L -0.0342 -0.03565 L -0.04444 -0.06481 L -0.04861 -0.09815 L -0.04861 -0.82176 " pathEditMode="relative" rAng="0" ptsTypes="AAAAAA">
                                      <p:cBhvr>
                                        <p:cTn id="34" dur="3000" fill="hold"/>
                                        <p:tgtEl>
                                          <p:spTgt spid="35"/>
                                        </p:tgtEl>
                                        <p:attrNameLst>
                                          <p:attrName>ppt_x</p:attrName>
                                          <p:attrName>ppt_y</p:attrName>
                                        </p:attrNameLst>
                                      </p:cBhvr>
                                      <p:rCtr x="-24" y="-410"/>
                                    </p:animMotion>
                                  </p:childTnLst>
                                </p:cTn>
                              </p:par>
                              <p:par>
                                <p:cTn id="35" presetID="3" presetClass="path" presetSubtype="0" repeatCount="indefinite" fill="hold" grpId="0" nodeType="withEffect">
                                  <p:stCondLst>
                                    <p:cond delay="2600"/>
                                  </p:stCondLst>
                                  <p:childTnLst>
                                    <p:animMotion origin="layout" path="M -3.05556E-6 4.81481E-6 L 0.01042 -0.01505 L 0.02118 4.81481E-6 L 0.01042 0.01504 L -3.05556E-6 4.81481E-6 Z " pathEditMode="relative" rAng="0" ptsTypes="FFFFF">
                                      <p:cBhvr>
                                        <p:cTn id="36" dur="3000" fill="hold"/>
                                        <p:tgtEl>
                                          <p:spTgt spid="55"/>
                                        </p:tgtEl>
                                        <p:attrNameLst>
                                          <p:attrName>ppt_x</p:attrName>
                                          <p:attrName>ppt_y</p:attrName>
                                        </p:attrNameLst>
                                      </p:cBhvr>
                                      <p:rCtr x="11" y="0"/>
                                    </p:animMotion>
                                  </p:childTnLst>
                                </p:cTn>
                              </p:par>
                              <p:par>
                                <p:cTn id="37" presetID="3" presetClass="path" presetSubtype="0" repeatCount="indefinite" fill="hold" grpId="0" nodeType="withEffect">
                                  <p:stCondLst>
                                    <p:cond delay="0"/>
                                  </p:stCondLst>
                                  <p:childTnLst>
                                    <p:animMotion origin="layout" path="M 2.22222E-6 -1.11111E-6 L -0.0099 -0.01505 L -0.01962 -1.11111E-6 L -0.0099 0.01505 L 2.22222E-6 -1.11111E-6 Z " pathEditMode="relative" rAng="0" ptsTypes="FFFFF">
                                      <p:cBhvr>
                                        <p:cTn id="38" dur="3000" fill="hold"/>
                                        <p:tgtEl>
                                          <p:spTgt spid="56"/>
                                        </p:tgtEl>
                                        <p:attrNameLst>
                                          <p:attrName>ppt_x</p:attrName>
                                          <p:attrName>ppt_y</p:attrName>
                                        </p:attrNameLst>
                                      </p:cBhvr>
                                      <p:rCtr x="-10" y="0"/>
                                    </p:animMotion>
                                  </p:childTnLst>
                                </p:cTn>
                              </p:par>
                              <p:par>
                                <p:cTn id="39" presetID="3" presetClass="path" presetSubtype="0" repeatCount="indefinite" fill="hold" grpId="0" nodeType="withEffect">
                                  <p:stCondLst>
                                    <p:cond delay="0"/>
                                  </p:stCondLst>
                                  <p:childTnLst>
                                    <p:animMotion origin="layout" path="M -1.66667E-6 -0.00023 L -0.00833 0.00787 L -0.01649 -0.00023 L -0.00833 -0.00787 L -1.66667E-6 -0.00023 Z " pathEditMode="relative" rAng="0" ptsTypes="FFFFF">
                                      <p:cBhvr>
                                        <p:cTn id="40" dur="3000" fill="hold"/>
                                        <p:tgtEl>
                                          <p:spTgt spid="57"/>
                                        </p:tgtEl>
                                        <p:attrNameLst>
                                          <p:attrName>ppt_x</p:attrName>
                                          <p:attrName>ppt_y</p:attrName>
                                        </p:attrNameLst>
                                      </p:cBhvr>
                                      <p:rCtr x="-8" y="0"/>
                                    </p:animMotion>
                                  </p:childTnLst>
                                </p:cTn>
                              </p:par>
                              <p:par>
                                <p:cTn id="41" presetID="3" presetClass="path" presetSubtype="0" repeatCount="indefinite" fill="hold" grpId="0" nodeType="withEffect">
                                  <p:stCondLst>
                                    <p:cond delay="0"/>
                                  </p:stCondLst>
                                  <p:childTnLst>
                                    <p:animMotion origin="layout" path="M 1.11111E-6 2.96296E-6 L 0.00851 -0.00602 L 0.01736 2.96296E-6 L 0.00851 0.00602 L 1.11111E-6 2.96296E-6 Z " pathEditMode="relative" rAng="0" ptsTypes="FFFFF">
                                      <p:cBhvr>
                                        <p:cTn id="42" dur="3000" fill="hold"/>
                                        <p:tgtEl>
                                          <p:spTgt spid="58"/>
                                        </p:tgtEl>
                                        <p:attrNameLst>
                                          <p:attrName>ppt_x</p:attrName>
                                          <p:attrName>ppt_y</p:attrName>
                                        </p:attrNameLst>
                                      </p:cBhvr>
                                      <p:rCtr x="9" y="0"/>
                                    </p:animMotion>
                                  </p:childTnLst>
                                </p:cTn>
                              </p:par>
                              <p:par>
                                <p:cTn id="43"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44" dur="3000" fill="hold"/>
                                        <p:tgtEl>
                                          <p:spTgt spid="59"/>
                                        </p:tgtEl>
                                        <p:attrNameLst>
                                          <p:attrName>ppt_x</p:attrName>
                                          <p:attrName>ppt_y</p:attrName>
                                        </p:attrNameLst>
                                      </p:cBhvr>
                                      <p:rCtr x="11" y="0"/>
                                    </p:animMotion>
                                  </p:childTnLst>
                                </p:cTn>
                              </p:par>
                              <p:par>
                                <p:cTn id="45" presetID="3" presetClass="path" presetSubtype="0" repeatCount="indefinite" fill="hold" grpId="0" nodeType="withEffect">
                                  <p:stCondLst>
                                    <p:cond delay="0"/>
                                  </p:stCondLst>
                                  <p:childTnLst>
                                    <p:animMotion origin="layout" path="M -4.44444E-6 -0.00232 L -0.00989 -0.01505 L -0.01961 -0.00232 L -0.00989 0.01042 L -4.44444E-6 -0.00232 Z " pathEditMode="relative" rAng="0" ptsTypes="FFFFF">
                                      <p:cBhvr>
                                        <p:cTn id="46" dur="3000" fill="hold"/>
                                        <p:tgtEl>
                                          <p:spTgt spid="60"/>
                                        </p:tgtEl>
                                        <p:attrNameLst>
                                          <p:attrName>ppt_x</p:attrName>
                                          <p:attrName>ppt_y</p:attrName>
                                        </p:attrNameLst>
                                      </p:cBhvr>
                                      <p:rCtr x="-10" y="0"/>
                                    </p:animMotion>
                                  </p:childTnLst>
                                </p:cTn>
                              </p:par>
                              <p:par>
                                <p:cTn id="47" presetID="3" presetClass="path" presetSubtype="0" repeatCount="indefinite" fill="hold" grpId="0" nodeType="withEffect">
                                  <p:stCondLst>
                                    <p:cond delay="0"/>
                                  </p:stCondLst>
                                  <p:childTnLst>
                                    <p:animMotion origin="layout" path="M 2.22222E-6 -0.00023 L -0.00695 0.00625 L -0.01389 -0.00023 L -0.00695 -0.00625 L 2.22222E-6 -0.00023 Z " pathEditMode="relative" rAng="0" ptsTypes="FFFFF">
                                      <p:cBhvr>
                                        <p:cTn id="48" dur="3000" fill="hold"/>
                                        <p:tgtEl>
                                          <p:spTgt spid="61"/>
                                        </p:tgtEl>
                                        <p:attrNameLst>
                                          <p:attrName>ppt_x</p:attrName>
                                          <p:attrName>ppt_y</p:attrName>
                                        </p:attrNameLst>
                                      </p:cBhvr>
                                      <p:rCtr x="-7" y="0"/>
                                    </p:animMotion>
                                  </p:childTnLst>
                                </p:cTn>
                              </p:par>
                              <p:par>
                                <p:cTn id="49"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50" dur="3000" fill="hold"/>
                                        <p:tgtEl>
                                          <p:spTgt spid="62"/>
                                        </p:tgtEl>
                                        <p:attrNameLst>
                                          <p:attrName>ppt_x</p:attrName>
                                          <p:attrName>ppt_y</p:attrName>
                                        </p:attrNameLst>
                                      </p:cBhvr>
                                      <p:rCtr x="7" y="0"/>
                                    </p:animMotion>
                                  </p:childTnLst>
                                </p:cTn>
                              </p:par>
                              <p:par>
                                <p:cTn id="51"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52" dur="3000" fill="hold"/>
                                        <p:tgtEl>
                                          <p:spTgt spid="63"/>
                                        </p:tgtEl>
                                        <p:attrNameLst>
                                          <p:attrName>ppt_x</p:attrName>
                                          <p:attrName>ppt_y</p:attrName>
                                        </p:attrNameLst>
                                      </p:cBhvr>
                                      <p:rCtr x="11" y="0"/>
                                    </p:animMotion>
                                  </p:childTnLst>
                                </p:cTn>
                              </p:par>
                              <p:par>
                                <p:cTn id="53" presetID="3" presetClass="path" presetSubtype="0" repeatCount="indefinite" fill="hold" grpId="0" nodeType="withEffect">
                                  <p:stCondLst>
                                    <p:cond delay="0"/>
                                  </p:stCondLst>
                                  <p:childTnLst>
                                    <p:animMotion origin="layout" path="M 2.22222E-6 -1.11111E-6 L -0.0099 -0.01505 L -0.01962 -1.11111E-6 L -0.0099 0.01505 L 2.22222E-6 -1.11111E-6 Z " pathEditMode="relative" rAng="0" ptsTypes="FFFFF">
                                      <p:cBhvr>
                                        <p:cTn id="54" dur="3000" fill="hold"/>
                                        <p:tgtEl>
                                          <p:spTgt spid="64"/>
                                        </p:tgtEl>
                                        <p:attrNameLst>
                                          <p:attrName>ppt_x</p:attrName>
                                          <p:attrName>ppt_y</p:attrName>
                                        </p:attrNameLst>
                                      </p:cBhvr>
                                      <p:rCtr x="-10" y="0"/>
                                    </p:animMotion>
                                  </p:childTnLst>
                                </p:cTn>
                              </p:par>
                              <p:par>
                                <p:cTn id="55" presetID="3" presetClass="path" presetSubtype="0" repeatCount="indefinite" fill="hold" grpId="0" nodeType="withEffect">
                                  <p:stCondLst>
                                    <p:cond delay="0"/>
                                  </p:stCondLst>
                                  <p:childTnLst>
                                    <p:animMotion origin="layout" path="M 1.38889E-6 -0.00023 L -0.00886 0.01065 L -0.01754 -0.00023 L -0.00886 -0.01064 L 1.38889E-6 -0.00023 Z " pathEditMode="relative" rAng="0" ptsTypes="FFFFF">
                                      <p:cBhvr>
                                        <p:cTn id="56" dur="3000" fill="hold"/>
                                        <p:tgtEl>
                                          <p:spTgt spid="65"/>
                                        </p:tgtEl>
                                        <p:attrNameLst>
                                          <p:attrName>ppt_x</p:attrName>
                                          <p:attrName>ppt_y</p:attrName>
                                        </p:attrNameLst>
                                      </p:cBhvr>
                                      <p:rCtr x="-9" y="0"/>
                                    </p:animMotion>
                                  </p:childTnLst>
                                </p:cTn>
                              </p:par>
                              <p:par>
                                <p:cTn id="57"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58" dur="3000" fill="hold"/>
                                        <p:tgtEl>
                                          <p:spTgt spid="66"/>
                                        </p:tgtEl>
                                        <p:attrNameLst>
                                          <p:attrName>ppt_x</p:attrName>
                                          <p:attrName>ppt_y</p:attrName>
                                        </p:attrNameLst>
                                      </p:cBhvr>
                                      <p:rCtr x="7" y="0"/>
                                    </p:animMotion>
                                  </p:childTnLst>
                                </p:cTn>
                              </p:par>
                              <p:par>
                                <p:cTn id="59" presetID="3" presetClass="path" presetSubtype="0" repeatCount="indefinite" fill="hold" grpId="0" nodeType="withEffect">
                                  <p:stCondLst>
                                    <p:cond delay="0"/>
                                  </p:stCondLst>
                                  <p:childTnLst>
                                    <p:animMotion origin="layout" path="M 2.22222E-6 -7.40741E-7 L -0.01007 0.01505 L -0.01997 -7.40741E-7 L -0.01007 -0.01481 L 2.22222E-6 -7.40741E-7 Z " pathEditMode="relative" rAng="0" ptsTypes="FFFFF">
                                      <p:cBhvr>
                                        <p:cTn id="60" dur="3000" fill="hold"/>
                                        <p:tgtEl>
                                          <p:spTgt spid="67"/>
                                        </p:tgtEl>
                                        <p:attrNameLst>
                                          <p:attrName>ppt_x</p:attrName>
                                          <p:attrName>ppt_y</p:attrName>
                                        </p:attrNameLst>
                                      </p:cBhvr>
                                      <p:rCtr x="-10" y="0"/>
                                    </p:animMotion>
                                  </p:childTnLst>
                                </p:cTn>
                              </p:par>
                              <p:par>
                                <p:cTn id="61"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62" dur="3000" fill="hold"/>
                                        <p:tgtEl>
                                          <p:spTgt spid="68"/>
                                        </p:tgtEl>
                                        <p:attrNameLst>
                                          <p:attrName>ppt_x</p:attrName>
                                          <p:attrName>ppt_y</p:attrName>
                                        </p:attrNameLst>
                                      </p:cBhvr>
                                      <p:rCtr x="11" y="0"/>
                                    </p:animMotion>
                                  </p:childTnLst>
                                </p:cTn>
                              </p:par>
                              <p:par>
                                <p:cTn id="63" presetID="3" presetClass="path" presetSubtype="0" repeatCount="indefinite" fill="hold" grpId="0" nodeType="withEffect">
                                  <p:stCondLst>
                                    <p:cond delay="0"/>
                                  </p:stCondLst>
                                  <p:childTnLst>
                                    <p:animMotion origin="layout" path="M 2.77556E-17 2.38371E-7 L -0.00694 0.01504 L -0.01389 2.38371E-7 L -0.00694 -0.01481 L 2.77556E-17 2.38371E-7 Z " pathEditMode="relative" rAng="0" ptsTypes="FFFFF">
                                      <p:cBhvr>
                                        <p:cTn id="64" dur="3000" fill="hold"/>
                                        <p:tgtEl>
                                          <p:spTgt spid="69"/>
                                        </p:tgtEl>
                                        <p:attrNameLst>
                                          <p:attrName>ppt_x</p:attrName>
                                          <p:attrName>ppt_y</p:attrName>
                                        </p:attrNameLst>
                                      </p:cBhvr>
                                      <p:rCtr x="-7" y="0"/>
                                    </p:animMotion>
                                  </p:childTnLst>
                                </p:cTn>
                              </p:par>
                              <p:par>
                                <p:cTn id="65"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66" dur="3000" fill="hold"/>
                                        <p:tgtEl>
                                          <p:spTgt spid="70"/>
                                        </p:tgtEl>
                                        <p:attrNameLst>
                                          <p:attrName>ppt_x</p:attrName>
                                          <p:attrName>ppt_y</p:attrName>
                                        </p:attrNameLst>
                                      </p:cBhvr>
                                      <p:rCtr x="7" y="0"/>
                                    </p:animMotion>
                                  </p:childTnLst>
                                </p:cTn>
                              </p:par>
                              <p:par>
                                <p:cTn id="67" presetID="3" presetClass="path" presetSubtype="0" repeatCount="indefinite" fill="hold" grpId="0" nodeType="withEffect">
                                  <p:stCondLst>
                                    <p:cond delay="0"/>
                                  </p:stCondLst>
                                  <p:childTnLst>
                                    <p:animMotion origin="layout" path="M 2.22222E-6 -1.11111E-6 L -0.0099 -0.01505 L -0.01962 -1.11111E-6 L -0.0099 0.01505 L 2.22222E-6 -1.11111E-6 Z " pathEditMode="relative" rAng="0" ptsTypes="FFFFF">
                                      <p:cBhvr>
                                        <p:cTn id="68" dur="3000" fill="hold"/>
                                        <p:tgtEl>
                                          <p:spTgt spid="71"/>
                                        </p:tgtEl>
                                        <p:attrNameLst>
                                          <p:attrName>ppt_x</p:attrName>
                                          <p:attrName>ppt_y</p:attrName>
                                        </p:attrNameLst>
                                      </p:cBhvr>
                                      <p:rCtr x="-10" y="0"/>
                                    </p:animMotion>
                                  </p:childTnLst>
                                </p:cTn>
                              </p:par>
                              <p:par>
                                <p:cTn id="69" presetID="3" presetClass="path" presetSubtype="0" repeatCount="indefinite" fill="hold" grpId="0" nodeType="withEffect">
                                  <p:stCondLst>
                                    <p:cond delay="0"/>
                                  </p:stCondLst>
                                  <p:childTnLst>
                                    <p:animMotion origin="layout" path="M -2.77778E-7 2.96296E-6 L 0.01215 -0.01088 L 0.02483 2.96296E-6 L 0.01215 0.01088 L -2.77778E-7 2.96296E-6 Z " pathEditMode="relative" rAng="0" ptsTypes="FFFFF">
                                      <p:cBhvr>
                                        <p:cTn id="70" dur="3000" fill="hold"/>
                                        <p:tgtEl>
                                          <p:spTgt spid="72"/>
                                        </p:tgtEl>
                                        <p:attrNameLst>
                                          <p:attrName>ppt_x</p:attrName>
                                          <p:attrName>ppt_y</p:attrName>
                                        </p:attrNameLst>
                                      </p:cBhvr>
                                      <p:rCtr x="1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p:cNvPicPr>
            <a:picLocks noChangeAspect="1" noChangeArrowheads="1"/>
          </p:cNvPicPr>
          <p:nvPr/>
        </p:nvPicPr>
        <p:blipFill>
          <a:blip r:embed="rId2" cstate="print"/>
          <a:srcRect/>
          <a:stretch>
            <a:fillRect/>
          </a:stretch>
        </p:blipFill>
        <p:spPr bwMode="auto">
          <a:xfrm>
            <a:off x="766763" y="1597025"/>
            <a:ext cx="7158037" cy="4775200"/>
          </a:xfrm>
          <a:prstGeom prst="rect">
            <a:avLst/>
          </a:prstGeom>
          <a:noFill/>
          <a:ln w="9525">
            <a:noFill/>
            <a:miter lim="800000"/>
            <a:headEnd/>
            <a:tailEnd/>
          </a:ln>
          <a:effectLst/>
        </p:spPr>
      </p:pic>
      <p:sp>
        <p:nvSpPr>
          <p:cNvPr id="196611" name="Rectangle 3"/>
          <p:cNvSpPr>
            <a:spLocks noChangeArrowheads="1"/>
          </p:cNvSpPr>
          <p:nvPr/>
        </p:nvSpPr>
        <p:spPr bwMode="auto">
          <a:xfrm>
            <a:off x="685800" y="6553200"/>
            <a:ext cx="8458200" cy="304800"/>
          </a:xfrm>
          <a:prstGeom prst="rect">
            <a:avLst/>
          </a:prstGeom>
          <a:noFill/>
          <a:ln w="9525">
            <a:noFill/>
            <a:miter lim="800000"/>
            <a:headEnd/>
            <a:tailEnd/>
          </a:ln>
          <a:effectLst/>
        </p:spPr>
        <p:txBody>
          <a:bodyPr>
            <a:spAutoFit/>
          </a:bodyPr>
          <a:lstStyle/>
          <a:p>
            <a:r>
              <a:rPr lang="en-US" sz="1400"/>
              <a:t>Source:  JUNEX -- http://www.searchanddiscovery.com/documents/2009/80073marcil/ndx_marcil.pdf</a:t>
            </a:r>
          </a:p>
        </p:txBody>
      </p:sp>
      <p:sp>
        <p:nvSpPr>
          <p:cNvPr id="196612" name="Text Box 4"/>
          <p:cNvSpPr txBox="1">
            <a:spLocks noChangeArrowheads="1"/>
          </p:cNvSpPr>
          <p:nvPr/>
        </p:nvSpPr>
        <p:spPr bwMode="auto">
          <a:xfrm>
            <a:off x="4572000" y="0"/>
            <a:ext cx="4211638" cy="2071688"/>
          </a:xfrm>
          <a:prstGeom prst="rect">
            <a:avLst/>
          </a:prstGeom>
          <a:solidFill>
            <a:srgbClr val="FFFFCC"/>
          </a:solidFill>
          <a:ln w="57150">
            <a:solidFill>
              <a:schemeClr val="accent2"/>
            </a:solidFill>
            <a:miter lim="800000"/>
            <a:headEnd/>
            <a:tailEnd/>
          </a:ln>
          <a:effectLst/>
        </p:spPr>
        <p:txBody>
          <a:bodyPr>
            <a:spAutoFit/>
          </a:bodyPr>
          <a:lstStyle/>
          <a:p>
            <a:r>
              <a:rPr lang="en-US" b="1">
                <a:solidFill>
                  <a:schemeClr val="accent2"/>
                </a:solidFill>
              </a:rPr>
              <a:t>Shales hold a lot of natural gas (methane), but very dispersed, not economical using traditional technology……  Within last 4-13 years, horizontal drilling and high-volume, slick-water hydraulic fracturing (“hydrofracking”).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7" descr="Background.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315" name="Picture 116" descr="Zone 4.png"/>
          <p:cNvPicPr>
            <a:picLocks noChangeAspect="1"/>
          </p:cNvPicPr>
          <p:nvPr/>
        </p:nvPicPr>
        <p:blipFill>
          <a:blip r:embed="rId3" cstate="print"/>
          <a:srcRect t="-10097"/>
          <a:stretch>
            <a:fillRect/>
          </a:stretch>
        </p:blipFill>
        <p:spPr bwMode="auto">
          <a:xfrm>
            <a:off x="0" y="6453188"/>
            <a:ext cx="9144000" cy="404812"/>
          </a:xfrm>
          <a:prstGeom prst="rect">
            <a:avLst/>
          </a:prstGeom>
          <a:noFill/>
          <a:ln w="9525">
            <a:noFill/>
            <a:miter lim="800000"/>
            <a:headEnd/>
            <a:tailEnd/>
          </a:ln>
        </p:spPr>
      </p:pic>
      <p:pic>
        <p:nvPicPr>
          <p:cNvPr id="13316" name="Picture 94" descr="Zone 1.png"/>
          <p:cNvPicPr>
            <a:picLocks noChangeAspect="1"/>
          </p:cNvPicPr>
          <p:nvPr/>
        </p:nvPicPr>
        <p:blipFill>
          <a:blip r:embed="rId4" cstate="print"/>
          <a:srcRect l="3804" r="2263"/>
          <a:stretch>
            <a:fillRect/>
          </a:stretch>
        </p:blipFill>
        <p:spPr bwMode="auto">
          <a:xfrm>
            <a:off x="0" y="3965575"/>
            <a:ext cx="9144000" cy="477838"/>
          </a:xfrm>
          <a:prstGeom prst="rect">
            <a:avLst/>
          </a:prstGeom>
          <a:noFill/>
          <a:ln w="9525">
            <a:noFill/>
            <a:miter lim="800000"/>
            <a:headEnd/>
            <a:tailEnd/>
          </a:ln>
        </p:spPr>
      </p:pic>
      <p:pic>
        <p:nvPicPr>
          <p:cNvPr id="13317" name="Picture 35" descr="Zone 3.png"/>
          <p:cNvPicPr>
            <a:picLocks noChangeAspect="1"/>
          </p:cNvPicPr>
          <p:nvPr/>
        </p:nvPicPr>
        <p:blipFill>
          <a:blip r:embed="rId5" cstate="print"/>
          <a:srcRect l="1895" r="1263"/>
          <a:stretch>
            <a:fillRect/>
          </a:stretch>
        </p:blipFill>
        <p:spPr bwMode="auto">
          <a:xfrm>
            <a:off x="0" y="1238250"/>
            <a:ext cx="9144000" cy="590550"/>
          </a:xfrm>
          <a:prstGeom prst="rect">
            <a:avLst/>
          </a:prstGeom>
          <a:noFill/>
          <a:ln w="9525">
            <a:noFill/>
            <a:miter lim="800000"/>
            <a:headEnd/>
            <a:tailEnd/>
          </a:ln>
        </p:spPr>
      </p:pic>
      <p:pic>
        <p:nvPicPr>
          <p:cNvPr id="13318" name="Picture 8" descr="Zone 2.png"/>
          <p:cNvPicPr>
            <a:picLocks noChangeAspect="1"/>
          </p:cNvPicPr>
          <p:nvPr/>
        </p:nvPicPr>
        <p:blipFill>
          <a:blip r:embed="rId6" cstate="print"/>
          <a:srcRect l="2263" r="3804"/>
          <a:stretch>
            <a:fillRect/>
          </a:stretch>
        </p:blipFill>
        <p:spPr bwMode="auto">
          <a:xfrm>
            <a:off x="0" y="5092700"/>
            <a:ext cx="9144000" cy="881063"/>
          </a:xfrm>
          <a:prstGeom prst="rect">
            <a:avLst/>
          </a:prstGeom>
          <a:noFill/>
          <a:ln w="9525">
            <a:noFill/>
            <a:miter lim="800000"/>
            <a:headEnd/>
            <a:tailEnd/>
          </a:ln>
        </p:spPr>
      </p:pic>
      <p:pic>
        <p:nvPicPr>
          <p:cNvPr id="13319" name="Picture 88" descr="Rig and Wellbore.png"/>
          <p:cNvPicPr>
            <a:picLocks noChangeAspect="1"/>
          </p:cNvPicPr>
          <p:nvPr/>
        </p:nvPicPr>
        <p:blipFill>
          <a:blip r:embed="rId7" cstate="print"/>
          <a:srcRect/>
          <a:stretch>
            <a:fillRect/>
          </a:stretch>
        </p:blipFill>
        <p:spPr bwMode="auto">
          <a:xfrm>
            <a:off x="1916113" y="38100"/>
            <a:ext cx="1920875" cy="6819900"/>
          </a:xfrm>
          <a:prstGeom prst="rect">
            <a:avLst/>
          </a:prstGeom>
          <a:noFill/>
          <a:ln w="9525">
            <a:noFill/>
            <a:miter lim="800000"/>
            <a:headEnd/>
            <a:tailEnd/>
          </a:ln>
        </p:spPr>
      </p:pic>
      <p:pic>
        <p:nvPicPr>
          <p:cNvPr id="13320" name="Picture 93" descr="Rig and Wellbore.png"/>
          <p:cNvPicPr>
            <a:picLocks noChangeAspect="1"/>
          </p:cNvPicPr>
          <p:nvPr/>
        </p:nvPicPr>
        <p:blipFill>
          <a:blip r:embed="rId8" cstate="print"/>
          <a:srcRect/>
          <a:stretch>
            <a:fillRect/>
          </a:stretch>
        </p:blipFill>
        <p:spPr bwMode="auto">
          <a:xfrm>
            <a:off x="2092325" y="3679825"/>
            <a:ext cx="652463" cy="981075"/>
          </a:xfrm>
          <a:prstGeom prst="rect">
            <a:avLst/>
          </a:prstGeom>
          <a:noFill/>
          <a:ln w="9525">
            <a:noFill/>
            <a:miter lim="800000"/>
            <a:headEnd/>
            <a:tailEnd/>
          </a:ln>
        </p:spPr>
      </p:pic>
      <p:pic>
        <p:nvPicPr>
          <p:cNvPr id="13321" name="Picture 87" descr="Rig and Wellbore.png"/>
          <p:cNvPicPr>
            <a:picLocks noChangeAspect="1"/>
          </p:cNvPicPr>
          <p:nvPr/>
        </p:nvPicPr>
        <p:blipFill>
          <a:blip r:embed="rId8" cstate="print"/>
          <a:srcRect/>
          <a:stretch>
            <a:fillRect/>
          </a:stretch>
        </p:blipFill>
        <p:spPr bwMode="auto">
          <a:xfrm>
            <a:off x="2090738" y="4289425"/>
            <a:ext cx="652462" cy="982663"/>
          </a:xfrm>
          <a:prstGeom prst="rect">
            <a:avLst/>
          </a:prstGeom>
          <a:noFill/>
          <a:ln w="9525">
            <a:noFill/>
            <a:miter lim="800000"/>
            <a:headEnd/>
            <a:tailEnd/>
          </a:ln>
        </p:spPr>
      </p:pic>
      <p:sp>
        <p:nvSpPr>
          <p:cNvPr id="13322" name="TextBox 17"/>
          <p:cNvSpPr txBox="1">
            <a:spLocks noChangeArrowheads="1"/>
          </p:cNvSpPr>
          <p:nvPr/>
        </p:nvSpPr>
        <p:spPr bwMode="auto">
          <a:xfrm>
            <a:off x="4878388" y="344488"/>
            <a:ext cx="3946525" cy="461962"/>
          </a:xfrm>
          <a:prstGeom prst="rect">
            <a:avLst/>
          </a:prstGeom>
          <a:noFill/>
          <a:ln w="9525">
            <a:noFill/>
            <a:miter lim="800000"/>
            <a:headEnd/>
            <a:tailEnd/>
          </a:ln>
        </p:spPr>
        <p:txBody>
          <a:bodyPr wrap="none">
            <a:spAutoFit/>
          </a:bodyPr>
          <a:lstStyle/>
          <a:p>
            <a:pPr algn="r"/>
            <a:r>
              <a:rPr lang="en-US" sz="2400" b="1">
                <a:latin typeface="Calibri" pitchFamily="34" charset="0"/>
              </a:rPr>
              <a:t>LEAK THROUGH CASING</a:t>
            </a:r>
          </a:p>
        </p:txBody>
      </p:sp>
      <p:cxnSp>
        <p:nvCxnSpPr>
          <p:cNvPr id="53" name="Straight Connector 52"/>
          <p:cNvCxnSpPr>
            <a:stCxn id="51" idx="0"/>
          </p:cNvCxnSpPr>
          <p:nvPr/>
        </p:nvCxnSpPr>
        <p:spPr>
          <a:xfrm rot="5400000" flipH="1" flipV="1">
            <a:off x="3055938" y="1644650"/>
            <a:ext cx="995362" cy="1779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4"/>
          </p:cNvCxnSpPr>
          <p:nvPr/>
        </p:nvCxnSpPr>
        <p:spPr>
          <a:xfrm rot="16200000" flipH="1">
            <a:off x="3151187" y="3001963"/>
            <a:ext cx="923925" cy="1898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001963"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Oval 65"/>
          <p:cNvSpPr/>
          <p:nvPr/>
        </p:nvSpPr>
        <p:spPr>
          <a:xfrm>
            <a:off x="2868613"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Oval 66"/>
          <p:cNvSpPr/>
          <p:nvPr/>
        </p:nvSpPr>
        <p:spPr>
          <a:xfrm>
            <a:off x="2725738" y="688181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Oval 67"/>
          <p:cNvSpPr/>
          <p:nvPr/>
        </p:nvSpPr>
        <p:spPr>
          <a:xfrm>
            <a:off x="3059113"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Oval 68"/>
          <p:cNvSpPr/>
          <p:nvPr/>
        </p:nvSpPr>
        <p:spPr>
          <a:xfrm>
            <a:off x="2925763"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Oval 69"/>
          <p:cNvSpPr/>
          <p:nvPr/>
        </p:nvSpPr>
        <p:spPr>
          <a:xfrm>
            <a:off x="2782888" y="694848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Oval 70"/>
          <p:cNvSpPr/>
          <p:nvPr/>
        </p:nvSpPr>
        <p:spPr>
          <a:xfrm>
            <a:off x="3021013"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2887663"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2744788" y="69294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 name="Oval 73"/>
          <p:cNvSpPr/>
          <p:nvPr/>
        </p:nvSpPr>
        <p:spPr>
          <a:xfrm>
            <a:off x="2838450" y="691515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2695575" y="691515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2933700" y="6896100"/>
            <a:ext cx="60325"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3073400" y="688975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954338" y="68897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 name="Oval 89"/>
          <p:cNvSpPr/>
          <p:nvPr/>
        </p:nvSpPr>
        <p:spPr>
          <a:xfrm>
            <a:off x="2811463" y="68897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2435225" y="3032125"/>
            <a:ext cx="4572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TextBox 63"/>
          <p:cNvSpPr txBox="1"/>
          <p:nvPr/>
        </p:nvSpPr>
        <p:spPr>
          <a:xfrm>
            <a:off x="136525" y="1189038"/>
            <a:ext cx="1617663" cy="277812"/>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CONDUCTOR  PIPE</a:t>
            </a:r>
          </a:p>
        </p:txBody>
      </p:sp>
      <p:cxnSp>
        <p:nvCxnSpPr>
          <p:cNvPr id="75" name="Straight Arrow Connector 74"/>
          <p:cNvCxnSpPr>
            <a:stCxn id="64" idx="3"/>
          </p:cNvCxnSpPr>
          <p:nvPr/>
        </p:nvCxnSpPr>
        <p:spPr>
          <a:xfrm>
            <a:off x="1754188" y="1327150"/>
            <a:ext cx="301625" cy="1588"/>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74625" y="1851025"/>
            <a:ext cx="1603375" cy="276225"/>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SURFACE  CASING</a:t>
            </a:r>
          </a:p>
        </p:txBody>
      </p:sp>
      <p:cxnSp>
        <p:nvCxnSpPr>
          <p:cNvPr id="77" name="Straight Arrow Connector 76"/>
          <p:cNvCxnSpPr>
            <a:stCxn id="76" idx="3"/>
          </p:cNvCxnSpPr>
          <p:nvPr/>
        </p:nvCxnSpPr>
        <p:spPr>
          <a:xfrm>
            <a:off x="1778000" y="1989138"/>
            <a:ext cx="354013" cy="158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1750" y="2741613"/>
            <a:ext cx="1903413" cy="276225"/>
          </a:xfrm>
          <a:prstGeom prst="rect">
            <a:avLst/>
          </a:prstGeom>
          <a:noFill/>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1200" b="1" dirty="0">
                <a:solidFill>
                  <a:schemeClr val="bg1"/>
                </a:solidFill>
                <a:latin typeface="+mn-lt"/>
              </a:rPr>
              <a:t>PRODUCTION  CASING</a:t>
            </a:r>
          </a:p>
        </p:txBody>
      </p:sp>
      <p:cxnSp>
        <p:nvCxnSpPr>
          <p:cNvPr id="83" name="Straight Arrow Connector 82"/>
          <p:cNvCxnSpPr>
            <a:stCxn id="78" idx="3"/>
          </p:cNvCxnSpPr>
          <p:nvPr/>
        </p:nvCxnSpPr>
        <p:spPr>
          <a:xfrm flipV="1">
            <a:off x="1935163" y="2878138"/>
            <a:ext cx="273050" cy="158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67"/>
          <p:cNvGrpSpPr>
            <a:grpSpLocks/>
          </p:cNvGrpSpPr>
          <p:nvPr/>
        </p:nvGrpSpPr>
        <p:grpSpPr bwMode="auto">
          <a:xfrm>
            <a:off x="190684" y="6285260"/>
            <a:ext cx="1026653" cy="447515"/>
            <a:chOff x="1760" y="1676"/>
            <a:chExt cx="2235" cy="972"/>
          </a:xfrm>
          <a:solidFill>
            <a:schemeClr val="bg1"/>
          </a:solidFill>
        </p:grpSpPr>
        <p:sp>
          <p:nvSpPr>
            <p:cNvPr id="142" name="Freeform 68"/>
            <p:cNvSpPr>
              <a:spLocks/>
            </p:cNvSpPr>
            <p:nvPr/>
          </p:nvSpPr>
          <p:spPr bwMode="auto">
            <a:xfrm>
              <a:off x="1776" y="2451"/>
              <a:ext cx="124" cy="149"/>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3" name="Freeform 69"/>
            <p:cNvSpPr>
              <a:spLocks noEditPoints="1"/>
            </p:cNvSpPr>
            <p:nvPr/>
          </p:nvSpPr>
          <p:spPr bwMode="auto">
            <a:xfrm>
              <a:off x="1913" y="2480"/>
              <a:ext cx="111" cy="121"/>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4" name="Freeform 70"/>
            <p:cNvSpPr>
              <a:spLocks/>
            </p:cNvSpPr>
            <p:nvPr/>
          </p:nvSpPr>
          <p:spPr bwMode="auto">
            <a:xfrm>
              <a:off x="2037" y="2483"/>
              <a:ext cx="108" cy="11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5" name="Freeform 71"/>
            <p:cNvSpPr>
              <a:spLocks/>
            </p:cNvSpPr>
            <p:nvPr/>
          </p:nvSpPr>
          <p:spPr bwMode="auto">
            <a:xfrm>
              <a:off x="2155" y="2454"/>
              <a:ext cx="70" cy="146"/>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6" name="Freeform 72"/>
            <p:cNvSpPr>
              <a:spLocks/>
            </p:cNvSpPr>
            <p:nvPr/>
          </p:nvSpPr>
          <p:spPr bwMode="auto">
            <a:xfrm>
              <a:off x="2241" y="2438"/>
              <a:ext cx="105" cy="162"/>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7" name="Freeform 73"/>
            <p:cNvSpPr>
              <a:spLocks/>
            </p:cNvSpPr>
            <p:nvPr/>
          </p:nvSpPr>
          <p:spPr bwMode="auto">
            <a:xfrm>
              <a:off x="2352" y="2483"/>
              <a:ext cx="178" cy="11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8" name="Freeform 74"/>
            <p:cNvSpPr>
              <a:spLocks noEditPoints="1"/>
            </p:cNvSpPr>
            <p:nvPr/>
          </p:nvSpPr>
          <p:spPr bwMode="auto">
            <a:xfrm>
              <a:off x="2530" y="2480"/>
              <a:ext cx="111" cy="121"/>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49" name="Freeform 75"/>
            <p:cNvSpPr>
              <a:spLocks/>
            </p:cNvSpPr>
            <p:nvPr/>
          </p:nvSpPr>
          <p:spPr bwMode="auto">
            <a:xfrm>
              <a:off x="2658" y="2480"/>
              <a:ext cx="105" cy="121"/>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0" name="Freeform 76"/>
            <p:cNvSpPr>
              <a:spLocks/>
            </p:cNvSpPr>
            <p:nvPr/>
          </p:nvSpPr>
          <p:spPr bwMode="auto">
            <a:xfrm>
              <a:off x="2769" y="2454"/>
              <a:ext cx="70" cy="146"/>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1" name="Freeform 77"/>
            <p:cNvSpPr>
              <a:spLocks noEditPoints="1"/>
            </p:cNvSpPr>
            <p:nvPr/>
          </p:nvSpPr>
          <p:spPr bwMode="auto">
            <a:xfrm>
              <a:off x="2849" y="2480"/>
              <a:ext cx="108" cy="121"/>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2" name="Freeform 78"/>
            <p:cNvSpPr>
              <a:spLocks/>
            </p:cNvSpPr>
            <p:nvPr/>
          </p:nvSpPr>
          <p:spPr bwMode="auto">
            <a:xfrm>
              <a:off x="2983" y="2480"/>
              <a:ext cx="54" cy="121"/>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3" name="Freeform 79"/>
            <p:cNvSpPr>
              <a:spLocks/>
            </p:cNvSpPr>
            <p:nvPr/>
          </p:nvSpPr>
          <p:spPr bwMode="auto">
            <a:xfrm>
              <a:off x="3053"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4" name="Freeform 80"/>
            <p:cNvSpPr>
              <a:spLocks/>
            </p:cNvSpPr>
            <p:nvPr/>
          </p:nvSpPr>
          <p:spPr bwMode="auto">
            <a:xfrm>
              <a:off x="3247" y="2454"/>
              <a:ext cx="99" cy="146"/>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5" name="Freeform 81"/>
            <p:cNvSpPr>
              <a:spLocks/>
            </p:cNvSpPr>
            <p:nvPr/>
          </p:nvSpPr>
          <p:spPr bwMode="auto">
            <a:xfrm>
              <a:off x="3368"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6" name="Freeform 82"/>
            <p:cNvSpPr>
              <a:spLocks noEditPoints="1"/>
            </p:cNvSpPr>
            <p:nvPr/>
          </p:nvSpPr>
          <p:spPr bwMode="auto">
            <a:xfrm>
              <a:off x="3489" y="2480"/>
              <a:ext cx="111" cy="121"/>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7" name="Freeform 83"/>
            <p:cNvSpPr>
              <a:spLocks/>
            </p:cNvSpPr>
            <p:nvPr/>
          </p:nvSpPr>
          <p:spPr bwMode="auto">
            <a:xfrm>
              <a:off x="3616" y="2480"/>
              <a:ext cx="57" cy="121"/>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8" name="Freeform 84"/>
            <p:cNvSpPr>
              <a:spLocks noEditPoints="1"/>
            </p:cNvSpPr>
            <p:nvPr/>
          </p:nvSpPr>
          <p:spPr bwMode="auto">
            <a:xfrm>
              <a:off x="3677" y="2483"/>
              <a:ext cx="115" cy="165"/>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59" name="Freeform 85"/>
            <p:cNvSpPr>
              <a:spLocks/>
            </p:cNvSpPr>
            <p:nvPr/>
          </p:nvSpPr>
          <p:spPr bwMode="auto">
            <a:xfrm>
              <a:off x="3807" y="2483"/>
              <a:ext cx="105" cy="162"/>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60" name="Freeform 86"/>
            <p:cNvSpPr>
              <a:spLocks noEditPoints="1"/>
            </p:cNvSpPr>
            <p:nvPr/>
          </p:nvSpPr>
          <p:spPr bwMode="auto">
            <a:xfrm>
              <a:off x="1760" y="1676"/>
              <a:ext cx="2152" cy="645"/>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grpFill/>
            <a:ln w="0">
              <a:noFill/>
              <a:prstDash val="solid"/>
              <a:round/>
              <a:headEnd/>
              <a:tailEnd/>
            </a:ln>
          </p:spPr>
          <p:txBody>
            <a:bodyPr/>
            <a:lstStyle/>
            <a:p>
              <a:pPr fontAlgn="auto">
                <a:spcBef>
                  <a:spcPts val="0"/>
                </a:spcBef>
                <a:spcAft>
                  <a:spcPts val="0"/>
                </a:spcAft>
                <a:defRPr/>
              </a:pPr>
              <a:endParaRPr lang="en-US"/>
            </a:p>
          </p:txBody>
        </p:sp>
        <p:sp>
          <p:nvSpPr>
            <p:cNvPr id="161" name="Freeform 87"/>
            <p:cNvSpPr>
              <a:spLocks noEditPoints="1"/>
            </p:cNvSpPr>
            <p:nvPr/>
          </p:nvSpPr>
          <p:spPr bwMode="auto">
            <a:xfrm>
              <a:off x="3928" y="2442"/>
              <a:ext cx="67" cy="6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grpFill/>
            <a:ln w="0">
              <a:noFill/>
              <a:prstDash val="solid"/>
              <a:round/>
              <a:headEnd/>
              <a:tailEnd/>
            </a:ln>
          </p:spPr>
          <p:txBody>
            <a:bodyPr/>
            <a:lstStyle/>
            <a:p>
              <a:pPr fontAlgn="auto">
                <a:spcBef>
                  <a:spcPts val="0"/>
                </a:spcBef>
                <a:spcAft>
                  <a:spcPts val="0"/>
                </a:spcAft>
                <a:defRPr/>
              </a:pPr>
              <a:endParaRPr lang="en-US"/>
            </a:p>
          </p:txBody>
        </p:sp>
      </p:grpSp>
      <p:pic>
        <p:nvPicPr>
          <p:cNvPr id="165" name="Picture 164" descr="Insets.png"/>
          <p:cNvPicPr>
            <a:picLocks noChangeAspect="1"/>
          </p:cNvPicPr>
          <p:nvPr/>
        </p:nvPicPr>
        <p:blipFill>
          <a:blip r:embed="rId9" cstate="print"/>
          <a:srcRect/>
          <a:stretch>
            <a:fillRect/>
          </a:stretch>
        </p:blipFill>
        <p:spPr>
          <a:xfrm>
            <a:off x="3652838" y="1912938"/>
            <a:ext cx="2601912" cy="2600325"/>
          </a:xfrm>
          <a:prstGeom prst="rect">
            <a:avLst/>
          </a:prstGeom>
          <a:effectLst>
            <a:outerShdw blurRad="266700" dist="114300" dir="2700000" algn="tl" rotWithShape="0">
              <a:prstClr val="black">
                <a:alpha val="60000"/>
              </a:prstClr>
            </a:outerShdw>
          </a:effectLst>
        </p:spPr>
      </p:pic>
      <p:sp>
        <p:nvSpPr>
          <p:cNvPr id="58" name="TextBox 57"/>
          <p:cNvSpPr txBox="1"/>
          <p:nvPr/>
        </p:nvSpPr>
        <p:spPr>
          <a:xfrm rot="16200000">
            <a:off x="5203826" y="3322637"/>
            <a:ext cx="1116012" cy="277813"/>
          </a:xfrm>
          <a:prstGeom prst="rect">
            <a:avLst/>
          </a:prstGeom>
          <a:noFill/>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1200" b="1" dirty="0">
                <a:solidFill>
                  <a:schemeClr val="bg1"/>
                </a:solidFill>
                <a:latin typeface="+mn-lt"/>
              </a:rPr>
              <a:t>FORMATION</a:t>
            </a:r>
          </a:p>
        </p:txBody>
      </p:sp>
      <p:sp>
        <p:nvSpPr>
          <p:cNvPr id="59" name="Oval 58"/>
          <p:cNvSpPr/>
          <p:nvPr/>
        </p:nvSpPr>
        <p:spPr bwMode="auto">
          <a:xfrm>
            <a:off x="4578350" y="3040063"/>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bwMode="auto">
          <a:xfrm>
            <a:off x="4578350" y="3038475"/>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bwMode="auto">
          <a:xfrm>
            <a:off x="4578350" y="3040063"/>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bwMode="auto">
          <a:xfrm>
            <a:off x="4578350" y="3038475"/>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p:cNvSpPr/>
          <p:nvPr/>
        </p:nvSpPr>
        <p:spPr bwMode="auto">
          <a:xfrm>
            <a:off x="4343400" y="4187825"/>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p:cNvSpPr/>
          <p:nvPr/>
        </p:nvSpPr>
        <p:spPr bwMode="auto">
          <a:xfrm>
            <a:off x="4227513" y="41211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p:cNvSpPr/>
          <p:nvPr/>
        </p:nvSpPr>
        <p:spPr bwMode="auto">
          <a:xfrm>
            <a:off x="4008438" y="39322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p:cNvSpPr/>
          <p:nvPr/>
        </p:nvSpPr>
        <p:spPr bwMode="auto">
          <a:xfrm>
            <a:off x="4416425" y="4240213"/>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TextBox 162"/>
          <p:cNvSpPr txBox="1"/>
          <p:nvPr/>
        </p:nvSpPr>
        <p:spPr>
          <a:xfrm rot="16200000">
            <a:off x="4217988" y="3859212"/>
            <a:ext cx="782638" cy="277813"/>
          </a:xfrm>
          <a:prstGeom prst="rect">
            <a:avLst/>
          </a:prstGeom>
          <a:noFill/>
        </p:spPr>
        <p:txBody>
          <a:bodyPr wrap="none">
            <a:spAutoFit/>
          </a:bodyPr>
          <a:lstStyle/>
          <a:p>
            <a:pPr fontAlgn="auto">
              <a:spcBef>
                <a:spcPts val="0"/>
              </a:spcBef>
              <a:spcAft>
                <a:spcPts val="0"/>
              </a:spcAft>
              <a:defRPr/>
            </a:pPr>
            <a:r>
              <a:rPr lang="en-US" sz="1200" b="1" dirty="0">
                <a:solidFill>
                  <a:schemeClr val="bg1">
                    <a:lumMod val="50000"/>
                  </a:schemeClr>
                </a:solidFill>
                <a:latin typeface="+mn-lt"/>
              </a:rPr>
              <a:t>CASING</a:t>
            </a:r>
          </a:p>
        </p:txBody>
      </p:sp>
      <p:sp>
        <p:nvSpPr>
          <p:cNvPr id="84" name="TextBox 83"/>
          <p:cNvSpPr txBox="1"/>
          <p:nvPr/>
        </p:nvSpPr>
        <p:spPr>
          <a:xfrm>
            <a:off x="6299200" y="1355725"/>
            <a:ext cx="2625725" cy="276225"/>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FRESH  WATER  AQUIFER  ZONE</a:t>
            </a:r>
          </a:p>
        </p:txBody>
      </p:sp>
      <p:sp>
        <p:nvSpPr>
          <p:cNvPr id="85" name="TextBox 84"/>
          <p:cNvSpPr txBox="1"/>
          <p:nvPr/>
        </p:nvSpPr>
        <p:spPr>
          <a:xfrm>
            <a:off x="6270625" y="4043363"/>
            <a:ext cx="2654300" cy="277812"/>
          </a:xfrm>
          <a:prstGeom prst="rect">
            <a:avLst/>
          </a:prstGeom>
          <a:noFill/>
          <a:effectLst>
            <a:outerShdw blurRad="50800" dist="38100" dir="2700000" algn="tl" rotWithShape="0">
              <a:prstClr val="black">
                <a:alpha val="40000"/>
              </a:prstClr>
            </a:outerShdw>
          </a:effectLst>
        </p:spPr>
        <p:txBody>
          <a:bodyPr>
            <a:spAutoFit/>
          </a:bodyPr>
          <a:lstStyle/>
          <a:p>
            <a:pPr algn="r" fontAlgn="auto">
              <a:spcBef>
                <a:spcPts val="0"/>
              </a:spcBef>
              <a:spcAft>
                <a:spcPts val="0"/>
              </a:spcAft>
              <a:defRPr/>
            </a:pPr>
            <a:r>
              <a:rPr lang="en-US" sz="1200" b="1" dirty="0">
                <a:solidFill>
                  <a:schemeClr val="bg1"/>
                </a:solidFill>
                <a:latin typeface="+mn-lt"/>
              </a:rPr>
              <a:t>SHALLOW  PRODUCING  ZONE</a:t>
            </a:r>
          </a:p>
        </p:txBody>
      </p:sp>
      <p:sp>
        <p:nvSpPr>
          <p:cNvPr id="86" name="TextBox 85"/>
          <p:cNvSpPr txBox="1"/>
          <p:nvPr/>
        </p:nvSpPr>
        <p:spPr>
          <a:xfrm>
            <a:off x="6056313" y="5354638"/>
            <a:ext cx="2868612" cy="277812"/>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INTERMEDIATE  PRODUCING  ZONE</a:t>
            </a:r>
          </a:p>
        </p:txBody>
      </p:sp>
      <p:sp>
        <p:nvSpPr>
          <p:cNvPr id="87" name="TextBox 86"/>
          <p:cNvSpPr txBox="1"/>
          <p:nvPr/>
        </p:nvSpPr>
        <p:spPr>
          <a:xfrm>
            <a:off x="6577013" y="6581775"/>
            <a:ext cx="2347912" cy="276225"/>
          </a:xfrm>
          <a:prstGeom prst="rect">
            <a:avLst/>
          </a:prstGeom>
          <a:noFill/>
          <a:effectLst>
            <a:outerShdw blurRad="50800" dist="38100" dir="2700000" algn="tl" rotWithShape="0">
              <a:prstClr val="black">
                <a:alpha val="40000"/>
              </a:prstClr>
            </a:outerShdw>
          </a:effectLst>
        </p:spPr>
        <p:txBody>
          <a:bodyPr wrap="none">
            <a:spAutoFit/>
          </a:bodyPr>
          <a:lstStyle/>
          <a:p>
            <a:pPr algn="r" fontAlgn="auto">
              <a:spcBef>
                <a:spcPts val="0"/>
              </a:spcBef>
              <a:spcAft>
                <a:spcPts val="0"/>
              </a:spcAft>
              <a:defRPr/>
            </a:pPr>
            <a:r>
              <a:rPr lang="en-US" sz="1200" b="1" dirty="0">
                <a:solidFill>
                  <a:schemeClr val="bg1"/>
                </a:solidFill>
                <a:latin typeface="+mn-lt"/>
              </a:rPr>
              <a:t>TARGET  PRODUCING  ZONE</a:t>
            </a:r>
          </a:p>
        </p:txBody>
      </p:sp>
      <p:sp>
        <p:nvSpPr>
          <p:cNvPr id="97" name="Oval 96"/>
          <p:cNvSpPr/>
          <p:nvPr/>
        </p:nvSpPr>
        <p:spPr bwMode="auto">
          <a:xfrm>
            <a:off x="2751138" y="24971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p:cNvSpPr/>
          <p:nvPr/>
        </p:nvSpPr>
        <p:spPr bwMode="auto">
          <a:xfrm>
            <a:off x="2751138" y="249396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p:cNvSpPr/>
          <p:nvPr/>
        </p:nvSpPr>
        <p:spPr bwMode="auto">
          <a:xfrm>
            <a:off x="2751138" y="24971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p:cNvSpPr/>
          <p:nvPr/>
        </p:nvSpPr>
        <p:spPr bwMode="auto">
          <a:xfrm>
            <a:off x="2751138" y="24971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p:cNvSpPr/>
          <p:nvPr/>
        </p:nvSpPr>
        <p:spPr bwMode="auto">
          <a:xfrm>
            <a:off x="2751138" y="2493963"/>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p:cNvSpPr/>
          <p:nvPr/>
        </p:nvSpPr>
        <p:spPr bwMode="auto">
          <a:xfrm>
            <a:off x="2751138" y="2497138"/>
            <a:ext cx="61912"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TextBox 102"/>
          <p:cNvSpPr txBox="1"/>
          <p:nvPr/>
        </p:nvSpPr>
        <p:spPr>
          <a:xfrm>
            <a:off x="2862263" y="1246188"/>
            <a:ext cx="1225550" cy="522287"/>
          </a:xfrm>
          <a:prstGeom prst="rect">
            <a:avLst/>
          </a:prstGeom>
          <a:noFill/>
          <a:effectLst>
            <a:outerShdw blurRad="50800" dist="25400" dir="2700000" algn="tl" rotWithShape="0">
              <a:prstClr val="black">
                <a:alpha val="67000"/>
              </a:prstClr>
            </a:outerShdw>
          </a:effectLst>
        </p:spPr>
        <p:txBody>
          <a:bodyPr wrap="none">
            <a:spAutoFit/>
          </a:bodyPr>
          <a:lstStyle/>
          <a:p>
            <a:pPr algn="ctr" fontAlgn="auto">
              <a:spcBef>
                <a:spcPts val="0"/>
              </a:spcBef>
              <a:spcAft>
                <a:spcPts val="0"/>
              </a:spcAft>
              <a:defRPr/>
            </a:pPr>
            <a:r>
              <a:rPr lang="en-US" sz="1400" b="1" dirty="0">
                <a:solidFill>
                  <a:srgbClr val="FF0000"/>
                </a:solidFill>
                <a:latin typeface="+mn-lt"/>
              </a:rPr>
              <a:t>PRESSURE </a:t>
            </a:r>
          </a:p>
          <a:p>
            <a:pPr algn="ctr" fontAlgn="auto">
              <a:spcBef>
                <a:spcPts val="0"/>
              </a:spcBef>
              <a:spcAft>
                <a:spcPts val="0"/>
              </a:spcAft>
              <a:defRPr/>
            </a:pPr>
            <a:r>
              <a:rPr lang="en-US" sz="1400" b="1" dirty="0">
                <a:solidFill>
                  <a:srgbClr val="FF0000"/>
                </a:solidFill>
                <a:latin typeface="+mn-lt"/>
              </a:rPr>
              <a:t>BUILDS  UP</a:t>
            </a:r>
          </a:p>
        </p:txBody>
      </p:sp>
      <p:sp>
        <p:nvSpPr>
          <p:cNvPr id="106" name="Oval 105"/>
          <p:cNvSpPr/>
          <p:nvPr/>
        </p:nvSpPr>
        <p:spPr bwMode="auto">
          <a:xfrm>
            <a:off x="2635250" y="3205163"/>
            <a:ext cx="61913" cy="61912"/>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p:cNvSpPr/>
          <p:nvPr/>
        </p:nvSpPr>
        <p:spPr bwMode="auto">
          <a:xfrm>
            <a:off x="2632075" y="321945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p:cNvSpPr/>
          <p:nvPr/>
        </p:nvSpPr>
        <p:spPr bwMode="auto">
          <a:xfrm>
            <a:off x="2630488" y="32194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p:cNvSpPr/>
          <p:nvPr/>
        </p:nvSpPr>
        <p:spPr bwMode="auto">
          <a:xfrm>
            <a:off x="2627313" y="3219450"/>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p:cNvSpPr/>
          <p:nvPr/>
        </p:nvSpPr>
        <p:spPr bwMode="auto">
          <a:xfrm>
            <a:off x="2633663" y="3216275"/>
            <a:ext cx="61912"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p:cNvSpPr/>
          <p:nvPr/>
        </p:nvSpPr>
        <p:spPr bwMode="auto">
          <a:xfrm>
            <a:off x="2632075" y="321945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Down Arrow 115"/>
          <p:cNvSpPr/>
          <p:nvPr/>
        </p:nvSpPr>
        <p:spPr>
          <a:xfrm>
            <a:off x="2576513" y="1262063"/>
            <a:ext cx="169862" cy="276225"/>
          </a:xfrm>
          <a:prstGeom prst="downArrow">
            <a:avLst>
              <a:gd name="adj1" fmla="val 47242"/>
              <a:gd name="adj2" fmla="val 58272"/>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a:xfrm>
            <a:off x="2619375" y="1257300"/>
            <a:ext cx="80963" cy="2286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78" name="Slide Number Placeholder 87"/>
          <p:cNvSpPr>
            <a:spLocks noGrp="1"/>
          </p:cNvSpPr>
          <p:nvPr>
            <p:ph type="sldNum" sz="quarter" idx="12"/>
          </p:nvPr>
        </p:nvSpPr>
        <p:spPr>
          <a:noFill/>
        </p:spPr>
        <p:txBody>
          <a:bodyPr/>
          <a:lstStyle/>
          <a:p>
            <a:fld id="{445E0C15-CBB5-4305-A851-2A6645601255}" type="slidenum">
              <a:rPr lang="en-US" smtClean="0"/>
              <a:pPr/>
              <a:t>20</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1500"/>
                                  </p:stCondLst>
                                  <p:childTnLst>
                                    <p:animMotion origin="layout" path="M -0.0007 -0.00093 L -0.0257 -0.0162 L -0.04132 -0.03565 L -0.05382 -0.06481 L -0.05903 -0.09815 L -0.05903 -0.82176 " pathEditMode="relative" ptsTypes="AAAAAA">
                                      <p:cBhvr>
                                        <p:cTn id="6" dur="3000" fill="hold"/>
                                        <p:tgtEl>
                                          <p:spTgt spid="65"/>
                                        </p:tgtEl>
                                        <p:attrNameLst>
                                          <p:attrName>ppt_x</p:attrName>
                                          <p:attrName>ppt_y</p:attrName>
                                        </p:attrNameLst>
                                      </p:cBhvr>
                                    </p:animMotion>
                                  </p:childTnLst>
                                </p:cTn>
                              </p:par>
                              <p:par>
                                <p:cTn id="7" presetID="0" presetClass="path" presetSubtype="0" repeatCount="indefinite" fill="hold" grpId="0" nodeType="withEffect">
                                  <p:stCondLst>
                                    <p:cond delay="500"/>
                                  </p:stCondLst>
                                  <p:childTnLst>
                                    <p:animMotion origin="layout" path="M -0.00069 -0.00093 L -0.02395 -0.0162 L -0.03854 -0.03565 L -0.05017 -0.06481 L -0.05486 -0.09815 L -0.05486 -0.82176 " pathEditMode="relative" rAng="0" ptsTypes="AAAAAA">
                                      <p:cBhvr>
                                        <p:cTn id="8" dur="3000" fill="hold"/>
                                        <p:tgtEl>
                                          <p:spTgt spid="66"/>
                                        </p:tgtEl>
                                        <p:attrNameLst>
                                          <p:attrName>ppt_x</p:attrName>
                                          <p:attrName>ppt_y</p:attrName>
                                        </p:attrNameLst>
                                      </p:cBhvr>
                                      <p:rCtr x="-27" y="-410"/>
                                    </p:animMotion>
                                  </p:childTnLst>
                                </p:cTn>
                              </p:par>
                              <p:par>
                                <p:cTn id="9" presetID="0" presetClass="path" presetSubtype="0" repeatCount="indefinite" fill="hold" grpId="0" nodeType="withEffect">
                                  <p:stCondLst>
                                    <p:cond delay="200"/>
                                  </p:stCondLst>
                                  <p:childTnLst>
                                    <p:animMotion origin="layout" path="M -0.00069 -0.00093 L -0.02135 -0.0162 L -0.0342 -0.03565 L -0.04444 -0.06481 L -0.04861 -0.09815 L -0.04861 -0.82176 " pathEditMode="relative" rAng="0" ptsTypes="AAAAAA">
                                      <p:cBhvr>
                                        <p:cTn id="10" dur="3000" fill="hold"/>
                                        <p:tgtEl>
                                          <p:spTgt spid="67"/>
                                        </p:tgtEl>
                                        <p:attrNameLst>
                                          <p:attrName>ppt_x</p:attrName>
                                          <p:attrName>ppt_y</p:attrName>
                                        </p:attrNameLst>
                                      </p:cBhvr>
                                      <p:rCtr x="-24" y="-410"/>
                                    </p:animMotion>
                                  </p:childTnLst>
                                </p:cTn>
                              </p:par>
                              <p:par>
                                <p:cTn id="11" presetID="0" presetClass="path" presetSubtype="0" repeatCount="indefinite" fill="hold" grpId="0" nodeType="withEffect">
                                  <p:stCondLst>
                                    <p:cond delay="400"/>
                                  </p:stCondLst>
                                  <p:childTnLst>
                                    <p:animMotion origin="layout" path="M -0.0007 -0.00093 L -0.0257 -0.0162 L -0.04132 -0.03565 L -0.05382 -0.06481 L -0.05903 -0.09815 L -0.05903 -0.82176 " pathEditMode="relative" ptsTypes="AAAAAA">
                                      <p:cBhvr>
                                        <p:cTn id="12" dur="3000" fill="hold"/>
                                        <p:tgtEl>
                                          <p:spTgt spid="68"/>
                                        </p:tgtEl>
                                        <p:attrNameLst>
                                          <p:attrName>ppt_x</p:attrName>
                                          <p:attrName>ppt_y</p:attrName>
                                        </p:attrNameLst>
                                      </p:cBhvr>
                                    </p:animMotion>
                                  </p:childTnLst>
                                </p:cTn>
                              </p:par>
                              <p:par>
                                <p:cTn id="13" presetID="0" presetClass="path" presetSubtype="0" repeatCount="indefinite" fill="hold" grpId="0" nodeType="withEffect">
                                  <p:stCondLst>
                                    <p:cond delay="600"/>
                                  </p:stCondLst>
                                  <p:childTnLst>
                                    <p:animMotion origin="layout" path="M -0.00069 -0.00093 L -0.02395 -0.0162 L -0.03854 -0.03565 L -0.05017 -0.06481 L -0.05486 -0.09815 L -0.05486 -0.82176 " pathEditMode="relative" rAng="0" ptsTypes="AAAAAA">
                                      <p:cBhvr>
                                        <p:cTn id="14" dur="3000" fill="hold"/>
                                        <p:tgtEl>
                                          <p:spTgt spid="69"/>
                                        </p:tgtEl>
                                        <p:attrNameLst>
                                          <p:attrName>ppt_x</p:attrName>
                                          <p:attrName>ppt_y</p:attrName>
                                        </p:attrNameLst>
                                      </p:cBhvr>
                                      <p:rCtr x="-27" y="-410"/>
                                    </p:animMotion>
                                  </p:childTnLst>
                                </p:cTn>
                              </p:par>
                              <p:par>
                                <p:cTn id="15" presetID="0" presetClass="path" presetSubtype="0" repeatCount="indefinite" fill="hold" grpId="0" nodeType="withEffect">
                                  <p:stCondLst>
                                    <p:cond delay="800"/>
                                  </p:stCondLst>
                                  <p:childTnLst>
                                    <p:animMotion origin="layout" path="M -0.00069 -0.00093 L -0.02135 -0.0162 L -0.0342 -0.03565 L -0.04444 -0.06481 L -0.04861 -0.09815 L -0.04861 -0.82176 " pathEditMode="relative" rAng="0" ptsTypes="AAAAAA">
                                      <p:cBhvr>
                                        <p:cTn id="16" dur="3000" fill="hold"/>
                                        <p:tgtEl>
                                          <p:spTgt spid="70"/>
                                        </p:tgtEl>
                                        <p:attrNameLst>
                                          <p:attrName>ppt_x</p:attrName>
                                          <p:attrName>ppt_y</p:attrName>
                                        </p:attrNameLst>
                                      </p:cBhvr>
                                      <p:rCtr x="-24" y="-410"/>
                                    </p:animMotion>
                                  </p:childTnLst>
                                </p:cTn>
                              </p:par>
                              <p:par>
                                <p:cTn id="17" presetID="0" presetClass="path" presetSubtype="0" repeatCount="indefinite" fill="hold" grpId="0" nodeType="withEffect">
                                  <p:stCondLst>
                                    <p:cond delay="1000"/>
                                  </p:stCondLst>
                                  <p:childTnLst>
                                    <p:animMotion origin="layout" path="M -0.0007 -0.00093 L -0.0257 -0.0162 L -0.04132 -0.03565 L -0.05382 -0.06481 L -0.05903 -0.09815 L -0.05903 -0.82176 " pathEditMode="relative" ptsTypes="AAAAAA">
                                      <p:cBhvr>
                                        <p:cTn id="18" dur="3000" fill="hold"/>
                                        <p:tgtEl>
                                          <p:spTgt spid="71"/>
                                        </p:tgtEl>
                                        <p:attrNameLst>
                                          <p:attrName>ppt_x</p:attrName>
                                          <p:attrName>ppt_y</p:attrName>
                                        </p:attrNameLst>
                                      </p:cBhvr>
                                    </p:animMotion>
                                  </p:childTnLst>
                                </p:cTn>
                              </p:par>
                              <p:par>
                                <p:cTn id="19" presetID="0" presetClass="path" presetSubtype="0" repeatCount="indefinite" fill="hold" grpId="0" nodeType="withEffect">
                                  <p:stCondLst>
                                    <p:cond delay="1200"/>
                                  </p:stCondLst>
                                  <p:childTnLst>
                                    <p:animMotion origin="layout" path="M -0.00069 -0.00093 L -0.02395 -0.0162 L -0.03854 -0.03565 L -0.05017 -0.06481 L -0.05486 -0.09815 L -0.05486 -0.82176 " pathEditMode="relative" rAng="0" ptsTypes="AAAAAA">
                                      <p:cBhvr>
                                        <p:cTn id="20" dur="3000" fill="hold"/>
                                        <p:tgtEl>
                                          <p:spTgt spid="72"/>
                                        </p:tgtEl>
                                        <p:attrNameLst>
                                          <p:attrName>ppt_x</p:attrName>
                                          <p:attrName>ppt_y</p:attrName>
                                        </p:attrNameLst>
                                      </p:cBhvr>
                                      <p:rCtr x="-27" y="-410"/>
                                    </p:animMotion>
                                  </p:childTnLst>
                                </p:cTn>
                              </p:par>
                              <p:par>
                                <p:cTn id="21" presetID="0" presetClass="path" presetSubtype="0" repeatCount="indefinite" fill="hold" grpId="0" nodeType="withEffect">
                                  <p:stCondLst>
                                    <p:cond delay="1500"/>
                                  </p:stCondLst>
                                  <p:childTnLst>
                                    <p:animMotion origin="layout" path="M -0.00069 -0.00093 L -0.02135 -0.0162 L -0.0342 -0.03565 L -0.04444 -0.06481 L -0.04861 -0.09815 L -0.04861 -0.82176 " pathEditMode="relative" rAng="0" ptsTypes="AAAAAA">
                                      <p:cBhvr>
                                        <p:cTn id="22" dur="3000" fill="hold"/>
                                        <p:tgtEl>
                                          <p:spTgt spid="73"/>
                                        </p:tgtEl>
                                        <p:attrNameLst>
                                          <p:attrName>ppt_x</p:attrName>
                                          <p:attrName>ppt_y</p:attrName>
                                        </p:attrNameLst>
                                      </p:cBhvr>
                                      <p:rCtr x="-24" y="-410"/>
                                    </p:animMotion>
                                  </p:childTnLst>
                                </p:cTn>
                              </p:par>
                              <p:par>
                                <p:cTn id="23" presetID="0" presetClass="path" presetSubtype="0" repeatCount="indefinite" fill="hold" grpId="0" nodeType="withEffect">
                                  <p:stCondLst>
                                    <p:cond delay="1400"/>
                                  </p:stCondLst>
                                  <p:childTnLst>
                                    <p:animMotion origin="layout" path="M -0.00069 -0.00093 L -0.02395 -0.0162 L -0.03854 -0.03565 L -0.05017 -0.06481 L -0.05486 -0.09815 L -0.05486 -0.82176 " pathEditMode="relative" rAng="0" ptsTypes="AAAAAA">
                                      <p:cBhvr>
                                        <p:cTn id="24" dur="3000" fill="hold"/>
                                        <p:tgtEl>
                                          <p:spTgt spid="74"/>
                                        </p:tgtEl>
                                        <p:attrNameLst>
                                          <p:attrName>ppt_x</p:attrName>
                                          <p:attrName>ppt_y</p:attrName>
                                        </p:attrNameLst>
                                      </p:cBhvr>
                                      <p:rCtr x="-27" y="-410"/>
                                    </p:animMotion>
                                  </p:childTnLst>
                                </p:cTn>
                              </p:par>
                              <p:par>
                                <p:cTn id="25" presetID="0" presetClass="path" presetSubtype="0" repeatCount="indefinite" fill="hold" grpId="0" nodeType="withEffect">
                                  <p:stCondLst>
                                    <p:cond delay="2000"/>
                                  </p:stCondLst>
                                  <p:childTnLst>
                                    <p:animMotion origin="layout" path="M -0.00069 -0.00093 L -0.02135 -0.0162 L -0.0342 -0.03565 L -0.04444 -0.06481 L -0.04861 -0.09815 L -0.04861 -0.82176 " pathEditMode="relative" rAng="0" ptsTypes="AAAAAA">
                                      <p:cBhvr>
                                        <p:cTn id="26" dur="3000" fill="hold"/>
                                        <p:tgtEl>
                                          <p:spTgt spid="79"/>
                                        </p:tgtEl>
                                        <p:attrNameLst>
                                          <p:attrName>ppt_x</p:attrName>
                                          <p:attrName>ppt_y</p:attrName>
                                        </p:attrNameLst>
                                      </p:cBhvr>
                                      <p:rCtr x="-24" y="-410"/>
                                    </p:animMotion>
                                  </p:childTnLst>
                                </p:cTn>
                              </p:par>
                              <p:par>
                                <p:cTn id="27" presetID="0" presetClass="path" presetSubtype="0" repeatCount="indefinite" fill="hold" grpId="0" nodeType="withEffect">
                                  <p:stCondLst>
                                    <p:cond delay="1700"/>
                                  </p:stCondLst>
                                  <p:childTnLst>
                                    <p:animMotion origin="layout" path="M -0.0007 -0.00093 L -0.0257 -0.0162 L -0.04132 -0.03565 L -0.05382 -0.06481 L -0.05903 -0.09815 L -0.05903 -0.82176 " pathEditMode="relative" ptsTypes="AAAAAA">
                                      <p:cBhvr>
                                        <p:cTn id="28" dur="3000" fill="hold"/>
                                        <p:tgtEl>
                                          <p:spTgt spid="80"/>
                                        </p:tgtEl>
                                        <p:attrNameLst>
                                          <p:attrName>ppt_x</p:attrName>
                                          <p:attrName>ppt_y</p:attrName>
                                        </p:attrNameLst>
                                      </p:cBhvr>
                                    </p:animMotion>
                                  </p:childTnLst>
                                </p:cTn>
                              </p:par>
                              <p:par>
                                <p:cTn id="29" presetID="0" presetClass="path" presetSubtype="0" repeatCount="indefinite" fill="hold" grpId="0" nodeType="withEffect">
                                  <p:stCondLst>
                                    <p:cond delay="2200"/>
                                  </p:stCondLst>
                                  <p:childTnLst>
                                    <p:animMotion origin="layout" path="M -0.0007 -0.00093 L -0.0257 -0.0162 L -0.04132 -0.03565 L -0.05382 -0.06481 L -0.05903 -0.09815 L -0.05903 -0.82176 " pathEditMode="relative" ptsTypes="AAAAAA">
                                      <p:cBhvr>
                                        <p:cTn id="30" dur="3000" fill="hold"/>
                                        <p:tgtEl>
                                          <p:spTgt spid="81"/>
                                        </p:tgtEl>
                                        <p:attrNameLst>
                                          <p:attrName>ppt_x</p:attrName>
                                          <p:attrName>ppt_y</p:attrName>
                                        </p:attrNameLst>
                                      </p:cBhvr>
                                    </p:animMotion>
                                  </p:childTnLst>
                                </p:cTn>
                              </p:par>
                              <p:par>
                                <p:cTn id="31" presetID="0" presetClass="path" presetSubtype="0" repeatCount="indefinite" fill="hold" grpId="0" nodeType="withEffect">
                                  <p:stCondLst>
                                    <p:cond delay="2600"/>
                                  </p:stCondLst>
                                  <p:childTnLst>
                                    <p:animMotion origin="layout" path="M -0.00069 -0.00093 L -0.02395 -0.0162 L -0.03854 -0.03565 L -0.05017 -0.06481 L -0.05486 -0.09815 L -0.05486 -0.82176 " pathEditMode="relative" rAng="0" ptsTypes="AAAAAA">
                                      <p:cBhvr>
                                        <p:cTn id="32" dur="3000" fill="hold"/>
                                        <p:tgtEl>
                                          <p:spTgt spid="82"/>
                                        </p:tgtEl>
                                        <p:attrNameLst>
                                          <p:attrName>ppt_x</p:attrName>
                                          <p:attrName>ppt_y</p:attrName>
                                        </p:attrNameLst>
                                      </p:cBhvr>
                                      <p:rCtr x="-27" y="-410"/>
                                    </p:animMotion>
                                  </p:childTnLst>
                                </p:cTn>
                              </p:par>
                              <p:par>
                                <p:cTn id="33" presetID="0" presetClass="path" presetSubtype="0" repeatCount="indefinite" fill="hold" grpId="0" nodeType="withEffect">
                                  <p:stCondLst>
                                    <p:cond delay="2600"/>
                                  </p:stCondLst>
                                  <p:childTnLst>
                                    <p:animMotion origin="layout" path="M -0.00069 -0.00093 L -0.02135 -0.0162 L -0.0342 -0.03565 L -0.04444 -0.06481 L -0.04861 -0.09815 L -0.04861 -0.82176 " pathEditMode="relative" rAng="0" ptsTypes="AAAAAA">
                                      <p:cBhvr>
                                        <p:cTn id="34" dur="3000" fill="hold"/>
                                        <p:tgtEl>
                                          <p:spTgt spid="90"/>
                                        </p:tgtEl>
                                        <p:attrNameLst>
                                          <p:attrName>ppt_x</p:attrName>
                                          <p:attrName>ppt_y</p:attrName>
                                        </p:attrNameLst>
                                      </p:cBhvr>
                                      <p:rCtr x="-24" y="-410"/>
                                    </p:animMotion>
                                  </p:childTnLst>
                                </p:cTn>
                              </p:par>
                              <p:par>
                                <p:cTn id="35" presetID="1" presetClass="entr" presetSubtype="0" fill="hold" grpId="1" nodeType="withEffect">
                                  <p:stCondLst>
                                    <p:cond delay="200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grpId="1" nodeType="withEffect">
                                  <p:stCondLst>
                                    <p:cond delay="2000"/>
                                  </p:stCondLst>
                                  <p:childTnLst>
                                    <p:set>
                                      <p:cBhvr>
                                        <p:cTn id="38" dur="1" fill="hold">
                                          <p:stCondLst>
                                            <p:cond delay="0"/>
                                          </p:stCondLst>
                                        </p:cTn>
                                        <p:tgtEl>
                                          <p:spTgt spid="108"/>
                                        </p:tgtEl>
                                        <p:attrNameLst>
                                          <p:attrName>style.visibility</p:attrName>
                                        </p:attrNameLst>
                                      </p:cBhvr>
                                      <p:to>
                                        <p:strVal val="visible"/>
                                      </p:to>
                                    </p:set>
                                  </p:childTnLst>
                                </p:cTn>
                              </p:par>
                              <p:par>
                                <p:cTn id="39" presetID="1" presetClass="entr" presetSubtype="0" fill="hold" grpId="1" nodeType="withEffect">
                                  <p:stCondLst>
                                    <p:cond delay="2000"/>
                                  </p:stCondLst>
                                  <p:childTnLst>
                                    <p:set>
                                      <p:cBhvr>
                                        <p:cTn id="40" dur="1" fill="hold">
                                          <p:stCondLst>
                                            <p:cond delay="0"/>
                                          </p:stCondLst>
                                        </p:cTn>
                                        <p:tgtEl>
                                          <p:spTgt spid="109"/>
                                        </p:tgtEl>
                                        <p:attrNameLst>
                                          <p:attrName>style.visibility</p:attrName>
                                        </p:attrNameLst>
                                      </p:cBhvr>
                                      <p:to>
                                        <p:strVal val="visible"/>
                                      </p:to>
                                    </p:set>
                                  </p:childTnLst>
                                </p:cTn>
                              </p:par>
                              <p:par>
                                <p:cTn id="41" presetID="1" presetClass="entr" presetSubtype="0" fill="hold" grpId="1" nodeType="withEffect">
                                  <p:stCondLst>
                                    <p:cond delay="2000"/>
                                  </p:stCondLst>
                                  <p:childTnLst>
                                    <p:set>
                                      <p:cBhvr>
                                        <p:cTn id="42" dur="1" fill="hold">
                                          <p:stCondLst>
                                            <p:cond delay="0"/>
                                          </p:stCondLst>
                                        </p:cTn>
                                        <p:tgtEl>
                                          <p:spTgt spid="110"/>
                                        </p:tgtEl>
                                        <p:attrNameLst>
                                          <p:attrName>style.visibility</p:attrName>
                                        </p:attrNameLst>
                                      </p:cBhvr>
                                      <p:to>
                                        <p:strVal val="visible"/>
                                      </p:to>
                                    </p:set>
                                  </p:childTnLst>
                                </p:cTn>
                              </p:par>
                              <p:par>
                                <p:cTn id="43" presetID="0" presetClass="path" presetSubtype="0" repeatCount="indefinite" fill="hold" grpId="0" nodeType="withEffect">
                                  <p:stCondLst>
                                    <p:cond delay="0"/>
                                  </p:stCondLst>
                                  <p:childTnLst>
                                    <p:animMotion origin="layout" path="M -1.66667E-6 -6.66667E-6 L -1.66667E-6 -0.30001 " pathEditMode="relative" ptsTypes="AA">
                                      <p:cBhvr>
                                        <p:cTn id="44" dur="1500" fill="hold"/>
                                        <p:tgtEl>
                                          <p:spTgt spid="107"/>
                                        </p:tgtEl>
                                        <p:attrNameLst>
                                          <p:attrName>ppt_x</p:attrName>
                                          <p:attrName>ppt_y</p:attrName>
                                        </p:attrNameLst>
                                      </p:cBhvr>
                                    </p:animMotion>
                                  </p:childTnLst>
                                </p:cTn>
                              </p:par>
                              <p:par>
                                <p:cTn id="45" presetID="0" presetClass="path" presetSubtype="0" repeatCount="indefinite" fill="hold" grpId="0" nodeType="withEffect">
                                  <p:stCondLst>
                                    <p:cond delay="500"/>
                                  </p:stCondLst>
                                  <p:childTnLst>
                                    <p:animMotion origin="layout" path="M 5E-6 -4.07407E-6 L 5E-6 -0.27685 " pathEditMode="relative" rAng="0" ptsTypes="AA">
                                      <p:cBhvr>
                                        <p:cTn id="46" dur="1500" fill="hold"/>
                                        <p:tgtEl>
                                          <p:spTgt spid="108"/>
                                        </p:tgtEl>
                                        <p:attrNameLst>
                                          <p:attrName>ppt_x</p:attrName>
                                          <p:attrName>ppt_y</p:attrName>
                                        </p:attrNameLst>
                                      </p:cBhvr>
                                      <p:rCtr x="0" y="-138"/>
                                    </p:animMotion>
                                  </p:childTnLst>
                                </p:cTn>
                              </p:par>
                              <p:par>
                                <p:cTn id="47" presetID="0" presetClass="path" presetSubtype="0" repeatCount="indefinite" fill="hold" grpId="0" nodeType="withEffect">
                                  <p:stCondLst>
                                    <p:cond delay="500"/>
                                  </p:stCondLst>
                                  <p:childTnLst>
                                    <p:animMotion origin="layout" path="M 3.33333E-6 2.22222E-6 L 3.33333E-6 -0.22477 " pathEditMode="relative" rAng="0" ptsTypes="AA">
                                      <p:cBhvr>
                                        <p:cTn id="48" dur="1500" fill="hold"/>
                                        <p:tgtEl>
                                          <p:spTgt spid="109"/>
                                        </p:tgtEl>
                                        <p:attrNameLst>
                                          <p:attrName>ppt_x</p:attrName>
                                          <p:attrName>ppt_y</p:attrName>
                                        </p:attrNameLst>
                                      </p:cBhvr>
                                      <p:rCtr x="0" y="-112"/>
                                    </p:animMotion>
                                  </p:childTnLst>
                                </p:cTn>
                              </p:par>
                              <p:par>
                                <p:cTn id="49" presetID="0" presetClass="path" presetSubtype="0" repeatCount="indefinite" fill="hold" grpId="0" nodeType="withEffect">
                                  <p:stCondLst>
                                    <p:cond delay="0"/>
                                  </p:stCondLst>
                                  <p:childTnLst>
                                    <p:animMotion origin="layout" path="M -4.72222E-6 -4.07407E-6 L -4.72222E-6 -0.31458 " pathEditMode="relative" rAng="0" ptsTypes="AA">
                                      <p:cBhvr>
                                        <p:cTn id="50" dur="2000" fill="hold"/>
                                        <p:tgtEl>
                                          <p:spTgt spid="110"/>
                                        </p:tgtEl>
                                        <p:attrNameLst>
                                          <p:attrName>ppt_x</p:attrName>
                                          <p:attrName>ppt_y</p:attrName>
                                        </p:attrNameLst>
                                      </p:cBhvr>
                                      <p:rCtr x="0" y="-157"/>
                                    </p:animMotion>
                                  </p:childTnLst>
                                </p:cTn>
                              </p:par>
                              <p:par>
                                <p:cTn id="51" presetID="1" presetClass="entr" presetSubtype="0" fill="hold" nodeType="withEffect">
                                  <p:stCondLst>
                                    <p:cond delay="300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300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300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3000"/>
                                  </p:stCondLst>
                                  <p:childTnLst>
                                    <p:set>
                                      <p:cBhvr>
                                        <p:cTn id="58" dur="1" fill="hold">
                                          <p:stCondLst>
                                            <p:cond delay="0"/>
                                          </p:stCondLst>
                                        </p:cTn>
                                        <p:tgtEl>
                                          <p:spTgt spid="63"/>
                                        </p:tgtEl>
                                        <p:attrNameLst>
                                          <p:attrName>style.visibility</p:attrName>
                                        </p:attrNameLst>
                                      </p:cBhvr>
                                      <p:to>
                                        <p:strVal val="visible"/>
                                      </p:to>
                                    </p:set>
                                  </p:childTnLst>
                                </p:cTn>
                              </p:par>
                              <p:par>
                                <p:cTn id="59" presetID="0" presetClass="path" presetSubtype="0" repeatCount="indefinite" decel="50000" fill="hold" nodeType="withEffect">
                                  <p:stCondLst>
                                    <p:cond delay="0"/>
                                  </p:stCondLst>
                                  <p:childTnLst>
                                    <p:animMotion origin="layout" path="M 0.00243 0.01296 C 0.02205 -0.01065 0.04306 -0.03403 0.05556 -0.05811 C 0.06858 -0.08264 0.07535 -0.1213 0.08039 -0.13288 " pathEditMode="relative" rAng="-2296171" ptsTypes="aaA">
                                      <p:cBhvr>
                                        <p:cTn id="60" dur="2000" fill="hold"/>
                                        <p:tgtEl>
                                          <p:spTgt spid="59"/>
                                        </p:tgtEl>
                                        <p:attrNameLst>
                                          <p:attrName>ppt_x</p:attrName>
                                          <p:attrName>ppt_y</p:attrName>
                                        </p:attrNameLst>
                                      </p:cBhvr>
                                      <p:rCtr x="39" y="-73"/>
                                    </p:animMotion>
                                  </p:childTnLst>
                                </p:cTn>
                              </p:par>
                              <p:par>
                                <p:cTn id="61" presetID="0" presetClass="path" presetSubtype="0" repeatCount="indefinite" decel="50000" fill="hold" nodeType="withEffect">
                                  <p:stCondLst>
                                    <p:cond delay="300"/>
                                  </p:stCondLst>
                                  <p:childTnLst>
                                    <p:animMotion origin="layout" path="M -0.00139 0.01297 C 0.01598 0.00232 0.0349 -0.01296 0.04636 -0.0368 C 0.05886 -0.06203 0.06528 -0.11226 0.07188 -0.12893 " pathEditMode="relative" rAng="-3938043" ptsTypes="aaA">
                                      <p:cBhvr>
                                        <p:cTn id="62" dur="2000" fill="hold"/>
                                        <p:tgtEl>
                                          <p:spTgt spid="60"/>
                                        </p:tgtEl>
                                        <p:attrNameLst>
                                          <p:attrName>ppt_x</p:attrName>
                                          <p:attrName>ppt_y</p:attrName>
                                        </p:attrNameLst>
                                      </p:cBhvr>
                                      <p:rCtr x="41" y="-69"/>
                                    </p:animMotion>
                                  </p:childTnLst>
                                </p:cTn>
                              </p:par>
                              <p:par>
                                <p:cTn id="63" presetID="0" presetClass="path" presetSubtype="0" repeatCount="indefinite" decel="50000" fill="hold" nodeType="withEffect">
                                  <p:stCondLst>
                                    <p:cond delay="800"/>
                                  </p:stCondLst>
                                  <p:childTnLst>
                                    <p:animMotion origin="layout" path="M -3.05556E-6 0.0037 C 0.01111 -0.00139 0.02257 -0.00417 0.0316 -0.02801 C 0.04045 -0.05232 0.05052 -0.122 0.05434 -0.13797 " pathEditMode="relative" rAng="0" ptsTypes="aaA">
                                      <p:cBhvr>
                                        <p:cTn id="64" dur="2000" fill="hold"/>
                                        <p:tgtEl>
                                          <p:spTgt spid="62"/>
                                        </p:tgtEl>
                                        <p:attrNameLst>
                                          <p:attrName>ppt_x</p:attrName>
                                          <p:attrName>ppt_y</p:attrName>
                                        </p:attrNameLst>
                                      </p:cBhvr>
                                      <p:rCtr x="27" y="-71"/>
                                    </p:animMotion>
                                  </p:childTnLst>
                                </p:cTn>
                              </p:par>
                              <p:par>
                                <p:cTn id="65" presetID="0" presetClass="path" presetSubtype="0" repeatCount="indefinite" decel="50000" fill="hold" nodeType="withEffect">
                                  <p:stCondLst>
                                    <p:cond delay="1000"/>
                                  </p:stCondLst>
                                  <p:childTnLst>
                                    <p:animMotion origin="layout" path="M -0.00208 0.00463 C 0.01667 -0.00717 0.03577 -0.01805 0.04827 -0.04027 C 0.06476 -0.06342 0.07483 -0.11527 0.0816 -0.12893 " pathEditMode="relative" rAng="-3565617" ptsTypes="aaA">
                                      <p:cBhvr>
                                        <p:cTn id="66" dur="2000" fill="hold"/>
                                        <p:tgtEl>
                                          <p:spTgt spid="63"/>
                                        </p:tgtEl>
                                        <p:attrNameLst>
                                          <p:attrName>ppt_x</p:attrName>
                                          <p:attrName>ppt_y</p:attrName>
                                        </p:attrNameLst>
                                      </p:cBhvr>
                                      <p:rCtr x="46" y="-63"/>
                                    </p:animMotion>
                                  </p:childTnLst>
                                </p:cTn>
                              </p:par>
                              <p:par>
                                <p:cTn id="67" presetID="1" presetClass="entr" presetSubtype="0" fill="hold" grpId="1" nodeType="withEffect">
                                  <p:stCondLst>
                                    <p:cond delay="3000"/>
                                  </p:stCondLst>
                                  <p:childTnLst>
                                    <p:set>
                                      <p:cBhvr>
                                        <p:cTn id="68" dur="1" fill="hold">
                                          <p:stCondLst>
                                            <p:cond delay="0"/>
                                          </p:stCondLst>
                                        </p:cTn>
                                        <p:tgtEl>
                                          <p:spTgt spid="106"/>
                                        </p:tgtEl>
                                        <p:attrNameLst>
                                          <p:attrName>style.visibility</p:attrName>
                                        </p:attrNameLst>
                                      </p:cBhvr>
                                      <p:to>
                                        <p:strVal val="visible"/>
                                      </p:to>
                                    </p:set>
                                  </p:childTnLst>
                                </p:cTn>
                              </p:par>
                              <p:par>
                                <p:cTn id="69" presetID="0" presetClass="path" presetSubtype="0" repeatCount="indefinite" fill="hold" grpId="0" nodeType="withEffect">
                                  <p:stCondLst>
                                    <p:cond delay="3000"/>
                                  </p:stCondLst>
                                  <p:childTnLst>
                                    <p:animMotion origin="layout" path="M 0.00122 0.0155 L -0.00052 -0.2684 " pathEditMode="relative" rAng="0" ptsTypes="AA">
                                      <p:cBhvr>
                                        <p:cTn id="70" dur="2000" fill="hold"/>
                                        <p:tgtEl>
                                          <p:spTgt spid="106"/>
                                        </p:tgtEl>
                                        <p:attrNameLst>
                                          <p:attrName>ppt_x</p:attrName>
                                          <p:attrName>ppt_y</p:attrName>
                                        </p:attrNameLst>
                                      </p:cBhvr>
                                      <p:rCtr x="-1" y="-142"/>
                                    </p:animMotion>
                                  </p:childTnLst>
                                </p:cTn>
                              </p:par>
                              <p:par>
                                <p:cTn id="71" presetID="1" presetClass="entr" presetSubtype="0" fill="hold" grpId="1" nodeType="withEffect">
                                  <p:stCondLst>
                                    <p:cond delay="3300"/>
                                  </p:stCondLst>
                                  <p:childTnLst>
                                    <p:set>
                                      <p:cBhvr>
                                        <p:cTn id="72" dur="1" fill="hold">
                                          <p:stCondLst>
                                            <p:cond delay="0"/>
                                          </p:stCondLst>
                                        </p:cTn>
                                        <p:tgtEl>
                                          <p:spTgt spid="111"/>
                                        </p:tgtEl>
                                        <p:attrNameLst>
                                          <p:attrName>style.visibility</p:attrName>
                                        </p:attrNameLst>
                                      </p:cBhvr>
                                      <p:to>
                                        <p:strVal val="visible"/>
                                      </p:to>
                                    </p:set>
                                  </p:childTnLst>
                                </p:cTn>
                              </p:par>
                              <p:par>
                                <p:cTn id="73" presetID="0" presetClass="path" presetSubtype="0" repeatCount="indefinite" fill="hold" grpId="0" nodeType="withEffect">
                                  <p:stCondLst>
                                    <p:cond delay="3300"/>
                                  </p:stCondLst>
                                  <p:childTnLst>
                                    <p:animMotion origin="layout" path="M 0.00139 0.01643 L -0.00018 -0.27054 " pathEditMode="relative" rAng="0" ptsTypes="AA">
                                      <p:cBhvr>
                                        <p:cTn id="74" dur="2000" fill="hold"/>
                                        <p:tgtEl>
                                          <p:spTgt spid="111"/>
                                        </p:tgtEl>
                                        <p:attrNameLst>
                                          <p:attrName>ppt_x</p:attrName>
                                          <p:attrName>ppt_y</p:attrName>
                                        </p:attrNameLst>
                                      </p:cBhvr>
                                      <p:rCtr x="-1" y="-143"/>
                                    </p:animMotion>
                                  </p:childTnLst>
                                </p:cTn>
                              </p:par>
                              <p:par>
                                <p:cTn id="75" presetID="1" presetClass="entr" presetSubtype="0" fill="hold" grpId="1" nodeType="withEffect">
                                  <p:stCondLst>
                                    <p:cond delay="4500"/>
                                  </p:stCondLst>
                                  <p:childTnLst>
                                    <p:set>
                                      <p:cBhvr>
                                        <p:cTn id="76" dur="1" fill="hold">
                                          <p:stCondLst>
                                            <p:cond delay="0"/>
                                          </p:stCondLst>
                                        </p:cTn>
                                        <p:tgtEl>
                                          <p:spTgt spid="112"/>
                                        </p:tgtEl>
                                        <p:attrNameLst>
                                          <p:attrName>style.visibility</p:attrName>
                                        </p:attrNameLst>
                                      </p:cBhvr>
                                      <p:to>
                                        <p:strVal val="visible"/>
                                      </p:to>
                                    </p:set>
                                  </p:childTnLst>
                                </p:cTn>
                              </p:par>
                              <p:par>
                                <p:cTn id="77" presetID="0" presetClass="path" presetSubtype="0" repeatCount="indefinite" fill="hold" grpId="0" nodeType="withEffect">
                                  <p:stCondLst>
                                    <p:cond delay="4500"/>
                                  </p:stCondLst>
                                  <p:childTnLst>
                                    <p:animMotion origin="layout" path="M 0.00018 0.01319 L 5E-6 -0.27054 " pathEditMode="relative" rAng="0" ptsTypes="AA">
                                      <p:cBhvr>
                                        <p:cTn id="78" dur="2000" fill="hold"/>
                                        <p:tgtEl>
                                          <p:spTgt spid="112"/>
                                        </p:tgtEl>
                                        <p:attrNameLst>
                                          <p:attrName>ppt_x</p:attrName>
                                          <p:attrName>ppt_y</p:attrName>
                                        </p:attrNameLst>
                                      </p:cBhvr>
                                      <p:rCtr x="0" y="-142"/>
                                    </p:animMotion>
                                  </p:childTnLst>
                                </p:cTn>
                              </p:par>
                              <p:par>
                                <p:cTn id="79" presetID="1" presetClass="entr" presetSubtype="0" fill="hold" grpId="1" nodeType="withEffect">
                                  <p:stCondLst>
                                    <p:cond delay="5000"/>
                                  </p:stCondLst>
                                  <p:childTnLst>
                                    <p:set>
                                      <p:cBhvr>
                                        <p:cTn id="80" dur="1" fill="hold">
                                          <p:stCondLst>
                                            <p:cond delay="0"/>
                                          </p:stCondLst>
                                        </p:cTn>
                                        <p:tgtEl>
                                          <p:spTgt spid="113"/>
                                        </p:tgtEl>
                                        <p:attrNameLst>
                                          <p:attrName>style.visibility</p:attrName>
                                        </p:attrNameLst>
                                      </p:cBhvr>
                                      <p:to>
                                        <p:strVal val="visible"/>
                                      </p:to>
                                    </p:set>
                                  </p:childTnLst>
                                </p:cTn>
                              </p:par>
                              <p:par>
                                <p:cTn id="81" presetID="0" presetClass="path" presetSubtype="0" repeatCount="indefinite" fill="hold" grpId="0" nodeType="withEffect">
                                  <p:stCondLst>
                                    <p:cond delay="5000"/>
                                  </p:stCondLst>
                                  <p:childTnLst>
                                    <p:animMotion origin="layout" path="M 0.00087 0.01458 L 0.00035 -0.27054 " pathEditMode="relative" rAng="0" ptsTypes="AA">
                                      <p:cBhvr>
                                        <p:cTn id="82" dur="2000" fill="hold"/>
                                        <p:tgtEl>
                                          <p:spTgt spid="113"/>
                                        </p:tgtEl>
                                        <p:attrNameLst>
                                          <p:attrName>ppt_x</p:attrName>
                                          <p:attrName>ppt_y</p:attrName>
                                        </p:attrNameLst>
                                      </p:cBhvr>
                                      <p:rCtr x="0" y="-143"/>
                                    </p:animMotion>
                                  </p:childTnLst>
                                </p:cTn>
                              </p:par>
                              <p:par>
                                <p:cTn id="83" presetID="1" presetClass="entr" presetSubtype="0" fill="hold" grpId="1" nodeType="withEffect">
                                  <p:stCondLst>
                                    <p:cond delay="5200"/>
                                  </p:stCondLst>
                                  <p:childTnLst>
                                    <p:set>
                                      <p:cBhvr>
                                        <p:cTn id="84" dur="1" fill="hold">
                                          <p:stCondLst>
                                            <p:cond delay="0"/>
                                          </p:stCondLst>
                                        </p:cTn>
                                        <p:tgtEl>
                                          <p:spTgt spid="114"/>
                                        </p:tgtEl>
                                        <p:attrNameLst>
                                          <p:attrName>style.visibility</p:attrName>
                                        </p:attrNameLst>
                                      </p:cBhvr>
                                      <p:to>
                                        <p:strVal val="visible"/>
                                      </p:to>
                                    </p:set>
                                  </p:childTnLst>
                                </p:cTn>
                              </p:par>
                              <p:par>
                                <p:cTn id="85" presetID="0" presetClass="path" presetSubtype="0" repeatCount="indefinite" fill="hold" grpId="0" nodeType="withEffect">
                                  <p:stCondLst>
                                    <p:cond delay="5200"/>
                                  </p:stCondLst>
                                  <p:childTnLst>
                                    <p:animMotion origin="layout" path="M 0.0007 0.01574 L -0.00035 -0.27007 " pathEditMode="relative" rAng="0" ptsTypes="AA">
                                      <p:cBhvr>
                                        <p:cTn id="86" dur="2000" fill="hold"/>
                                        <p:tgtEl>
                                          <p:spTgt spid="114"/>
                                        </p:tgtEl>
                                        <p:attrNameLst>
                                          <p:attrName>ppt_x</p:attrName>
                                          <p:attrName>ppt_y</p:attrName>
                                        </p:attrNameLst>
                                      </p:cBhvr>
                                      <p:rCtr x="-1" y="-143"/>
                                    </p:animMotion>
                                  </p:childTnLst>
                                </p:cTn>
                              </p:par>
                              <p:par>
                                <p:cTn id="87" presetID="1" presetClass="entr" presetSubtype="0" fill="hold" grpId="1" nodeType="withEffect">
                                  <p:stCondLst>
                                    <p:cond delay="6500"/>
                                  </p:stCondLst>
                                  <p:childTnLst>
                                    <p:set>
                                      <p:cBhvr>
                                        <p:cTn id="88" dur="1" fill="hold">
                                          <p:stCondLst>
                                            <p:cond delay="0"/>
                                          </p:stCondLst>
                                        </p:cTn>
                                        <p:tgtEl>
                                          <p:spTgt spid="115"/>
                                        </p:tgtEl>
                                        <p:attrNameLst>
                                          <p:attrName>style.visibility</p:attrName>
                                        </p:attrNameLst>
                                      </p:cBhvr>
                                      <p:to>
                                        <p:strVal val="visible"/>
                                      </p:to>
                                    </p:set>
                                  </p:childTnLst>
                                </p:cTn>
                              </p:par>
                              <p:par>
                                <p:cTn id="89" presetID="0" presetClass="path" presetSubtype="0" repeatCount="indefinite" fill="hold" grpId="0" nodeType="withEffect">
                                  <p:stCondLst>
                                    <p:cond delay="6500"/>
                                  </p:stCondLst>
                                  <p:childTnLst>
                                    <p:animMotion origin="layout" path="M 4.16667E-6 0.01412 L -0.00018 -0.27054 " pathEditMode="relative" rAng="0" ptsTypes="AA">
                                      <p:cBhvr>
                                        <p:cTn id="90" dur="2000" fill="hold"/>
                                        <p:tgtEl>
                                          <p:spTgt spid="115"/>
                                        </p:tgtEl>
                                        <p:attrNameLst>
                                          <p:attrName>ppt_x</p:attrName>
                                          <p:attrName>ppt_y</p:attrName>
                                        </p:attrNameLst>
                                      </p:cBhvr>
                                      <p:rCtr x="0" y="-142"/>
                                    </p:animMotion>
                                  </p:childTnLst>
                                </p:cTn>
                              </p:par>
                              <p:par>
                                <p:cTn id="91" presetID="1" presetClass="entr" presetSubtype="0" fill="hold" grpId="1" nodeType="withEffect">
                                  <p:stCondLst>
                                    <p:cond delay="3500"/>
                                  </p:stCondLst>
                                  <p:childTnLst>
                                    <p:set>
                                      <p:cBhvr>
                                        <p:cTn id="92" dur="1" fill="hold">
                                          <p:stCondLst>
                                            <p:cond delay="0"/>
                                          </p:stCondLst>
                                        </p:cTn>
                                        <p:tgtEl>
                                          <p:spTgt spid="116"/>
                                        </p:tgtEl>
                                        <p:attrNameLst>
                                          <p:attrName>style.visibility</p:attrName>
                                        </p:attrNameLst>
                                      </p:cBhvr>
                                      <p:to>
                                        <p:strVal val="visible"/>
                                      </p:to>
                                    </p:set>
                                  </p:childTnLst>
                                </p:cTn>
                              </p:par>
                              <p:par>
                                <p:cTn id="93" presetID="1" presetClass="entr" presetSubtype="0" fill="hold" grpId="0" nodeType="withEffect">
                                  <p:stCondLst>
                                    <p:cond delay="3500"/>
                                  </p:stCondLst>
                                  <p:childTnLst>
                                    <p:set>
                                      <p:cBhvr>
                                        <p:cTn id="94" dur="1" fill="hold">
                                          <p:stCondLst>
                                            <p:cond delay="0"/>
                                          </p:stCondLst>
                                        </p:cTn>
                                        <p:tgtEl>
                                          <p:spTgt spid="118"/>
                                        </p:tgtEl>
                                        <p:attrNameLst>
                                          <p:attrName>style.visibility</p:attrName>
                                        </p:attrNameLst>
                                      </p:cBhvr>
                                      <p:to>
                                        <p:strVal val="visible"/>
                                      </p:to>
                                    </p:set>
                                  </p:childTnLst>
                                </p:cTn>
                              </p:par>
                              <p:par>
                                <p:cTn id="95" presetID="10" presetClass="entr" presetSubtype="0" fill="hold" grpId="0" nodeType="withEffect">
                                  <p:stCondLst>
                                    <p:cond delay="3500"/>
                                  </p:stCondLst>
                                  <p:childTnLst>
                                    <p:set>
                                      <p:cBhvr>
                                        <p:cTn id="96" dur="1" fill="hold">
                                          <p:stCondLst>
                                            <p:cond delay="0"/>
                                          </p:stCondLst>
                                        </p:cTn>
                                        <p:tgtEl>
                                          <p:spTgt spid="103"/>
                                        </p:tgtEl>
                                        <p:attrNameLst>
                                          <p:attrName>style.visibility</p:attrName>
                                        </p:attrNameLst>
                                      </p:cBhvr>
                                      <p:to>
                                        <p:strVal val="visible"/>
                                      </p:to>
                                    </p:set>
                                    <p:animEffect transition="in" filter="fade">
                                      <p:cBhvr>
                                        <p:cTn id="97" dur="500"/>
                                        <p:tgtEl>
                                          <p:spTgt spid="103"/>
                                        </p:tgtEl>
                                      </p:cBhvr>
                                    </p:animEffect>
                                  </p:childTnLst>
                                </p:cTn>
                              </p:par>
                              <p:par>
                                <p:cTn id="98" presetID="0" presetClass="path" presetSubtype="0" repeatCount="indefinite" decel="50000" fill="hold" grpId="0" nodeType="withEffect">
                                  <p:stCondLst>
                                    <p:cond delay="0"/>
                                  </p:stCondLst>
                                  <p:childTnLst>
                                    <p:animMotion origin="layout" path="M 5E-6 -0.00093 L 5E-6 0.02708 " pathEditMode="relative" rAng="0" ptsTypes="AA">
                                      <p:cBhvr>
                                        <p:cTn id="99" dur="1000" fill="hold"/>
                                        <p:tgtEl>
                                          <p:spTgt spid="116"/>
                                        </p:tgtEl>
                                        <p:attrNameLst>
                                          <p:attrName>ppt_x</p:attrName>
                                          <p:attrName>ppt_y</p:attrName>
                                        </p:attrNameLst>
                                      </p:cBhvr>
                                      <p:rCtr x="0" y="14"/>
                                    </p:animMotion>
                                  </p:childTnLst>
                                </p:cTn>
                              </p:par>
                              <p:par>
                                <p:cTn id="100" presetID="10" presetClass="entr" presetSubtype="0" fill="hold" grpId="1" nodeType="withEffect">
                                  <p:stCondLst>
                                    <p:cond delay="500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1000"/>
                                        <p:tgtEl>
                                          <p:spTgt spid="97"/>
                                        </p:tgtEl>
                                      </p:cBhvr>
                                    </p:animEffect>
                                  </p:childTnLst>
                                </p:cTn>
                              </p:par>
                              <p:par>
                                <p:cTn id="103" presetID="0" presetClass="path" presetSubtype="0" repeatCount="indefinite" decel="50000" fill="hold" grpId="0" nodeType="withEffect">
                                  <p:stCondLst>
                                    <p:cond delay="5000"/>
                                  </p:stCondLst>
                                  <p:childTnLst>
                                    <p:animMotion origin="layout" path="M -1.94444E-6 4.07407E-6 C 0.02084 -0.00093 0.04219 -0.00162 0.05903 -0.00625 C 0.07587 -0.01088 0.09427 -0.02431 0.10139 -0.02732 " pathEditMode="relative" rAng="0" ptsTypes="aaA">
                                      <p:cBhvr>
                                        <p:cTn id="104" dur="2000" fill="hold"/>
                                        <p:tgtEl>
                                          <p:spTgt spid="97"/>
                                        </p:tgtEl>
                                        <p:attrNameLst>
                                          <p:attrName>ppt_x</p:attrName>
                                          <p:attrName>ppt_y</p:attrName>
                                        </p:attrNameLst>
                                      </p:cBhvr>
                                      <p:rCtr x="51" y="-14"/>
                                    </p:animMotion>
                                  </p:childTnLst>
                                </p:cTn>
                              </p:par>
                              <p:par>
                                <p:cTn id="105" presetID="10" presetClass="entr" presetSubtype="0" fill="hold" grpId="0" nodeType="withEffect">
                                  <p:stCondLst>
                                    <p:cond delay="5300"/>
                                  </p:stCondLst>
                                  <p:childTnLst>
                                    <p:set>
                                      <p:cBhvr>
                                        <p:cTn id="106" dur="1" fill="hold">
                                          <p:stCondLst>
                                            <p:cond delay="0"/>
                                          </p:stCondLst>
                                        </p:cTn>
                                        <p:tgtEl>
                                          <p:spTgt spid="98"/>
                                        </p:tgtEl>
                                        <p:attrNameLst>
                                          <p:attrName>style.visibility</p:attrName>
                                        </p:attrNameLst>
                                      </p:cBhvr>
                                      <p:to>
                                        <p:strVal val="visible"/>
                                      </p:to>
                                    </p:set>
                                    <p:animEffect transition="in" filter="fade">
                                      <p:cBhvr>
                                        <p:cTn id="107" dur="1000"/>
                                        <p:tgtEl>
                                          <p:spTgt spid="98"/>
                                        </p:tgtEl>
                                      </p:cBhvr>
                                    </p:animEffect>
                                  </p:childTnLst>
                                </p:cTn>
                              </p:par>
                              <p:par>
                                <p:cTn id="108" presetID="0" presetClass="path" presetSubtype="0" repeatCount="indefinite" decel="50000" fill="hold" nodeType="withEffect">
                                  <p:stCondLst>
                                    <p:cond delay="5300"/>
                                  </p:stCondLst>
                                  <p:childTnLst>
                                    <p:animMotion origin="layout" path="M -2.5E-6 1.11111E-6 C 0.01615 -0.00255 0.03368 -0.0044 0.05122 -0.01505 C 0.0691 -0.0257 0.09497 -0.05533 0.10538 -0.0625 " pathEditMode="relative" rAng="-1835234" ptsTypes="aaA">
                                      <p:cBhvr>
                                        <p:cTn id="109" dur="2000" fill="hold"/>
                                        <p:tgtEl>
                                          <p:spTgt spid="98"/>
                                        </p:tgtEl>
                                        <p:attrNameLst>
                                          <p:attrName>ppt_x</p:attrName>
                                          <p:attrName>ppt_y</p:attrName>
                                        </p:attrNameLst>
                                      </p:cBhvr>
                                      <p:rCtr x="54" y="-28"/>
                                    </p:animMotion>
                                  </p:childTnLst>
                                </p:cTn>
                              </p:par>
                              <p:par>
                                <p:cTn id="110" presetID="10" presetClass="entr" presetSubtype="0" fill="hold" grpId="0" nodeType="withEffect">
                                  <p:stCondLst>
                                    <p:cond delay="5700"/>
                                  </p:stCondLst>
                                  <p:childTnLst>
                                    <p:set>
                                      <p:cBhvr>
                                        <p:cTn id="111" dur="1" fill="hold">
                                          <p:stCondLst>
                                            <p:cond delay="0"/>
                                          </p:stCondLst>
                                        </p:cTn>
                                        <p:tgtEl>
                                          <p:spTgt spid="99"/>
                                        </p:tgtEl>
                                        <p:attrNameLst>
                                          <p:attrName>style.visibility</p:attrName>
                                        </p:attrNameLst>
                                      </p:cBhvr>
                                      <p:to>
                                        <p:strVal val="visible"/>
                                      </p:to>
                                    </p:set>
                                    <p:animEffect transition="in" filter="fade">
                                      <p:cBhvr>
                                        <p:cTn id="112" dur="1000"/>
                                        <p:tgtEl>
                                          <p:spTgt spid="99"/>
                                        </p:tgtEl>
                                      </p:cBhvr>
                                    </p:animEffect>
                                  </p:childTnLst>
                                </p:cTn>
                              </p:par>
                              <p:par>
                                <p:cTn id="113" presetID="0" presetClass="path" presetSubtype="0" repeatCount="indefinite" decel="50000" fill="hold" nodeType="withEffect">
                                  <p:stCondLst>
                                    <p:cond delay="5700"/>
                                  </p:stCondLst>
                                  <p:childTnLst>
                                    <p:animMotion origin="layout" path="M -1.94444E-6 4.07407E-6 C 0.02761 -0.00602 0.05538 -0.01227 0.07292 -0.02408 C 0.09063 -0.03588 0.09844 -0.06227 0.10486 -0.07084 " pathEditMode="relative" rAng="0" ptsTypes="aaA">
                                      <p:cBhvr>
                                        <p:cTn id="114" dur="2000" fill="hold"/>
                                        <p:tgtEl>
                                          <p:spTgt spid="99"/>
                                        </p:tgtEl>
                                        <p:attrNameLst>
                                          <p:attrName>ppt_x</p:attrName>
                                          <p:attrName>ppt_y</p:attrName>
                                        </p:attrNameLst>
                                      </p:cBhvr>
                                      <p:rCtr x="52" y="-35"/>
                                    </p:animMotion>
                                  </p:childTnLst>
                                </p:cTn>
                              </p:par>
                              <p:par>
                                <p:cTn id="115" presetID="10" presetClass="entr" presetSubtype="0" fill="hold" grpId="0" nodeType="withEffect">
                                  <p:stCondLst>
                                    <p:cond delay="5900"/>
                                  </p:stCondLst>
                                  <p:childTnLst>
                                    <p:set>
                                      <p:cBhvr>
                                        <p:cTn id="116" dur="1" fill="hold">
                                          <p:stCondLst>
                                            <p:cond delay="0"/>
                                          </p:stCondLst>
                                        </p:cTn>
                                        <p:tgtEl>
                                          <p:spTgt spid="100"/>
                                        </p:tgtEl>
                                        <p:attrNameLst>
                                          <p:attrName>style.visibility</p:attrName>
                                        </p:attrNameLst>
                                      </p:cBhvr>
                                      <p:to>
                                        <p:strVal val="visible"/>
                                      </p:to>
                                    </p:set>
                                    <p:animEffect transition="in" filter="fade">
                                      <p:cBhvr>
                                        <p:cTn id="117" dur="1000"/>
                                        <p:tgtEl>
                                          <p:spTgt spid="100"/>
                                        </p:tgtEl>
                                      </p:cBhvr>
                                    </p:animEffect>
                                  </p:childTnLst>
                                </p:cTn>
                              </p:par>
                              <p:par>
                                <p:cTn id="118" presetID="0" presetClass="path" presetSubtype="0" repeatCount="indefinite" decel="50000" fill="hold" nodeType="withEffect">
                                  <p:stCondLst>
                                    <p:cond delay="5900"/>
                                  </p:stCondLst>
                                  <p:childTnLst>
                                    <p:animMotion origin="layout" path="M -1.94444E-6 4.07407E-6 C 0.02101 -0.00255 0.04254 -0.00417 0.05955 -0.01713 C 0.07622 -0.0301 0.09479 -0.06783 0.10191 -0.07662 " pathEditMode="relative" rAng="0" ptsTypes="aaA">
                                      <p:cBhvr>
                                        <p:cTn id="119" dur="2000" fill="hold"/>
                                        <p:tgtEl>
                                          <p:spTgt spid="100"/>
                                        </p:tgtEl>
                                        <p:attrNameLst>
                                          <p:attrName>ppt_x</p:attrName>
                                          <p:attrName>ppt_y</p:attrName>
                                        </p:attrNameLst>
                                      </p:cBhvr>
                                      <p:rCtr x="51" y="-38"/>
                                    </p:animMotion>
                                  </p:childTnLst>
                                </p:cTn>
                              </p:par>
                              <p:par>
                                <p:cTn id="120" presetID="10" presetClass="entr" presetSubtype="0" fill="hold" grpId="1" nodeType="withEffect">
                                  <p:stCondLst>
                                    <p:cond delay="630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childTnLst>
                                </p:cTn>
                              </p:par>
                              <p:par>
                                <p:cTn id="123" presetID="0" presetClass="path" presetSubtype="0" repeatCount="indefinite" decel="50000" fill="hold" grpId="0" nodeType="withEffect">
                                  <p:stCondLst>
                                    <p:cond delay="6300"/>
                                  </p:stCondLst>
                                  <p:childTnLst>
                                    <p:animMotion origin="layout" path="M 0.00034 0.00046 C 0.01389 0.00046 0.02777 0.00115 0.04375 -0.00348 C 0.06111 -0.00787 0.08836 -0.02408 0.09774 -0.02732 " pathEditMode="relative" rAng="-987703" ptsTypes="aaA">
                                      <p:cBhvr>
                                        <p:cTn id="124" dur="2000" fill="hold"/>
                                        <p:tgtEl>
                                          <p:spTgt spid="101"/>
                                        </p:tgtEl>
                                        <p:attrNameLst>
                                          <p:attrName>ppt_x</p:attrName>
                                          <p:attrName>ppt_y</p:attrName>
                                        </p:attrNameLst>
                                      </p:cBhvr>
                                      <p:rCtr x="49" y="-12"/>
                                    </p:animMotion>
                                  </p:childTnLst>
                                </p:cTn>
                              </p:par>
                              <p:par>
                                <p:cTn id="125" presetID="10" presetClass="entr" presetSubtype="0" fill="hold" grpId="1" nodeType="withEffect">
                                  <p:stCondLst>
                                    <p:cond delay="6600"/>
                                  </p:stCondLst>
                                  <p:childTnLst>
                                    <p:set>
                                      <p:cBhvr>
                                        <p:cTn id="126" dur="1" fill="hold">
                                          <p:stCondLst>
                                            <p:cond delay="0"/>
                                          </p:stCondLst>
                                        </p:cTn>
                                        <p:tgtEl>
                                          <p:spTgt spid="102"/>
                                        </p:tgtEl>
                                        <p:attrNameLst>
                                          <p:attrName>style.visibility</p:attrName>
                                        </p:attrNameLst>
                                      </p:cBhvr>
                                      <p:to>
                                        <p:strVal val="visible"/>
                                      </p:to>
                                    </p:set>
                                    <p:animEffect transition="in" filter="fade">
                                      <p:cBhvr>
                                        <p:cTn id="127" dur="1000"/>
                                        <p:tgtEl>
                                          <p:spTgt spid="102"/>
                                        </p:tgtEl>
                                      </p:cBhvr>
                                    </p:animEffect>
                                  </p:childTnLst>
                                </p:cTn>
                              </p:par>
                              <p:par>
                                <p:cTn id="128" presetID="0" presetClass="path" presetSubtype="0" repeatCount="indefinite" decel="50000" fill="hold" grpId="0" nodeType="withEffect">
                                  <p:stCondLst>
                                    <p:cond delay="6600"/>
                                  </p:stCondLst>
                                  <p:childTnLst>
                                    <p:animMotion origin="layout" path="M -1.94444E-6 4.07407E-6 C 0.02743 -0.00417 0.05486 -0.00857 0.07222 -0.01667 C 0.08959 -0.025 0.0974 -0.04352 0.10382 -0.04931 " pathEditMode="relative" rAng="0" ptsTypes="aaA">
                                      <p:cBhvr>
                                        <p:cTn id="129" dur="2000" fill="hold"/>
                                        <p:tgtEl>
                                          <p:spTgt spid="102"/>
                                        </p:tgtEl>
                                        <p:attrNameLst>
                                          <p:attrName>ppt_x</p:attrName>
                                          <p:attrName>ppt_y</p:attrName>
                                        </p:attrNameLst>
                                      </p:cBhvr>
                                      <p:rCtr x="52"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9" grpId="0" animBg="1"/>
      <p:bldP spid="80" grpId="0" animBg="1"/>
      <p:bldP spid="81" grpId="0" animBg="1"/>
      <p:bldP spid="82" grpId="0" animBg="1"/>
      <p:bldP spid="90" grpId="0" animBg="1"/>
      <p:bldP spid="107" grpId="0" animBg="1"/>
      <p:bldP spid="107" grpId="1" animBg="1"/>
      <p:bldP spid="108" grpId="0" animBg="1"/>
      <p:bldP spid="108" grpId="1" animBg="1"/>
      <p:bldP spid="109" grpId="0" animBg="1"/>
      <p:bldP spid="109" grpId="1" animBg="1"/>
      <p:bldP spid="110" grpId="0" animBg="1"/>
      <p:bldP spid="110" grpId="1" animBg="1"/>
      <p:bldP spid="97" grpId="0" animBg="1"/>
      <p:bldP spid="97" grpId="1" animBg="1"/>
      <p:bldP spid="98" grpId="0" animBg="1"/>
      <p:bldP spid="99" grpId="0" animBg="1"/>
      <p:bldP spid="100" grpId="0" animBg="1"/>
      <p:bldP spid="101" grpId="0" animBg="1"/>
      <p:bldP spid="101" grpId="1" animBg="1"/>
      <p:bldP spid="102" grpId="0" animBg="1"/>
      <p:bldP spid="102" grpId="1" animBg="1"/>
      <p:bldP spid="103" grpId="0"/>
      <p:bldP spid="106" grpId="0" animBg="1"/>
      <p:bldP spid="106"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81000" y="381000"/>
            <a:ext cx="8382000" cy="990600"/>
          </a:xfrm>
        </p:spPr>
        <p:txBody>
          <a:bodyPr/>
          <a:lstStyle/>
          <a:p>
            <a:pPr algn="l" eaLnBrk="1" hangingPunct="1"/>
            <a:r>
              <a:rPr lang="en-US" sz="2400" b="1" u="sng" smtClean="0">
                <a:solidFill>
                  <a:schemeClr val="accent2"/>
                </a:solidFill>
                <a:latin typeface="Times New Roman" pitchFamily="18" charset="0"/>
              </a:rPr>
              <a:t>Sources of methane leaks </a:t>
            </a:r>
            <a:r>
              <a:rPr lang="en-US" sz="2000" b="1" u="sng" smtClean="0">
                <a:solidFill>
                  <a:schemeClr val="accent2"/>
                </a:solidFill>
                <a:latin typeface="Times New Roman" pitchFamily="18" charset="0"/>
              </a:rPr>
              <a:t>(as percentage of life-time total production):</a:t>
            </a: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1600" b="1" smtClean="0">
                <a:solidFill>
                  <a:schemeClr val="accent2"/>
                </a:solidFill>
                <a:latin typeface="Times New Roman" pitchFamily="18" charset="0"/>
              </a:rPr>
              <a:t>	</a:t>
            </a:r>
            <a:endParaRPr lang="en-US" sz="2400" b="1" smtClean="0">
              <a:solidFill>
                <a:schemeClr val="accent2"/>
              </a:solidFill>
              <a:latin typeface="Times New Roman" pitchFamily="18" charset="0"/>
            </a:endParaRPr>
          </a:p>
        </p:txBody>
      </p:sp>
      <p:sp>
        <p:nvSpPr>
          <p:cNvPr id="77827" name="Text Box 3"/>
          <p:cNvSpPr txBox="1">
            <a:spLocks noChangeArrowheads="1"/>
          </p:cNvSpPr>
          <p:nvPr/>
        </p:nvSpPr>
        <p:spPr bwMode="auto">
          <a:xfrm>
            <a:off x="4572000" y="1143000"/>
            <a:ext cx="3733800" cy="396875"/>
          </a:xfrm>
          <a:prstGeom prst="rect">
            <a:avLst/>
          </a:prstGeom>
          <a:noFill/>
          <a:ln w="9525">
            <a:noFill/>
            <a:miter lim="800000"/>
            <a:headEnd/>
            <a:tailEnd/>
          </a:ln>
        </p:spPr>
        <p:txBody>
          <a:bodyPr wrap="none">
            <a:spAutoFit/>
          </a:bodyPr>
          <a:lstStyle/>
          <a:p>
            <a:r>
              <a:rPr lang="en-US" sz="2000" u="sng">
                <a:latin typeface="Times New Roman" pitchFamily="18" charset="0"/>
              </a:rPr>
              <a:t>Conventional Gas	</a:t>
            </a:r>
            <a:r>
              <a:rPr lang="en-US" sz="2000">
                <a:latin typeface="Times New Roman" pitchFamily="18" charset="0"/>
              </a:rPr>
              <a:t>           </a:t>
            </a:r>
            <a:r>
              <a:rPr lang="en-US" sz="2000" u="sng">
                <a:latin typeface="Times New Roman" pitchFamily="18" charset="0"/>
              </a:rPr>
              <a:t>Shale Gas</a:t>
            </a:r>
          </a:p>
        </p:txBody>
      </p:sp>
      <p:sp>
        <p:nvSpPr>
          <p:cNvPr id="77828" name="Text Box 4"/>
          <p:cNvSpPr txBox="1">
            <a:spLocks noChangeArrowheads="1"/>
          </p:cNvSpPr>
          <p:nvPr/>
        </p:nvSpPr>
        <p:spPr bwMode="auto">
          <a:xfrm>
            <a:off x="593725" y="1614488"/>
            <a:ext cx="7304088" cy="396875"/>
          </a:xfrm>
          <a:prstGeom prst="rect">
            <a:avLst/>
          </a:prstGeom>
          <a:noFill/>
          <a:ln w="9525">
            <a:noFill/>
            <a:miter lim="800000"/>
            <a:headEnd/>
            <a:tailEnd/>
          </a:ln>
        </p:spPr>
        <p:txBody>
          <a:bodyPr wrap="none">
            <a:spAutoFit/>
          </a:bodyPr>
          <a:lstStyle/>
          <a:p>
            <a:r>
              <a:rPr lang="en-US" sz="2000">
                <a:latin typeface="Times New Roman" pitchFamily="18" charset="0"/>
              </a:rPr>
              <a:t>Initial drilling &amp; completion	              0.01%		   1.9%</a:t>
            </a:r>
          </a:p>
        </p:txBody>
      </p:sp>
      <p:sp>
        <p:nvSpPr>
          <p:cNvPr id="77829" name="Text Box 5"/>
          <p:cNvSpPr txBox="1">
            <a:spLocks noChangeArrowheads="1"/>
          </p:cNvSpPr>
          <p:nvPr/>
        </p:nvSpPr>
        <p:spPr bwMode="auto">
          <a:xfrm>
            <a:off x="609600" y="2286000"/>
            <a:ext cx="7818438" cy="1920875"/>
          </a:xfrm>
          <a:prstGeom prst="rect">
            <a:avLst/>
          </a:prstGeom>
          <a:noFill/>
          <a:ln w="9525">
            <a:noFill/>
            <a:miter lim="800000"/>
            <a:headEnd/>
            <a:tailEnd/>
          </a:ln>
        </p:spPr>
        <p:txBody>
          <a:bodyPr wrap="none">
            <a:spAutoFit/>
          </a:bodyPr>
          <a:lstStyle/>
          <a:p>
            <a:r>
              <a:rPr lang="en-US" sz="2000">
                <a:latin typeface="Times New Roman" pitchFamily="18" charset="0"/>
              </a:rPr>
              <a:t>Routine leaks &amp; emissions at well site        0.3 to 1.9%	 0.3 to 1.9%</a:t>
            </a:r>
          </a:p>
          <a:p>
            <a:endParaRPr lang="en-US" sz="2000">
              <a:latin typeface="Times New Roman" pitchFamily="18" charset="0"/>
            </a:endParaRPr>
          </a:p>
          <a:p>
            <a:r>
              <a:rPr lang="en-US" sz="2000">
                <a:latin typeface="Times New Roman" pitchFamily="18" charset="0"/>
              </a:rPr>
              <a:t>Venting during liquid unloading	           0 to 0.26%		 0 to 0.26%</a:t>
            </a:r>
          </a:p>
          <a:p>
            <a:endParaRPr lang="en-US" sz="2000">
              <a:latin typeface="Times New Roman" pitchFamily="18" charset="0"/>
            </a:endParaRPr>
          </a:p>
          <a:p>
            <a:r>
              <a:rPr lang="en-US" sz="2000">
                <a:latin typeface="Times New Roman" pitchFamily="18" charset="0"/>
              </a:rPr>
              <a:t>Emissions during gas processing 	           0 to 0.19%		 0 to 0.19%</a:t>
            </a:r>
          </a:p>
          <a:p>
            <a:endParaRPr lang="en-US" sz="2000">
              <a:latin typeface="Times New Roman" pitchFamily="18" charset="0"/>
            </a:endParaRPr>
          </a:p>
        </p:txBody>
      </p:sp>
      <p:sp>
        <p:nvSpPr>
          <p:cNvPr id="77830" name="Text Box 6"/>
          <p:cNvSpPr txBox="1">
            <a:spLocks noChangeArrowheads="1"/>
          </p:cNvSpPr>
          <p:nvPr/>
        </p:nvSpPr>
        <p:spPr bwMode="auto">
          <a:xfrm>
            <a:off x="609600" y="4343400"/>
            <a:ext cx="3540125" cy="701675"/>
          </a:xfrm>
          <a:prstGeom prst="rect">
            <a:avLst/>
          </a:prstGeom>
          <a:noFill/>
          <a:ln w="9525">
            <a:noFill/>
            <a:miter lim="800000"/>
            <a:headEnd/>
            <a:tailEnd/>
          </a:ln>
        </p:spPr>
        <p:txBody>
          <a:bodyPr wrap="none">
            <a:spAutoFit/>
          </a:bodyPr>
          <a:lstStyle/>
          <a:p>
            <a:r>
              <a:rPr lang="en-US" sz="2000" b="1">
                <a:latin typeface="Times New Roman" pitchFamily="18" charset="0"/>
              </a:rPr>
              <a:t>TOTAL FOR PRODUCTION </a:t>
            </a:r>
          </a:p>
          <a:p>
            <a:r>
              <a:rPr lang="en-US" sz="2000" b="1">
                <a:latin typeface="Times New Roman" pitchFamily="18" charset="0"/>
              </a:rPr>
              <a:t>          &amp; PROCESSING</a:t>
            </a:r>
          </a:p>
        </p:txBody>
      </p:sp>
      <p:sp>
        <p:nvSpPr>
          <p:cNvPr id="77831" name="Text Box 7"/>
          <p:cNvSpPr txBox="1">
            <a:spLocks noChangeArrowheads="1"/>
          </p:cNvSpPr>
          <p:nvPr/>
        </p:nvSpPr>
        <p:spPr bwMode="auto">
          <a:xfrm>
            <a:off x="4572000" y="4343400"/>
            <a:ext cx="3875088" cy="396875"/>
          </a:xfrm>
          <a:prstGeom prst="rect">
            <a:avLst/>
          </a:prstGeom>
          <a:noFill/>
          <a:ln w="9525">
            <a:noFill/>
            <a:miter lim="800000"/>
            <a:headEnd/>
            <a:tailEnd/>
          </a:ln>
        </p:spPr>
        <p:txBody>
          <a:bodyPr wrap="none">
            <a:spAutoFit/>
          </a:bodyPr>
          <a:lstStyle/>
          <a:p>
            <a:r>
              <a:rPr lang="en-US" sz="2000" b="1">
                <a:latin typeface="Times New Roman" pitchFamily="18" charset="0"/>
              </a:rPr>
              <a:t>     0.31 to 2.4%	          2.2 to 4.3%</a:t>
            </a:r>
          </a:p>
        </p:txBody>
      </p:sp>
      <p:sp>
        <p:nvSpPr>
          <p:cNvPr id="77832" name="Text Box 8"/>
          <p:cNvSpPr txBox="1">
            <a:spLocks noChangeArrowheads="1"/>
          </p:cNvSpPr>
          <p:nvPr/>
        </p:nvSpPr>
        <p:spPr bwMode="auto">
          <a:xfrm>
            <a:off x="4800600" y="3733800"/>
            <a:ext cx="3740150" cy="366713"/>
          </a:xfrm>
          <a:prstGeom prst="rect">
            <a:avLst/>
          </a:prstGeom>
          <a:noFill/>
          <a:ln w="9525">
            <a:noFill/>
            <a:miter lim="800000"/>
            <a:headEnd/>
            <a:tailEnd/>
          </a:ln>
        </p:spPr>
        <p:txBody>
          <a:bodyPr wrap="none">
            <a:spAutoFit/>
          </a:bodyPr>
          <a:lstStyle/>
          <a:p>
            <a:r>
              <a:rPr lang="en-US"/>
              <a:t>____________________________</a:t>
            </a:r>
          </a:p>
        </p:txBody>
      </p:sp>
      <p:sp>
        <p:nvSpPr>
          <p:cNvPr id="77833" name="Text Box 10"/>
          <p:cNvSpPr txBox="1">
            <a:spLocks noChangeArrowheads="1"/>
          </p:cNvSpPr>
          <p:nvPr/>
        </p:nvSpPr>
        <p:spPr bwMode="auto">
          <a:xfrm>
            <a:off x="390525" y="5486400"/>
            <a:ext cx="8361363" cy="860425"/>
          </a:xfrm>
          <a:prstGeom prst="rect">
            <a:avLst/>
          </a:prstGeom>
          <a:noFill/>
          <a:ln w="38100">
            <a:solidFill>
              <a:schemeClr val="accent2"/>
            </a:solidFill>
            <a:miter lim="800000"/>
            <a:headEnd/>
            <a:tailEnd/>
          </a:ln>
        </p:spPr>
        <p:txBody>
          <a:bodyPr>
            <a:spAutoFit/>
          </a:bodyPr>
          <a:lstStyle/>
          <a:p>
            <a:pPr algn="ctr"/>
            <a:r>
              <a:rPr lang="en-US" sz="2400" b="1">
                <a:solidFill>
                  <a:schemeClr val="accent2"/>
                </a:solidFill>
                <a:latin typeface="Calibri" pitchFamily="34" charset="0"/>
              </a:rPr>
              <a:t>1.8- to 7-fold more methane leakage from shale gas during development and processing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81000" y="381000"/>
            <a:ext cx="8382000" cy="990600"/>
          </a:xfrm>
        </p:spPr>
        <p:txBody>
          <a:bodyPr/>
          <a:lstStyle/>
          <a:p>
            <a:pPr algn="l" eaLnBrk="1" hangingPunct="1"/>
            <a:r>
              <a:rPr lang="en-US" sz="2400" b="1" u="sng" smtClean="0">
                <a:solidFill>
                  <a:schemeClr val="accent2"/>
                </a:solidFill>
                <a:latin typeface="Times New Roman" pitchFamily="18" charset="0"/>
              </a:rPr>
              <a:t>Sources of methane leaks </a:t>
            </a:r>
            <a:r>
              <a:rPr lang="en-US" sz="2000" b="1" u="sng" smtClean="0">
                <a:solidFill>
                  <a:schemeClr val="accent2"/>
                </a:solidFill>
                <a:latin typeface="Times New Roman" pitchFamily="18" charset="0"/>
              </a:rPr>
              <a:t>(as percentage of life-time total production):</a:t>
            </a: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1600" b="1" smtClean="0">
                <a:solidFill>
                  <a:schemeClr val="accent2"/>
                </a:solidFill>
                <a:latin typeface="Times New Roman" pitchFamily="18" charset="0"/>
              </a:rPr>
              <a:t>	</a:t>
            </a:r>
            <a:endParaRPr lang="en-US" sz="2400" b="1" smtClean="0">
              <a:solidFill>
                <a:schemeClr val="accent2"/>
              </a:solidFill>
              <a:latin typeface="Times New Roman" pitchFamily="18" charset="0"/>
            </a:endParaRPr>
          </a:p>
        </p:txBody>
      </p:sp>
      <p:sp>
        <p:nvSpPr>
          <p:cNvPr id="14339" name="Text Box 3"/>
          <p:cNvSpPr txBox="1">
            <a:spLocks noChangeArrowheads="1"/>
          </p:cNvSpPr>
          <p:nvPr/>
        </p:nvSpPr>
        <p:spPr bwMode="auto">
          <a:xfrm>
            <a:off x="4572000" y="1143000"/>
            <a:ext cx="3733800" cy="396875"/>
          </a:xfrm>
          <a:prstGeom prst="rect">
            <a:avLst/>
          </a:prstGeom>
          <a:noFill/>
          <a:ln w="9525">
            <a:noFill/>
            <a:miter lim="800000"/>
            <a:headEnd/>
            <a:tailEnd/>
          </a:ln>
        </p:spPr>
        <p:txBody>
          <a:bodyPr wrap="none">
            <a:spAutoFit/>
          </a:bodyPr>
          <a:lstStyle/>
          <a:p>
            <a:r>
              <a:rPr lang="en-US" sz="2000" u="sng">
                <a:latin typeface="Times New Roman" pitchFamily="18" charset="0"/>
              </a:rPr>
              <a:t>Conventional Gas	</a:t>
            </a:r>
            <a:r>
              <a:rPr lang="en-US" sz="2000">
                <a:latin typeface="Times New Roman" pitchFamily="18" charset="0"/>
              </a:rPr>
              <a:t>           </a:t>
            </a:r>
            <a:r>
              <a:rPr lang="en-US" sz="2000" u="sng">
                <a:latin typeface="Times New Roman" pitchFamily="18" charset="0"/>
              </a:rPr>
              <a:t>Shale Gas</a:t>
            </a:r>
          </a:p>
        </p:txBody>
      </p:sp>
      <p:sp>
        <p:nvSpPr>
          <p:cNvPr id="14340" name="Text Box 4"/>
          <p:cNvSpPr txBox="1">
            <a:spLocks noChangeArrowheads="1"/>
          </p:cNvSpPr>
          <p:nvPr/>
        </p:nvSpPr>
        <p:spPr bwMode="auto">
          <a:xfrm>
            <a:off x="593725" y="1614488"/>
            <a:ext cx="7304088" cy="396875"/>
          </a:xfrm>
          <a:prstGeom prst="rect">
            <a:avLst/>
          </a:prstGeom>
          <a:noFill/>
          <a:ln w="9525">
            <a:noFill/>
            <a:miter lim="800000"/>
            <a:headEnd/>
            <a:tailEnd/>
          </a:ln>
        </p:spPr>
        <p:txBody>
          <a:bodyPr wrap="none">
            <a:spAutoFit/>
          </a:bodyPr>
          <a:lstStyle/>
          <a:p>
            <a:r>
              <a:rPr lang="en-US" sz="2000">
                <a:latin typeface="Times New Roman" pitchFamily="18" charset="0"/>
              </a:rPr>
              <a:t>Initial drilling &amp; completion	              0.01%		   1.9%</a:t>
            </a:r>
          </a:p>
        </p:txBody>
      </p:sp>
      <p:sp>
        <p:nvSpPr>
          <p:cNvPr id="14341" name="Text Box 5"/>
          <p:cNvSpPr txBox="1">
            <a:spLocks noChangeArrowheads="1"/>
          </p:cNvSpPr>
          <p:nvPr/>
        </p:nvSpPr>
        <p:spPr bwMode="auto">
          <a:xfrm>
            <a:off x="609600" y="2286000"/>
            <a:ext cx="7818438" cy="1920875"/>
          </a:xfrm>
          <a:prstGeom prst="rect">
            <a:avLst/>
          </a:prstGeom>
          <a:noFill/>
          <a:ln w="9525">
            <a:noFill/>
            <a:miter lim="800000"/>
            <a:headEnd/>
            <a:tailEnd/>
          </a:ln>
        </p:spPr>
        <p:txBody>
          <a:bodyPr wrap="none">
            <a:spAutoFit/>
          </a:bodyPr>
          <a:lstStyle/>
          <a:p>
            <a:r>
              <a:rPr lang="en-US" sz="2000">
                <a:latin typeface="Times New Roman" pitchFamily="18" charset="0"/>
              </a:rPr>
              <a:t>Routine leaks &amp; emissions at well site        0.3 to 1.9%	 0.3 to 1.9%</a:t>
            </a:r>
          </a:p>
          <a:p>
            <a:endParaRPr lang="en-US" sz="2000">
              <a:latin typeface="Times New Roman" pitchFamily="18" charset="0"/>
            </a:endParaRPr>
          </a:p>
          <a:p>
            <a:r>
              <a:rPr lang="en-US" sz="2000">
                <a:latin typeface="Times New Roman" pitchFamily="18" charset="0"/>
              </a:rPr>
              <a:t>Venting during liquid unloading	           0 to 0.26%		 0 to 0.26%</a:t>
            </a:r>
          </a:p>
          <a:p>
            <a:endParaRPr lang="en-US" sz="2000">
              <a:latin typeface="Times New Roman" pitchFamily="18" charset="0"/>
            </a:endParaRPr>
          </a:p>
          <a:p>
            <a:r>
              <a:rPr lang="en-US" sz="2000">
                <a:latin typeface="Times New Roman" pitchFamily="18" charset="0"/>
              </a:rPr>
              <a:t>Emissions during gas processing 	           0 to 0.19%		 0 to 0.19%</a:t>
            </a:r>
          </a:p>
          <a:p>
            <a:endParaRPr lang="en-US" sz="2000">
              <a:latin typeface="Times New Roman" pitchFamily="18" charset="0"/>
            </a:endParaRPr>
          </a:p>
        </p:txBody>
      </p:sp>
      <p:sp>
        <p:nvSpPr>
          <p:cNvPr id="14342" name="Text Box 6"/>
          <p:cNvSpPr txBox="1">
            <a:spLocks noChangeArrowheads="1"/>
          </p:cNvSpPr>
          <p:nvPr/>
        </p:nvSpPr>
        <p:spPr bwMode="auto">
          <a:xfrm>
            <a:off x="609600" y="4343400"/>
            <a:ext cx="3540125" cy="701675"/>
          </a:xfrm>
          <a:prstGeom prst="rect">
            <a:avLst/>
          </a:prstGeom>
          <a:noFill/>
          <a:ln w="9525">
            <a:noFill/>
            <a:miter lim="800000"/>
            <a:headEnd/>
            <a:tailEnd/>
          </a:ln>
        </p:spPr>
        <p:txBody>
          <a:bodyPr wrap="none">
            <a:spAutoFit/>
          </a:bodyPr>
          <a:lstStyle/>
          <a:p>
            <a:r>
              <a:rPr lang="en-US" sz="2000" b="1">
                <a:latin typeface="Times New Roman" pitchFamily="18" charset="0"/>
              </a:rPr>
              <a:t>TOTAL FOR PRODUCTION </a:t>
            </a:r>
          </a:p>
          <a:p>
            <a:r>
              <a:rPr lang="en-US" sz="2000" b="1">
                <a:latin typeface="Times New Roman" pitchFamily="18" charset="0"/>
              </a:rPr>
              <a:t>          &amp; PROCESSING</a:t>
            </a:r>
          </a:p>
        </p:txBody>
      </p:sp>
      <p:sp>
        <p:nvSpPr>
          <p:cNvPr id="14343" name="Text Box 7"/>
          <p:cNvSpPr txBox="1">
            <a:spLocks noChangeArrowheads="1"/>
          </p:cNvSpPr>
          <p:nvPr/>
        </p:nvSpPr>
        <p:spPr bwMode="auto">
          <a:xfrm>
            <a:off x="4572000" y="4343400"/>
            <a:ext cx="3875088" cy="396875"/>
          </a:xfrm>
          <a:prstGeom prst="rect">
            <a:avLst/>
          </a:prstGeom>
          <a:noFill/>
          <a:ln w="9525">
            <a:noFill/>
            <a:miter lim="800000"/>
            <a:headEnd/>
            <a:tailEnd/>
          </a:ln>
        </p:spPr>
        <p:txBody>
          <a:bodyPr wrap="none">
            <a:spAutoFit/>
          </a:bodyPr>
          <a:lstStyle/>
          <a:p>
            <a:r>
              <a:rPr lang="en-US" sz="2000" b="1">
                <a:latin typeface="Times New Roman" pitchFamily="18" charset="0"/>
              </a:rPr>
              <a:t>     0.31 to 2.4%	          2.2 to 4.3%</a:t>
            </a:r>
          </a:p>
        </p:txBody>
      </p:sp>
      <p:sp>
        <p:nvSpPr>
          <p:cNvPr id="14344" name="Text Box 8"/>
          <p:cNvSpPr txBox="1">
            <a:spLocks noChangeArrowheads="1"/>
          </p:cNvSpPr>
          <p:nvPr/>
        </p:nvSpPr>
        <p:spPr bwMode="auto">
          <a:xfrm>
            <a:off x="4800600" y="3733800"/>
            <a:ext cx="3740150" cy="366713"/>
          </a:xfrm>
          <a:prstGeom prst="rect">
            <a:avLst/>
          </a:prstGeom>
          <a:noFill/>
          <a:ln w="9525">
            <a:noFill/>
            <a:miter lim="800000"/>
            <a:headEnd/>
            <a:tailEnd/>
          </a:ln>
        </p:spPr>
        <p:txBody>
          <a:bodyPr wrap="none">
            <a:spAutoFit/>
          </a:bodyPr>
          <a:lstStyle/>
          <a:p>
            <a:r>
              <a:rPr lang="en-US"/>
              <a:t>____________________________</a:t>
            </a:r>
          </a:p>
        </p:txBody>
      </p:sp>
      <p:sp>
        <p:nvSpPr>
          <p:cNvPr id="14345" name="Text Box 10"/>
          <p:cNvSpPr txBox="1">
            <a:spLocks noChangeArrowheads="1"/>
          </p:cNvSpPr>
          <p:nvPr/>
        </p:nvSpPr>
        <p:spPr bwMode="auto">
          <a:xfrm>
            <a:off x="1066800" y="5486400"/>
            <a:ext cx="7010400" cy="860425"/>
          </a:xfrm>
          <a:prstGeom prst="rect">
            <a:avLst/>
          </a:prstGeom>
          <a:noFill/>
          <a:ln w="38100">
            <a:solidFill>
              <a:schemeClr val="accent2"/>
            </a:solidFill>
            <a:miter lim="800000"/>
            <a:headEnd/>
            <a:tailEnd/>
          </a:ln>
        </p:spPr>
        <p:txBody>
          <a:bodyPr>
            <a:spAutoFit/>
          </a:bodyPr>
          <a:lstStyle/>
          <a:p>
            <a:pPr algn="ctr"/>
            <a:r>
              <a:rPr lang="en-US" sz="2400" b="1">
                <a:solidFill>
                  <a:schemeClr val="accent2"/>
                </a:solidFill>
                <a:latin typeface="Calibri" pitchFamily="34" charset="0"/>
              </a:rPr>
              <a:t>But, this is only part of the story, as the gas has to be delivered stored, transported, and distributed.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52400" y="152400"/>
            <a:ext cx="8991600" cy="1447800"/>
          </a:xfrm>
        </p:spPr>
        <p:txBody>
          <a:bodyPr/>
          <a:lstStyle/>
          <a:p>
            <a:pPr eaLnBrk="1" hangingPunct="1"/>
            <a:r>
              <a:rPr lang="en-US" sz="2400" b="1" smtClean="0">
                <a:solidFill>
                  <a:srgbClr val="C00000"/>
                </a:solidFill>
                <a:latin typeface="Calibri" pitchFamily="34" charset="0"/>
                <a:cs typeface="Times New Roman" pitchFamily="18" charset="0"/>
              </a:rPr>
              <a:t>Methane (natural gas) leaks from tanks, pipelines, compressors, etc.</a:t>
            </a:r>
            <a:endParaRPr lang="en-US" sz="2400" b="1" smtClean="0">
              <a:latin typeface="Calibri" pitchFamily="34" charset="0"/>
            </a:endParaRPr>
          </a:p>
        </p:txBody>
      </p:sp>
      <p:pic>
        <p:nvPicPr>
          <p:cNvPr id="15363" name="Picture 2"/>
          <p:cNvPicPr>
            <a:picLocks noChangeAspect="1" noChangeArrowheads="1"/>
          </p:cNvPicPr>
          <p:nvPr/>
        </p:nvPicPr>
        <p:blipFill>
          <a:blip r:embed="rId2" cstate="print"/>
          <a:srcRect/>
          <a:stretch>
            <a:fillRect/>
          </a:stretch>
        </p:blipFill>
        <p:spPr bwMode="auto">
          <a:xfrm>
            <a:off x="1371600" y="2057400"/>
            <a:ext cx="6324600" cy="2284413"/>
          </a:xfrm>
          <a:prstGeom prst="rect">
            <a:avLst/>
          </a:prstGeom>
          <a:noFill/>
          <a:ln w="9525">
            <a:noFill/>
            <a:miter lim="800000"/>
            <a:headEnd/>
            <a:tailEnd/>
          </a:ln>
        </p:spPr>
      </p:pic>
      <p:sp>
        <p:nvSpPr>
          <p:cNvPr id="15364" name="TextBox 3"/>
          <p:cNvSpPr txBox="1">
            <a:spLocks noChangeArrowheads="1"/>
          </p:cNvSpPr>
          <p:nvPr/>
        </p:nvSpPr>
        <p:spPr bwMode="auto">
          <a:xfrm>
            <a:off x="228600" y="5029200"/>
            <a:ext cx="8763000" cy="396875"/>
          </a:xfrm>
          <a:prstGeom prst="rect">
            <a:avLst/>
          </a:prstGeom>
          <a:noFill/>
          <a:ln w="9525">
            <a:noFill/>
            <a:miter lim="800000"/>
            <a:headEnd/>
            <a:tailEnd/>
          </a:ln>
        </p:spPr>
        <p:txBody>
          <a:bodyPr>
            <a:spAutoFit/>
          </a:bodyPr>
          <a:lstStyle/>
          <a:p>
            <a:r>
              <a:rPr lang="en-US" sz="1400" b="1">
                <a:cs typeface="Arial" charset="0"/>
              </a:rPr>
              <a:t>   </a:t>
            </a:r>
            <a:r>
              <a:rPr lang="en-US" sz="2000" b="1">
                <a:latin typeface="Calibri" pitchFamily="34" charset="0"/>
                <a:cs typeface="Arial" charset="0"/>
              </a:rPr>
              <a:t>Methane is not visible to naked eye, but can be “seen” with infra-red cameras.</a:t>
            </a:r>
          </a:p>
        </p:txBody>
      </p:sp>
      <p:sp>
        <p:nvSpPr>
          <p:cNvPr id="15365" name="TextBox 5"/>
          <p:cNvSpPr txBox="1">
            <a:spLocks noChangeArrowheads="1"/>
          </p:cNvSpPr>
          <p:nvPr/>
        </p:nvSpPr>
        <p:spPr bwMode="auto">
          <a:xfrm>
            <a:off x="2362200" y="1752600"/>
            <a:ext cx="1276350" cy="366713"/>
          </a:xfrm>
          <a:prstGeom prst="rect">
            <a:avLst/>
          </a:prstGeom>
          <a:noFill/>
          <a:ln w="9525">
            <a:noFill/>
            <a:miter lim="800000"/>
            <a:headEnd/>
            <a:tailEnd/>
          </a:ln>
        </p:spPr>
        <p:txBody>
          <a:bodyPr wrap="none">
            <a:spAutoFit/>
          </a:bodyPr>
          <a:lstStyle/>
          <a:p>
            <a:r>
              <a:rPr lang="en-US">
                <a:cs typeface="Arial" charset="0"/>
              </a:rPr>
              <a:t>Naked eye</a:t>
            </a:r>
          </a:p>
        </p:txBody>
      </p:sp>
      <p:sp>
        <p:nvSpPr>
          <p:cNvPr id="15366" name="TextBox 6"/>
          <p:cNvSpPr txBox="1">
            <a:spLocks noChangeArrowheads="1"/>
          </p:cNvSpPr>
          <p:nvPr/>
        </p:nvSpPr>
        <p:spPr bwMode="auto">
          <a:xfrm>
            <a:off x="5562600" y="1752600"/>
            <a:ext cx="1331913" cy="369888"/>
          </a:xfrm>
          <a:prstGeom prst="rect">
            <a:avLst/>
          </a:prstGeom>
          <a:noFill/>
          <a:ln w="9525">
            <a:noFill/>
            <a:miter lim="800000"/>
            <a:headEnd/>
            <a:tailEnd/>
          </a:ln>
        </p:spPr>
        <p:txBody>
          <a:bodyPr wrap="none">
            <a:spAutoFit/>
          </a:bodyPr>
          <a:lstStyle/>
          <a:p>
            <a:r>
              <a:rPr lang="en-US">
                <a:cs typeface="Arial" charset="0"/>
              </a:rPr>
              <a:t>Infra-red </a:t>
            </a:r>
            <a:r>
              <a:rPr lang="en-US" sz="800">
                <a:cs typeface="Arial" charset="0"/>
              </a:rPr>
              <a:t>(42) </a:t>
            </a:r>
          </a:p>
        </p:txBody>
      </p:sp>
      <p:sp>
        <p:nvSpPr>
          <p:cNvPr id="15367" name="Slide Number Placeholder 7"/>
          <p:cNvSpPr txBox="1">
            <a:spLocks noGrp="1"/>
          </p:cNvSpPr>
          <p:nvPr/>
        </p:nvSpPr>
        <p:spPr bwMode="auto">
          <a:xfrm>
            <a:off x="6629400" y="6613525"/>
            <a:ext cx="2362200" cy="244475"/>
          </a:xfrm>
          <a:prstGeom prst="rect">
            <a:avLst/>
          </a:prstGeom>
          <a:noFill/>
          <a:ln w="9525">
            <a:noFill/>
            <a:miter lim="800000"/>
            <a:headEnd/>
            <a:tailEnd/>
          </a:ln>
        </p:spPr>
        <p:txBody>
          <a:bodyPr/>
          <a:lstStyle/>
          <a:p>
            <a:pPr algn="r"/>
            <a:fld id="{F6DDFB55-003B-4A4E-BA6B-541D6AF19AC8}" type="slidenum">
              <a:rPr lang="en-US" sz="1400">
                <a:cs typeface="Arial" charset="0"/>
              </a:rPr>
              <a:pPr algn="r"/>
              <a:t>23</a:t>
            </a:fld>
            <a:endParaRPr lang="en-US" sz="140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7"/>
          <p:cNvSpPr txBox="1">
            <a:spLocks noChangeArrowheads="1"/>
          </p:cNvSpPr>
          <p:nvPr/>
        </p:nvSpPr>
        <p:spPr bwMode="auto">
          <a:xfrm>
            <a:off x="4572000" y="6248400"/>
            <a:ext cx="4138613" cy="304800"/>
          </a:xfrm>
          <a:prstGeom prst="rect">
            <a:avLst/>
          </a:prstGeom>
          <a:noFill/>
          <a:ln w="9525">
            <a:noFill/>
            <a:miter lim="800000"/>
            <a:headEnd/>
            <a:tailEnd/>
          </a:ln>
        </p:spPr>
        <p:txBody>
          <a:bodyPr wrap="none">
            <a:spAutoFit/>
          </a:bodyPr>
          <a:lstStyle/>
          <a:p>
            <a:pPr algn="ctr"/>
            <a:r>
              <a:rPr lang="en-US" sz="1400"/>
              <a:t>Sources: PHMSA 2009 Transmission Annual Data</a:t>
            </a:r>
          </a:p>
        </p:txBody>
      </p:sp>
      <p:sp>
        <p:nvSpPr>
          <p:cNvPr id="16387" name="Text Box 4"/>
          <p:cNvSpPr txBox="1">
            <a:spLocks noChangeArrowheads="1"/>
          </p:cNvSpPr>
          <p:nvPr/>
        </p:nvSpPr>
        <p:spPr bwMode="auto">
          <a:xfrm>
            <a:off x="990600" y="533400"/>
            <a:ext cx="7162800" cy="822325"/>
          </a:xfrm>
          <a:prstGeom prst="rect">
            <a:avLst/>
          </a:prstGeom>
          <a:noFill/>
          <a:ln w="9525">
            <a:noFill/>
            <a:miter lim="800000"/>
            <a:headEnd/>
            <a:tailEnd/>
          </a:ln>
        </p:spPr>
        <p:txBody>
          <a:bodyPr>
            <a:spAutoFit/>
          </a:bodyPr>
          <a:lstStyle/>
          <a:p>
            <a:pPr algn="ctr"/>
            <a:r>
              <a:rPr lang="en-US" sz="2400" b="1">
                <a:solidFill>
                  <a:schemeClr val="accent2"/>
                </a:solidFill>
                <a:latin typeface="Calibri" pitchFamily="34" charset="0"/>
              </a:rPr>
              <a:t>Half of the natural gas transmission pipelines in the US are more than half a century old</a:t>
            </a:r>
          </a:p>
        </p:txBody>
      </p:sp>
      <p:pic>
        <p:nvPicPr>
          <p:cNvPr id="16388" name="Chart 3"/>
          <p:cNvPicPr>
            <a:picLocks noChangeArrowheads="1"/>
          </p:cNvPicPr>
          <p:nvPr/>
        </p:nvPicPr>
        <p:blipFill>
          <a:blip r:embed="rId2" cstate="print"/>
          <a:srcRect/>
          <a:stretch>
            <a:fillRect/>
          </a:stretch>
        </p:blipFill>
        <p:spPr bwMode="auto">
          <a:xfrm>
            <a:off x="1285875" y="1752600"/>
            <a:ext cx="6572250" cy="4187825"/>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74638"/>
            <a:ext cx="8229600" cy="1143000"/>
          </a:xfrm>
          <a:prstGeom prst="rect">
            <a:avLst/>
          </a:prstGeom>
          <a:noFill/>
          <a:ln w="9525">
            <a:solidFill>
              <a:schemeClr val="accent2"/>
            </a:solidFill>
            <a:miter lim="800000"/>
            <a:headEnd/>
            <a:tailEnd/>
          </a:ln>
        </p:spPr>
        <p:txBody>
          <a:bodyPr anchor="ctr"/>
          <a:lstStyle/>
          <a:p>
            <a:pPr algn="ctr" eaLnBrk="0" hangingPunct="0"/>
            <a:r>
              <a:rPr lang="en-US" sz="2800" b="1">
                <a:solidFill>
                  <a:schemeClr val="accent2"/>
                </a:solidFill>
                <a:latin typeface="Calibri" pitchFamily="34" charset="0"/>
              </a:rPr>
              <a:t>Two approaches for estimating leakage during transmission, storage, and distribution</a:t>
            </a:r>
          </a:p>
        </p:txBody>
      </p:sp>
      <p:sp>
        <p:nvSpPr>
          <p:cNvPr id="17411" name="Text Box 3"/>
          <p:cNvSpPr txBox="1">
            <a:spLocks noChangeArrowheads="1"/>
          </p:cNvSpPr>
          <p:nvPr/>
        </p:nvSpPr>
        <p:spPr bwMode="auto">
          <a:xfrm>
            <a:off x="1066800" y="2209800"/>
            <a:ext cx="7635875" cy="1187450"/>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1) Direct measurements, based on measurements on Russian pipeline during last 10-15 years (Lelieveld et al. 2005</a:t>
            </a:r>
            <a:r>
              <a:rPr lang="en-US" sz="2400">
                <a:latin typeface="Calibri" pitchFamily="34" charset="0"/>
              </a:rPr>
              <a:t> )</a:t>
            </a:r>
            <a:r>
              <a:rPr lang="en-US" sz="2400" b="1">
                <a:solidFill>
                  <a:schemeClr val="accent2"/>
                </a:solidFill>
                <a:latin typeface="Calibri" pitchFamily="34" charset="0"/>
              </a:rPr>
              <a:t>, with extrapolations from EPA (1996) study = 1.4%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1143000"/>
          </a:xfrm>
          <a:prstGeom prst="rect">
            <a:avLst/>
          </a:prstGeom>
          <a:noFill/>
          <a:ln w="9525">
            <a:solidFill>
              <a:schemeClr val="accent2"/>
            </a:solidFill>
            <a:miter lim="800000"/>
            <a:headEnd/>
            <a:tailEnd/>
          </a:ln>
        </p:spPr>
        <p:txBody>
          <a:bodyPr anchor="ctr"/>
          <a:lstStyle/>
          <a:p>
            <a:pPr algn="ctr" eaLnBrk="0" hangingPunct="0"/>
            <a:r>
              <a:rPr lang="en-US" sz="2800" b="1">
                <a:solidFill>
                  <a:schemeClr val="accent2"/>
                </a:solidFill>
                <a:latin typeface="Calibri" pitchFamily="34" charset="0"/>
              </a:rPr>
              <a:t>Two approaches for estimating leakage during transmission, storage, and distribution</a:t>
            </a:r>
          </a:p>
        </p:txBody>
      </p:sp>
      <p:sp>
        <p:nvSpPr>
          <p:cNvPr id="18435" name="Text Box 3"/>
          <p:cNvSpPr txBox="1">
            <a:spLocks noChangeArrowheads="1"/>
          </p:cNvSpPr>
          <p:nvPr/>
        </p:nvSpPr>
        <p:spPr bwMode="auto">
          <a:xfrm>
            <a:off x="1066800" y="2209800"/>
            <a:ext cx="7635875" cy="1187450"/>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1) Direct measurements, based on measurements on Russian pipeline during last 10-15 years (Lelieveld et al. 2005</a:t>
            </a:r>
            <a:r>
              <a:rPr lang="en-US" sz="2400">
                <a:latin typeface="Calibri" pitchFamily="34" charset="0"/>
              </a:rPr>
              <a:t> )</a:t>
            </a:r>
            <a:r>
              <a:rPr lang="en-US" sz="2400" b="1">
                <a:solidFill>
                  <a:schemeClr val="accent2"/>
                </a:solidFill>
                <a:latin typeface="Calibri" pitchFamily="34" charset="0"/>
              </a:rPr>
              <a:t>, with extrapolations from EPA (1996) study = 1.4%</a:t>
            </a:r>
          </a:p>
        </p:txBody>
      </p:sp>
      <p:sp>
        <p:nvSpPr>
          <p:cNvPr id="18436" name="Text Box 4"/>
          <p:cNvSpPr txBox="1">
            <a:spLocks noChangeArrowheads="1"/>
          </p:cNvSpPr>
          <p:nvPr/>
        </p:nvSpPr>
        <p:spPr bwMode="auto">
          <a:xfrm>
            <a:off x="1050925" y="4013200"/>
            <a:ext cx="7712075" cy="1187450"/>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2) “missing and unaccounted for gas,” based on range of values in Texas over past decade (Percival 2010) = mean value of 3.6%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8382000" cy="990600"/>
          </a:xfrm>
        </p:spPr>
        <p:txBody>
          <a:bodyPr/>
          <a:lstStyle/>
          <a:p>
            <a:pPr algn="l" eaLnBrk="1" hangingPunct="1"/>
            <a:r>
              <a:rPr lang="en-US" sz="2400" b="1" u="sng" smtClean="0">
                <a:solidFill>
                  <a:schemeClr val="accent2"/>
                </a:solidFill>
                <a:latin typeface="Times New Roman" pitchFamily="18" charset="0"/>
              </a:rPr>
              <a:t>Sources of methane leaks </a:t>
            </a:r>
            <a:r>
              <a:rPr lang="en-US" sz="2000" b="1" u="sng" smtClean="0">
                <a:solidFill>
                  <a:schemeClr val="accent2"/>
                </a:solidFill>
                <a:latin typeface="Times New Roman" pitchFamily="18" charset="0"/>
              </a:rPr>
              <a:t>(as percentage of life-time total production):</a:t>
            </a: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2400" b="1" smtClean="0">
                <a:solidFill>
                  <a:schemeClr val="accent2"/>
                </a:solidFill>
                <a:latin typeface="Times New Roman" pitchFamily="18" charset="0"/>
              </a:rPr>
              <a:t/>
            </a:r>
            <a:br>
              <a:rPr lang="en-US" sz="2400" b="1" smtClean="0">
                <a:solidFill>
                  <a:schemeClr val="accent2"/>
                </a:solidFill>
                <a:latin typeface="Times New Roman" pitchFamily="18" charset="0"/>
              </a:rPr>
            </a:br>
            <a:r>
              <a:rPr lang="en-US" sz="1600" b="1" smtClean="0">
                <a:solidFill>
                  <a:schemeClr val="accent2"/>
                </a:solidFill>
                <a:latin typeface="Times New Roman" pitchFamily="18" charset="0"/>
              </a:rPr>
              <a:t>	</a:t>
            </a:r>
            <a:endParaRPr lang="en-US" sz="2400" b="1" smtClean="0">
              <a:solidFill>
                <a:schemeClr val="accent2"/>
              </a:solidFill>
              <a:latin typeface="Times New Roman" pitchFamily="18" charset="0"/>
            </a:endParaRPr>
          </a:p>
        </p:txBody>
      </p:sp>
      <p:sp>
        <p:nvSpPr>
          <p:cNvPr id="19459" name="Text Box 3"/>
          <p:cNvSpPr txBox="1">
            <a:spLocks noChangeArrowheads="1"/>
          </p:cNvSpPr>
          <p:nvPr/>
        </p:nvSpPr>
        <p:spPr bwMode="auto">
          <a:xfrm>
            <a:off x="4572000" y="1143000"/>
            <a:ext cx="3733800" cy="396875"/>
          </a:xfrm>
          <a:prstGeom prst="rect">
            <a:avLst/>
          </a:prstGeom>
          <a:noFill/>
          <a:ln w="9525">
            <a:noFill/>
            <a:miter lim="800000"/>
            <a:headEnd/>
            <a:tailEnd/>
          </a:ln>
        </p:spPr>
        <p:txBody>
          <a:bodyPr wrap="none">
            <a:spAutoFit/>
          </a:bodyPr>
          <a:lstStyle/>
          <a:p>
            <a:r>
              <a:rPr lang="en-US" sz="2000" u="sng">
                <a:latin typeface="Times New Roman" pitchFamily="18" charset="0"/>
              </a:rPr>
              <a:t>Conventional Gas	</a:t>
            </a:r>
            <a:r>
              <a:rPr lang="en-US" sz="2000">
                <a:latin typeface="Times New Roman" pitchFamily="18" charset="0"/>
              </a:rPr>
              <a:t>           </a:t>
            </a:r>
            <a:r>
              <a:rPr lang="en-US" sz="2000" u="sng">
                <a:latin typeface="Times New Roman" pitchFamily="18" charset="0"/>
              </a:rPr>
              <a:t>Shale Gas</a:t>
            </a:r>
          </a:p>
        </p:txBody>
      </p:sp>
      <p:sp>
        <p:nvSpPr>
          <p:cNvPr id="19460" name="Text Box 4"/>
          <p:cNvSpPr txBox="1">
            <a:spLocks noChangeArrowheads="1"/>
          </p:cNvSpPr>
          <p:nvPr/>
        </p:nvSpPr>
        <p:spPr bwMode="auto">
          <a:xfrm>
            <a:off x="593725" y="1614488"/>
            <a:ext cx="7304088" cy="396875"/>
          </a:xfrm>
          <a:prstGeom prst="rect">
            <a:avLst/>
          </a:prstGeom>
          <a:noFill/>
          <a:ln w="9525">
            <a:noFill/>
            <a:miter lim="800000"/>
            <a:headEnd/>
            <a:tailEnd/>
          </a:ln>
        </p:spPr>
        <p:txBody>
          <a:bodyPr wrap="none">
            <a:spAutoFit/>
          </a:bodyPr>
          <a:lstStyle/>
          <a:p>
            <a:r>
              <a:rPr lang="en-US" sz="2000">
                <a:latin typeface="Times New Roman" pitchFamily="18" charset="0"/>
              </a:rPr>
              <a:t>Initial drilling &amp; completion	              0.01%		   1.9%</a:t>
            </a:r>
          </a:p>
        </p:txBody>
      </p:sp>
      <p:sp>
        <p:nvSpPr>
          <p:cNvPr id="19461" name="Text Box 5"/>
          <p:cNvSpPr txBox="1">
            <a:spLocks noChangeArrowheads="1"/>
          </p:cNvSpPr>
          <p:nvPr/>
        </p:nvSpPr>
        <p:spPr bwMode="auto">
          <a:xfrm>
            <a:off x="609600" y="2286000"/>
            <a:ext cx="8413750" cy="3565525"/>
          </a:xfrm>
          <a:prstGeom prst="rect">
            <a:avLst/>
          </a:prstGeom>
          <a:noFill/>
          <a:ln w="9525">
            <a:noFill/>
            <a:miter lim="800000"/>
            <a:headEnd/>
            <a:tailEnd/>
          </a:ln>
        </p:spPr>
        <p:txBody>
          <a:bodyPr wrap="none">
            <a:spAutoFit/>
          </a:bodyPr>
          <a:lstStyle/>
          <a:p>
            <a:r>
              <a:rPr lang="en-US" sz="2000">
                <a:latin typeface="Times New Roman" pitchFamily="18" charset="0"/>
              </a:rPr>
              <a:t>Routine leaks &amp; emissions at well site        0.3 to 1.9%	 0.3 to 1.9%</a:t>
            </a:r>
          </a:p>
          <a:p>
            <a:endParaRPr lang="en-US" sz="2000">
              <a:latin typeface="Times New Roman" pitchFamily="18" charset="0"/>
            </a:endParaRPr>
          </a:p>
          <a:p>
            <a:r>
              <a:rPr lang="en-US" sz="2000">
                <a:latin typeface="Times New Roman" pitchFamily="18" charset="0"/>
              </a:rPr>
              <a:t>Venting during liquid unloading	           0 to 0.26%		 0 to 0.26%</a:t>
            </a:r>
          </a:p>
          <a:p>
            <a:endParaRPr lang="en-US" sz="2000">
              <a:latin typeface="Times New Roman" pitchFamily="18" charset="0"/>
            </a:endParaRPr>
          </a:p>
          <a:p>
            <a:r>
              <a:rPr lang="en-US" sz="2000">
                <a:latin typeface="Times New Roman" pitchFamily="18" charset="0"/>
              </a:rPr>
              <a:t>Emissions during gas processing 	           0 to 0.19%		 0 to 0.19%</a:t>
            </a:r>
          </a:p>
          <a:p>
            <a:endParaRPr lang="en-US" sz="2000">
              <a:latin typeface="Times New Roman" pitchFamily="18" charset="0"/>
            </a:endParaRPr>
          </a:p>
          <a:p>
            <a:r>
              <a:rPr lang="en-US" sz="2000">
                <a:latin typeface="Times New Roman" pitchFamily="18" charset="0"/>
              </a:rPr>
              <a:t>Transmission, storage, and 	           1.4 to 3.6%	 1.4 to 3.6%</a:t>
            </a:r>
          </a:p>
          <a:p>
            <a:r>
              <a:rPr lang="en-US" sz="2000">
                <a:latin typeface="Times New Roman" pitchFamily="18" charset="0"/>
              </a:rPr>
              <a:t>           distribution		       ____________________________</a:t>
            </a:r>
          </a:p>
          <a:p>
            <a:endParaRPr lang="en-US" sz="2000">
              <a:latin typeface="Times New Roman" pitchFamily="18" charset="0"/>
            </a:endParaRPr>
          </a:p>
          <a:p>
            <a:r>
              <a:rPr lang="en-US" sz="2400" b="1">
                <a:latin typeface="Times New Roman" pitchFamily="18" charset="0"/>
              </a:rPr>
              <a:t>Total				       1.7 to 6.0%          3.6 to 7.9%	</a:t>
            </a:r>
          </a:p>
          <a:p>
            <a:endParaRPr lang="en-US" sz="2400" b="1">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124200" y="2343150"/>
            <a:ext cx="4533900" cy="3400425"/>
          </a:xfrm>
          <a:prstGeom prst="rect">
            <a:avLst/>
          </a:prstGeom>
          <a:noFill/>
          <a:ln w="9525">
            <a:noFill/>
            <a:miter lim="800000"/>
            <a:headEnd/>
            <a:tailEnd/>
          </a:ln>
        </p:spPr>
      </p:pic>
      <p:sp>
        <p:nvSpPr>
          <p:cNvPr id="20483" name="Text Box 3"/>
          <p:cNvSpPr txBox="1">
            <a:spLocks noChangeArrowheads="1"/>
          </p:cNvSpPr>
          <p:nvPr/>
        </p:nvSpPr>
        <p:spPr bwMode="auto">
          <a:xfrm>
            <a:off x="457200" y="457200"/>
            <a:ext cx="8229600" cy="1552575"/>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Urban infrastructure is old….  In Philadelphia, gas distribution pipes are 100 years old, made of un-welded iron pipe.</a:t>
            </a:r>
          </a:p>
          <a:p>
            <a:endParaRPr lang="en-US" sz="2400" b="1">
              <a:solidFill>
                <a:schemeClr val="accent2"/>
              </a:solidFill>
              <a:latin typeface="Calibri" pitchFamily="34" charset="0"/>
            </a:endParaRPr>
          </a:p>
          <a:p>
            <a:r>
              <a:rPr lang="en-US" sz="2400" b="1">
                <a:solidFill>
                  <a:schemeClr val="accent2"/>
                </a:solidFill>
                <a:latin typeface="Calibri" pitchFamily="34" charset="0"/>
              </a:rPr>
              <a:t>Gas leakage within the city is ~ 3%.</a:t>
            </a:r>
          </a:p>
        </p:txBody>
      </p:sp>
      <p:sp>
        <p:nvSpPr>
          <p:cNvPr id="20484" name="Text Box 4"/>
          <p:cNvSpPr txBox="1">
            <a:spLocks noChangeArrowheads="1"/>
          </p:cNvSpPr>
          <p:nvPr/>
        </p:nvSpPr>
        <p:spPr bwMode="auto">
          <a:xfrm>
            <a:off x="3657600" y="6019800"/>
            <a:ext cx="4114800" cy="517525"/>
          </a:xfrm>
          <a:prstGeom prst="rect">
            <a:avLst/>
          </a:prstGeom>
          <a:noFill/>
          <a:ln w="9525">
            <a:noFill/>
            <a:miter lim="800000"/>
            <a:headEnd/>
            <a:tailEnd/>
          </a:ln>
        </p:spPr>
        <p:txBody>
          <a:bodyPr>
            <a:spAutoFit/>
          </a:bodyPr>
          <a:lstStyle/>
          <a:p>
            <a:r>
              <a:rPr lang="en-US" sz="1400"/>
              <a:t>Chris Kimmerle, Executive Director, Philadelphia Gas Commission, pers. comm, April 19, 2011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ln>
            <a:solidFill>
              <a:schemeClr val="accent2"/>
            </a:solidFill>
          </a:ln>
        </p:spPr>
        <p:txBody>
          <a:bodyPr/>
          <a:lstStyle/>
          <a:p>
            <a:r>
              <a:rPr lang="en-US" sz="2800" b="1" smtClean="0">
                <a:solidFill>
                  <a:schemeClr val="accent2"/>
                </a:solidFill>
                <a:latin typeface="Calibri" pitchFamily="34" charset="0"/>
              </a:rPr>
              <a:t>How do our methane emission estimates compare with others from the peer-reviewed literature?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274638"/>
            <a:ext cx="8229600" cy="1935162"/>
          </a:xfrm>
        </p:spPr>
        <p:txBody>
          <a:bodyPr/>
          <a:lstStyle/>
          <a:p>
            <a:pPr algn="l"/>
            <a:r>
              <a:rPr lang="en-US" sz="2400" b="1">
                <a:solidFill>
                  <a:schemeClr val="accent2"/>
                </a:solidFill>
                <a:latin typeface="Times New Roman" pitchFamily="18" charset="0"/>
              </a:rPr>
              <a:t>Unconventional extraction of gas from shale formations is 	new, and is being promoted globally by U.S. 	government and industry</a:t>
            </a:r>
          </a:p>
        </p:txBody>
      </p:sp>
      <p:sp>
        <p:nvSpPr>
          <p:cNvPr id="192515" name="Rectangle 3"/>
          <p:cNvSpPr>
            <a:spLocks noGrp="1" noChangeArrowheads="1"/>
          </p:cNvSpPr>
          <p:nvPr>
            <p:ph type="body" idx="1"/>
          </p:nvPr>
        </p:nvSpPr>
        <p:spPr>
          <a:xfrm>
            <a:off x="1371600" y="2286000"/>
            <a:ext cx="8229600" cy="3916363"/>
          </a:xfrm>
        </p:spPr>
        <p:txBody>
          <a:bodyPr/>
          <a:lstStyle/>
          <a:p>
            <a:r>
              <a:rPr lang="en-US" sz="2000" dirty="0"/>
              <a:t>Argentina</a:t>
            </a:r>
          </a:p>
          <a:p>
            <a:r>
              <a:rPr lang="en-US" sz="2000" dirty="0"/>
              <a:t>Australia</a:t>
            </a:r>
          </a:p>
          <a:p>
            <a:r>
              <a:rPr lang="en-US" sz="2000" dirty="0"/>
              <a:t>Canada</a:t>
            </a:r>
          </a:p>
          <a:p>
            <a:r>
              <a:rPr lang="en-US" sz="2000" dirty="0" smtClean="0"/>
              <a:t>China</a:t>
            </a:r>
          </a:p>
          <a:p>
            <a:r>
              <a:rPr lang="en-US" sz="2000" dirty="0" smtClean="0"/>
              <a:t>Denmark</a:t>
            </a:r>
            <a:endParaRPr lang="en-US" sz="2000" dirty="0"/>
          </a:p>
          <a:p>
            <a:r>
              <a:rPr lang="en-US" sz="2000" dirty="0"/>
              <a:t>Germany</a:t>
            </a:r>
          </a:p>
          <a:p>
            <a:r>
              <a:rPr lang="en-US" sz="2000" dirty="0"/>
              <a:t>India</a:t>
            </a:r>
          </a:p>
          <a:p>
            <a:r>
              <a:rPr lang="en-US" sz="2000" dirty="0"/>
              <a:t>Poland</a:t>
            </a:r>
          </a:p>
          <a:p>
            <a:r>
              <a:rPr lang="en-US" sz="2000" dirty="0"/>
              <a:t> </a:t>
            </a:r>
            <a:r>
              <a:rPr lang="en-US" sz="2000" dirty="0" smtClean="0"/>
              <a:t>South Africa</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ln>
            <a:solidFill>
              <a:schemeClr val="accent2"/>
            </a:solidFill>
          </a:ln>
        </p:spPr>
        <p:txBody>
          <a:bodyPr/>
          <a:lstStyle/>
          <a:p>
            <a:r>
              <a:rPr lang="en-US" sz="2800" b="1" smtClean="0">
                <a:solidFill>
                  <a:schemeClr val="accent2"/>
                </a:solidFill>
                <a:latin typeface="Calibri" pitchFamily="34" charset="0"/>
              </a:rPr>
              <a:t>How do our methane emission estimates compare with others from the peer-reviewed literature?</a:t>
            </a:r>
          </a:p>
        </p:txBody>
      </p:sp>
      <p:sp>
        <p:nvSpPr>
          <p:cNvPr id="22531" name="Text Box 3"/>
          <p:cNvSpPr txBox="1">
            <a:spLocks noChangeArrowheads="1"/>
          </p:cNvSpPr>
          <p:nvPr/>
        </p:nvSpPr>
        <p:spPr bwMode="auto">
          <a:xfrm>
            <a:off x="982663" y="2133600"/>
            <a:ext cx="7178675" cy="3743325"/>
          </a:xfrm>
          <a:prstGeom prst="rect">
            <a:avLst/>
          </a:prstGeom>
          <a:noFill/>
          <a:ln w="9525">
            <a:noFill/>
            <a:miter lim="800000"/>
            <a:headEnd/>
            <a:tailEnd/>
          </a:ln>
        </p:spPr>
        <p:txBody>
          <a:bodyPr>
            <a:spAutoFit/>
          </a:bodyPr>
          <a:lstStyle/>
          <a:p>
            <a:pPr marL="342900" indent="-342900">
              <a:buFontTx/>
              <a:buAutoNum type="arabicParenR"/>
            </a:pPr>
            <a:r>
              <a:rPr lang="en-US" sz="2400" b="1">
                <a:solidFill>
                  <a:schemeClr val="accent2"/>
                </a:solidFill>
                <a:latin typeface="Calibri" pitchFamily="34" charset="0"/>
              </a:rPr>
              <a:t>There are no other peer-reviewed papers on methane emissions from shale gas….  </a:t>
            </a:r>
          </a:p>
          <a:p>
            <a:pPr marL="342900" indent="-342900">
              <a:buFontTx/>
              <a:buAutoNum type="arabicParenR"/>
            </a:pPr>
            <a:endParaRPr lang="en-US" sz="2400" b="1">
              <a:solidFill>
                <a:schemeClr val="accent2"/>
              </a:solidFill>
              <a:latin typeface="Calibri" pitchFamily="34" charset="0"/>
            </a:endParaRPr>
          </a:p>
          <a:p>
            <a:pPr marL="342900" indent="-342900"/>
            <a:endParaRPr lang="en-US" sz="2400" b="1">
              <a:solidFill>
                <a:schemeClr val="accent2"/>
              </a:solidFill>
              <a:latin typeface="Calibri" pitchFamily="34" charset="0"/>
            </a:endParaRPr>
          </a:p>
          <a:p>
            <a:pPr marL="342900" indent="-342900"/>
            <a:r>
              <a:rPr lang="en-US" sz="2400" b="1">
                <a:solidFill>
                  <a:schemeClr val="accent2"/>
                </a:solidFill>
                <a:latin typeface="Calibri" pitchFamily="34" charset="0"/>
              </a:rPr>
              <a:t>	The only current and credible report, from EPA on November 30, 2010, was not peer-reviewed. Our estimates are broadly consistent with this EPA report.</a:t>
            </a:r>
          </a:p>
          <a:p>
            <a:pPr marL="342900" indent="-342900"/>
            <a:endParaRPr lang="en-US" sz="2400" b="1">
              <a:solidFill>
                <a:schemeClr val="accent2"/>
              </a:solidFill>
              <a:latin typeface="Calibri" pitchFamily="34" charset="0"/>
            </a:endParaRPr>
          </a:p>
          <a:p>
            <a:pPr marL="342900" indent="-342900"/>
            <a:r>
              <a:rPr lang="en-US" sz="2400" b="1">
                <a:solidFill>
                  <a:schemeClr val="accent2"/>
                </a:solidFill>
                <a:latin typeface="Calibri"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229600" cy="1143000"/>
          </a:xfrm>
          <a:ln>
            <a:solidFill>
              <a:schemeClr val="accent2"/>
            </a:solidFill>
          </a:ln>
        </p:spPr>
        <p:txBody>
          <a:bodyPr/>
          <a:lstStyle/>
          <a:p>
            <a:r>
              <a:rPr lang="en-US" sz="2800" b="1" smtClean="0">
                <a:solidFill>
                  <a:schemeClr val="accent2"/>
                </a:solidFill>
                <a:latin typeface="Calibri" pitchFamily="34" charset="0"/>
              </a:rPr>
              <a:t>How do our methane emission estimates compare with others from the peer-reviewed literature?</a:t>
            </a:r>
          </a:p>
        </p:txBody>
      </p:sp>
      <p:sp>
        <p:nvSpPr>
          <p:cNvPr id="23555" name="Text Box 3"/>
          <p:cNvSpPr txBox="1">
            <a:spLocks noChangeArrowheads="1"/>
          </p:cNvSpPr>
          <p:nvPr/>
        </p:nvSpPr>
        <p:spPr bwMode="auto">
          <a:xfrm>
            <a:off x="982663" y="1981200"/>
            <a:ext cx="7178675" cy="822325"/>
          </a:xfrm>
          <a:prstGeom prst="rect">
            <a:avLst/>
          </a:prstGeom>
          <a:noFill/>
          <a:ln w="9525">
            <a:noFill/>
            <a:miter lim="800000"/>
            <a:headEnd/>
            <a:tailEnd/>
          </a:ln>
        </p:spPr>
        <p:txBody>
          <a:bodyPr>
            <a:spAutoFit/>
          </a:bodyPr>
          <a:lstStyle/>
          <a:p>
            <a:pPr marL="342900" indent="-342900"/>
            <a:r>
              <a:rPr lang="en-US" sz="2400" b="1">
                <a:solidFill>
                  <a:schemeClr val="accent2"/>
                </a:solidFill>
                <a:latin typeface="Calibri" pitchFamily="34" charset="0"/>
              </a:rPr>
              <a:t>2) We can compare our estimates for </a:t>
            </a:r>
            <a:r>
              <a:rPr lang="en-US" sz="2400" b="1" u="sng">
                <a:solidFill>
                  <a:schemeClr val="accent2"/>
                </a:solidFill>
                <a:latin typeface="Calibri" pitchFamily="34" charset="0"/>
              </a:rPr>
              <a:t>conventional gas</a:t>
            </a:r>
            <a:r>
              <a:rPr lang="en-US" sz="2400" b="1">
                <a:solidFill>
                  <a:schemeClr val="accent2"/>
                </a:solidFill>
                <a:latin typeface="Calibri" pitchFamily="34" charset="0"/>
              </a:rPr>
              <a:t> with 2 other peer-reviewed papers</a:t>
            </a:r>
          </a:p>
        </p:txBody>
      </p:sp>
      <p:sp>
        <p:nvSpPr>
          <p:cNvPr id="23556" name="Text Box 4"/>
          <p:cNvSpPr txBox="1">
            <a:spLocks noChangeArrowheads="1"/>
          </p:cNvSpPr>
          <p:nvPr/>
        </p:nvSpPr>
        <p:spPr bwMode="auto">
          <a:xfrm>
            <a:off x="1295400" y="3200400"/>
            <a:ext cx="7048500" cy="2952750"/>
          </a:xfrm>
          <a:prstGeom prst="rect">
            <a:avLst/>
          </a:prstGeom>
          <a:noFill/>
          <a:ln w="9525">
            <a:noFill/>
            <a:miter lim="800000"/>
            <a:headEnd/>
            <a:tailEnd/>
          </a:ln>
        </p:spPr>
        <p:txBody>
          <a:bodyPr>
            <a:spAutoFit/>
          </a:bodyPr>
          <a:lstStyle/>
          <a:p>
            <a:pPr>
              <a:buFontTx/>
              <a:buChar char="•"/>
            </a:pPr>
            <a:r>
              <a:rPr lang="en-US" sz="2400" b="1">
                <a:solidFill>
                  <a:schemeClr val="accent2"/>
                </a:solidFill>
                <a:latin typeface="Calibri" pitchFamily="34" charset="0"/>
              </a:rPr>
              <a:t> Howarth et al. (2011) = 1.7% to 6%</a:t>
            </a:r>
          </a:p>
          <a:p>
            <a:pPr>
              <a:buFontTx/>
              <a:buChar char="•"/>
            </a:pPr>
            <a:endParaRPr lang="en-US" sz="2400" b="1">
              <a:solidFill>
                <a:schemeClr val="accent2"/>
              </a:solidFill>
              <a:latin typeface="Calibri" pitchFamily="34" charset="0"/>
            </a:endParaRPr>
          </a:p>
          <a:p>
            <a:pPr>
              <a:buFontTx/>
              <a:buChar char="•"/>
            </a:pPr>
            <a:r>
              <a:rPr lang="en-US" sz="2400" b="1">
                <a:solidFill>
                  <a:schemeClr val="accent2"/>
                </a:solidFill>
                <a:latin typeface="Calibri" pitchFamily="34" charset="0"/>
              </a:rPr>
              <a:t> Hayhoe et al. (2002), “best estimate” = 3%</a:t>
            </a:r>
          </a:p>
          <a:p>
            <a:r>
              <a:rPr lang="en-US" sz="2400" b="1" i="1">
                <a:solidFill>
                  <a:schemeClr val="accent2"/>
                </a:solidFill>
                <a:latin typeface="Calibri" pitchFamily="34" charset="0"/>
              </a:rPr>
              <a:t>	</a:t>
            </a:r>
            <a:r>
              <a:rPr lang="en-US" sz="2000" b="1">
                <a:solidFill>
                  <a:schemeClr val="accent2"/>
                </a:solidFill>
                <a:latin typeface="Calibri" pitchFamily="34" charset="0"/>
              </a:rPr>
              <a:t>(range of 0.7% to 10%)</a:t>
            </a:r>
            <a:r>
              <a:rPr lang="en-US" sz="2400" b="1">
                <a:solidFill>
                  <a:schemeClr val="accent2"/>
                </a:solidFill>
                <a:latin typeface="Calibri" pitchFamily="34" charset="0"/>
              </a:rPr>
              <a:t> </a:t>
            </a:r>
          </a:p>
          <a:p>
            <a:r>
              <a:rPr lang="en-US" sz="2400" b="1">
                <a:solidFill>
                  <a:schemeClr val="accent2"/>
                </a:solidFill>
                <a:latin typeface="Calibri" pitchFamily="34" charset="0"/>
              </a:rPr>
              <a:t>	</a:t>
            </a:r>
          </a:p>
          <a:p>
            <a:pPr>
              <a:buFontTx/>
              <a:buChar char="•"/>
            </a:pPr>
            <a:r>
              <a:rPr lang="en-US" sz="2400" b="1">
                <a:solidFill>
                  <a:schemeClr val="accent2"/>
                </a:solidFill>
                <a:latin typeface="Calibri" pitchFamily="34" charset="0"/>
              </a:rPr>
              <a:t> Jamarillo et al. (2007) = 1.1% </a:t>
            </a:r>
          </a:p>
          <a:p>
            <a:r>
              <a:rPr lang="en-US" sz="2400" b="1">
                <a:solidFill>
                  <a:schemeClr val="accent2"/>
                </a:solidFill>
                <a:latin typeface="Calibri" pitchFamily="34" charset="0"/>
              </a:rPr>
              <a:t>	</a:t>
            </a:r>
            <a:r>
              <a:rPr lang="en-US" sz="2000" b="1">
                <a:solidFill>
                  <a:schemeClr val="accent2"/>
                </a:solidFill>
                <a:latin typeface="Calibri" pitchFamily="34" charset="0"/>
              </a:rPr>
              <a:t>(based entirely on EPA 1996 report;  in 2010, EPA 	greatly increased these estimates)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a:ln>
            <a:solidFill>
              <a:schemeClr val="accent2"/>
            </a:solidFill>
          </a:ln>
        </p:spPr>
        <p:txBody>
          <a:bodyPr/>
          <a:lstStyle/>
          <a:p>
            <a:r>
              <a:rPr lang="en-US" sz="2800" b="1" smtClean="0">
                <a:solidFill>
                  <a:schemeClr val="accent2"/>
                </a:solidFill>
                <a:latin typeface="Calibri" pitchFamily="34" charset="0"/>
              </a:rPr>
              <a:t>Methane is far greater in its global warming potential than is carbon dioxide</a:t>
            </a:r>
            <a:endParaRPr lang="en-US" sz="2800" b="1" baseline="-25000" smtClean="0">
              <a:solidFill>
                <a:schemeClr val="accent2"/>
              </a:solidFill>
              <a:latin typeface="Calibri" pitchFamily="34" charset="0"/>
            </a:endParaRPr>
          </a:p>
        </p:txBody>
      </p:sp>
      <p:sp>
        <p:nvSpPr>
          <p:cNvPr id="24579" name="Text Box 3"/>
          <p:cNvSpPr txBox="1">
            <a:spLocks noChangeArrowheads="1"/>
          </p:cNvSpPr>
          <p:nvPr/>
        </p:nvSpPr>
        <p:spPr bwMode="auto">
          <a:xfrm>
            <a:off x="457200" y="1676400"/>
            <a:ext cx="8229600" cy="1552575"/>
          </a:xfrm>
          <a:prstGeom prst="rect">
            <a:avLst/>
          </a:prstGeom>
          <a:noFill/>
          <a:ln w="9525">
            <a:noFill/>
            <a:miter lim="800000"/>
            <a:headEnd/>
            <a:tailEnd/>
          </a:ln>
        </p:spPr>
        <p:txBody>
          <a:bodyPr>
            <a:spAutoFit/>
          </a:bodyPr>
          <a:lstStyle/>
          <a:p>
            <a:pPr>
              <a:buFontTx/>
              <a:buChar char="•"/>
            </a:pPr>
            <a:r>
              <a:rPr lang="en-US" sz="2400" b="1">
                <a:solidFill>
                  <a:schemeClr val="accent2"/>
                </a:solidFill>
                <a:latin typeface="Calibri" pitchFamily="34" charset="0"/>
              </a:rPr>
              <a:t> 105-fold, compared over 20-year period following emission.</a:t>
            </a:r>
          </a:p>
          <a:p>
            <a:r>
              <a:rPr lang="en-US" sz="2400" b="1">
                <a:solidFill>
                  <a:schemeClr val="accent2"/>
                </a:solidFill>
                <a:latin typeface="Calibri" pitchFamily="34" charset="0"/>
              </a:rPr>
              <a:t> </a:t>
            </a:r>
          </a:p>
          <a:p>
            <a:pPr>
              <a:buFontTx/>
              <a:buChar char="•"/>
            </a:pPr>
            <a:r>
              <a:rPr lang="en-US" sz="2400" b="1">
                <a:solidFill>
                  <a:schemeClr val="accent2"/>
                </a:solidFill>
                <a:latin typeface="Calibri" pitchFamily="34" charset="0"/>
              </a:rPr>
              <a:t> 33-fold, compared over 100-year period following emission.</a:t>
            </a:r>
          </a:p>
          <a:p>
            <a:pPr>
              <a:buFontTx/>
              <a:buChar char="•"/>
            </a:pPr>
            <a:endParaRPr lang="en-US" sz="2400" b="1">
              <a:solidFill>
                <a:schemeClr val="accent2"/>
              </a:solidFill>
              <a:latin typeface="Calibri" pitchFamily="34" charset="0"/>
            </a:endParaRPr>
          </a:p>
        </p:txBody>
      </p:sp>
      <p:pic>
        <p:nvPicPr>
          <p:cNvPr id="24580" name="Picture 4"/>
          <p:cNvPicPr>
            <a:picLocks noChangeAspect="1" noChangeArrowheads="1"/>
          </p:cNvPicPr>
          <p:nvPr/>
        </p:nvPicPr>
        <p:blipFill>
          <a:blip r:embed="rId2" cstate="print"/>
          <a:srcRect/>
          <a:stretch>
            <a:fillRect/>
          </a:stretch>
        </p:blipFill>
        <p:spPr bwMode="auto">
          <a:xfrm>
            <a:off x="4191000" y="3048000"/>
            <a:ext cx="4371975" cy="36004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1143000"/>
          </a:xfrm>
          <a:ln>
            <a:solidFill>
              <a:schemeClr val="accent2"/>
            </a:solidFill>
          </a:ln>
        </p:spPr>
        <p:txBody>
          <a:bodyPr/>
          <a:lstStyle/>
          <a:p>
            <a:r>
              <a:rPr lang="en-US" sz="2800" b="1" smtClean="0">
                <a:solidFill>
                  <a:schemeClr val="accent2"/>
                </a:solidFill>
                <a:latin typeface="Calibri" pitchFamily="34" charset="0"/>
              </a:rPr>
              <a:t>Converting methane to global warming potential equivalents, in terms of CO</a:t>
            </a:r>
            <a:r>
              <a:rPr lang="en-US" sz="2800" b="1" baseline="-25000" smtClean="0">
                <a:solidFill>
                  <a:schemeClr val="accent2"/>
                </a:solidFill>
                <a:latin typeface="Calibri" pitchFamily="34" charset="0"/>
              </a:rPr>
              <a:t>2</a:t>
            </a:r>
          </a:p>
        </p:txBody>
      </p:sp>
      <p:sp>
        <p:nvSpPr>
          <p:cNvPr id="25603" name="Text Box 4"/>
          <p:cNvSpPr txBox="1">
            <a:spLocks noChangeArrowheads="1"/>
          </p:cNvSpPr>
          <p:nvPr/>
        </p:nvSpPr>
        <p:spPr bwMode="auto">
          <a:xfrm>
            <a:off x="800100" y="2057400"/>
            <a:ext cx="7543800" cy="4473575"/>
          </a:xfrm>
          <a:prstGeom prst="rect">
            <a:avLst/>
          </a:prstGeom>
          <a:noFill/>
          <a:ln w="9525">
            <a:noFill/>
            <a:miter lim="800000"/>
            <a:headEnd/>
            <a:tailEnd/>
          </a:ln>
        </p:spPr>
        <p:txBody>
          <a:bodyPr>
            <a:spAutoFit/>
          </a:bodyPr>
          <a:lstStyle/>
          <a:p>
            <a:pPr>
              <a:buFontTx/>
              <a:buChar char="•"/>
            </a:pPr>
            <a:r>
              <a:rPr lang="en-US" sz="2400" b="1">
                <a:solidFill>
                  <a:schemeClr val="accent2"/>
                </a:solidFill>
                <a:latin typeface="Calibri" pitchFamily="34" charset="0"/>
              </a:rPr>
              <a:t> IPCC  (1995) considered only 100-year time frame;  </a:t>
            </a:r>
          </a:p>
          <a:p>
            <a:r>
              <a:rPr lang="en-US" sz="2400" b="1">
                <a:solidFill>
                  <a:schemeClr val="accent2"/>
                </a:solidFill>
                <a:latin typeface="Calibri" pitchFamily="34" charset="0"/>
              </a:rPr>
              <a:t>	GWP = 21</a:t>
            </a:r>
          </a:p>
          <a:p>
            <a:r>
              <a:rPr lang="en-US" sz="2400" b="1">
                <a:solidFill>
                  <a:schemeClr val="accent2"/>
                </a:solidFill>
                <a:latin typeface="Calibri" pitchFamily="34" charset="0"/>
              </a:rPr>
              <a:t>	(used in all previous peer-reviewed studies, 	although Hayhoe et al. 2002 and Lelieveld et al. 	2005 emphasized need for shorter horizons).</a:t>
            </a:r>
          </a:p>
          <a:p>
            <a:endParaRPr lang="en-US" sz="2400" b="1">
              <a:solidFill>
                <a:schemeClr val="accent2"/>
              </a:solidFill>
              <a:latin typeface="Calibri" pitchFamily="34" charset="0"/>
            </a:endParaRPr>
          </a:p>
          <a:p>
            <a:pPr>
              <a:buFontTx/>
              <a:buChar char="•"/>
            </a:pPr>
            <a:r>
              <a:rPr lang="en-US" sz="2400" b="1">
                <a:solidFill>
                  <a:schemeClr val="accent2"/>
                </a:solidFill>
                <a:latin typeface="Calibri" pitchFamily="34" charset="0"/>
              </a:rPr>
              <a:t> IPCC (2007);  GWP for 100-year horizon = 25</a:t>
            </a:r>
          </a:p>
          <a:p>
            <a:r>
              <a:rPr lang="en-US" sz="2400" b="1">
                <a:solidFill>
                  <a:schemeClr val="accent2"/>
                </a:solidFill>
                <a:latin typeface="Calibri" pitchFamily="34" charset="0"/>
              </a:rPr>
              <a:t>	GWP for 20-year horizon = 72</a:t>
            </a:r>
          </a:p>
          <a:p>
            <a:endParaRPr lang="en-US" sz="2400" b="1">
              <a:solidFill>
                <a:schemeClr val="accent2"/>
              </a:solidFill>
              <a:latin typeface="Calibri" pitchFamily="34" charset="0"/>
            </a:endParaRPr>
          </a:p>
          <a:p>
            <a:pPr>
              <a:buFontTx/>
              <a:buChar char="•"/>
            </a:pPr>
            <a:r>
              <a:rPr lang="en-US" sz="2400" b="1">
                <a:solidFill>
                  <a:schemeClr val="accent2"/>
                </a:solidFill>
                <a:latin typeface="Calibri" pitchFamily="34" charset="0"/>
              </a:rPr>
              <a:t> Shindell et al. (2009), Science:  GWP for 100-year = 33</a:t>
            </a:r>
          </a:p>
          <a:p>
            <a:r>
              <a:rPr lang="en-US" sz="2400" b="1">
                <a:solidFill>
                  <a:schemeClr val="accent2"/>
                </a:solidFill>
                <a:latin typeface="Calibri" pitchFamily="34" charset="0"/>
              </a:rPr>
              <a:t>	GWP for 20-year = 105</a:t>
            </a:r>
          </a:p>
          <a:p>
            <a:endParaRPr lang="en-US" sz="2400" b="1">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720725" y="1676400"/>
            <a:ext cx="7700963" cy="4110038"/>
          </a:xfrm>
          <a:prstGeom prst="rect">
            <a:avLst/>
          </a:prstGeom>
          <a:solidFill>
            <a:schemeClr val="bg1"/>
          </a:solidFill>
          <a:ln w="19050">
            <a:solidFill>
              <a:schemeClr val="accent2"/>
            </a:solidFill>
            <a:miter lim="800000"/>
            <a:headEnd/>
            <a:tailEnd/>
          </a:ln>
        </p:spPr>
      </p:pic>
      <p:sp>
        <p:nvSpPr>
          <p:cNvPr id="26627" name="Text Box 5"/>
          <p:cNvSpPr txBox="1">
            <a:spLocks noChangeArrowheads="1"/>
          </p:cNvSpPr>
          <p:nvPr/>
        </p:nvSpPr>
        <p:spPr bwMode="auto">
          <a:xfrm>
            <a:off x="7010400" y="6324600"/>
            <a:ext cx="1838325" cy="304800"/>
          </a:xfrm>
          <a:prstGeom prst="rect">
            <a:avLst/>
          </a:prstGeom>
          <a:noFill/>
          <a:ln w="9525">
            <a:noFill/>
            <a:miter lim="800000"/>
            <a:headEnd/>
            <a:tailEnd/>
          </a:ln>
        </p:spPr>
        <p:txBody>
          <a:bodyPr wrap="none">
            <a:spAutoFit/>
          </a:bodyPr>
          <a:lstStyle/>
          <a:p>
            <a:r>
              <a:rPr lang="en-US" sz="1400"/>
              <a:t>(Howarth et al. 2011)</a:t>
            </a:r>
          </a:p>
        </p:txBody>
      </p:sp>
      <p:sp>
        <p:nvSpPr>
          <p:cNvPr id="26628" name="Text Box 6"/>
          <p:cNvSpPr txBox="1">
            <a:spLocks noChangeArrowheads="1"/>
          </p:cNvSpPr>
          <p:nvPr/>
        </p:nvSpPr>
        <p:spPr bwMode="auto">
          <a:xfrm>
            <a:off x="228600" y="304800"/>
            <a:ext cx="8610600" cy="1066800"/>
          </a:xfrm>
          <a:prstGeom prst="rect">
            <a:avLst/>
          </a:prstGeom>
          <a:noFill/>
          <a:ln w="9525">
            <a:noFill/>
            <a:miter lim="800000"/>
            <a:headEnd/>
            <a:tailEnd/>
          </a:ln>
        </p:spPr>
        <p:txBody>
          <a:bodyPr>
            <a:spAutoFit/>
          </a:bodyPr>
          <a:lstStyle/>
          <a:p>
            <a:pPr algn="ctr"/>
            <a:r>
              <a:rPr lang="en-US" sz="2400" b="1">
                <a:solidFill>
                  <a:schemeClr val="accent2"/>
                </a:solidFill>
                <a:latin typeface="Calibri" pitchFamily="34" charset="0"/>
              </a:rPr>
              <a:t>Greenhouse gas footprint of shale gas and other fossil fuels </a:t>
            </a:r>
          </a:p>
          <a:p>
            <a:pPr algn="ctr"/>
            <a:r>
              <a:rPr lang="en-US" sz="2000" b="1">
                <a:solidFill>
                  <a:schemeClr val="accent2"/>
                </a:solidFill>
                <a:latin typeface="Calibri" pitchFamily="34" charset="0"/>
              </a:rPr>
              <a:t>(20-year analysis; methane given in CO2 equivalents, </a:t>
            </a:r>
          </a:p>
          <a:p>
            <a:pPr algn="ctr"/>
            <a:r>
              <a:rPr lang="en-US" sz="2000" b="1">
                <a:solidFill>
                  <a:schemeClr val="accent2"/>
                </a:solidFill>
                <a:latin typeface="Calibri" pitchFamily="34" charset="0"/>
              </a:rPr>
              <a:t>assuming Global warming Potential = 105)</a:t>
            </a:r>
          </a:p>
        </p:txBody>
      </p:sp>
      <p:grpSp>
        <p:nvGrpSpPr>
          <p:cNvPr id="2" name="Group 7"/>
          <p:cNvGrpSpPr>
            <a:grpSpLocks/>
          </p:cNvGrpSpPr>
          <p:nvPr/>
        </p:nvGrpSpPr>
        <p:grpSpPr bwMode="auto">
          <a:xfrm>
            <a:off x="1447800" y="2362200"/>
            <a:ext cx="6553200" cy="1066800"/>
            <a:chOff x="912" y="1488"/>
            <a:chExt cx="4128" cy="672"/>
          </a:xfrm>
        </p:grpSpPr>
        <p:sp>
          <p:nvSpPr>
            <p:cNvPr id="26632" name="Line 5"/>
            <p:cNvSpPr>
              <a:spLocks noChangeShapeType="1"/>
            </p:cNvSpPr>
            <p:nvPr/>
          </p:nvSpPr>
          <p:spPr bwMode="auto">
            <a:xfrm>
              <a:off x="912" y="2160"/>
              <a:ext cx="4128" cy="0"/>
            </a:xfrm>
            <a:prstGeom prst="line">
              <a:avLst/>
            </a:prstGeom>
            <a:noFill/>
            <a:ln w="19050">
              <a:solidFill>
                <a:schemeClr val="tx1"/>
              </a:solidFill>
              <a:round/>
              <a:headEnd/>
              <a:tailEnd/>
            </a:ln>
          </p:spPr>
          <p:txBody>
            <a:bodyPr/>
            <a:lstStyle/>
            <a:p>
              <a:endParaRPr lang="en-US"/>
            </a:p>
          </p:txBody>
        </p:sp>
        <p:sp>
          <p:nvSpPr>
            <p:cNvPr id="26633" name="Line 6"/>
            <p:cNvSpPr>
              <a:spLocks noChangeShapeType="1"/>
            </p:cNvSpPr>
            <p:nvPr/>
          </p:nvSpPr>
          <p:spPr bwMode="auto">
            <a:xfrm>
              <a:off x="912" y="1488"/>
              <a:ext cx="4128" cy="0"/>
            </a:xfrm>
            <a:prstGeom prst="line">
              <a:avLst/>
            </a:prstGeom>
            <a:noFill/>
            <a:ln w="15875">
              <a:solidFill>
                <a:schemeClr val="tx1"/>
              </a:solidFill>
              <a:round/>
              <a:headEnd/>
              <a:tailEnd/>
            </a:ln>
          </p:spPr>
          <p:txBody>
            <a:bodyPr/>
            <a:lstStyle/>
            <a:p>
              <a:endParaRPr lang="en-US"/>
            </a:p>
          </p:txBody>
        </p:sp>
      </p:grpSp>
      <p:sp>
        <p:nvSpPr>
          <p:cNvPr id="26630" name="Rectangle 8"/>
          <p:cNvSpPr>
            <a:spLocks noChangeArrowheads="1"/>
          </p:cNvSpPr>
          <p:nvPr/>
        </p:nvSpPr>
        <p:spPr bwMode="auto">
          <a:xfrm>
            <a:off x="838200" y="2590800"/>
            <a:ext cx="228600" cy="1447800"/>
          </a:xfrm>
          <a:prstGeom prst="rect">
            <a:avLst/>
          </a:prstGeom>
          <a:solidFill>
            <a:schemeClr val="bg1"/>
          </a:solidFill>
          <a:ln w="9525">
            <a:noFill/>
            <a:miter lim="800000"/>
            <a:headEnd/>
            <a:tailEnd/>
          </a:ln>
        </p:spPr>
        <p:txBody>
          <a:bodyPr wrap="none" anchor="ctr"/>
          <a:lstStyle/>
          <a:p>
            <a:endParaRPr lang="en-US"/>
          </a:p>
        </p:txBody>
      </p:sp>
      <p:sp>
        <p:nvSpPr>
          <p:cNvPr id="26631" name="Text Box 9"/>
          <p:cNvSpPr txBox="1">
            <a:spLocks noChangeArrowheads="1"/>
          </p:cNvSpPr>
          <p:nvPr/>
        </p:nvSpPr>
        <p:spPr bwMode="auto">
          <a:xfrm rot="-5400000">
            <a:off x="-266700" y="3543300"/>
            <a:ext cx="2332038" cy="274638"/>
          </a:xfrm>
          <a:prstGeom prst="rect">
            <a:avLst/>
          </a:prstGeom>
          <a:noFill/>
          <a:ln w="9525">
            <a:noFill/>
            <a:miter lim="800000"/>
            <a:headEnd/>
            <a:tailEnd/>
          </a:ln>
        </p:spPr>
        <p:txBody>
          <a:bodyPr wrap="none">
            <a:spAutoFit/>
          </a:bodyPr>
          <a:lstStyle/>
          <a:p>
            <a:r>
              <a:rPr lang="en-US" sz="1200"/>
              <a:t>Grams carbon per MJ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7010400" y="6324600"/>
            <a:ext cx="1838325" cy="304800"/>
          </a:xfrm>
          <a:prstGeom prst="rect">
            <a:avLst/>
          </a:prstGeom>
          <a:noFill/>
          <a:ln w="9525">
            <a:noFill/>
            <a:miter lim="800000"/>
            <a:headEnd/>
            <a:tailEnd/>
          </a:ln>
        </p:spPr>
        <p:txBody>
          <a:bodyPr wrap="none">
            <a:spAutoFit/>
          </a:bodyPr>
          <a:lstStyle/>
          <a:p>
            <a:r>
              <a:rPr lang="en-US" sz="1400"/>
              <a:t>(Howarth et al. 2011)</a:t>
            </a:r>
          </a:p>
        </p:txBody>
      </p:sp>
      <p:pic>
        <p:nvPicPr>
          <p:cNvPr id="27651" name="Picture 7"/>
          <p:cNvPicPr>
            <a:picLocks noChangeAspect="1" noChangeArrowheads="1"/>
          </p:cNvPicPr>
          <p:nvPr/>
        </p:nvPicPr>
        <p:blipFill>
          <a:blip r:embed="rId2" cstate="print"/>
          <a:srcRect/>
          <a:stretch>
            <a:fillRect/>
          </a:stretch>
        </p:blipFill>
        <p:spPr bwMode="auto">
          <a:xfrm>
            <a:off x="990600" y="1752600"/>
            <a:ext cx="7162800" cy="3835400"/>
          </a:xfrm>
          <a:prstGeom prst="rect">
            <a:avLst/>
          </a:prstGeom>
          <a:solidFill>
            <a:schemeClr val="bg1"/>
          </a:solidFill>
          <a:ln w="28575">
            <a:solidFill>
              <a:schemeClr val="accent2"/>
            </a:solidFill>
            <a:miter lim="800000"/>
            <a:headEnd/>
            <a:tailEnd/>
          </a:ln>
        </p:spPr>
      </p:pic>
      <p:sp>
        <p:nvSpPr>
          <p:cNvPr id="27652" name="Text Box 7"/>
          <p:cNvSpPr txBox="1">
            <a:spLocks noChangeArrowheads="1"/>
          </p:cNvSpPr>
          <p:nvPr/>
        </p:nvSpPr>
        <p:spPr bwMode="auto">
          <a:xfrm>
            <a:off x="228600" y="304800"/>
            <a:ext cx="8610600" cy="1066800"/>
          </a:xfrm>
          <a:prstGeom prst="rect">
            <a:avLst/>
          </a:prstGeom>
          <a:noFill/>
          <a:ln w="9525">
            <a:noFill/>
            <a:miter lim="800000"/>
            <a:headEnd/>
            <a:tailEnd/>
          </a:ln>
        </p:spPr>
        <p:txBody>
          <a:bodyPr>
            <a:spAutoFit/>
          </a:bodyPr>
          <a:lstStyle/>
          <a:p>
            <a:pPr algn="ctr"/>
            <a:r>
              <a:rPr lang="en-US" sz="2400" b="1">
                <a:solidFill>
                  <a:schemeClr val="accent2"/>
                </a:solidFill>
                <a:latin typeface="Calibri" pitchFamily="34" charset="0"/>
              </a:rPr>
              <a:t>Greenhouse gas footprint of shale gas and other fossil fuels </a:t>
            </a:r>
          </a:p>
          <a:p>
            <a:pPr algn="ctr"/>
            <a:r>
              <a:rPr lang="en-US" sz="2000" b="1">
                <a:solidFill>
                  <a:schemeClr val="accent2"/>
                </a:solidFill>
                <a:latin typeface="Calibri" pitchFamily="34" charset="0"/>
              </a:rPr>
              <a:t>(100-year analysis; methane given in CO2 equivalents, </a:t>
            </a:r>
          </a:p>
          <a:p>
            <a:pPr algn="ctr"/>
            <a:r>
              <a:rPr lang="en-US" sz="2000" b="1">
                <a:solidFill>
                  <a:schemeClr val="accent2"/>
                </a:solidFill>
                <a:latin typeface="Calibri" pitchFamily="34" charset="0"/>
              </a:rPr>
              <a:t>assuming Global warming Potential = 33)</a:t>
            </a:r>
          </a:p>
        </p:txBody>
      </p:sp>
      <p:sp>
        <p:nvSpPr>
          <p:cNvPr id="68613" name="Line 5"/>
          <p:cNvSpPr>
            <a:spLocks noChangeShapeType="1"/>
          </p:cNvSpPr>
          <p:nvPr/>
        </p:nvSpPr>
        <p:spPr bwMode="auto">
          <a:xfrm>
            <a:off x="1666875" y="3924300"/>
            <a:ext cx="6096000" cy="0"/>
          </a:xfrm>
          <a:prstGeom prst="line">
            <a:avLst/>
          </a:prstGeom>
          <a:noFill/>
          <a:ln w="19050">
            <a:solidFill>
              <a:schemeClr val="tx1"/>
            </a:solidFill>
            <a:round/>
            <a:headEnd/>
            <a:tailEnd/>
          </a:ln>
        </p:spPr>
        <p:txBody>
          <a:bodyPr/>
          <a:lstStyle/>
          <a:p>
            <a:endParaRPr lang="en-US"/>
          </a:p>
        </p:txBody>
      </p:sp>
      <p:sp>
        <p:nvSpPr>
          <p:cNvPr id="68614" name="Line 6"/>
          <p:cNvSpPr>
            <a:spLocks noChangeShapeType="1"/>
          </p:cNvSpPr>
          <p:nvPr/>
        </p:nvSpPr>
        <p:spPr bwMode="auto">
          <a:xfrm>
            <a:off x="1676400" y="3609975"/>
            <a:ext cx="6096000" cy="0"/>
          </a:xfrm>
          <a:prstGeom prst="line">
            <a:avLst/>
          </a:prstGeom>
          <a:noFill/>
          <a:ln w="19050">
            <a:solidFill>
              <a:schemeClr val="tx1"/>
            </a:solidFill>
            <a:round/>
            <a:headEnd/>
            <a:tailEnd/>
          </a:ln>
        </p:spPr>
        <p:txBody>
          <a:bodyPr/>
          <a:lstStyle/>
          <a:p>
            <a:endParaRPr lang="en-US"/>
          </a:p>
        </p:txBody>
      </p:sp>
      <p:sp>
        <p:nvSpPr>
          <p:cNvPr id="27655" name="Rectangle 7"/>
          <p:cNvSpPr>
            <a:spLocks noChangeArrowheads="1"/>
          </p:cNvSpPr>
          <p:nvPr/>
        </p:nvSpPr>
        <p:spPr bwMode="auto">
          <a:xfrm>
            <a:off x="1066800" y="2667000"/>
            <a:ext cx="228600" cy="1371600"/>
          </a:xfrm>
          <a:prstGeom prst="rect">
            <a:avLst/>
          </a:prstGeom>
          <a:solidFill>
            <a:schemeClr val="bg1"/>
          </a:solidFill>
          <a:ln w="9525">
            <a:noFill/>
            <a:miter lim="800000"/>
            <a:headEnd/>
            <a:tailEnd/>
          </a:ln>
        </p:spPr>
        <p:txBody>
          <a:bodyPr wrap="none" anchor="ctr"/>
          <a:lstStyle/>
          <a:p>
            <a:endParaRPr lang="en-US"/>
          </a:p>
        </p:txBody>
      </p:sp>
      <p:sp>
        <p:nvSpPr>
          <p:cNvPr id="27656" name="Text Box 8"/>
          <p:cNvSpPr txBox="1">
            <a:spLocks noChangeArrowheads="1"/>
          </p:cNvSpPr>
          <p:nvPr/>
        </p:nvSpPr>
        <p:spPr bwMode="auto">
          <a:xfrm rot="-5400000">
            <a:off x="38100" y="3290888"/>
            <a:ext cx="2332037" cy="274638"/>
          </a:xfrm>
          <a:prstGeom prst="rect">
            <a:avLst/>
          </a:prstGeom>
          <a:noFill/>
          <a:ln w="9525">
            <a:noFill/>
            <a:miter lim="800000"/>
            <a:headEnd/>
            <a:tailEnd/>
          </a:ln>
        </p:spPr>
        <p:txBody>
          <a:bodyPr wrap="none">
            <a:spAutoFit/>
          </a:bodyPr>
          <a:lstStyle/>
          <a:p>
            <a:r>
              <a:rPr lang="en-US" sz="1200"/>
              <a:t>Grams carbon per MJ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609600" y="3657600"/>
            <a:ext cx="3505200" cy="2860675"/>
          </a:xfrm>
          <a:prstGeom prst="rect">
            <a:avLst/>
          </a:prstGeom>
          <a:noFill/>
          <a:ln w="9525">
            <a:solidFill>
              <a:schemeClr val="accent2"/>
            </a:solid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6019800" y="4419600"/>
            <a:ext cx="2438400" cy="1919288"/>
          </a:xfrm>
          <a:prstGeom prst="rect">
            <a:avLst/>
          </a:prstGeom>
          <a:noFill/>
          <a:ln w="28575">
            <a:solidFill>
              <a:schemeClr val="accent2"/>
            </a:solidFill>
            <a:miter lim="800000"/>
            <a:headEnd/>
            <a:tailEnd/>
          </a:ln>
        </p:spPr>
      </p:pic>
      <p:sp>
        <p:nvSpPr>
          <p:cNvPr id="35844" name="Text Box 4"/>
          <p:cNvSpPr txBox="1">
            <a:spLocks noChangeArrowheads="1"/>
          </p:cNvSpPr>
          <p:nvPr/>
        </p:nvSpPr>
        <p:spPr bwMode="auto">
          <a:xfrm>
            <a:off x="419100" y="381000"/>
            <a:ext cx="8305800" cy="2647950"/>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Existing models for global warming potential (GWP) of methane 	only support analysis at 20-year and 100-year integrated 	time scales.  </a:t>
            </a:r>
          </a:p>
          <a:p>
            <a:endParaRPr lang="en-US" sz="2400" b="1">
              <a:solidFill>
                <a:schemeClr val="accent2"/>
              </a:solidFill>
              <a:latin typeface="Calibri" pitchFamily="34" charset="0"/>
            </a:endParaRPr>
          </a:p>
          <a:p>
            <a:r>
              <a:rPr lang="en-US" sz="2400" b="1">
                <a:solidFill>
                  <a:schemeClr val="accent2"/>
                </a:solidFill>
                <a:latin typeface="Calibri" pitchFamily="34" charset="0"/>
              </a:rPr>
              <a:t>Both are important.  But shorter time focus critical to minimize 	likelihood of surpassing tipping points and moving 	climate system to some new, undesirable state.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305675" y="6553200"/>
            <a:ext cx="1838325" cy="304800"/>
          </a:xfrm>
          <a:prstGeom prst="rect">
            <a:avLst/>
          </a:prstGeom>
          <a:noFill/>
          <a:ln w="9525">
            <a:noFill/>
            <a:miter lim="800000"/>
            <a:headEnd/>
            <a:tailEnd/>
          </a:ln>
        </p:spPr>
        <p:txBody>
          <a:bodyPr wrap="none">
            <a:spAutoFit/>
          </a:bodyPr>
          <a:lstStyle/>
          <a:p>
            <a:r>
              <a:rPr lang="en-US" sz="1400"/>
              <a:t>(Howarth et al. 2011)</a:t>
            </a:r>
          </a:p>
        </p:txBody>
      </p:sp>
      <p:pic>
        <p:nvPicPr>
          <p:cNvPr id="36867" name="Picture 7"/>
          <p:cNvPicPr>
            <a:picLocks noChangeAspect="1" noChangeArrowheads="1"/>
          </p:cNvPicPr>
          <p:nvPr/>
        </p:nvPicPr>
        <p:blipFill>
          <a:blip r:embed="rId2" cstate="print"/>
          <a:srcRect/>
          <a:stretch>
            <a:fillRect/>
          </a:stretch>
        </p:blipFill>
        <p:spPr bwMode="auto">
          <a:xfrm>
            <a:off x="1752600" y="3454400"/>
            <a:ext cx="5638800" cy="3017838"/>
          </a:xfrm>
          <a:prstGeom prst="rect">
            <a:avLst/>
          </a:prstGeom>
          <a:solidFill>
            <a:schemeClr val="bg1"/>
          </a:solidFill>
          <a:ln w="28575">
            <a:solidFill>
              <a:schemeClr val="accent2"/>
            </a:solid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1752600" y="203200"/>
            <a:ext cx="5638800" cy="3008313"/>
          </a:xfrm>
          <a:prstGeom prst="rect">
            <a:avLst/>
          </a:prstGeom>
          <a:solidFill>
            <a:schemeClr val="bg1"/>
          </a:solidFill>
          <a:ln w="28575">
            <a:solidFill>
              <a:schemeClr val="accent2"/>
            </a:solidFill>
            <a:miter lim="800000"/>
            <a:headEnd/>
            <a:tailEnd/>
          </a:ln>
        </p:spPr>
      </p:pic>
      <p:sp>
        <p:nvSpPr>
          <p:cNvPr id="36869" name="Text Box 7"/>
          <p:cNvSpPr txBox="1">
            <a:spLocks noChangeArrowheads="1"/>
          </p:cNvSpPr>
          <p:nvPr/>
        </p:nvSpPr>
        <p:spPr bwMode="auto">
          <a:xfrm>
            <a:off x="212725" y="1117600"/>
            <a:ext cx="1117600" cy="457200"/>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20 year</a:t>
            </a:r>
          </a:p>
        </p:txBody>
      </p:sp>
      <p:sp>
        <p:nvSpPr>
          <p:cNvPr id="36870" name="Text Box 8"/>
          <p:cNvSpPr txBox="1">
            <a:spLocks noChangeArrowheads="1"/>
          </p:cNvSpPr>
          <p:nvPr/>
        </p:nvSpPr>
        <p:spPr bwMode="auto">
          <a:xfrm>
            <a:off x="304800" y="4038600"/>
            <a:ext cx="1271588" cy="457200"/>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100 year</a:t>
            </a:r>
          </a:p>
        </p:txBody>
      </p:sp>
      <p:sp>
        <p:nvSpPr>
          <p:cNvPr id="36871" name="Line 7"/>
          <p:cNvSpPr>
            <a:spLocks noChangeShapeType="1"/>
          </p:cNvSpPr>
          <p:nvPr/>
        </p:nvSpPr>
        <p:spPr bwMode="auto">
          <a:xfrm>
            <a:off x="2286000" y="1466850"/>
            <a:ext cx="4800600" cy="0"/>
          </a:xfrm>
          <a:prstGeom prst="line">
            <a:avLst/>
          </a:prstGeom>
          <a:noFill/>
          <a:ln w="19050">
            <a:solidFill>
              <a:schemeClr val="tx1"/>
            </a:solidFill>
            <a:round/>
            <a:headEnd/>
            <a:tailEnd/>
          </a:ln>
        </p:spPr>
        <p:txBody>
          <a:bodyPr/>
          <a:lstStyle/>
          <a:p>
            <a:endParaRPr lang="en-US"/>
          </a:p>
        </p:txBody>
      </p:sp>
      <p:sp>
        <p:nvSpPr>
          <p:cNvPr id="36872" name="Line 8"/>
          <p:cNvSpPr>
            <a:spLocks noChangeShapeType="1"/>
          </p:cNvSpPr>
          <p:nvPr/>
        </p:nvSpPr>
        <p:spPr bwMode="auto">
          <a:xfrm>
            <a:off x="2257425" y="704850"/>
            <a:ext cx="4800600" cy="0"/>
          </a:xfrm>
          <a:prstGeom prst="line">
            <a:avLst/>
          </a:prstGeom>
          <a:noFill/>
          <a:ln w="19050">
            <a:solidFill>
              <a:schemeClr val="tx1"/>
            </a:solidFill>
            <a:round/>
            <a:headEnd/>
            <a:tailEnd/>
          </a:ln>
        </p:spPr>
        <p:txBody>
          <a:bodyPr/>
          <a:lstStyle/>
          <a:p>
            <a:endParaRPr lang="en-US"/>
          </a:p>
        </p:txBody>
      </p:sp>
      <p:sp>
        <p:nvSpPr>
          <p:cNvPr id="36873" name="Line 9"/>
          <p:cNvSpPr>
            <a:spLocks noChangeShapeType="1"/>
          </p:cNvSpPr>
          <p:nvPr/>
        </p:nvSpPr>
        <p:spPr bwMode="auto">
          <a:xfrm>
            <a:off x="2305050" y="5162550"/>
            <a:ext cx="4800600" cy="0"/>
          </a:xfrm>
          <a:prstGeom prst="line">
            <a:avLst/>
          </a:prstGeom>
          <a:noFill/>
          <a:ln w="19050">
            <a:solidFill>
              <a:schemeClr val="tx1"/>
            </a:solidFill>
            <a:round/>
            <a:headEnd/>
            <a:tailEnd/>
          </a:ln>
        </p:spPr>
        <p:txBody>
          <a:bodyPr/>
          <a:lstStyle/>
          <a:p>
            <a:endParaRPr lang="en-US"/>
          </a:p>
        </p:txBody>
      </p:sp>
      <p:sp>
        <p:nvSpPr>
          <p:cNvPr id="36874" name="Line 10"/>
          <p:cNvSpPr>
            <a:spLocks noChangeShapeType="1"/>
          </p:cNvSpPr>
          <p:nvPr/>
        </p:nvSpPr>
        <p:spPr bwMode="auto">
          <a:xfrm>
            <a:off x="2286000" y="4914900"/>
            <a:ext cx="4800600" cy="0"/>
          </a:xfrm>
          <a:prstGeom prst="line">
            <a:avLst/>
          </a:prstGeom>
          <a:noFill/>
          <a:ln w="19050">
            <a:solidFill>
              <a:schemeClr val="tx1"/>
            </a:solidFill>
            <a:round/>
            <a:headEnd/>
            <a:tailEnd/>
          </a:ln>
        </p:spPr>
        <p:txBody>
          <a:bodyPr/>
          <a:lstStyle/>
          <a:p>
            <a:endParaRPr lang="en-US"/>
          </a:p>
        </p:txBody>
      </p:sp>
      <p:sp>
        <p:nvSpPr>
          <p:cNvPr id="36875" name="Rectangle 11"/>
          <p:cNvSpPr>
            <a:spLocks noChangeArrowheads="1"/>
          </p:cNvSpPr>
          <p:nvPr/>
        </p:nvSpPr>
        <p:spPr bwMode="auto">
          <a:xfrm>
            <a:off x="1828800" y="4114800"/>
            <a:ext cx="152400" cy="1066800"/>
          </a:xfrm>
          <a:prstGeom prst="rect">
            <a:avLst/>
          </a:prstGeom>
          <a:solidFill>
            <a:schemeClr val="bg1"/>
          </a:solidFill>
          <a:ln w="9525">
            <a:noFill/>
            <a:miter lim="800000"/>
            <a:headEnd/>
            <a:tailEnd/>
          </a:ln>
        </p:spPr>
        <p:txBody>
          <a:bodyPr wrap="none" anchor="ctr"/>
          <a:lstStyle/>
          <a:p>
            <a:endParaRPr lang="en-US"/>
          </a:p>
        </p:txBody>
      </p:sp>
      <p:sp>
        <p:nvSpPr>
          <p:cNvPr id="36876" name="Rectangle 12"/>
          <p:cNvSpPr>
            <a:spLocks noChangeArrowheads="1"/>
          </p:cNvSpPr>
          <p:nvPr/>
        </p:nvSpPr>
        <p:spPr bwMode="auto">
          <a:xfrm>
            <a:off x="1828800" y="838200"/>
            <a:ext cx="152400" cy="1143000"/>
          </a:xfrm>
          <a:prstGeom prst="rect">
            <a:avLst/>
          </a:prstGeom>
          <a:solidFill>
            <a:schemeClr val="bg1"/>
          </a:solidFill>
          <a:ln w="9525">
            <a:noFill/>
            <a:miter lim="800000"/>
            <a:headEnd/>
            <a:tailEnd/>
          </a:ln>
        </p:spPr>
        <p:txBody>
          <a:bodyPr wrap="none" anchor="ctr"/>
          <a:lstStyle/>
          <a:p>
            <a:endParaRPr lang="en-US"/>
          </a:p>
        </p:txBody>
      </p:sp>
      <p:sp>
        <p:nvSpPr>
          <p:cNvPr id="36877" name="Text Box 13"/>
          <p:cNvSpPr txBox="1">
            <a:spLocks noChangeArrowheads="1"/>
          </p:cNvSpPr>
          <p:nvPr/>
        </p:nvSpPr>
        <p:spPr bwMode="auto">
          <a:xfrm rot="-5400000">
            <a:off x="723900" y="4686300"/>
            <a:ext cx="2332038" cy="274638"/>
          </a:xfrm>
          <a:prstGeom prst="rect">
            <a:avLst/>
          </a:prstGeom>
          <a:noFill/>
          <a:ln w="9525">
            <a:noFill/>
            <a:miter lim="800000"/>
            <a:headEnd/>
            <a:tailEnd/>
          </a:ln>
        </p:spPr>
        <p:txBody>
          <a:bodyPr wrap="none">
            <a:spAutoFit/>
          </a:bodyPr>
          <a:lstStyle/>
          <a:p>
            <a:r>
              <a:rPr lang="en-US" sz="1200"/>
              <a:t>Grams carbon per MJ of energy</a:t>
            </a:r>
          </a:p>
        </p:txBody>
      </p:sp>
      <p:sp>
        <p:nvSpPr>
          <p:cNvPr id="36878" name="Text Box 14"/>
          <p:cNvSpPr txBox="1">
            <a:spLocks noChangeArrowheads="1"/>
          </p:cNvSpPr>
          <p:nvPr/>
        </p:nvSpPr>
        <p:spPr bwMode="auto">
          <a:xfrm rot="-5400000">
            <a:off x="723900" y="1409700"/>
            <a:ext cx="2332038" cy="274638"/>
          </a:xfrm>
          <a:prstGeom prst="rect">
            <a:avLst/>
          </a:prstGeom>
          <a:noFill/>
          <a:ln w="9525">
            <a:noFill/>
            <a:miter lim="800000"/>
            <a:headEnd/>
            <a:tailEnd/>
          </a:ln>
        </p:spPr>
        <p:txBody>
          <a:bodyPr wrap="none">
            <a:spAutoFit/>
          </a:bodyPr>
          <a:lstStyle/>
          <a:p>
            <a:r>
              <a:rPr lang="en-US" sz="1200"/>
              <a:t>Grams carbon per MJ of energy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247900" y="1647825"/>
            <a:ext cx="4648200" cy="3560763"/>
          </a:xfrm>
          <a:prstGeom prst="rect">
            <a:avLst/>
          </a:prstGeom>
          <a:noFill/>
          <a:ln w="28575">
            <a:solidFill>
              <a:schemeClr val="accent2"/>
            </a:solidFill>
            <a:miter lim="800000"/>
            <a:headEnd/>
            <a:tailEnd/>
          </a:ln>
        </p:spPr>
      </p:pic>
      <p:sp>
        <p:nvSpPr>
          <p:cNvPr id="37891" name="Rectangle 3"/>
          <p:cNvSpPr>
            <a:spLocks noChangeArrowheads="1"/>
          </p:cNvSpPr>
          <p:nvPr/>
        </p:nvSpPr>
        <p:spPr bwMode="auto">
          <a:xfrm>
            <a:off x="2590800" y="5334000"/>
            <a:ext cx="4433888" cy="304800"/>
          </a:xfrm>
          <a:prstGeom prst="rect">
            <a:avLst/>
          </a:prstGeom>
          <a:noFill/>
          <a:ln w="9525">
            <a:noFill/>
            <a:miter lim="800000"/>
            <a:headEnd/>
            <a:tailEnd/>
          </a:ln>
        </p:spPr>
        <p:txBody>
          <a:bodyPr wrap="none">
            <a:spAutoFit/>
          </a:bodyPr>
          <a:lstStyle/>
          <a:p>
            <a:r>
              <a:rPr lang="en-US" sz="1400">
                <a:latin typeface="Calibri" pitchFamily="34" charset="0"/>
              </a:rPr>
              <a:t>http://www.eia.doe.gov/forecasts/aeo/excel/aeotab_2.xls</a:t>
            </a:r>
          </a:p>
        </p:txBody>
      </p:sp>
      <p:sp>
        <p:nvSpPr>
          <p:cNvPr id="37892" name="Text Box 4"/>
          <p:cNvSpPr txBox="1">
            <a:spLocks noChangeArrowheads="1"/>
          </p:cNvSpPr>
          <p:nvPr/>
        </p:nvSpPr>
        <p:spPr bwMode="auto">
          <a:xfrm>
            <a:off x="304800" y="457200"/>
            <a:ext cx="8639175" cy="457200"/>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Only 30% of natural gas in the U.S. is used to generate electricity….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5257800" y="381000"/>
            <a:ext cx="3581400" cy="3473450"/>
          </a:xfrm>
          <a:prstGeom prst="rect">
            <a:avLst/>
          </a:prstGeom>
          <a:noFill/>
          <a:ln w="28575">
            <a:solidFill>
              <a:schemeClr val="accent2"/>
            </a:solidFill>
            <a:miter lim="800000"/>
            <a:headEnd/>
            <a:tailEnd/>
          </a:ln>
        </p:spPr>
        <p:txBody>
          <a:bodyPr>
            <a:spAutoFit/>
          </a:bodyPr>
          <a:lstStyle/>
          <a:p>
            <a:r>
              <a:rPr lang="en-US" sz="2000" b="1">
                <a:solidFill>
                  <a:schemeClr val="accent2"/>
                </a:solidFill>
                <a:latin typeface="Calibri" pitchFamily="34" charset="0"/>
              </a:rPr>
              <a:t>Efficiency of use of natural gas for most uses (including transportation) is very similar to that of oil or coal.</a:t>
            </a:r>
          </a:p>
          <a:p>
            <a:endParaRPr lang="en-US" sz="2000" b="1">
              <a:solidFill>
                <a:schemeClr val="accent2"/>
              </a:solidFill>
              <a:latin typeface="Calibri" pitchFamily="34" charset="0"/>
            </a:endParaRPr>
          </a:p>
          <a:p>
            <a:r>
              <a:rPr lang="en-US" sz="2000" b="1">
                <a:solidFill>
                  <a:schemeClr val="accent2"/>
                </a:solidFill>
                <a:latin typeface="Calibri" pitchFamily="34" charset="0"/>
              </a:rPr>
              <a:t>For electricity, natural gas gains some efficiency over coal….</a:t>
            </a:r>
          </a:p>
          <a:p>
            <a:endParaRPr lang="en-US" sz="2000" b="1">
              <a:solidFill>
                <a:schemeClr val="accent2"/>
              </a:solidFill>
              <a:latin typeface="Calibri" pitchFamily="34" charset="0"/>
            </a:endParaRPr>
          </a:p>
          <a:p>
            <a:r>
              <a:rPr lang="en-US" sz="2000" b="1">
                <a:solidFill>
                  <a:schemeClr val="accent2"/>
                </a:solidFill>
                <a:latin typeface="Calibri" pitchFamily="34" charset="0"/>
              </a:rPr>
              <a:t>But even for electricity, GHG  footprint for shale gas is similar to or worse than that for coal.</a:t>
            </a:r>
          </a:p>
        </p:txBody>
      </p:sp>
      <p:sp>
        <p:nvSpPr>
          <p:cNvPr id="38915" name="Text Box 4"/>
          <p:cNvSpPr txBox="1">
            <a:spLocks noChangeArrowheads="1"/>
          </p:cNvSpPr>
          <p:nvPr/>
        </p:nvSpPr>
        <p:spPr bwMode="auto">
          <a:xfrm>
            <a:off x="533400" y="4343400"/>
            <a:ext cx="8077200" cy="2190750"/>
          </a:xfrm>
          <a:prstGeom prst="rect">
            <a:avLst/>
          </a:prstGeom>
          <a:noFill/>
          <a:ln w="28575">
            <a:solidFill>
              <a:schemeClr val="tx1"/>
            </a:solidFill>
            <a:miter lim="800000"/>
            <a:headEnd/>
            <a:tailEnd/>
          </a:ln>
        </p:spPr>
        <p:txBody>
          <a:bodyPr>
            <a:spAutoFit/>
          </a:bodyPr>
          <a:lstStyle/>
          <a:p>
            <a:pPr algn="ctr"/>
            <a:r>
              <a:rPr lang="en-US" sz="2400" b="1">
                <a:latin typeface="Calibri" pitchFamily="34" charset="0"/>
              </a:rPr>
              <a:t>Emissions from generating electricity </a:t>
            </a:r>
          </a:p>
          <a:p>
            <a:pPr algn="ctr"/>
            <a:r>
              <a:rPr lang="en-US" sz="2000">
                <a:latin typeface="Calibri" pitchFamily="34" charset="0"/>
              </a:rPr>
              <a:t>(g C-CO</a:t>
            </a:r>
            <a:r>
              <a:rPr lang="en-US" sz="2000" baseline="-25000">
                <a:latin typeface="Calibri" pitchFamily="34" charset="0"/>
              </a:rPr>
              <a:t>2 </a:t>
            </a:r>
            <a:r>
              <a:rPr lang="en-US" sz="2000">
                <a:latin typeface="Calibri" pitchFamily="34" charset="0"/>
              </a:rPr>
              <a:t>equivalents/kWatt-hr, 20-year integration)</a:t>
            </a:r>
          </a:p>
          <a:p>
            <a:endParaRPr lang="en-US" sz="2000">
              <a:latin typeface="Calibri" pitchFamily="34" charset="0"/>
            </a:endParaRPr>
          </a:p>
          <a:p>
            <a:r>
              <a:rPr lang="en-US" sz="2400" b="1">
                <a:latin typeface="Calibri" pitchFamily="34" charset="0"/>
              </a:rPr>
              <a:t>                         </a:t>
            </a:r>
            <a:r>
              <a:rPr lang="en-US" sz="2400" b="1" u="sng">
                <a:latin typeface="Calibri" pitchFamily="34" charset="0"/>
              </a:rPr>
              <a:t>Current average plant </a:t>
            </a:r>
            <a:r>
              <a:rPr lang="en-US" sz="2400" b="1">
                <a:latin typeface="Calibri" pitchFamily="34" charset="0"/>
              </a:rPr>
              <a:t>      </a:t>
            </a:r>
            <a:r>
              <a:rPr lang="en-US" sz="2400" b="1" u="sng">
                <a:latin typeface="Calibri" pitchFamily="34" charset="0"/>
              </a:rPr>
              <a:t>Best technology</a:t>
            </a:r>
          </a:p>
          <a:p>
            <a:r>
              <a:rPr lang="en-US" sz="2400" b="1">
                <a:latin typeface="Calibri" pitchFamily="34" charset="0"/>
              </a:rPr>
              <a:t>    Coal	               	 280		     	 220</a:t>
            </a:r>
          </a:p>
          <a:p>
            <a:r>
              <a:rPr lang="en-US" sz="2400" b="1">
                <a:latin typeface="Calibri" pitchFamily="34" charset="0"/>
              </a:rPr>
              <a:t>    Shale gas               320-560                          270-460</a:t>
            </a:r>
          </a:p>
        </p:txBody>
      </p:sp>
      <p:sp>
        <p:nvSpPr>
          <p:cNvPr id="38916" name="Text Box 5"/>
          <p:cNvSpPr txBox="1">
            <a:spLocks noChangeArrowheads="1"/>
          </p:cNvSpPr>
          <p:nvPr/>
        </p:nvSpPr>
        <p:spPr bwMode="auto">
          <a:xfrm>
            <a:off x="7239000" y="6553200"/>
            <a:ext cx="1355725" cy="304800"/>
          </a:xfrm>
          <a:prstGeom prst="rect">
            <a:avLst/>
          </a:prstGeom>
          <a:noFill/>
          <a:ln w="9525">
            <a:noFill/>
            <a:miter lim="800000"/>
            <a:headEnd/>
            <a:tailEnd/>
          </a:ln>
        </p:spPr>
        <p:txBody>
          <a:bodyPr wrap="none">
            <a:spAutoFit/>
          </a:bodyPr>
          <a:lstStyle/>
          <a:p>
            <a:r>
              <a:rPr lang="en-US" sz="1400"/>
              <a:t>(Hughes 2011)</a:t>
            </a:r>
          </a:p>
        </p:txBody>
      </p:sp>
      <p:pic>
        <p:nvPicPr>
          <p:cNvPr id="38917" name="Picture 7"/>
          <p:cNvPicPr>
            <a:picLocks noChangeAspect="1" noChangeArrowheads="1"/>
          </p:cNvPicPr>
          <p:nvPr/>
        </p:nvPicPr>
        <p:blipFill>
          <a:blip r:embed="rId2" cstate="print"/>
          <a:srcRect/>
          <a:stretch>
            <a:fillRect/>
          </a:stretch>
        </p:blipFill>
        <p:spPr bwMode="auto">
          <a:xfrm>
            <a:off x="381000" y="381000"/>
            <a:ext cx="4648200" cy="3560763"/>
          </a:xfrm>
          <a:prstGeom prst="rect">
            <a:avLst/>
          </a:prstGeom>
          <a:noFill/>
          <a:ln w="28575">
            <a:solidFill>
              <a:schemeClr val="accent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cstate="print"/>
          <a:srcRect/>
          <a:stretch>
            <a:fillRect/>
          </a:stretch>
        </p:blipFill>
        <p:spPr bwMode="auto">
          <a:xfrm>
            <a:off x="762000" y="917575"/>
            <a:ext cx="7848600" cy="5173663"/>
          </a:xfrm>
          <a:prstGeom prst="rect">
            <a:avLst/>
          </a:prstGeom>
          <a:noFill/>
          <a:ln w="9525">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57200" y="1219200"/>
            <a:ext cx="6172200" cy="2397125"/>
          </a:xfrm>
          <a:prstGeom prst="rect">
            <a:avLst/>
          </a:prstGeom>
          <a:noFill/>
          <a:ln w="9525">
            <a:solidFill>
              <a:schemeClr val="accent2"/>
            </a:solidFill>
            <a:miter lim="800000"/>
            <a:headEnd/>
            <a:tailEnd/>
          </a:ln>
        </p:spPr>
      </p:pic>
      <p:sp>
        <p:nvSpPr>
          <p:cNvPr id="39939" name="Text Box 3"/>
          <p:cNvSpPr txBox="1">
            <a:spLocks noChangeArrowheads="1"/>
          </p:cNvSpPr>
          <p:nvPr/>
        </p:nvSpPr>
        <p:spPr bwMode="auto">
          <a:xfrm>
            <a:off x="368300" y="6324600"/>
            <a:ext cx="8407400" cy="366713"/>
          </a:xfrm>
          <a:prstGeom prst="rect">
            <a:avLst/>
          </a:prstGeom>
          <a:noFill/>
          <a:ln w="9525">
            <a:noFill/>
            <a:miter lim="800000"/>
            <a:headEnd/>
            <a:tailEnd/>
          </a:ln>
        </p:spPr>
        <p:txBody>
          <a:bodyPr wrap="none">
            <a:spAutoFit/>
          </a:bodyPr>
          <a:lstStyle/>
          <a:p>
            <a:r>
              <a:rPr lang="en-US" b="1">
                <a:solidFill>
                  <a:schemeClr val="accent2"/>
                </a:solidFill>
                <a:latin typeface="Calibri" pitchFamily="34" charset="0"/>
              </a:rPr>
              <a:t>Annual Energy Outlook (2011) , Energy Information Agency, U.S. Department of Energy</a:t>
            </a:r>
          </a:p>
        </p:txBody>
      </p:sp>
      <p:sp>
        <p:nvSpPr>
          <p:cNvPr id="39940" name="TextBox 3"/>
          <p:cNvSpPr txBox="1">
            <a:spLocks noChangeArrowheads="1"/>
          </p:cNvSpPr>
          <p:nvPr/>
        </p:nvSpPr>
        <p:spPr bwMode="auto">
          <a:xfrm>
            <a:off x="381000" y="228600"/>
            <a:ext cx="8382000" cy="822325"/>
          </a:xfrm>
          <a:prstGeom prst="rect">
            <a:avLst/>
          </a:prstGeom>
          <a:noFill/>
          <a:ln w="9525">
            <a:noFill/>
            <a:miter lim="800000"/>
            <a:headEnd/>
            <a:tailEnd/>
          </a:ln>
        </p:spPr>
        <p:txBody>
          <a:bodyPr>
            <a:spAutoFit/>
          </a:bodyPr>
          <a:lstStyle/>
          <a:p>
            <a:r>
              <a:rPr lang="en-US" sz="2400" b="1"/>
              <a:t>Very modest growth in use of both coal and natural gas predicted….  NOT replacement of coal by natural gas.</a:t>
            </a:r>
          </a:p>
        </p:txBody>
      </p:sp>
      <p:pic>
        <p:nvPicPr>
          <p:cNvPr id="39943" name="Picture 2"/>
          <p:cNvPicPr>
            <a:picLocks noChangeAspect="1" noChangeArrowheads="1"/>
          </p:cNvPicPr>
          <p:nvPr/>
        </p:nvPicPr>
        <p:blipFill>
          <a:blip r:embed="rId3" cstate="print"/>
          <a:srcRect/>
          <a:stretch>
            <a:fillRect/>
          </a:stretch>
        </p:blipFill>
        <p:spPr bwMode="auto">
          <a:xfrm>
            <a:off x="4800600" y="3429000"/>
            <a:ext cx="3943350" cy="2862263"/>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457200" y="1295400"/>
            <a:ext cx="8229600" cy="1143000"/>
          </a:xfrm>
        </p:spPr>
        <p:txBody>
          <a:bodyPr/>
          <a:lstStyle/>
          <a:p>
            <a:r>
              <a:rPr lang="en-US" sz="3200" b="1" smtClean="0">
                <a:solidFill>
                  <a:schemeClr val="accent2"/>
                </a:solidFill>
                <a:latin typeface="Calibri" pitchFamily="34" charset="0"/>
              </a:rPr>
              <a:t>How does natural gas fit into the national greenhouse gas inventory?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a:spLocks noGrp="1"/>
          </p:cNvSpPr>
          <p:nvPr>
            <p:ph type="subTitle" idx="4294967295"/>
          </p:nvPr>
        </p:nvSpPr>
        <p:spPr>
          <a:xfrm>
            <a:off x="1371600" y="3886200"/>
            <a:ext cx="6400800" cy="1752600"/>
          </a:xfrm>
        </p:spPr>
        <p:txBody>
          <a:bodyPr/>
          <a:lstStyle/>
          <a:p>
            <a:pPr marL="0" indent="0" algn="ctr" eaLnBrk="1" hangingPunct="1">
              <a:buFontTx/>
              <a:buNone/>
            </a:pPr>
            <a:endParaRPr lang="en-US" smtClean="0">
              <a:solidFill>
                <a:srgbClr val="898989"/>
              </a:solidFill>
            </a:endParaRPr>
          </a:p>
        </p:txBody>
      </p:sp>
      <p:pic>
        <p:nvPicPr>
          <p:cNvPr id="41987" name="Picture 2"/>
          <p:cNvPicPr>
            <a:picLocks noChangeAspect="1" noChangeArrowheads="1"/>
          </p:cNvPicPr>
          <p:nvPr/>
        </p:nvPicPr>
        <p:blipFill>
          <a:blip r:embed="rId2" cstate="print"/>
          <a:srcRect/>
          <a:stretch>
            <a:fillRect/>
          </a:stretch>
        </p:blipFill>
        <p:spPr bwMode="auto">
          <a:xfrm>
            <a:off x="838200" y="990600"/>
            <a:ext cx="7467600" cy="6354763"/>
          </a:xfrm>
          <a:prstGeom prst="rect">
            <a:avLst/>
          </a:prstGeom>
          <a:noFill/>
          <a:ln w="9525">
            <a:solidFill>
              <a:schemeClr val="accent2"/>
            </a:solidFill>
            <a:miter lim="800000"/>
            <a:headEnd/>
            <a:tailEnd/>
          </a:ln>
        </p:spPr>
      </p:pic>
      <p:sp>
        <p:nvSpPr>
          <p:cNvPr id="41988" name="Text Box 4"/>
          <p:cNvSpPr txBox="1">
            <a:spLocks noChangeArrowheads="1"/>
          </p:cNvSpPr>
          <p:nvPr/>
        </p:nvSpPr>
        <p:spPr bwMode="auto">
          <a:xfrm>
            <a:off x="252413" y="152400"/>
            <a:ext cx="8639175" cy="466725"/>
          </a:xfrm>
          <a:prstGeom prst="rect">
            <a:avLst/>
          </a:prstGeom>
          <a:solidFill>
            <a:schemeClr val="bg1"/>
          </a:solidFill>
          <a:ln w="9525">
            <a:solidFill>
              <a:schemeClr val="accent2"/>
            </a:solidFill>
            <a:miter lim="800000"/>
            <a:headEnd/>
            <a:tailEnd/>
          </a:ln>
        </p:spPr>
        <p:txBody>
          <a:bodyPr wrap="none">
            <a:spAutoFit/>
          </a:bodyPr>
          <a:lstStyle/>
          <a:p>
            <a:r>
              <a:rPr lang="en-US" sz="2400" b="1">
                <a:solidFill>
                  <a:schemeClr val="accent2"/>
                </a:solidFill>
                <a:latin typeface="Calibri" pitchFamily="34" charset="0"/>
              </a:rPr>
              <a:t>Update by US EPA on methane emissions from gas (Nov. 30, 2010):</a:t>
            </a:r>
          </a:p>
        </p:txBody>
      </p:sp>
      <p:sp>
        <p:nvSpPr>
          <p:cNvPr id="41989" name="Oval 5"/>
          <p:cNvSpPr>
            <a:spLocks noChangeArrowheads="1"/>
          </p:cNvSpPr>
          <p:nvPr/>
        </p:nvSpPr>
        <p:spPr bwMode="auto">
          <a:xfrm>
            <a:off x="3352800" y="2133600"/>
            <a:ext cx="2667000" cy="533400"/>
          </a:xfrm>
          <a:prstGeom prst="ellipse">
            <a:avLst/>
          </a:prstGeom>
          <a:noFill/>
          <a:ln w="28575">
            <a:solidFill>
              <a:srgbClr val="FF3300"/>
            </a:solidFill>
            <a:round/>
            <a:headEnd/>
            <a:tailEnd/>
          </a:ln>
        </p:spPr>
        <p:txBody>
          <a:bodyPr wrap="none" anchor="ctr"/>
          <a:lstStyle/>
          <a:p>
            <a:endParaRPr lang="en-US"/>
          </a:p>
        </p:txBody>
      </p:sp>
      <p:sp>
        <p:nvSpPr>
          <p:cNvPr id="41990" name="Oval 6"/>
          <p:cNvSpPr>
            <a:spLocks noChangeArrowheads="1"/>
          </p:cNvSpPr>
          <p:nvPr/>
        </p:nvSpPr>
        <p:spPr bwMode="auto">
          <a:xfrm>
            <a:off x="3429000" y="2895600"/>
            <a:ext cx="2667000" cy="533400"/>
          </a:xfrm>
          <a:prstGeom prst="ellipse">
            <a:avLst/>
          </a:prstGeom>
          <a:noFill/>
          <a:ln w="28575">
            <a:solidFill>
              <a:srgbClr val="FF3300"/>
            </a:solidFill>
            <a:round/>
            <a:headEnd/>
            <a:tailEnd/>
          </a:ln>
        </p:spPr>
        <p:txBody>
          <a:bodyPr wrap="none" anchor="ctr"/>
          <a:lstStyle/>
          <a:p>
            <a:endParaRPr lang="en-US"/>
          </a:p>
        </p:txBody>
      </p:sp>
      <p:sp>
        <p:nvSpPr>
          <p:cNvPr id="41991" name="Oval 7"/>
          <p:cNvSpPr>
            <a:spLocks noChangeArrowheads="1"/>
          </p:cNvSpPr>
          <p:nvPr/>
        </p:nvSpPr>
        <p:spPr bwMode="auto">
          <a:xfrm>
            <a:off x="3429000" y="3276600"/>
            <a:ext cx="2667000" cy="533400"/>
          </a:xfrm>
          <a:prstGeom prst="ellipse">
            <a:avLst/>
          </a:prstGeom>
          <a:noFill/>
          <a:ln w="28575">
            <a:solidFill>
              <a:srgbClr val="FF3300"/>
            </a:solidFill>
            <a:round/>
            <a:headEnd/>
            <a:tailEnd/>
          </a:ln>
        </p:spPr>
        <p:txBody>
          <a:bodyPr wrap="none" anchor="ctr"/>
          <a:lstStyle/>
          <a:p>
            <a:endParaRPr lang="en-US"/>
          </a:p>
        </p:txBody>
      </p:sp>
      <p:sp>
        <p:nvSpPr>
          <p:cNvPr id="41992" name="Oval 8"/>
          <p:cNvSpPr>
            <a:spLocks noChangeArrowheads="1"/>
          </p:cNvSpPr>
          <p:nvPr/>
        </p:nvSpPr>
        <p:spPr bwMode="auto">
          <a:xfrm>
            <a:off x="3429000" y="4572000"/>
            <a:ext cx="2667000" cy="533400"/>
          </a:xfrm>
          <a:prstGeom prst="ellipse">
            <a:avLst/>
          </a:prstGeom>
          <a:noFill/>
          <a:ln w="28575">
            <a:solidFill>
              <a:srgbClr val="FF3300"/>
            </a:solidFill>
            <a:round/>
            <a:headEnd/>
            <a:tailEnd/>
          </a:ln>
        </p:spPr>
        <p:txBody>
          <a:bodyPr wrap="none" anchor="ctr"/>
          <a:lstStyle/>
          <a:p>
            <a:endParaRPr lang="en-US"/>
          </a:p>
        </p:txBody>
      </p:sp>
      <p:sp>
        <p:nvSpPr>
          <p:cNvPr id="41993" name="Oval 9"/>
          <p:cNvSpPr>
            <a:spLocks noChangeArrowheads="1"/>
          </p:cNvSpPr>
          <p:nvPr/>
        </p:nvSpPr>
        <p:spPr bwMode="auto">
          <a:xfrm>
            <a:off x="3429000" y="5029200"/>
            <a:ext cx="2667000" cy="533400"/>
          </a:xfrm>
          <a:prstGeom prst="ellipse">
            <a:avLst/>
          </a:prstGeom>
          <a:noFill/>
          <a:ln w="28575">
            <a:solidFill>
              <a:srgbClr val="FF3300"/>
            </a:solidFill>
            <a:round/>
            <a:headEnd/>
            <a:tailEnd/>
          </a:ln>
        </p:spPr>
        <p:txBody>
          <a:bodyPr wrap="none" anchor="ctr"/>
          <a:lstStyle/>
          <a:p>
            <a:endParaRPr lang="en-US"/>
          </a:p>
        </p:txBody>
      </p:sp>
      <p:sp>
        <p:nvSpPr>
          <p:cNvPr id="41994" name="Text Box 10"/>
          <p:cNvSpPr txBox="1">
            <a:spLocks noChangeArrowheads="1"/>
          </p:cNvSpPr>
          <p:nvPr/>
        </p:nvSpPr>
        <p:spPr bwMode="auto">
          <a:xfrm>
            <a:off x="3429000" y="5943600"/>
            <a:ext cx="720725" cy="395288"/>
          </a:xfrm>
          <a:prstGeom prst="rect">
            <a:avLst/>
          </a:prstGeom>
          <a:noFill/>
          <a:ln w="28575">
            <a:solidFill>
              <a:srgbClr val="FF6600"/>
            </a:solidFill>
            <a:miter lim="800000"/>
            <a:headEnd/>
            <a:tailEnd/>
          </a:ln>
        </p:spPr>
        <p:txBody>
          <a:bodyPr wrap="none">
            <a:spAutoFit/>
          </a:bodyPr>
          <a:lstStyle/>
          <a:p>
            <a:r>
              <a:rPr lang="en-US" b="1">
                <a:solidFill>
                  <a:srgbClr val="FF6600"/>
                </a:solidFill>
              </a:rPr>
              <a:t>1996</a:t>
            </a:r>
          </a:p>
        </p:txBody>
      </p:sp>
      <p:sp>
        <p:nvSpPr>
          <p:cNvPr id="41995" name="Text Box 11"/>
          <p:cNvSpPr txBox="1">
            <a:spLocks noChangeArrowheads="1"/>
          </p:cNvSpPr>
          <p:nvPr/>
        </p:nvSpPr>
        <p:spPr bwMode="auto">
          <a:xfrm>
            <a:off x="5181600" y="5943600"/>
            <a:ext cx="1279525" cy="395288"/>
          </a:xfrm>
          <a:prstGeom prst="rect">
            <a:avLst/>
          </a:prstGeom>
          <a:noFill/>
          <a:ln w="28575">
            <a:solidFill>
              <a:srgbClr val="FF6600"/>
            </a:solidFill>
            <a:miter lim="800000"/>
            <a:headEnd/>
            <a:tailEnd/>
          </a:ln>
        </p:spPr>
        <p:txBody>
          <a:bodyPr wrap="none">
            <a:spAutoFit/>
          </a:bodyPr>
          <a:lstStyle/>
          <a:p>
            <a:r>
              <a:rPr lang="en-US" b="1">
                <a:solidFill>
                  <a:srgbClr val="FF6600"/>
                </a:solidFill>
              </a:rPr>
              <a:t>Nov. 2010</a:t>
            </a:r>
          </a:p>
        </p:txBody>
      </p:sp>
      <p:sp>
        <p:nvSpPr>
          <p:cNvPr id="41996" name="Line 12"/>
          <p:cNvSpPr>
            <a:spLocks noChangeShapeType="1"/>
          </p:cNvSpPr>
          <p:nvPr/>
        </p:nvSpPr>
        <p:spPr bwMode="auto">
          <a:xfrm flipV="1">
            <a:off x="3733800" y="5562600"/>
            <a:ext cx="228600" cy="304800"/>
          </a:xfrm>
          <a:prstGeom prst="line">
            <a:avLst/>
          </a:prstGeom>
          <a:noFill/>
          <a:ln w="38100">
            <a:solidFill>
              <a:srgbClr val="FF6600"/>
            </a:solidFill>
            <a:round/>
            <a:headEnd/>
            <a:tailEnd type="triangle" w="med" len="med"/>
          </a:ln>
        </p:spPr>
        <p:txBody>
          <a:bodyPr/>
          <a:lstStyle/>
          <a:p>
            <a:endParaRPr lang="en-US"/>
          </a:p>
        </p:txBody>
      </p:sp>
      <p:sp>
        <p:nvSpPr>
          <p:cNvPr id="41997" name="Line 13"/>
          <p:cNvSpPr>
            <a:spLocks noChangeShapeType="1"/>
          </p:cNvSpPr>
          <p:nvPr/>
        </p:nvSpPr>
        <p:spPr bwMode="auto">
          <a:xfrm flipH="1" flipV="1">
            <a:off x="5334000" y="5562600"/>
            <a:ext cx="381000" cy="304800"/>
          </a:xfrm>
          <a:prstGeom prst="line">
            <a:avLst/>
          </a:prstGeom>
          <a:noFill/>
          <a:ln w="38100">
            <a:solidFill>
              <a:srgbClr val="FF66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400" b="1" smtClean="0">
                <a:solidFill>
                  <a:schemeClr val="accent2"/>
                </a:solidFill>
                <a:latin typeface="Calibri" pitchFamily="34" charset="0"/>
              </a:rPr>
              <a:t>U.S. Greenhouse gas inventory </a:t>
            </a:r>
            <a:br>
              <a:rPr lang="en-US" sz="2400" b="1" smtClean="0">
                <a:solidFill>
                  <a:schemeClr val="accent2"/>
                </a:solidFill>
                <a:latin typeface="Calibri" pitchFamily="34" charset="0"/>
              </a:rPr>
            </a:br>
            <a:r>
              <a:rPr lang="en-US" sz="2400" b="1" smtClean="0">
                <a:solidFill>
                  <a:schemeClr val="accent2"/>
                </a:solidFill>
                <a:latin typeface="Calibri" pitchFamily="34" charset="0"/>
              </a:rPr>
              <a:t>(Tg CO</a:t>
            </a:r>
            <a:r>
              <a:rPr lang="en-US" sz="2400" b="1" baseline="-25000" smtClean="0">
                <a:solidFill>
                  <a:schemeClr val="accent2"/>
                </a:solidFill>
                <a:latin typeface="Calibri" pitchFamily="34" charset="0"/>
              </a:rPr>
              <a:t>2</a:t>
            </a:r>
            <a:r>
              <a:rPr lang="en-US" sz="2400" b="1" smtClean="0">
                <a:solidFill>
                  <a:schemeClr val="accent2"/>
                </a:solidFill>
                <a:latin typeface="Calibri" pitchFamily="34" charset="0"/>
              </a:rPr>
              <a:t> equivalents per year, 2008 base year)</a:t>
            </a:r>
          </a:p>
        </p:txBody>
      </p:sp>
      <p:sp>
        <p:nvSpPr>
          <p:cNvPr id="43011" name="Rectangle 3"/>
          <p:cNvSpPr>
            <a:spLocks noChangeArrowheads="1"/>
          </p:cNvSpPr>
          <p:nvPr/>
        </p:nvSpPr>
        <p:spPr bwMode="auto">
          <a:xfrm>
            <a:off x="2362200" y="6324600"/>
            <a:ext cx="6450013" cy="261938"/>
          </a:xfrm>
          <a:prstGeom prst="rect">
            <a:avLst/>
          </a:prstGeom>
          <a:noFill/>
          <a:ln w="9525">
            <a:noFill/>
            <a:miter lim="800000"/>
            <a:headEnd/>
            <a:tailEnd/>
          </a:ln>
        </p:spPr>
        <p:txBody>
          <a:bodyPr wrap="none">
            <a:spAutoFit/>
          </a:bodyPr>
          <a:lstStyle/>
          <a:p>
            <a:pPr eaLnBrk="0" hangingPunct="0">
              <a:lnSpc>
                <a:spcPct val="80000"/>
              </a:lnSpc>
              <a:spcBef>
                <a:spcPct val="20000"/>
              </a:spcBef>
            </a:pPr>
            <a:r>
              <a:rPr lang="en-US" sz="1400"/>
              <a:t>Data from:  http://www.epa.gov/climatechange/emissions/usinventoryreport.html</a:t>
            </a:r>
          </a:p>
        </p:txBody>
      </p:sp>
      <p:sp>
        <p:nvSpPr>
          <p:cNvPr id="43012" name="Rectangle 4"/>
          <p:cNvSpPr>
            <a:spLocks noChangeArrowheads="1"/>
          </p:cNvSpPr>
          <p:nvPr/>
        </p:nvSpPr>
        <p:spPr bwMode="auto">
          <a:xfrm>
            <a:off x="228600" y="1676400"/>
            <a:ext cx="8534400" cy="3444875"/>
          </a:xfrm>
          <a:prstGeom prst="rect">
            <a:avLst/>
          </a:prstGeom>
          <a:noFill/>
          <a:ln w="9525">
            <a:noFill/>
            <a:miter lim="800000"/>
            <a:headEnd/>
            <a:tailEnd/>
          </a:ln>
        </p:spPr>
        <p:txBody>
          <a:bodyPr>
            <a:spAutoFit/>
          </a:bodyPr>
          <a:lstStyle/>
          <a:p>
            <a:pPr lvl="4"/>
            <a:r>
              <a:rPr lang="en-US" b="1">
                <a:solidFill>
                  <a:schemeClr val="accent2"/>
                </a:solidFill>
              </a:rPr>
              <a:t>	                        </a:t>
            </a:r>
            <a:r>
              <a:rPr lang="en-US" sz="2000" b="1">
                <a:solidFill>
                  <a:schemeClr val="accent2"/>
                </a:solidFill>
                <a:latin typeface="Calibri" pitchFamily="34" charset="0"/>
              </a:rPr>
              <a:t>Old estimate             New estimate </a:t>
            </a:r>
          </a:p>
          <a:p>
            <a:pPr lvl="4"/>
            <a:r>
              <a:rPr lang="en-US" sz="2000" b="1">
                <a:solidFill>
                  <a:schemeClr val="accent2"/>
                </a:solidFill>
                <a:latin typeface="Calibri" pitchFamily="34" charset="0"/>
              </a:rPr>
              <a:t>	                        (2010 analysis)             (2011 analysis)</a:t>
            </a:r>
          </a:p>
          <a:p>
            <a:pPr lvl="4"/>
            <a:endParaRPr lang="en-US" sz="2000" b="1">
              <a:solidFill>
                <a:schemeClr val="accent2"/>
              </a:solidFill>
              <a:latin typeface="Calibri" pitchFamily="34" charset="0"/>
            </a:endParaRP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Total net GHG emissions	        5,916	         6,020</a:t>
            </a: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Methane emissions	           568	            677</a:t>
            </a:r>
          </a:p>
          <a:p>
            <a:pPr lvl="4"/>
            <a:r>
              <a:rPr lang="en-US" sz="2000" b="1">
                <a:solidFill>
                  <a:schemeClr val="accent2"/>
                </a:solidFill>
                <a:latin typeface="Calibri" pitchFamily="34" charset="0"/>
              </a:rPr>
              <a:t>     (percent of total)                    (9.6%)	          (11%)</a:t>
            </a: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Methane from natural gas             97	            212</a:t>
            </a:r>
          </a:p>
          <a:p>
            <a:pPr lvl="4"/>
            <a:r>
              <a:rPr lang="en-US" sz="2000" b="1">
                <a:solidFill>
                  <a:schemeClr val="accent2"/>
                </a:solidFill>
                <a:latin typeface="Calibri" pitchFamily="34" charset="0"/>
              </a:rPr>
              <a:t>      (percent of total)                  (1.6%)	         (3.5%)</a:t>
            </a:r>
          </a:p>
        </p:txBody>
      </p:sp>
      <p:sp>
        <p:nvSpPr>
          <p:cNvPr id="43013" name="Line 5"/>
          <p:cNvSpPr>
            <a:spLocks noChangeShapeType="1"/>
          </p:cNvSpPr>
          <p:nvPr/>
        </p:nvSpPr>
        <p:spPr bwMode="auto">
          <a:xfrm flipH="1">
            <a:off x="1752600" y="1600200"/>
            <a:ext cx="6324600" cy="0"/>
          </a:xfrm>
          <a:prstGeom prst="line">
            <a:avLst/>
          </a:prstGeom>
          <a:noFill/>
          <a:ln w="28575">
            <a:solidFill>
              <a:schemeClr val="accent2"/>
            </a:solidFill>
            <a:round/>
            <a:headEnd/>
            <a:tailEnd/>
          </a:ln>
        </p:spPr>
        <p:txBody>
          <a:bodyPr/>
          <a:lstStyle/>
          <a:p>
            <a:endParaRPr lang="en-US"/>
          </a:p>
        </p:txBody>
      </p:sp>
      <p:sp>
        <p:nvSpPr>
          <p:cNvPr id="43014" name="Text Box 6"/>
          <p:cNvSpPr txBox="1">
            <a:spLocks noChangeArrowheads="1"/>
          </p:cNvSpPr>
          <p:nvPr/>
        </p:nvSpPr>
        <p:spPr bwMode="auto">
          <a:xfrm>
            <a:off x="1600200" y="5638800"/>
            <a:ext cx="7061200" cy="366713"/>
          </a:xfrm>
          <a:prstGeom prst="rect">
            <a:avLst/>
          </a:prstGeom>
          <a:noFill/>
          <a:ln w="9525">
            <a:noFill/>
            <a:miter lim="800000"/>
            <a:headEnd/>
            <a:tailEnd/>
          </a:ln>
        </p:spPr>
        <p:txBody>
          <a:bodyPr wrap="none">
            <a:spAutoFit/>
          </a:bodyPr>
          <a:lstStyle/>
          <a:p>
            <a:r>
              <a:rPr lang="en-US">
                <a:solidFill>
                  <a:schemeClr val="accent2"/>
                </a:solidFill>
              </a:rPr>
              <a:t>Based on EPA (2011), using methane global warming potential = 21</a:t>
            </a:r>
          </a:p>
        </p:txBody>
      </p:sp>
      <p:sp>
        <p:nvSpPr>
          <p:cNvPr id="43015" name="Line 7"/>
          <p:cNvSpPr>
            <a:spLocks noChangeShapeType="1"/>
          </p:cNvSpPr>
          <p:nvPr/>
        </p:nvSpPr>
        <p:spPr bwMode="auto">
          <a:xfrm flipH="1">
            <a:off x="1828800" y="2514600"/>
            <a:ext cx="6324600" cy="0"/>
          </a:xfrm>
          <a:prstGeom prst="line">
            <a:avLst/>
          </a:prstGeom>
          <a:noFill/>
          <a:ln w="28575">
            <a:solidFill>
              <a:schemeClr val="accent2"/>
            </a:solidFill>
            <a:round/>
            <a:headEnd/>
            <a:tailEnd/>
          </a:ln>
        </p:spPr>
        <p:txBody>
          <a:bodyPr/>
          <a:lstStyle/>
          <a:p>
            <a:endParaRPr lang="en-US"/>
          </a:p>
        </p:txBody>
      </p:sp>
      <p:sp>
        <p:nvSpPr>
          <p:cNvPr id="43016" name="Line 8"/>
          <p:cNvSpPr>
            <a:spLocks noChangeShapeType="1"/>
          </p:cNvSpPr>
          <p:nvPr/>
        </p:nvSpPr>
        <p:spPr bwMode="auto">
          <a:xfrm flipH="1">
            <a:off x="1981200" y="5410200"/>
            <a:ext cx="6324600" cy="0"/>
          </a:xfrm>
          <a:prstGeom prst="line">
            <a:avLst/>
          </a:prstGeom>
          <a:noFill/>
          <a:ln w="28575">
            <a:solidFill>
              <a:schemeClr val="accent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2362200" y="6324600"/>
            <a:ext cx="6450013" cy="261938"/>
          </a:xfrm>
          <a:prstGeom prst="rect">
            <a:avLst/>
          </a:prstGeom>
          <a:noFill/>
          <a:ln w="9525">
            <a:noFill/>
            <a:miter lim="800000"/>
            <a:headEnd/>
            <a:tailEnd/>
          </a:ln>
        </p:spPr>
        <p:txBody>
          <a:bodyPr wrap="none">
            <a:spAutoFit/>
          </a:bodyPr>
          <a:lstStyle/>
          <a:p>
            <a:pPr eaLnBrk="0" hangingPunct="0">
              <a:lnSpc>
                <a:spcPct val="80000"/>
              </a:lnSpc>
              <a:spcBef>
                <a:spcPct val="20000"/>
              </a:spcBef>
            </a:pPr>
            <a:r>
              <a:rPr lang="en-US" sz="1400"/>
              <a:t>Data from:  http://www.epa.gov/climatechange/emissions/usinventoryreport.html</a:t>
            </a:r>
          </a:p>
        </p:txBody>
      </p:sp>
      <p:sp>
        <p:nvSpPr>
          <p:cNvPr id="44035" name="Rectangle 4"/>
          <p:cNvSpPr>
            <a:spLocks noChangeArrowheads="1"/>
          </p:cNvSpPr>
          <p:nvPr/>
        </p:nvSpPr>
        <p:spPr bwMode="auto">
          <a:xfrm>
            <a:off x="228600" y="1676400"/>
            <a:ext cx="8534400" cy="3444875"/>
          </a:xfrm>
          <a:prstGeom prst="rect">
            <a:avLst/>
          </a:prstGeom>
          <a:noFill/>
          <a:ln w="9525">
            <a:noFill/>
            <a:miter lim="800000"/>
            <a:headEnd/>
            <a:tailEnd/>
          </a:ln>
        </p:spPr>
        <p:txBody>
          <a:bodyPr>
            <a:spAutoFit/>
          </a:bodyPr>
          <a:lstStyle/>
          <a:p>
            <a:pPr lvl="4"/>
            <a:r>
              <a:rPr lang="en-US" b="1">
                <a:solidFill>
                  <a:schemeClr val="accent2"/>
                </a:solidFill>
              </a:rPr>
              <a:t>	                        </a:t>
            </a:r>
            <a:r>
              <a:rPr lang="en-US" sz="2000" b="1">
                <a:solidFill>
                  <a:schemeClr val="accent2"/>
                </a:solidFill>
                <a:latin typeface="Calibri" pitchFamily="34" charset="0"/>
              </a:rPr>
              <a:t>Old estimate             New estimate </a:t>
            </a:r>
          </a:p>
          <a:p>
            <a:pPr lvl="4"/>
            <a:r>
              <a:rPr lang="en-US" sz="2000" b="1">
                <a:solidFill>
                  <a:schemeClr val="accent2"/>
                </a:solidFill>
                <a:latin typeface="Calibri" pitchFamily="34" charset="0"/>
              </a:rPr>
              <a:t>	                        (2010 analysis)             (2011 analysis)</a:t>
            </a:r>
          </a:p>
          <a:p>
            <a:pPr lvl="4"/>
            <a:endParaRPr lang="en-US" sz="2000" b="1">
              <a:solidFill>
                <a:schemeClr val="accent2"/>
              </a:solidFill>
              <a:latin typeface="Calibri" pitchFamily="34" charset="0"/>
            </a:endParaRP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Total net GHG emissions	        5,916	         6,020</a:t>
            </a: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Methane emissions	           568	            677</a:t>
            </a:r>
          </a:p>
          <a:p>
            <a:pPr lvl="4"/>
            <a:endParaRPr lang="en-US" sz="2000" b="1">
              <a:solidFill>
                <a:schemeClr val="accent2"/>
              </a:solidFill>
              <a:latin typeface="Calibri" pitchFamily="34" charset="0"/>
            </a:endParaRPr>
          </a:p>
          <a:p>
            <a:pPr lvl="4"/>
            <a:endParaRPr lang="en-US" sz="2000" b="1">
              <a:solidFill>
                <a:schemeClr val="accent2"/>
              </a:solidFill>
              <a:latin typeface="Calibri" pitchFamily="34" charset="0"/>
            </a:endParaRPr>
          </a:p>
          <a:p>
            <a:pPr lvl="4"/>
            <a:r>
              <a:rPr lang="en-US" sz="2000" b="1">
                <a:solidFill>
                  <a:schemeClr val="accent2"/>
                </a:solidFill>
                <a:latin typeface="Calibri" pitchFamily="34" charset="0"/>
              </a:rPr>
              <a:t>Methane from natural gas             97	            212</a:t>
            </a:r>
          </a:p>
          <a:p>
            <a:pPr lvl="4"/>
            <a:endParaRPr lang="en-US" sz="2000" b="1">
              <a:solidFill>
                <a:schemeClr val="accent2"/>
              </a:solidFill>
              <a:latin typeface="Calibri" pitchFamily="34" charset="0"/>
            </a:endParaRPr>
          </a:p>
        </p:txBody>
      </p:sp>
      <p:sp>
        <p:nvSpPr>
          <p:cNvPr id="44036" name="Line 5"/>
          <p:cNvSpPr>
            <a:spLocks noChangeShapeType="1"/>
          </p:cNvSpPr>
          <p:nvPr/>
        </p:nvSpPr>
        <p:spPr bwMode="auto">
          <a:xfrm flipH="1">
            <a:off x="1752600" y="1600200"/>
            <a:ext cx="6324600" cy="0"/>
          </a:xfrm>
          <a:prstGeom prst="line">
            <a:avLst/>
          </a:prstGeom>
          <a:noFill/>
          <a:ln w="28575">
            <a:solidFill>
              <a:schemeClr val="accent2"/>
            </a:solidFill>
            <a:round/>
            <a:headEnd/>
            <a:tailEnd/>
          </a:ln>
        </p:spPr>
        <p:txBody>
          <a:bodyPr/>
          <a:lstStyle/>
          <a:p>
            <a:endParaRPr lang="en-US"/>
          </a:p>
        </p:txBody>
      </p:sp>
      <p:sp>
        <p:nvSpPr>
          <p:cNvPr id="44037" name="Text Box 6"/>
          <p:cNvSpPr txBox="1">
            <a:spLocks noChangeArrowheads="1"/>
          </p:cNvSpPr>
          <p:nvPr/>
        </p:nvSpPr>
        <p:spPr bwMode="auto">
          <a:xfrm>
            <a:off x="1600200" y="5638800"/>
            <a:ext cx="7061200" cy="366713"/>
          </a:xfrm>
          <a:prstGeom prst="rect">
            <a:avLst/>
          </a:prstGeom>
          <a:noFill/>
          <a:ln w="9525">
            <a:noFill/>
            <a:miter lim="800000"/>
            <a:headEnd/>
            <a:tailEnd/>
          </a:ln>
        </p:spPr>
        <p:txBody>
          <a:bodyPr wrap="none">
            <a:spAutoFit/>
          </a:bodyPr>
          <a:lstStyle/>
          <a:p>
            <a:r>
              <a:rPr lang="en-US">
                <a:solidFill>
                  <a:schemeClr val="accent2"/>
                </a:solidFill>
              </a:rPr>
              <a:t>Based on EPA (2011), using methane global warming potential = 21</a:t>
            </a:r>
          </a:p>
        </p:txBody>
      </p:sp>
      <p:sp>
        <p:nvSpPr>
          <p:cNvPr id="44038" name="Line 7"/>
          <p:cNvSpPr>
            <a:spLocks noChangeShapeType="1"/>
          </p:cNvSpPr>
          <p:nvPr/>
        </p:nvSpPr>
        <p:spPr bwMode="auto">
          <a:xfrm flipH="1">
            <a:off x="1828800" y="2514600"/>
            <a:ext cx="6324600" cy="0"/>
          </a:xfrm>
          <a:prstGeom prst="line">
            <a:avLst/>
          </a:prstGeom>
          <a:noFill/>
          <a:ln w="28575">
            <a:solidFill>
              <a:schemeClr val="accent2"/>
            </a:solidFill>
            <a:round/>
            <a:headEnd/>
            <a:tailEnd/>
          </a:ln>
        </p:spPr>
        <p:txBody>
          <a:bodyPr/>
          <a:lstStyle/>
          <a:p>
            <a:endParaRPr lang="en-US"/>
          </a:p>
        </p:txBody>
      </p:sp>
      <p:sp>
        <p:nvSpPr>
          <p:cNvPr id="44039" name="Line 8"/>
          <p:cNvSpPr>
            <a:spLocks noChangeShapeType="1"/>
          </p:cNvSpPr>
          <p:nvPr/>
        </p:nvSpPr>
        <p:spPr bwMode="auto">
          <a:xfrm flipH="1">
            <a:off x="1981200" y="5410200"/>
            <a:ext cx="6324600" cy="0"/>
          </a:xfrm>
          <a:prstGeom prst="line">
            <a:avLst/>
          </a:prstGeom>
          <a:noFill/>
          <a:ln w="28575">
            <a:solidFill>
              <a:schemeClr val="accent2"/>
            </a:solidFill>
            <a:round/>
            <a:headEnd/>
            <a:tailEnd/>
          </a:ln>
        </p:spPr>
        <p:txBody>
          <a:bodyPr/>
          <a:lstStyle/>
          <a:p>
            <a:endParaRPr lang="en-US"/>
          </a:p>
        </p:txBody>
      </p:sp>
      <p:sp>
        <p:nvSpPr>
          <p:cNvPr id="44040" name="Text Box 9"/>
          <p:cNvSpPr txBox="1">
            <a:spLocks noChangeArrowheads="1"/>
          </p:cNvSpPr>
          <p:nvPr/>
        </p:nvSpPr>
        <p:spPr bwMode="auto">
          <a:xfrm>
            <a:off x="441325" y="1941513"/>
            <a:ext cx="5730875" cy="1216025"/>
          </a:xfrm>
          <a:prstGeom prst="rect">
            <a:avLst/>
          </a:prstGeom>
          <a:solidFill>
            <a:srgbClr val="FFFF99"/>
          </a:solidFill>
          <a:ln w="28575">
            <a:solidFill>
              <a:schemeClr val="accent2"/>
            </a:solidFill>
            <a:miter lim="800000"/>
            <a:headEnd/>
            <a:tailEnd/>
          </a:ln>
        </p:spPr>
        <p:txBody>
          <a:bodyPr>
            <a:spAutoFit/>
          </a:bodyPr>
          <a:lstStyle/>
          <a:p>
            <a:r>
              <a:rPr lang="en-US" sz="2400" b="1">
                <a:solidFill>
                  <a:schemeClr val="accent2"/>
                </a:solidFill>
              </a:rPr>
              <a:t>Equal to 3.1% leakage of all natural gas production, well within our range of 1.7% to 6% for conventional gas</a:t>
            </a:r>
          </a:p>
        </p:txBody>
      </p:sp>
      <p:sp>
        <p:nvSpPr>
          <p:cNvPr id="44041" name="Oval 10"/>
          <p:cNvSpPr>
            <a:spLocks noChangeArrowheads="1"/>
          </p:cNvSpPr>
          <p:nvPr/>
        </p:nvSpPr>
        <p:spPr bwMode="auto">
          <a:xfrm>
            <a:off x="7162800" y="4114800"/>
            <a:ext cx="914400" cy="914400"/>
          </a:xfrm>
          <a:prstGeom prst="ellipse">
            <a:avLst/>
          </a:prstGeom>
          <a:noFill/>
          <a:ln w="38100">
            <a:solidFill>
              <a:schemeClr val="accent2"/>
            </a:solidFill>
            <a:round/>
            <a:headEnd/>
            <a:tailEnd/>
          </a:ln>
        </p:spPr>
        <p:txBody>
          <a:bodyPr wrap="none" anchor="ctr"/>
          <a:lstStyle/>
          <a:p>
            <a:endParaRPr lang="en-US"/>
          </a:p>
        </p:txBody>
      </p:sp>
      <p:sp>
        <p:nvSpPr>
          <p:cNvPr id="44042" name="Line 11"/>
          <p:cNvSpPr>
            <a:spLocks noChangeShapeType="1"/>
          </p:cNvSpPr>
          <p:nvPr/>
        </p:nvSpPr>
        <p:spPr bwMode="auto">
          <a:xfrm>
            <a:off x="5334000" y="3200400"/>
            <a:ext cx="1752600" cy="1143000"/>
          </a:xfrm>
          <a:prstGeom prst="line">
            <a:avLst/>
          </a:prstGeom>
          <a:noFill/>
          <a:ln w="76200">
            <a:solidFill>
              <a:schemeClr val="accent2"/>
            </a:solidFill>
            <a:round/>
            <a:headEnd/>
            <a:tailEnd type="triangle" w="med" len="med"/>
          </a:ln>
        </p:spPr>
        <p:txBody>
          <a:bodyPr/>
          <a:lstStyle/>
          <a:p>
            <a:endParaRPr lang="en-US"/>
          </a:p>
        </p:txBody>
      </p:sp>
      <p:sp>
        <p:nvSpPr>
          <p:cNvPr id="44043" name="Rectangle 13"/>
          <p:cNvSpPr>
            <a:spLocks noGrp="1" noChangeArrowheads="1"/>
          </p:cNvSpPr>
          <p:nvPr>
            <p:ph type="title"/>
          </p:nvPr>
        </p:nvSpPr>
        <p:spPr>
          <a:noFill/>
        </p:spPr>
        <p:txBody>
          <a:bodyPr/>
          <a:lstStyle/>
          <a:p>
            <a:r>
              <a:rPr lang="en-US" sz="2800" b="1" smtClean="0">
                <a:solidFill>
                  <a:schemeClr val="accent2"/>
                </a:solidFill>
                <a:latin typeface="Calibri" pitchFamily="34" charset="0"/>
              </a:rPr>
              <a:t>U.S. Greenhouse gas inventory</a:t>
            </a:r>
            <a:r>
              <a:rPr lang="en-US" sz="2400" b="1" smtClean="0">
                <a:solidFill>
                  <a:schemeClr val="accent2"/>
                </a:solidFill>
                <a:latin typeface="Calibri" pitchFamily="34" charset="0"/>
              </a:rPr>
              <a:t> </a:t>
            </a:r>
            <a:br>
              <a:rPr lang="en-US" sz="2400" b="1" smtClean="0">
                <a:solidFill>
                  <a:schemeClr val="accent2"/>
                </a:solidFill>
                <a:latin typeface="Calibri" pitchFamily="34" charset="0"/>
              </a:rPr>
            </a:br>
            <a:r>
              <a:rPr lang="en-US" sz="2400" b="1" smtClean="0">
                <a:solidFill>
                  <a:schemeClr val="accent2"/>
                </a:solidFill>
                <a:latin typeface="Calibri" pitchFamily="34" charset="0"/>
              </a:rPr>
              <a:t>(Tg CO2 equivalents per year, 2008 base year)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p:cNvSpPr txBox="1">
            <a:spLocks noChangeArrowheads="1"/>
          </p:cNvSpPr>
          <p:nvPr/>
        </p:nvSpPr>
        <p:spPr bwMode="auto">
          <a:xfrm>
            <a:off x="6172200" y="6400800"/>
            <a:ext cx="2757488" cy="304800"/>
          </a:xfrm>
          <a:prstGeom prst="rect">
            <a:avLst/>
          </a:prstGeom>
          <a:noFill/>
          <a:ln w="9525">
            <a:noFill/>
            <a:miter lim="800000"/>
            <a:headEnd/>
            <a:tailEnd/>
          </a:ln>
          <a:effectLst/>
        </p:spPr>
        <p:txBody>
          <a:bodyPr wrap="none">
            <a:spAutoFit/>
          </a:bodyPr>
          <a:lstStyle/>
          <a:p>
            <a:r>
              <a:rPr lang="en-US" sz="1400"/>
              <a:t>Emissions data from EPA (2011)</a:t>
            </a:r>
          </a:p>
        </p:txBody>
      </p:sp>
      <p:sp>
        <p:nvSpPr>
          <p:cNvPr id="71686" name="Text Box 6"/>
          <p:cNvSpPr txBox="1">
            <a:spLocks noChangeArrowheads="1"/>
          </p:cNvSpPr>
          <p:nvPr/>
        </p:nvSpPr>
        <p:spPr bwMode="auto">
          <a:xfrm>
            <a:off x="419100" y="304800"/>
            <a:ext cx="8305800" cy="701675"/>
          </a:xfrm>
          <a:prstGeom prst="rect">
            <a:avLst/>
          </a:prstGeom>
          <a:noFill/>
          <a:ln w="9525">
            <a:noFill/>
            <a:miter lim="800000"/>
            <a:headEnd/>
            <a:tailEnd/>
          </a:ln>
          <a:effectLst/>
        </p:spPr>
        <p:txBody>
          <a:bodyPr>
            <a:spAutoFit/>
          </a:bodyPr>
          <a:lstStyle/>
          <a:p>
            <a:pPr algn="ctr"/>
            <a:r>
              <a:rPr lang="en-US" sz="2000" b="1">
                <a:solidFill>
                  <a:schemeClr val="accent2"/>
                </a:solidFill>
                <a:latin typeface="Calibri" pitchFamily="34" charset="0"/>
              </a:rPr>
              <a:t>Influence of Global Warming Potential (GWP) on U.S. estimation of net emissions of all greenhouse gases and methane emissions</a:t>
            </a:r>
          </a:p>
        </p:txBody>
      </p:sp>
      <p:grpSp>
        <p:nvGrpSpPr>
          <p:cNvPr id="71690" name="Group 10"/>
          <p:cNvGrpSpPr>
            <a:grpSpLocks/>
          </p:cNvGrpSpPr>
          <p:nvPr/>
        </p:nvGrpSpPr>
        <p:grpSpPr bwMode="auto">
          <a:xfrm>
            <a:off x="1257300" y="1295400"/>
            <a:ext cx="6629400" cy="3741738"/>
            <a:chOff x="792" y="816"/>
            <a:chExt cx="4176" cy="2357"/>
          </a:xfrm>
        </p:grpSpPr>
        <p:pic>
          <p:nvPicPr>
            <p:cNvPr id="4" name="Chart 3"/>
            <p:cNvPicPr>
              <a:picLocks noChangeAspect="1" noChangeArrowheads="1"/>
            </p:cNvPicPr>
            <p:nvPr/>
          </p:nvPicPr>
          <p:blipFill>
            <a:blip r:embed="rId2" cstate="print"/>
            <a:srcRect/>
            <a:stretch>
              <a:fillRect/>
            </a:stretch>
          </p:blipFill>
          <p:spPr bwMode="auto">
            <a:xfrm>
              <a:off x="792" y="816"/>
              <a:ext cx="4176" cy="2357"/>
            </a:xfrm>
            <a:prstGeom prst="rect">
              <a:avLst/>
            </a:prstGeom>
            <a:noFill/>
            <a:ln w="28575">
              <a:solidFill>
                <a:schemeClr val="accent2"/>
              </a:solidFill>
              <a:miter lim="800000"/>
              <a:headEnd/>
              <a:tailEnd/>
            </a:ln>
          </p:spPr>
        </p:pic>
        <p:sp>
          <p:nvSpPr>
            <p:cNvPr id="71687" name="Rectangle 7"/>
            <p:cNvSpPr>
              <a:spLocks noChangeArrowheads="1"/>
            </p:cNvSpPr>
            <p:nvPr/>
          </p:nvSpPr>
          <p:spPr bwMode="auto">
            <a:xfrm>
              <a:off x="2352" y="864"/>
              <a:ext cx="1584" cy="192"/>
            </a:xfrm>
            <a:prstGeom prst="rect">
              <a:avLst/>
            </a:prstGeom>
            <a:solidFill>
              <a:schemeClr val="bg1"/>
            </a:solidFill>
            <a:ln w="9525">
              <a:noFill/>
              <a:miter lim="800000"/>
              <a:headEnd/>
              <a:tailEnd/>
            </a:ln>
            <a:effectLst/>
          </p:spPr>
          <p:txBody>
            <a:bodyPr wrap="none" anchor="ctr"/>
            <a:lstStyle/>
            <a:p>
              <a:endParaRPr lang="en-US"/>
            </a:p>
          </p:txBody>
        </p:sp>
        <p:sp>
          <p:nvSpPr>
            <p:cNvPr id="71688" name="Text Box 8"/>
            <p:cNvSpPr txBox="1">
              <a:spLocks noChangeArrowheads="1"/>
            </p:cNvSpPr>
            <p:nvPr/>
          </p:nvSpPr>
          <p:spPr bwMode="auto">
            <a:xfrm>
              <a:off x="2162" y="2880"/>
              <a:ext cx="1436" cy="212"/>
            </a:xfrm>
            <a:prstGeom prst="rect">
              <a:avLst/>
            </a:prstGeom>
            <a:solidFill>
              <a:schemeClr val="bg1"/>
            </a:solidFill>
            <a:ln w="9525">
              <a:noFill/>
              <a:miter lim="800000"/>
              <a:headEnd/>
              <a:tailEnd/>
            </a:ln>
            <a:effectLst/>
          </p:spPr>
          <p:txBody>
            <a:bodyPr wrap="none">
              <a:spAutoFit/>
            </a:bodyPr>
            <a:lstStyle/>
            <a:p>
              <a:r>
                <a:rPr lang="en-US" sz="1600">
                  <a:latin typeface="Calibri" pitchFamily="34" charset="0"/>
                </a:rPr>
                <a:t>Global warming potential</a:t>
              </a:r>
            </a:p>
          </p:txBody>
        </p:sp>
        <p:sp>
          <p:nvSpPr>
            <p:cNvPr id="71689" name="Rectangle 9"/>
            <p:cNvSpPr>
              <a:spLocks noChangeArrowheads="1"/>
            </p:cNvSpPr>
            <p:nvPr/>
          </p:nvSpPr>
          <p:spPr bwMode="auto">
            <a:xfrm>
              <a:off x="3456" y="1728"/>
              <a:ext cx="720" cy="240"/>
            </a:xfrm>
            <a:prstGeom prst="rect">
              <a:avLst/>
            </a:prstGeom>
            <a:solidFill>
              <a:schemeClr val="bg1"/>
            </a:solidFill>
            <a:ln w="9525">
              <a:noFill/>
              <a:miter lim="800000"/>
              <a:headEnd/>
              <a:tailEnd/>
            </a:ln>
            <a:effectLst/>
          </p:spPr>
          <p:txBody>
            <a:bodyPr wrap="none" anchor="ctr"/>
            <a:lstStyle/>
            <a:p>
              <a:endParaRPr lang="en-US"/>
            </a:p>
          </p:txBody>
        </p:sp>
      </p:grpSp>
      <p:sp>
        <p:nvSpPr>
          <p:cNvPr id="71691" name="Text Box 11"/>
          <p:cNvSpPr txBox="1">
            <a:spLocks noChangeArrowheads="1"/>
          </p:cNvSpPr>
          <p:nvPr/>
        </p:nvSpPr>
        <p:spPr bwMode="auto">
          <a:xfrm>
            <a:off x="4937125" y="1387475"/>
            <a:ext cx="1609725" cy="304800"/>
          </a:xfrm>
          <a:prstGeom prst="rect">
            <a:avLst/>
          </a:prstGeom>
          <a:noFill/>
          <a:ln w="9525">
            <a:noFill/>
            <a:miter lim="800000"/>
            <a:headEnd/>
            <a:tailEnd/>
          </a:ln>
          <a:effectLst/>
        </p:spPr>
        <p:txBody>
          <a:bodyPr wrap="none">
            <a:spAutoFit/>
          </a:bodyPr>
          <a:lstStyle/>
          <a:p>
            <a:r>
              <a:rPr lang="en-US" sz="1400" b="1">
                <a:solidFill>
                  <a:schemeClr val="accent2"/>
                </a:solidFill>
                <a:latin typeface="Calibri" pitchFamily="34" charset="0"/>
              </a:rPr>
              <a:t>Net total emissions</a:t>
            </a:r>
          </a:p>
        </p:txBody>
      </p:sp>
      <p:sp>
        <p:nvSpPr>
          <p:cNvPr id="71692" name="Line 12"/>
          <p:cNvSpPr>
            <a:spLocks noChangeShapeType="1"/>
          </p:cNvSpPr>
          <p:nvPr/>
        </p:nvSpPr>
        <p:spPr bwMode="auto">
          <a:xfrm flipH="1">
            <a:off x="5867400" y="1676400"/>
            <a:ext cx="76200" cy="609600"/>
          </a:xfrm>
          <a:prstGeom prst="line">
            <a:avLst/>
          </a:prstGeom>
          <a:noFill/>
          <a:ln w="28575">
            <a:solidFill>
              <a:schemeClr val="accent2"/>
            </a:solidFill>
            <a:round/>
            <a:headEnd/>
            <a:tailEnd type="triangle" w="med" len="med"/>
          </a:ln>
          <a:effectLst/>
        </p:spPr>
        <p:txBody>
          <a:bodyPr/>
          <a:lstStyle/>
          <a:p>
            <a:endParaRPr lang="en-US"/>
          </a:p>
        </p:txBody>
      </p:sp>
      <p:sp>
        <p:nvSpPr>
          <p:cNvPr id="71693" name="Text Box 13"/>
          <p:cNvSpPr txBox="1">
            <a:spLocks noChangeArrowheads="1"/>
          </p:cNvSpPr>
          <p:nvPr/>
        </p:nvSpPr>
        <p:spPr bwMode="auto">
          <a:xfrm>
            <a:off x="6705600" y="2514600"/>
            <a:ext cx="1612900" cy="304800"/>
          </a:xfrm>
          <a:prstGeom prst="rect">
            <a:avLst/>
          </a:prstGeom>
          <a:noFill/>
          <a:ln w="9525">
            <a:noFill/>
            <a:miter lim="800000"/>
            <a:headEnd/>
            <a:tailEnd/>
          </a:ln>
          <a:effectLst/>
        </p:spPr>
        <p:txBody>
          <a:bodyPr wrap="none">
            <a:spAutoFit/>
          </a:bodyPr>
          <a:lstStyle/>
          <a:p>
            <a:r>
              <a:rPr lang="en-US" sz="1400" b="1">
                <a:solidFill>
                  <a:schemeClr val="accent2"/>
                </a:solidFill>
                <a:latin typeface="Calibri" pitchFamily="34" charset="0"/>
              </a:rPr>
              <a:t>methane emissions</a:t>
            </a:r>
          </a:p>
        </p:txBody>
      </p:sp>
      <p:sp>
        <p:nvSpPr>
          <p:cNvPr id="71694" name="Line 14"/>
          <p:cNvSpPr>
            <a:spLocks noChangeShapeType="1"/>
          </p:cNvSpPr>
          <p:nvPr/>
        </p:nvSpPr>
        <p:spPr bwMode="auto">
          <a:xfrm flipH="1">
            <a:off x="6934200" y="2819400"/>
            <a:ext cx="228600" cy="457200"/>
          </a:xfrm>
          <a:prstGeom prst="line">
            <a:avLst/>
          </a:prstGeom>
          <a:noFill/>
          <a:ln w="28575">
            <a:solidFill>
              <a:schemeClr val="accent2"/>
            </a:solidFill>
            <a:round/>
            <a:headEnd/>
            <a:tailEnd type="triangle" w="med" len="med"/>
          </a:ln>
          <a:effectLst/>
        </p:spPr>
        <p:txBody>
          <a:bodyPr/>
          <a:lstStyle/>
          <a:p>
            <a:endParaRPr lang="en-US"/>
          </a:p>
        </p:txBody>
      </p:sp>
      <p:sp>
        <p:nvSpPr>
          <p:cNvPr id="71695" name="Text Box 15"/>
          <p:cNvSpPr txBox="1">
            <a:spLocks noChangeArrowheads="1"/>
          </p:cNvSpPr>
          <p:nvPr/>
        </p:nvSpPr>
        <p:spPr bwMode="auto">
          <a:xfrm>
            <a:off x="593725" y="5478463"/>
            <a:ext cx="2073275" cy="581025"/>
          </a:xfrm>
          <a:prstGeom prst="rect">
            <a:avLst/>
          </a:prstGeom>
          <a:noFill/>
          <a:ln w="9525">
            <a:noFill/>
            <a:miter lim="800000"/>
            <a:headEnd/>
            <a:tailEnd/>
          </a:ln>
          <a:effectLst/>
        </p:spPr>
        <p:txBody>
          <a:bodyPr>
            <a:spAutoFit/>
          </a:bodyPr>
          <a:lstStyle/>
          <a:p>
            <a:pPr algn="ctr"/>
            <a:r>
              <a:rPr lang="en-US" sz="1600" b="1">
                <a:solidFill>
                  <a:schemeClr val="accent2"/>
                </a:solidFill>
                <a:latin typeface="Calibri" pitchFamily="34" charset="0"/>
              </a:rPr>
              <a:t>IPCC (1996), 100-year, used by EPA (2011)</a:t>
            </a:r>
          </a:p>
        </p:txBody>
      </p:sp>
      <p:sp>
        <p:nvSpPr>
          <p:cNvPr id="71696" name="Line 16"/>
          <p:cNvSpPr>
            <a:spLocks noChangeShapeType="1"/>
          </p:cNvSpPr>
          <p:nvPr/>
        </p:nvSpPr>
        <p:spPr bwMode="auto">
          <a:xfrm flipV="1">
            <a:off x="2514600" y="4191000"/>
            <a:ext cx="762000" cy="1371600"/>
          </a:xfrm>
          <a:prstGeom prst="line">
            <a:avLst/>
          </a:prstGeom>
          <a:noFill/>
          <a:ln w="9525">
            <a:solidFill>
              <a:schemeClr val="accent2"/>
            </a:solidFill>
            <a:round/>
            <a:headEnd/>
            <a:tailEnd type="triangle" w="med" len="med"/>
          </a:ln>
          <a:effectLst/>
        </p:spPr>
        <p:txBody>
          <a:bodyPr/>
          <a:lstStyle/>
          <a:p>
            <a:endParaRPr lang="en-US"/>
          </a:p>
        </p:txBody>
      </p:sp>
      <p:sp>
        <p:nvSpPr>
          <p:cNvPr id="71697" name="Text Box 17"/>
          <p:cNvSpPr txBox="1">
            <a:spLocks noChangeArrowheads="1"/>
          </p:cNvSpPr>
          <p:nvPr/>
        </p:nvSpPr>
        <p:spPr bwMode="auto">
          <a:xfrm>
            <a:off x="2667000" y="6019800"/>
            <a:ext cx="1600200" cy="581025"/>
          </a:xfrm>
          <a:prstGeom prst="rect">
            <a:avLst/>
          </a:prstGeom>
          <a:noFill/>
          <a:ln w="9525">
            <a:noFill/>
            <a:miter lim="800000"/>
            <a:headEnd/>
            <a:tailEnd/>
          </a:ln>
          <a:effectLst/>
        </p:spPr>
        <p:txBody>
          <a:bodyPr>
            <a:spAutoFit/>
          </a:bodyPr>
          <a:lstStyle/>
          <a:p>
            <a:pPr algn="ctr"/>
            <a:r>
              <a:rPr lang="en-US" sz="1600" b="1">
                <a:solidFill>
                  <a:schemeClr val="accent2"/>
                </a:solidFill>
                <a:latin typeface="Calibri" pitchFamily="34" charset="0"/>
              </a:rPr>
              <a:t>IPCC (2007), 100-year</a:t>
            </a:r>
          </a:p>
        </p:txBody>
      </p:sp>
      <p:sp>
        <p:nvSpPr>
          <p:cNvPr id="71698" name="Line 18"/>
          <p:cNvSpPr>
            <a:spLocks noChangeShapeType="1"/>
          </p:cNvSpPr>
          <p:nvPr/>
        </p:nvSpPr>
        <p:spPr bwMode="auto">
          <a:xfrm flipV="1">
            <a:off x="3352800" y="4343400"/>
            <a:ext cx="76200" cy="1600200"/>
          </a:xfrm>
          <a:prstGeom prst="line">
            <a:avLst/>
          </a:prstGeom>
          <a:noFill/>
          <a:ln w="9525">
            <a:solidFill>
              <a:schemeClr val="accent2"/>
            </a:solidFill>
            <a:round/>
            <a:headEnd/>
            <a:tailEnd type="triangle" w="med" len="med"/>
          </a:ln>
          <a:effectLst/>
        </p:spPr>
        <p:txBody>
          <a:bodyPr/>
          <a:lstStyle/>
          <a:p>
            <a:endParaRPr lang="en-US"/>
          </a:p>
        </p:txBody>
      </p:sp>
      <p:sp>
        <p:nvSpPr>
          <p:cNvPr id="71699" name="Text Box 19"/>
          <p:cNvSpPr txBox="1">
            <a:spLocks noChangeArrowheads="1"/>
          </p:cNvSpPr>
          <p:nvPr/>
        </p:nvSpPr>
        <p:spPr bwMode="auto">
          <a:xfrm>
            <a:off x="3771900" y="5257800"/>
            <a:ext cx="1600200" cy="581025"/>
          </a:xfrm>
          <a:prstGeom prst="rect">
            <a:avLst/>
          </a:prstGeom>
          <a:noFill/>
          <a:ln w="9525">
            <a:noFill/>
            <a:miter lim="800000"/>
            <a:headEnd/>
            <a:tailEnd/>
          </a:ln>
          <a:effectLst/>
        </p:spPr>
        <p:txBody>
          <a:bodyPr>
            <a:spAutoFit/>
          </a:bodyPr>
          <a:lstStyle/>
          <a:p>
            <a:pPr algn="ctr"/>
            <a:r>
              <a:rPr lang="en-US" sz="1600" b="1">
                <a:solidFill>
                  <a:schemeClr val="accent2"/>
                </a:solidFill>
                <a:latin typeface="Calibri" pitchFamily="34" charset="0"/>
              </a:rPr>
              <a:t>Shindell et al. (2009), 100-year</a:t>
            </a:r>
          </a:p>
        </p:txBody>
      </p:sp>
      <p:sp>
        <p:nvSpPr>
          <p:cNvPr id="71700" name="Line 20"/>
          <p:cNvSpPr>
            <a:spLocks noChangeShapeType="1"/>
          </p:cNvSpPr>
          <p:nvPr/>
        </p:nvSpPr>
        <p:spPr bwMode="auto">
          <a:xfrm flipH="1" flipV="1">
            <a:off x="3810000" y="4267200"/>
            <a:ext cx="304800" cy="990600"/>
          </a:xfrm>
          <a:prstGeom prst="line">
            <a:avLst/>
          </a:prstGeom>
          <a:noFill/>
          <a:ln w="9525">
            <a:solidFill>
              <a:schemeClr val="accent2"/>
            </a:solidFill>
            <a:round/>
            <a:headEnd/>
            <a:tailEnd type="triangle" w="med" len="med"/>
          </a:ln>
          <a:effectLst/>
        </p:spPr>
        <p:txBody>
          <a:bodyPr/>
          <a:lstStyle/>
          <a:p>
            <a:endParaRPr lang="en-US"/>
          </a:p>
        </p:txBody>
      </p:sp>
      <p:sp>
        <p:nvSpPr>
          <p:cNvPr id="71701" name="Text Box 21"/>
          <p:cNvSpPr txBox="1">
            <a:spLocks noChangeArrowheads="1"/>
          </p:cNvSpPr>
          <p:nvPr/>
        </p:nvSpPr>
        <p:spPr bwMode="auto">
          <a:xfrm>
            <a:off x="5410200" y="5638800"/>
            <a:ext cx="1371600" cy="581025"/>
          </a:xfrm>
          <a:prstGeom prst="rect">
            <a:avLst/>
          </a:prstGeom>
          <a:noFill/>
          <a:ln w="9525">
            <a:noFill/>
            <a:miter lim="800000"/>
            <a:headEnd/>
            <a:tailEnd/>
          </a:ln>
          <a:effectLst/>
        </p:spPr>
        <p:txBody>
          <a:bodyPr>
            <a:spAutoFit/>
          </a:bodyPr>
          <a:lstStyle/>
          <a:p>
            <a:pPr algn="ctr"/>
            <a:r>
              <a:rPr lang="en-US" sz="1600" b="1">
                <a:solidFill>
                  <a:schemeClr val="accent2"/>
                </a:solidFill>
                <a:latin typeface="Calibri" pitchFamily="34" charset="0"/>
              </a:rPr>
              <a:t>IPCC (2007), 20-year</a:t>
            </a:r>
          </a:p>
        </p:txBody>
      </p:sp>
      <p:sp>
        <p:nvSpPr>
          <p:cNvPr id="71702" name="Line 22"/>
          <p:cNvSpPr>
            <a:spLocks noChangeShapeType="1"/>
          </p:cNvSpPr>
          <p:nvPr/>
        </p:nvSpPr>
        <p:spPr bwMode="auto">
          <a:xfrm flipH="1" flipV="1">
            <a:off x="5334000" y="4343400"/>
            <a:ext cx="533400" cy="1219200"/>
          </a:xfrm>
          <a:prstGeom prst="line">
            <a:avLst/>
          </a:prstGeom>
          <a:noFill/>
          <a:ln w="9525">
            <a:solidFill>
              <a:schemeClr val="accent2"/>
            </a:solidFill>
            <a:round/>
            <a:headEnd/>
            <a:tailEnd type="triangle" w="med" len="med"/>
          </a:ln>
          <a:effectLst/>
        </p:spPr>
        <p:txBody>
          <a:bodyPr/>
          <a:lstStyle/>
          <a:p>
            <a:endParaRPr lang="en-US"/>
          </a:p>
        </p:txBody>
      </p:sp>
      <p:sp>
        <p:nvSpPr>
          <p:cNvPr id="71703" name="Text Box 23"/>
          <p:cNvSpPr txBox="1">
            <a:spLocks noChangeArrowheads="1"/>
          </p:cNvSpPr>
          <p:nvPr/>
        </p:nvSpPr>
        <p:spPr bwMode="auto">
          <a:xfrm>
            <a:off x="7010400" y="5257800"/>
            <a:ext cx="1600200" cy="581025"/>
          </a:xfrm>
          <a:prstGeom prst="rect">
            <a:avLst/>
          </a:prstGeom>
          <a:noFill/>
          <a:ln w="9525">
            <a:noFill/>
            <a:miter lim="800000"/>
            <a:headEnd/>
            <a:tailEnd/>
          </a:ln>
          <a:effectLst/>
        </p:spPr>
        <p:txBody>
          <a:bodyPr>
            <a:spAutoFit/>
          </a:bodyPr>
          <a:lstStyle/>
          <a:p>
            <a:pPr algn="ctr"/>
            <a:r>
              <a:rPr lang="en-US" sz="1600" b="1">
                <a:solidFill>
                  <a:schemeClr val="accent2"/>
                </a:solidFill>
                <a:latin typeface="Calibri" pitchFamily="34" charset="0"/>
              </a:rPr>
              <a:t>Shindell et al. (2009), 20-year</a:t>
            </a:r>
          </a:p>
        </p:txBody>
      </p:sp>
      <p:sp>
        <p:nvSpPr>
          <p:cNvPr id="71704" name="Line 24"/>
          <p:cNvSpPr>
            <a:spLocks noChangeShapeType="1"/>
          </p:cNvSpPr>
          <p:nvPr/>
        </p:nvSpPr>
        <p:spPr bwMode="auto">
          <a:xfrm flipH="1" flipV="1">
            <a:off x="6705600" y="4343400"/>
            <a:ext cx="609600" cy="914400"/>
          </a:xfrm>
          <a:prstGeom prst="line">
            <a:avLst/>
          </a:prstGeom>
          <a:noFill/>
          <a:ln w="9525">
            <a:solidFill>
              <a:schemeClr val="accent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smtClean="0"/>
          </a:p>
        </p:txBody>
      </p:sp>
      <p:sp>
        <p:nvSpPr>
          <p:cNvPr id="47107" name="Rectangle 3"/>
          <p:cNvSpPr>
            <a:spLocks noGrp="1" noChangeArrowheads="1"/>
          </p:cNvSpPr>
          <p:nvPr>
            <p:ph type="body" idx="1"/>
          </p:nvPr>
        </p:nvSpPr>
        <p:spPr/>
        <p:txBody>
          <a:bodyPr/>
          <a:lstStyle/>
          <a:p>
            <a:pPr>
              <a:buFontTx/>
              <a:buNone/>
            </a:pPr>
            <a:r>
              <a:rPr lang="en-US" sz="2800" b="1" smtClean="0">
                <a:solidFill>
                  <a:schemeClr val="accent2"/>
                </a:solidFill>
                <a:latin typeface="Calibri" pitchFamily="34" charset="0"/>
              </a:rPr>
              <a:t>The greenhouse gas footprint of natural gas will increase as conventional gas is further replaced by shale gas and other unconventional gas….</a:t>
            </a:r>
          </a:p>
          <a:p>
            <a:pPr>
              <a:buFontTx/>
              <a:buNone/>
            </a:pPr>
            <a:endParaRPr lang="en-US" sz="2800" b="1" smtClean="0">
              <a:solidFill>
                <a:schemeClr val="accent2"/>
              </a:solidFill>
              <a:latin typeface="Calibri" pitchFamily="34" charset="0"/>
            </a:endParaRPr>
          </a:p>
          <a:p>
            <a:pPr>
              <a:buFontTx/>
              <a:buNone/>
            </a:pPr>
            <a:r>
              <a:rPr lang="en-US" sz="2800" b="1" smtClean="0">
                <a:solidFill>
                  <a:schemeClr val="accent2"/>
                </a:solidFill>
                <a:latin typeface="Calibri" pitchFamily="34" charset="0"/>
              </a:rPr>
              <a:t>Using DOE (2011) projections for shale gas development and 20-year integrated GWP, the  increased use of shale gas will increase the entire greenhouse gas footprint for the US by up to 9% by 2035 (with no increase in available gas or energy).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685800" y="3733800"/>
            <a:ext cx="1568450" cy="2362200"/>
          </a:xfrm>
          <a:prstGeom prst="rect">
            <a:avLst/>
          </a:prstGeom>
          <a:noFill/>
          <a:ln w="9525">
            <a:solidFill>
              <a:schemeClr val="accent2"/>
            </a:solidFill>
            <a:miter lim="800000"/>
            <a:headEnd/>
            <a:tailEnd/>
          </a:ln>
        </p:spPr>
      </p:pic>
      <p:pic>
        <p:nvPicPr>
          <p:cNvPr id="50179" name="Picture 7"/>
          <p:cNvPicPr>
            <a:picLocks noChangeAspect="1" noChangeArrowheads="1"/>
          </p:cNvPicPr>
          <p:nvPr/>
        </p:nvPicPr>
        <p:blipFill>
          <a:blip r:embed="rId3" cstate="print"/>
          <a:srcRect/>
          <a:stretch>
            <a:fillRect/>
          </a:stretch>
        </p:blipFill>
        <p:spPr bwMode="auto">
          <a:xfrm>
            <a:off x="4876800" y="271463"/>
            <a:ext cx="3992563" cy="6315075"/>
          </a:xfrm>
          <a:prstGeom prst="rect">
            <a:avLst/>
          </a:prstGeom>
          <a:noFill/>
          <a:ln w="9525">
            <a:solidFill>
              <a:schemeClr val="accent2"/>
            </a:solidFill>
            <a:miter lim="800000"/>
            <a:headEnd/>
            <a:tailEnd/>
          </a:ln>
        </p:spPr>
      </p:pic>
      <p:pic>
        <p:nvPicPr>
          <p:cNvPr id="50180" name="Picture 5" descr="cals_2color"/>
          <p:cNvPicPr>
            <a:picLocks noChangeAspect="1" noChangeArrowheads="1"/>
          </p:cNvPicPr>
          <p:nvPr/>
        </p:nvPicPr>
        <p:blipFill>
          <a:blip r:embed="rId4" cstate="print"/>
          <a:srcRect/>
          <a:stretch>
            <a:fillRect/>
          </a:stretch>
        </p:blipFill>
        <p:spPr bwMode="auto">
          <a:xfrm>
            <a:off x="381000" y="304800"/>
            <a:ext cx="3705225" cy="611188"/>
          </a:xfrm>
          <a:prstGeom prst="rect">
            <a:avLst/>
          </a:prstGeom>
          <a:noFill/>
          <a:ln w="9525">
            <a:solidFill>
              <a:schemeClr val="accent2"/>
            </a:solidFill>
            <a:miter lim="800000"/>
            <a:headEnd/>
            <a:tailEnd/>
          </a:ln>
        </p:spPr>
      </p:pic>
      <p:sp>
        <p:nvSpPr>
          <p:cNvPr id="50181" name="Text Box 9"/>
          <p:cNvSpPr txBox="1">
            <a:spLocks noChangeArrowheads="1"/>
          </p:cNvSpPr>
          <p:nvPr/>
        </p:nvSpPr>
        <p:spPr bwMode="auto">
          <a:xfrm>
            <a:off x="212725" y="1511300"/>
            <a:ext cx="4359275" cy="1917700"/>
          </a:xfrm>
          <a:prstGeom prst="rect">
            <a:avLst/>
          </a:prstGeom>
          <a:noFill/>
          <a:ln w="9525">
            <a:noFill/>
            <a:miter lim="800000"/>
            <a:headEnd/>
            <a:tailEnd/>
          </a:ln>
        </p:spPr>
        <p:txBody>
          <a:bodyPr>
            <a:spAutoFit/>
          </a:bodyPr>
          <a:lstStyle/>
          <a:p>
            <a:r>
              <a:rPr lang="en-US" sz="2400" b="1">
                <a:solidFill>
                  <a:schemeClr val="accent2"/>
                </a:solidFill>
                <a:latin typeface="Calibri" pitchFamily="34" charset="0"/>
              </a:rPr>
              <a:t>Funding from Cornell University and from the Park Foundation.</a:t>
            </a:r>
          </a:p>
          <a:p>
            <a:endParaRPr lang="en-US" sz="2400" b="1">
              <a:solidFill>
                <a:schemeClr val="accent2"/>
              </a:solidFill>
              <a:latin typeface="Calibri" pitchFamily="34" charset="0"/>
            </a:endParaRPr>
          </a:p>
          <a:p>
            <a:r>
              <a:rPr lang="en-US" sz="2400" b="1">
                <a:solidFill>
                  <a:schemeClr val="accent2"/>
                </a:solidFill>
                <a:latin typeface="Calibri" pitchFamily="34" charset="0"/>
              </a:rPr>
              <a:t>Thanks to my co-authors, Renee Santoro and Tony Ingraffea.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smtClean="0"/>
          </a:p>
        </p:txBody>
      </p:sp>
      <p:sp>
        <p:nvSpPr>
          <p:cNvPr id="51203"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endParaRPr lang="en-US" smtClean="0"/>
          </a:p>
        </p:txBody>
      </p:sp>
      <p:pic>
        <p:nvPicPr>
          <p:cNvPr id="49155" name="Picture 3"/>
          <p:cNvPicPr>
            <a:picLocks noChangeAspect="1" noChangeArrowheads="1"/>
          </p:cNvPicPr>
          <p:nvPr/>
        </p:nvPicPr>
        <p:blipFill>
          <a:blip r:embed="rId2" cstate="print"/>
          <a:srcRect/>
          <a:stretch>
            <a:fillRect/>
          </a:stretch>
        </p:blipFill>
        <p:spPr bwMode="auto">
          <a:xfrm>
            <a:off x="1638300" y="627063"/>
            <a:ext cx="5867400" cy="5602287"/>
          </a:xfrm>
          <a:prstGeom prst="rect">
            <a:avLst/>
          </a:prstGeom>
          <a:noFill/>
          <a:ln w="9525">
            <a:solidFill>
              <a:schemeClr val="accent2"/>
            </a:solidFill>
            <a:miter lim="800000"/>
            <a:headEnd/>
            <a:tailEnd/>
          </a:ln>
        </p:spPr>
      </p:pic>
      <p:sp>
        <p:nvSpPr>
          <p:cNvPr id="49156" name="Text Box 4"/>
          <p:cNvSpPr txBox="1">
            <a:spLocks noChangeArrowheads="1"/>
          </p:cNvSpPr>
          <p:nvPr/>
        </p:nvSpPr>
        <p:spPr bwMode="auto">
          <a:xfrm>
            <a:off x="4419600" y="6324600"/>
            <a:ext cx="3117850" cy="366713"/>
          </a:xfrm>
          <a:prstGeom prst="rect">
            <a:avLst/>
          </a:prstGeom>
          <a:noFill/>
          <a:ln w="9525">
            <a:noFill/>
            <a:miter lim="800000"/>
            <a:headEnd/>
            <a:tailEnd/>
          </a:ln>
        </p:spPr>
        <p:txBody>
          <a:bodyPr wrap="none">
            <a:spAutoFit/>
          </a:bodyPr>
          <a:lstStyle/>
          <a:p>
            <a:r>
              <a:rPr lang="en-US"/>
              <a:t>Jacobson and Delucchi 2009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457200" y="381000"/>
            <a:ext cx="8458200" cy="6096000"/>
          </a:xfrm>
        </p:spPr>
        <p:txBody>
          <a:bodyPr/>
          <a:lstStyle/>
          <a:p>
            <a:pPr algn="l"/>
            <a:r>
              <a:rPr lang="en-US" sz="2000" b="1">
                <a:solidFill>
                  <a:schemeClr val="accent2"/>
                </a:solidFill>
                <a:latin typeface="Times New Roman" pitchFamily="18" charset="0"/>
              </a:rPr>
              <a:t>Hydraulic fracturing has been used to increase flows from 	conventional gas 	formations for decades…..  But relatively small amounts of water 	used (&lt; 300 m</a:t>
            </a:r>
            <a:r>
              <a:rPr lang="en-US" sz="2000" b="1" baseline="30000">
                <a:solidFill>
                  <a:schemeClr val="accent2"/>
                </a:solidFill>
                <a:latin typeface="Times New Roman" pitchFamily="18" charset="0"/>
              </a:rPr>
              <a:t>3</a:t>
            </a:r>
            <a:r>
              <a:rPr lang="en-US" sz="2000" b="1">
                <a:solidFill>
                  <a:schemeClr val="accent2"/>
                </a:solidFill>
                <a:latin typeface="Times New Roman" pitchFamily="18" charset="0"/>
              </a:rPr>
              <a:t>).</a:t>
            </a:r>
            <a:br>
              <a:rPr lang="en-US" sz="2000" b="1">
                <a:solidFill>
                  <a:schemeClr val="accent2"/>
                </a:solidFill>
                <a:latin typeface="Times New Roman" pitchFamily="18" charset="0"/>
              </a:rPr>
            </a:br>
            <a:r>
              <a:rPr lang="en-US" sz="2000" b="1">
                <a:solidFill>
                  <a:schemeClr val="accent2"/>
                </a:solidFill>
                <a:latin typeface="Times New Roman" pitchFamily="18" charset="0"/>
              </a:rPr>
              <a:t/>
            </a:r>
            <a:br>
              <a:rPr lang="en-US" sz="2000" b="1">
                <a:solidFill>
                  <a:schemeClr val="accent2"/>
                </a:solidFill>
                <a:latin typeface="Times New Roman" pitchFamily="18" charset="0"/>
              </a:rPr>
            </a:br>
            <a:r>
              <a:rPr lang="en-US" sz="2000" b="1">
                <a:solidFill>
                  <a:schemeClr val="accent2"/>
                </a:solidFill>
                <a:latin typeface="Times New Roman" pitchFamily="18" charset="0"/>
              </a:rPr>
              <a:t>Hydraulic fracturing for shale gas is new:  past 13 years in Texas, past 3-4 	years in Pennsylvania.</a:t>
            </a:r>
            <a:br>
              <a:rPr lang="en-US" sz="2000" b="1">
                <a:solidFill>
                  <a:schemeClr val="accent2"/>
                </a:solidFill>
                <a:latin typeface="Times New Roman" pitchFamily="18" charset="0"/>
              </a:rPr>
            </a:br>
            <a:r>
              <a:rPr lang="en-US" sz="2000" b="1">
                <a:solidFill>
                  <a:schemeClr val="accent2"/>
                </a:solidFill>
                <a:latin typeface="Times New Roman" pitchFamily="18" charset="0"/>
              </a:rPr>
              <a:t/>
            </a:r>
            <a:br>
              <a:rPr lang="en-US" sz="2000" b="1">
                <a:solidFill>
                  <a:schemeClr val="accent2"/>
                </a:solidFill>
                <a:latin typeface="Times New Roman" pitchFamily="18" charset="0"/>
              </a:rPr>
            </a:br>
            <a:r>
              <a:rPr lang="en-US" sz="2000" b="1">
                <a:solidFill>
                  <a:schemeClr val="accent2"/>
                </a:solidFill>
                <a:latin typeface="Times New Roman" pitchFamily="18" charset="0"/>
              </a:rPr>
              <a:t>For hydraulic fracturing in shales, large volumes of fluid used for each well </a:t>
            </a:r>
            <a:br>
              <a:rPr lang="en-US" sz="2000" b="1">
                <a:solidFill>
                  <a:schemeClr val="accent2"/>
                </a:solidFill>
                <a:latin typeface="Times New Roman" pitchFamily="18" charset="0"/>
              </a:rPr>
            </a:br>
            <a:r>
              <a:rPr lang="en-US" sz="2000" b="1">
                <a:solidFill>
                  <a:schemeClr val="accent2"/>
                </a:solidFill>
                <a:latin typeface="Times New Roman" pitchFamily="18" charset="0"/>
              </a:rPr>
              <a:t>	(60,000 m</a:t>
            </a:r>
            <a:r>
              <a:rPr lang="en-US" sz="2000" b="1" baseline="30000">
                <a:solidFill>
                  <a:schemeClr val="accent2"/>
                </a:solidFill>
                <a:latin typeface="Times New Roman" pitchFamily="18" charset="0"/>
              </a:rPr>
              <a:t>3</a:t>
            </a:r>
            <a:r>
              <a:rPr lang="en-US" sz="2000" b="1">
                <a:solidFill>
                  <a:schemeClr val="accent2"/>
                </a:solidFill>
                <a:latin typeface="Times New Roman" pitchFamily="18" charset="0"/>
              </a:rPr>
              <a:t> and more).</a:t>
            </a:r>
            <a:br>
              <a:rPr lang="en-US" sz="2000" b="1">
                <a:solidFill>
                  <a:schemeClr val="accent2"/>
                </a:solidFill>
                <a:latin typeface="Times New Roman" pitchFamily="18" charset="0"/>
              </a:rPr>
            </a:br>
            <a:r>
              <a:rPr lang="en-US" sz="2000" b="1">
                <a:solidFill>
                  <a:schemeClr val="accent2"/>
                </a:solidFill>
                <a:latin typeface="Times New Roman" pitchFamily="18" charset="0"/>
              </a:rPr>
              <a:t/>
            </a:r>
            <a:br>
              <a:rPr lang="en-US" sz="2000" b="1">
                <a:solidFill>
                  <a:schemeClr val="accent2"/>
                </a:solidFill>
                <a:latin typeface="Times New Roman" pitchFamily="18" charset="0"/>
              </a:rPr>
            </a:br>
            <a:r>
              <a:rPr lang="en-US" sz="2000" b="1">
                <a:solidFill>
                  <a:schemeClr val="accent2"/>
                </a:solidFill>
                <a:latin typeface="Times New Roman" pitchFamily="18" charset="0"/>
              </a:rPr>
              <a:t>Often have 6 to 16 lateral wells per each surface site (so up to 960,000 m</a:t>
            </a:r>
            <a:r>
              <a:rPr lang="en-US" sz="2000" b="1" baseline="30000">
                <a:solidFill>
                  <a:schemeClr val="accent2"/>
                </a:solidFill>
                <a:latin typeface="Times New Roman" pitchFamily="18" charset="0"/>
              </a:rPr>
              <a:t>3</a:t>
            </a:r>
            <a:r>
              <a:rPr lang="en-US" sz="2000" b="1">
                <a:solidFill>
                  <a:schemeClr val="accent2"/>
                </a:solidFill>
                <a:latin typeface="Times New Roman" pitchFamily="18" charset="0"/>
              </a:rPr>
              <a:t> 	of fluid per site).</a:t>
            </a:r>
            <a:br>
              <a:rPr lang="en-US" sz="2000" b="1">
                <a:solidFill>
                  <a:schemeClr val="accent2"/>
                </a:solidFill>
                <a:latin typeface="Times New Roman" pitchFamily="18" charset="0"/>
              </a:rPr>
            </a:br>
            <a:r>
              <a:rPr lang="en-US" sz="2000" b="1">
                <a:solidFill>
                  <a:schemeClr val="accent2"/>
                </a:solidFill>
                <a:latin typeface="Times New Roman" pitchFamily="18" charset="0"/>
              </a:rPr>
              <a:t/>
            </a:r>
            <a:br>
              <a:rPr lang="en-US" sz="2000" b="1">
                <a:solidFill>
                  <a:schemeClr val="accent2"/>
                </a:solidFill>
                <a:latin typeface="Times New Roman" pitchFamily="18" charset="0"/>
              </a:rPr>
            </a:br>
            <a:r>
              <a:rPr lang="en-US" sz="2000" b="1">
                <a:solidFill>
                  <a:schemeClr val="accent2"/>
                </a:solidFill>
                <a:latin typeface="Times New Roman" pitchFamily="18" charset="0"/>
              </a:rPr>
              <a:t>Large volume and long horizontal wells require additives to reduce friction 	of the water (slick water).  Additives also added to prop fractures 	open (“sand,” plastics), perforate 	well casing, prevent bacterial 	growth, and other purposes.</a:t>
            </a:r>
            <a:br>
              <a:rPr lang="en-US" sz="2000" b="1">
                <a:solidFill>
                  <a:schemeClr val="accent2"/>
                </a:solidFill>
                <a:latin typeface="Times New Roman" pitchFamily="18" charset="0"/>
              </a:rPr>
            </a:br>
            <a:r>
              <a:rPr lang="en-US" sz="2000" b="1">
                <a:solidFill>
                  <a:schemeClr val="accent2"/>
                </a:solidFill>
                <a:latin typeface="Times New Roman" pitchFamily="18" charset="0"/>
              </a:rPr>
              <a:t/>
            </a:r>
            <a:br>
              <a:rPr lang="en-US" sz="2000" b="1">
                <a:solidFill>
                  <a:schemeClr val="accent2"/>
                </a:solidFill>
                <a:latin typeface="Times New Roman" pitchFamily="18" charset="0"/>
              </a:rPr>
            </a:br>
            <a:r>
              <a:rPr lang="en-US" sz="2000" b="1">
                <a:solidFill>
                  <a:schemeClr val="accent2"/>
                </a:solidFill>
                <a:latin typeface="Times New Roman" pitchFamily="18" charset="0"/>
              </a:rPr>
              <a:t>A large volume of hydrofracking fluids comes back to surface in first few 	weeks of drilling.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28600" y="609600"/>
            <a:ext cx="3438525" cy="4572000"/>
          </a:xfrm>
          <a:prstGeom prst="rect">
            <a:avLst/>
          </a:prstGeom>
          <a:noFill/>
          <a:ln w="9525">
            <a:solidFill>
              <a:schemeClr val="accent2"/>
            </a:solidFill>
            <a:miter lim="800000"/>
            <a:headEnd/>
            <a:tailEnd/>
          </a:ln>
        </p:spPr>
      </p:pic>
      <p:sp>
        <p:nvSpPr>
          <p:cNvPr id="52227" name="Rectangle 3"/>
          <p:cNvSpPr>
            <a:spLocks noChangeArrowheads="1"/>
          </p:cNvSpPr>
          <p:nvPr/>
        </p:nvSpPr>
        <p:spPr bwMode="auto">
          <a:xfrm>
            <a:off x="3886200" y="503238"/>
            <a:ext cx="4876800" cy="5859462"/>
          </a:xfrm>
          <a:prstGeom prst="rect">
            <a:avLst/>
          </a:prstGeom>
          <a:noFill/>
          <a:ln w="9525">
            <a:noFill/>
            <a:miter lim="800000"/>
            <a:headEnd/>
            <a:tailEnd/>
          </a:ln>
        </p:spPr>
        <p:txBody>
          <a:bodyPr anchor="ctr">
            <a:spAutoFit/>
          </a:bodyPr>
          <a:lstStyle/>
          <a:p>
            <a:r>
              <a:rPr lang="en-US">
                <a:solidFill>
                  <a:schemeClr val="accent2"/>
                </a:solidFill>
                <a:latin typeface="Times New Roman" pitchFamily="18" charset="0"/>
              </a:rPr>
              <a:t>“The acceleration of greenhouse gas (GHG) emissions from human activity is increasingly leading to harmful climate change and ocean acidification.  Societies must act urgently to reduce these emissions to protect the life-sustaining biophysical systems of the Earth.”</a:t>
            </a:r>
          </a:p>
          <a:p>
            <a:endParaRPr lang="en-US">
              <a:solidFill>
                <a:schemeClr val="accent2"/>
              </a:solidFill>
              <a:latin typeface="Times New Roman" pitchFamily="18" charset="0"/>
            </a:endParaRPr>
          </a:p>
          <a:p>
            <a:r>
              <a:rPr lang="en-US">
                <a:solidFill>
                  <a:schemeClr val="accent2"/>
                </a:solidFill>
                <a:latin typeface="Times New Roman" pitchFamily="18" charset="0"/>
              </a:rPr>
              <a:t>“……the necessary transitions will require nothing short of a new industrial revolution.”</a:t>
            </a:r>
          </a:p>
          <a:p>
            <a:endParaRPr lang="en-US" b="1">
              <a:solidFill>
                <a:schemeClr val="accent2"/>
              </a:solidFill>
              <a:latin typeface="Times New Roman" pitchFamily="18" charset="0"/>
            </a:endParaRPr>
          </a:p>
          <a:p>
            <a:r>
              <a:rPr lang="en-US" b="1">
                <a:solidFill>
                  <a:schemeClr val="accent2"/>
                </a:solidFill>
                <a:latin typeface="Times New Roman" pitchFamily="18" charset="0"/>
              </a:rPr>
              <a:t>“……..</a:t>
            </a:r>
            <a:r>
              <a:rPr lang="en-US" b="1" u="sng">
                <a:solidFill>
                  <a:schemeClr val="accent2"/>
                </a:solidFill>
                <a:latin typeface="Times New Roman" pitchFamily="18" charset="0"/>
              </a:rPr>
              <a:t>some energy bridges</a:t>
            </a:r>
            <a:r>
              <a:rPr lang="en-US" b="1">
                <a:solidFill>
                  <a:schemeClr val="accent2"/>
                </a:solidFill>
                <a:latin typeface="Times New Roman" pitchFamily="18" charset="0"/>
              </a:rPr>
              <a:t> </a:t>
            </a:r>
            <a:r>
              <a:rPr lang="en-US">
                <a:solidFill>
                  <a:schemeClr val="accent2"/>
                </a:solidFill>
                <a:latin typeface="Times New Roman" pitchFamily="18" charset="0"/>
              </a:rPr>
              <a:t>that are currently encouraged in the transition away from GHG-emitting fossil energy systems have received inadequate scientific analysis before implementation, and these</a:t>
            </a:r>
            <a:r>
              <a:rPr lang="en-US" b="1">
                <a:solidFill>
                  <a:schemeClr val="accent2"/>
                </a:solidFill>
                <a:latin typeface="Times New Roman" pitchFamily="18" charset="0"/>
              </a:rPr>
              <a:t> </a:t>
            </a:r>
            <a:r>
              <a:rPr lang="en-US" b="1" u="sng">
                <a:solidFill>
                  <a:schemeClr val="accent2"/>
                </a:solidFill>
                <a:latin typeface="Times New Roman" pitchFamily="18" charset="0"/>
              </a:rPr>
              <a:t>may have greater GHG emissions and environmental costs than often appreciated.”</a:t>
            </a:r>
            <a:r>
              <a:rPr lang="en-US" b="1">
                <a:solidFill>
                  <a:schemeClr val="accent2"/>
                </a:solidFill>
                <a:latin typeface="Times New Roman" pitchFamily="18" charset="0"/>
              </a:rPr>
              <a:t> </a:t>
            </a:r>
          </a:p>
          <a:p>
            <a:endParaRPr lang="en-US" b="1">
              <a:solidFill>
                <a:schemeClr val="accent2"/>
              </a:solidFill>
              <a:latin typeface="Times New Roman" pitchFamily="18" charset="0"/>
            </a:endParaRPr>
          </a:p>
          <a:p>
            <a:r>
              <a:rPr lang="en-US">
                <a:solidFill>
                  <a:schemeClr val="accent2"/>
                </a:solidFill>
                <a:latin typeface="Times New Roman" pitchFamily="18" charset="0"/>
              </a:rPr>
              <a:t>“…. …</a:t>
            </a:r>
            <a:r>
              <a:rPr lang="en-US" b="1" u="sng">
                <a:solidFill>
                  <a:schemeClr val="accent2"/>
                </a:solidFill>
                <a:latin typeface="Times New Roman" pitchFamily="18" charset="0"/>
              </a:rPr>
              <a:t>the development of methane from shale formations is another example where policy has preceeded adequate scientific study.”</a:t>
            </a:r>
            <a:r>
              <a:rPr lang="en-US">
                <a:latin typeface="Times New Roman" pitchFamily="18"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009650" y="1066800"/>
            <a:ext cx="7124700" cy="5173663"/>
          </a:xfrm>
          <a:prstGeom prst="rect">
            <a:avLst/>
          </a:prstGeom>
          <a:noFill/>
          <a:ln w="9525">
            <a:solidFill>
              <a:schemeClr val="accent2"/>
            </a:solidFill>
            <a:miter lim="800000"/>
            <a:headEnd/>
            <a:tailEnd/>
          </a:ln>
        </p:spPr>
      </p:pic>
      <p:sp>
        <p:nvSpPr>
          <p:cNvPr id="53251" name="Text Box 3"/>
          <p:cNvSpPr txBox="1">
            <a:spLocks noChangeArrowheads="1"/>
          </p:cNvSpPr>
          <p:nvPr/>
        </p:nvSpPr>
        <p:spPr bwMode="auto">
          <a:xfrm>
            <a:off x="4800600" y="6248400"/>
            <a:ext cx="3733800" cy="396875"/>
          </a:xfrm>
          <a:prstGeom prst="rect">
            <a:avLst/>
          </a:prstGeom>
          <a:noFill/>
          <a:ln w="9525">
            <a:noFill/>
            <a:miter lim="800000"/>
            <a:headEnd/>
            <a:tailEnd/>
          </a:ln>
        </p:spPr>
        <p:txBody>
          <a:bodyPr wrap="none">
            <a:spAutoFit/>
          </a:bodyPr>
          <a:lstStyle/>
          <a:p>
            <a:r>
              <a:rPr lang="en-US" sz="2000" b="1">
                <a:solidFill>
                  <a:schemeClr val="accent2"/>
                </a:solidFill>
                <a:latin typeface="Calibri" pitchFamily="34" charset="0"/>
              </a:rPr>
              <a:t>U.S. Department of Energy (2011)</a:t>
            </a:r>
          </a:p>
        </p:txBody>
      </p:sp>
      <p:sp>
        <p:nvSpPr>
          <p:cNvPr id="53252" name="Text Box 4"/>
          <p:cNvSpPr txBox="1">
            <a:spLocks noChangeArrowheads="1"/>
          </p:cNvSpPr>
          <p:nvPr/>
        </p:nvSpPr>
        <p:spPr bwMode="auto">
          <a:xfrm>
            <a:off x="252413" y="304800"/>
            <a:ext cx="8639175" cy="457200"/>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Only 30% of natural gas in the U.S. is used to generate electricity….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7010400" y="6248400"/>
            <a:ext cx="1758950" cy="366713"/>
          </a:xfrm>
          <a:prstGeom prst="rect">
            <a:avLst/>
          </a:prstGeom>
          <a:noFill/>
          <a:ln w="9525">
            <a:noFill/>
            <a:miter lim="800000"/>
            <a:headEnd/>
            <a:tailEnd/>
          </a:ln>
        </p:spPr>
        <p:txBody>
          <a:bodyPr wrap="none">
            <a:spAutoFit/>
          </a:bodyPr>
          <a:lstStyle/>
          <a:p>
            <a:r>
              <a:rPr lang="en-US"/>
              <a:t>Hughes (2011) </a:t>
            </a:r>
          </a:p>
        </p:txBody>
      </p:sp>
      <p:pic>
        <p:nvPicPr>
          <p:cNvPr id="54275" name="Picture 3"/>
          <p:cNvPicPr>
            <a:picLocks noChangeAspect="1" noChangeArrowheads="1"/>
          </p:cNvPicPr>
          <p:nvPr/>
        </p:nvPicPr>
        <p:blipFill>
          <a:blip r:embed="rId2" cstate="print"/>
          <a:srcRect/>
          <a:stretch>
            <a:fillRect/>
          </a:stretch>
        </p:blipFill>
        <p:spPr bwMode="auto">
          <a:xfrm>
            <a:off x="1333500" y="638175"/>
            <a:ext cx="6477000" cy="55816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010400" y="6248400"/>
            <a:ext cx="1758950" cy="366713"/>
          </a:xfrm>
          <a:prstGeom prst="rect">
            <a:avLst/>
          </a:prstGeom>
          <a:noFill/>
          <a:ln w="9525">
            <a:noFill/>
            <a:miter lim="800000"/>
            <a:headEnd/>
            <a:tailEnd/>
          </a:ln>
        </p:spPr>
        <p:txBody>
          <a:bodyPr wrap="none">
            <a:spAutoFit/>
          </a:bodyPr>
          <a:lstStyle/>
          <a:p>
            <a:r>
              <a:rPr lang="en-US"/>
              <a:t>Hughes (2011) </a:t>
            </a:r>
          </a:p>
        </p:txBody>
      </p:sp>
      <p:pic>
        <p:nvPicPr>
          <p:cNvPr id="55299" name="Picture 3"/>
          <p:cNvPicPr>
            <a:picLocks noChangeAspect="1" noChangeArrowheads="1"/>
          </p:cNvPicPr>
          <p:nvPr/>
        </p:nvPicPr>
        <p:blipFill>
          <a:blip r:embed="rId2" cstate="print"/>
          <a:srcRect/>
          <a:stretch>
            <a:fillRect/>
          </a:stretch>
        </p:blipFill>
        <p:spPr bwMode="auto">
          <a:xfrm>
            <a:off x="1371600" y="501650"/>
            <a:ext cx="6096000" cy="5576888"/>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010400" y="6248400"/>
            <a:ext cx="1758950" cy="366713"/>
          </a:xfrm>
          <a:prstGeom prst="rect">
            <a:avLst/>
          </a:prstGeom>
          <a:noFill/>
          <a:ln w="9525">
            <a:noFill/>
            <a:miter lim="800000"/>
            <a:headEnd/>
            <a:tailEnd/>
          </a:ln>
        </p:spPr>
        <p:txBody>
          <a:bodyPr wrap="none">
            <a:spAutoFit/>
          </a:bodyPr>
          <a:lstStyle/>
          <a:p>
            <a:r>
              <a:rPr lang="en-US"/>
              <a:t>Hughes (2011) </a:t>
            </a:r>
          </a:p>
        </p:txBody>
      </p:sp>
      <p:pic>
        <p:nvPicPr>
          <p:cNvPr id="56323" name="Picture 3"/>
          <p:cNvPicPr>
            <a:picLocks noChangeAspect="1" noChangeArrowheads="1"/>
          </p:cNvPicPr>
          <p:nvPr/>
        </p:nvPicPr>
        <p:blipFill>
          <a:blip r:embed="rId2" cstate="print"/>
          <a:srcRect/>
          <a:stretch>
            <a:fillRect/>
          </a:stretch>
        </p:blipFill>
        <p:spPr bwMode="auto">
          <a:xfrm>
            <a:off x="1828800" y="906463"/>
            <a:ext cx="5486400" cy="5045075"/>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cstate="print"/>
          <a:srcRect/>
          <a:stretch>
            <a:fillRect/>
          </a:stretch>
        </p:blipFill>
        <p:spPr bwMode="auto">
          <a:xfrm>
            <a:off x="1052513" y="457200"/>
            <a:ext cx="7038975" cy="5286375"/>
          </a:xfrm>
          <a:prstGeom prst="rect">
            <a:avLst/>
          </a:prstGeom>
          <a:noFill/>
          <a:ln w="9525">
            <a:noFill/>
            <a:miter lim="800000"/>
            <a:headEnd/>
            <a:tailEnd/>
          </a:ln>
        </p:spPr>
      </p:pic>
      <p:sp>
        <p:nvSpPr>
          <p:cNvPr id="57347" name="Text Box 5"/>
          <p:cNvSpPr txBox="1">
            <a:spLocks noChangeArrowheads="1"/>
          </p:cNvSpPr>
          <p:nvPr/>
        </p:nvSpPr>
        <p:spPr bwMode="auto">
          <a:xfrm>
            <a:off x="4191000" y="6172200"/>
            <a:ext cx="4519613" cy="304800"/>
          </a:xfrm>
          <a:prstGeom prst="rect">
            <a:avLst/>
          </a:prstGeom>
          <a:noFill/>
          <a:ln w="9525">
            <a:noFill/>
            <a:miter lim="800000"/>
            <a:headEnd/>
            <a:tailEnd/>
          </a:ln>
        </p:spPr>
        <p:txBody>
          <a:bodyPr wrap="none">
            <a:spAutoFit/>
          </a:bodyPr>
          <a:lstStyle/>
          <a:p>
            <a:r>
              <a:rPr lang="en-US" sz="1400"/>
              <a:t>Eben Thoma, March 2010, EPA workshop presentation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7200"/>
            <a:ext cx="8229600" cy="1143000"/>
          </a:xfrm>
        </p:spPr>
        <p:txBody>
          <a:bodyPr/>
          <a:lstStyle/>
          <a:p>
            <a:pPr algn="l" eaLnBrk="1" hangingPunct="1"/>
            <a:r>
              <a:rPr lang="en-US" sz="2400" b="1" smtClean="0">
                <a:solidFill>
                  <a:schemeClr val="accent2"/>
                </a:solidFill>
                <a:latin typeface="Calibri" pitchFamily="34" charset="0"/>
              </a:rPr>
              <a:t>I am not advocating for more coal or oil, but rather to recognize full environmental costs of all fossil fuels, and to move to a truly green, renewable future as quickly as possible.</a:t>
            </a:r>
          </a:p>
        </p:txBody>
      </p:sp>
      <p:pic>
        <p:nvPicPr>
          <p:cNvPr id="48131" name="Picture 3"/>
          <p:cNvPicPr>
            <a:picLocks noChangeAspect="1" noChangeArrowheads="1"/>
          </p:cNvPicPr>
          <p:nvPr/>
        </p:nvPicPr>
        <p:blipFill>
          <a:blip r:embed="rId2" cstate="print"/>
          <a:srcRect/>
          <a:stretch>
            <a:fillRect/>
          </a:stretch>
        </p:blipFill>
        <p:spPr bwMode="auto">
          <a:xfrm>
            <a:off x="609600" y="1885950"/>
            <a:ext cx="3276600" cy="2457450"/>
          </a:xfrm>
          <a:prstGeom prst="rect">
            <a:avLst/>
          </a:prstGeom>
          <a:noFill/>
          <a:ln w="9525">
            <a:noFill/>
            <a:miter lim="800000"/>
            <a:headEnd/>
            <a:tailEnd/>
          </a:ln>
        </p:spPr>
      </p:pic>
      <p:pic>
        <p:nvPicPr>
          <p:cNvPr id="48132" name="Picture 4" descr="mds3BB"/>
          <p:cNvPicPr>
            <a:picLocks noChangeAspect="1" noChangeArrowheads="1"/>
          </p:cNvPicPr>
          <p:nvPr/>
        </p:nvPicPr>
        <p:blipFill>
          <a:blip r:embed="rId3" cstate="print"/>
          <a:srcRect/>
          <a:stretch>
            <a:fillRect/>
          </a:stretch>
        </p:blipFill>
        <p:spPr bwMode="auto">
          <a:xfrm>
            <a:off x="4800600" y="3962400"/>
            <a:ext cx="3886200" cy="2590800"/>
          </a:xfrm>
          <a:prstGeom prst="rect">
            <a:avLst/>
          </a:prstGeom>
          <a:noFill/>
          <a:ln w="9525">
            <a:noFill/>
            <a:miter lim="800000"/>
            <a:headEnd/>
            <a:tailEnd/>
          </a:ln>
        </p:spPr>
      </p:pic>
      <p:pic>
        <p:nvPicPr>
          <p:cNvPr id="48133" name="Picture 5"/>
          <p:cNvPicPr>
            <a:picLocks noChangeArrowheads="1"/>
          </p:cNvPicPr>
          <p:nvPr/>
        </p:nvPicPr>
        <p:blipFill>
          <a:blip r:embed="rId4" cstate="print"/>
          <a:srcRect/>
          <a:stretch>
            <a:fillRect/>
          </a:stretch>
        </p:blipFill>
        <p:spPr bwMode="auto">
          <a:xfrm>
            <a:off x="5791200" y="1905000"/>
            <a:ext cx="2774950" cy="1828800"/>
          </a:xfrm>
          <a:prstGeom prst="rect">
            <a:avLst/>
          </a:prstGeom>
          <a:noFill/>
          <a:ln w="9525">
            <a:noFill/>
            <a:miter lim="800000"/>
            <a:headEnd/>
            <a:tailEnd/>
          </a:ln>
        </p:spPr>
      </p:pic>
      <p:pic>
        <p:nvPicPr>
          <p:cNvPr id="48134" name="Picture 6"/>
          <p:cNvPicPr>
            <a:picLocks noChangeAspect="1" noChangeArrowheads="1"/>
          </p:cNvPicPr>
          <p:nvPr/>
        </p:nvPicPr>
        <p:blipFill>
          <a:blip r:embed="rId5" cstate="print"/>
          <a:srcRect/>
          <a:stretch>
            <a:fillRect/>
          </a:stretch>
        </p:blipFill>
        <p:spPr bwMode="auto">
          <a:xfrm>
            <a:off x="609600" y="4538663"/>
            <a:ext cx="3352800" cy="2090737"/>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1143000" y="898525"/>
            <a:ext cx="6781800" cy="5005388"/>
          </a:xfrm>
          <a:prstGeom prst="rect">
            <a:avLst/>
          </a:prstGeom>
          <a:noFill/>
          <a:ln w="9525">
            <a:solidFill>
              <a:schemeClr val="accent2"/>
            </a:solidFill>
            <a:miter lim="800000"/>
            <a:headEnd/>
            <a:tailEnd/>
          </a:ln>
        </p:spPr>
      </p:pic>
      <p:sp>
        <p:nvSpPr>
          <p:cNvPr id="3075" name="Text Box 5"/>
          <p:cNvSpPr txBox="1">
            <a:spLocks noChangeArrowheads="1"/>
          </p:cNvSpPr>
          <p:nvPr/>
        </p:nvSpPr>
        <p:spPr bwMode="auto">
          <a:xfrm>
            <a:off x="3016250" y="6248400"/>
            <a:ext cx="6127750" cy="366713"/>
          </a:xfrm>
          <a:prstGeom prst="rect">
            <a:avLst/>
          </a:prstGeom>
          <a:noFill/>
          <a:ln w="9525">
            <a:noFill/>
            <a:miter lim="800000"/>
            <a:headEnd/>
            <a:tailEnd/>
          </a:ln>
        </p:spPr>
        <p:txBody>
          <a:bodyPr wrap="none">
            <a:spAutoFit/>
          </a:bodyPr>
          <a:lstStyle/>
          <a:p>
            <a:r>
              <a:rPr lang="en-US"/>
              <a:t>Hughes (2011), based on EIA/DOE annual energy outlook </a:t>
            </a:r>
          </a:p>
        </p:txBody>
      </p:sp>
      <p:sp>
        <p:nvSpPr>
          <p:cNvPr id="3076" name="Text Box 6"/>
          <p:cNvSpPr txBox="1">
            <a:spLocks noChangeArrowheads="1"/>
          </p:cNvSpPr>
          <p:nvPr/>
        </p:nvSpPr>
        <p:spPr bwMode="auto">
          <a:xfrm>
            <a:off x="1103313" y="228600"/>
            <a:ext cx="6935787" cy="457200"/>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Predicted sources of natural gas for the United States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206500" y="1138238"/>
            <a:ext cx="6731000" cy="965200"/>
          </a:xfrm>
          <a:prstGeom prst="rect">
            <a:avLst/>
          </a:prstGeom>
          <a:noFill/>
          <a:ln w="19050">
            <a:solidFill>
              <a:schemeClr val="accent2"/>
            </a:solidFill>
            <a:miter lim="800000"/>
            <a:headEnd/>
            <a:tailEnd/>
          </a:ln>
        </p:spPr>
        <p:txBody>
          <a:bodyPr anchor="ctr">
            <a:spAutoFit/>
          </a:bodyPr>
          <a:lstStyle/>
          <a:p>
            <a:pPr algn="ctr"/>
            <a:r>
              <a:rPr lang="en-US" sz="2800" b="1">
                <a:solidFill>
                  <a:schemeClr val="accent2"/>
                </a:solidFill>
                <a:latin typeface="Calibri" pitchFamily="34" charset="0"/>
              </a:rPr>
              <a:t>“From a CO</a:t>
            </a:r>
            <a:r>
              <a:rPr lang="en-US" sz="2800" b="1" baseline="-25000">
                <a:solidFill>
                  <a:schemeClr val="accent2"/>
                </a:solidFill>
                <a:latin typeface="Calibri" pitchFamily="34" charset="0"/>
              </a:rPr>
              <a:t>2</a:t>
            </a:r>
            <a:r>
              <a:rPr lang="en-US" sz="2800" b="1">
                <a:solidFill>
                  <a:schemeClr val="accent2"/>
                </a:solidFill>
                <a:latin typeface="Calibri" pitchFamily="34" charset="0"/>
              </a:rPr>
              <a:t> emissions standpoint, [shale gas] is 60 percent cleaner than coal” </a:t>
            </a:r>
          </a:p>
        </p:txBody>
      </p:sp>
      <p:sp>
        <p:nvSpPr>
          <p:cNvPr id="4099" name="Text Box 5"/>
          <p:cNvSpPr txBox="1">
            <a:spLocks noChangeArrowheads="1"/>
          </p:cNvSpPr>
          <p:nvPr/>
        </p:nvSpPr>
        <p:spPr bwMode="auto">
          <a:xfrm>
            <a:off x="2895600" y="2651125"/>
            <a:ext cx="4968875" cy="1555750"/>
          </a:xfrm>
          <a:prstGeom prst="rect">
            <a:avLst/>
          </a:prstGeom>
          <a:noFill/>
          <a:ln w="9525">
            <a:noFill/>
            <a:miter lim="800000"/>
            <a:headEnd/>
            <a:tailEnd/>
          </a:ln>
        </p:spPr>
        <p:txBody>
          <a:bodyPr>
            <a:spAutoFit/>
          </a:bodyPr>
          <a:lstStyle/>
          <a:p>
            <a:endParaRPr lang="en-US" sz="2000">
              <a:latin typeface="Calibri" pitchFamily="34" charset="0"/>
            </a:endParaRPr>
          </a:p>
          <a:p>
            <a:r>
              <a:rPr lang="en-US"/>
              <a:t>“60 Minutes” on CBS Television on November 14, 2010 made essentially same statement</a:t>
            </a:r>
          </a:p>
          <a:p>
            <a:endParaRPr lang="en-US" sz="2000">
              <a:latin typeface="Calibri" pitchFamily="34" charset="0"/>
            </a:endParaRPr>
          </a:p>
          <a:p>
            <a:r>
              <a:rPr lang="en-US" sz="2000">
                <a:latin typeface="Calibri" pitchFamily="34" charset="0"/>
              </a:rPr>
              <a:t>Many others….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419600" y="271463"/>
            <a:ext cx="3992563" cy="6315075"/>
          </a:xfrm>
          <a:prstGeom prst="rect">
            <a:avLst/>
          </a:prstGeom>
          <a:noFill/>
          <a:ln w="9525">
            <a:solidFill>
              <a:schemeClr val="accent2"/>
            </a:solidFill>
            <a:miter lim="800000"/>
            <a:headEnd/>
            <a:tailEnd/>
          </a:ln>
        </p:spPr>
      </p:pic>
      <p:pic>
        <p:nvPicPr>
          <p:cNvPr id="5123" name="Picture 2"/>
          <p:cNvPicPr>
            <a:picLocks noChangeAspect="1" noChangeArrowheads="1"/>
          </p:cNvPicPr>
          <p:nvPr/>
        </p:nvPicPr>
        <p:blipFill>
          <a:blip r:embed="rId3" cstate="print"/>
          <a:srcRect/>
          <a:stretch>
            <a:fillRect/>
          </a:stretch>
        </p:blipFill>
        <p:spPr bwMode="auto">
          <a:xfrm>
            <a:off x="685800" y="457200"/>
            <a:ext cx="1568450" cy="2362200"/>
          </a:xfrm>
          <a:prstGeom prst="rect">
            <a:avLst/>
          </a:prstGeom>
          <a:noFill/>
          <a:ln w="9525">
            <a:solidFill>
              <a:schemeClr val="accent2"/>
            </a:solidFill>
            <a:miter lim="800000"/>
            <a:headEnd/>
            <a:tailEnd/>
          </a:ln>
        </p:spPr>
      </p:pic>
      <p:sp>
        <p:nvSpPr>
          <p:cNvPr id="5124" name="Text Box 4"/>
          <p:cNvSpPr txBox="1">
            <a:spLocks noChangeArrowheads="1"/>
          </p:cNvSpPr>
          <p:nvPr/>
        </p:nvSpPr>
        <p:spPr bwMode="auto">
          <a:xfrm>
            <a:off x="304800" y="3962400"/>
            <a:ext cx="6553200" cy="1460500"/>
          </a:xfrm>
          <a:prstGeom prst="rect">
            <a:avLst/>
          </a:prstGeom>
          <a:solidFill>
            <a:srgbClr val="FFFF99"/>
          </a:solidFill>
          <a:ln w="28575">
            <a:solidFill>
              <a:schemeClr val="accent2"/>
            </a:solidFill>
            <a:miter lim="800000"/>
            <a:headEnd/>
            <a:tailEnd/>
          </a:ln>
        </p:spPr>
        <p:txBody>
          <a:bodyPr>
            <a:spAutoFit/>
          </a:bodyPr>
          <a:lstStyle/>
          <a:p>
            <a:pPr algn="ctr"/>
            <a:r>
              <a:rPr lang="en-US" sz="2000" b="1">
                <a:solidFill>
                  <a:schemeClr val="accent2"/>
                </a:solidFill>
                <a:latin typeface="Calibri" pitchFamily="34" charset="0"/>
              </a:rPr>
              <a:t>First comprehensive analysis of greenhouse gas emissions from shale gas (including non-peer-reviewed).</a:t>
            </a:r>
          </a:p>
          <a:p>
            <a:pPr algn="ctr"/>
            <a:r>
              <a:rPr lang="en-US" sz="2400" b="1">
                <a:solidFill>
                  <a:schemeClr val="accent2"/>
                </a:solidFill>
                <a:latin typeface="Calibri" pitchFamily="34" charset="0"/>
              </a:rPr>
              <a:t> </a:t>
            </a:r>
          </a:p>
          <a:p>
            <a:pPr algn="ctr"/>
            <a:r>
              <a:rPr lang="en-US" sz="2400" b="1">
                <a:solidFill>
                  <a:schemeClr val="accent2"/>
                </a:solidFill>
                <a:latin typeface="Calibri" pitchFamily="34" charset="0"/>
              </a:rPr>
              <a:t>Published April 12,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cstate="print"/>
          <a:srcRect/>
          <a:stretch>
            <a:fillRect/>
          </a:stretch>
        </p:blipFill>
        <p:spPr bwMode="auto">
          <a:xfrm>
            <a:off x="676275" y="1600200"/>
            <a:ext cx="7789863" cy="4162425"/>
          </a:xfrm>
          <a:prstGeom prst="rect">
            <a:avLst/>
          </a:prstGeom>
          <a:solidFill>
            <a:schemeClr val="accent1"/>
          </a:solidFill>
          <a:ln w="9525">
            <a:solidFill>
              <a:schemeClr val="accent2"/>
            </a:solidFill>
            <a:miter lim="800000"/>
            <a:headEnd/>
            <a:tailEnd/>
          </a:ln>
        </p:spPr>
      </p:pic>
      <p:sp>
        <p:nvSpPr>
          <p:cNvPr id="6147" name="Text Box 3"/>
          <p:cNvSpPr txBox="1">
            <a:spLocks noChangeArrowheads="1"/>
          </p:cNvSpPr>
          <p:nvPr/>
        </p:nvSpPr>
        <p:spPr bwMode="auto">
          <a:xfrm>
            <a:off x="379413" y="381000"/>
            <a:ext cx="8307387" cy="822325"/>
          </a:xfrm>
          <a:prstGeom prst="rect">
            <a:avLst/>
          </a:prstGeom>
          <a:noFill/>
          <a:ln w="9525">
            <a:noFill/>
            <a:miter lim="800000"/>
            <a:headEnd/>
            <a:tailEnd/>
          </a:ln>
        </p:spPr>
        <p:txBody>
          <a:bodyPr>
            <a:spAutoFit/>
          </a:bodyPr>
          <a:lstStyle/>
          <a:p>
            <a:pPr algn="ctr"/>
            <a:r>
              <a:rPr lang="en-US" sz="2400" b="1">
                <a:solidFill>
                  <a:schemeClr val="accent2"/>
                </a:solidFill>
                <a:latin typeface="Calibri" pitchFamily="34" charset="0"/>
              </a:rPr>
              <a:t>Direct carbon dioxide emissions during combustion of fossil fuels plus indirect carbon dioxide emissions</a:t>
            </a:r>
          </a:p>
        </p:txBody>
      </p:sp>
      <p:sp>
        <p:nvSpPr>
          <p:cNvPr id="6148" name="Text Box 4"/>
          <p:cNvSpPr txBox="1">
            <a:spLocks noChangeArrowheads="1"/>
          </p:cNvSpPr>
          <p:nvPr/>
        </p:nvSpPr>
        <p:spPr bwMode="auto">
          <a:xfrm>
            <a:off x="6461125" y="6284913"/>
            <a:ext cx="2317750" cy="366712"/>
          </a:xfrm>
          <a:prstGeom prst="rect">
            <a:avLst/>
          </a:prstGeom>
          <a:noFill/>
          <a:ln w="9525">
            <a:noFill/>
            <a:miter lim="800000"/>
            <a:headEnd/>
            <a:tailEnd/>
          </a:ln>
        </p:spPr>
        <p:txBody>
          <a:bodyPr wrap="none">
            <a:spAutoFit/>
          </a:bodyPr>
          <a:lstStyle/>
          <a:p>
            <a:r>
              <a:rPr lang="en-US"/>
              <a:t>Howarth et al.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25953</TotalTime>
  <Words>1880</Words>
  <Application>Microsoft Office PowerPoint</Application>
  <PresentationFormat>On-screen Show (4:3)</PresentationFormat>
  <Paragraphs>341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Slide 1</vt:lpstr>
      <vt:lpstr>Slide 2</vt:lpstr>
      <vt:lpstr>Unconventional extraction of gas from shale formations is  new, and is being promoted globally by U.S.  government and industry</vt:lpstr>
      <vt:lpstr>Slide 4</vt:lpstr>
      <vt:lpstr>Hydraulic fracturing has been used to increase flows from  conventional gas  formations for decades…..  But relatively small amounts of water  used (&lt; 300 m3).  Hydraulic fracturing for shale gas is new:  past 13 years in Texas, past 3-4  years in Pennsylvania.  For hydraulic fracturing in shales, large volumes of fluid used for each well   (60,000 m3 and more).  Often have 6 to 16 lateral wells per each surface site (so up to 960,000 m3  of fluid per site).  Large volume and long horizontal wells require additives to reduce friction  of the water (slick water).  Additives also added to prop fractures  open (“sand,” plastics), perforate  well casing, prevent bacterial  growth, and other purposes.  A large volume of hydrofracking fluids comes back to surface in first few  weeks of drilling.</vt:lpstr>
      <vt:lpstr>Slide 6</vt:lpstr>
      <vt:lpstr>Slide 7</vt:lpstr>
      <vt:lpstr>Slide 8</vt:lpstr>
      <vt:lpstr>Slide 9</vt:lpstr>
      <vt:lpstr>Slide 10</vt:lpstr>
      <vt:lpstr>Slide 11</vt:lpstr>
      <vt:lpstr>Slide 12</vt:lpstr>
      <vt:lpstr>Slide 13</vt:lpstr>
      <vt:lpstr>Slide 14</vt:lpstr>
      <vt:lpstr>Slide 15</vt:lpstr>
      <vt:lpstr>Sources of methane leaks (as percentage of life-time total production):   </vt:lpstr>
      <vt:lpstr>Sources of methane leaks (as percentage of life-time total production):   </vt:lpstr>
      <vt:lpstr>Slide 18</vt:lpstr>
      <vt:lpstr>Slide 19</vt:lpstr>
      <vt:lpstr>Slide 20</vt:lpstr>
      <vt:lpstr>Sources of methane leaks (as percentage of life-time total production):   </vt:lpstr>
      <vt:lpstr>Sources of methane leaks (as percentage of life-time total production):   </vt:lpstr>
      <vt:lpstr>Methane (natural gas) leaks from tanks, pipelines, compressors, etc.</vt:lpstr>
      <vt:lpstr>Slide 24</vt:lpstr>
      <vt:lpstr>Slide 25</vt:lpstr>
      <vt:lpstr>Slide 26</vt:lpstr>
      <vt:lpstr>Sources of methane leaks (as percentage of life-time total production):   </vt:lpstr>
      <vt:lpstr>Slide 28</vt:lpstr>
      <vt:lpstr>How do our methane emission estimates compare with others from the peer-reviewed literature?</vt:lpstr>
      <vt:lpstr>How do our methane emission estimates compare with others from the peer-reviewed literature?</vt:lpstr>
      <vt:lpstr>How do our methane emission estimates compare with others from the peer-reviewed literature?</vt:lpstr>
      <vt:lpstr>Methane is far greater in its global warming potential than is carbon dioxide</vt:lpstr>
      <vt:lpstr>Converting methane to global warming potential equivalents, in terms of CO2</vt:lpstr>
      <vt:lpstr>Slide 34</vt:lpstr>
      <vt:lpstr>Slide 35</vt:lpstr>
      <vt:lpstr>Slide 36</vt:lpstr>
      <vt:lpstr>Slide 37</vt:lpstr>
      <vt:lpstr>Slide 38</vt:lpstr>
      <vt:lpstr>Slide 39</vt:lpstr>
      <vt:lpstr>Slide 40</vt:lpstr>
      <vt:lpstr>How does natural gas fit into the national greenhouse gas inventory?</vt:lpstr>
      <vt:lpstr>Slide 42</vt:lpstr>
      <vt:lpstr>U.S. Greenhouse gas inventory  (Tg CO2 equivalents per year, 2008 base year)</vt:lpstr>
      <vt:lpstr>U.S. Greenhouse gas inventory  (Tg CO2 equivalents per year, 2008 base year)</vt:lpstr>
      <vt:lpstr>Slide 45</vt:lpstr>
      <vt:lpstr>Slide 46</vt:lpstr>
      <vt:lpstr>Slide 47</vt:lpstr>
      <vt:lpstr>Slide 48</vt:lpstr>
      <vt:lpstr>Slide 49</vt:lpstr>
      <vt:lpstr>Slide 50</vt:lpstr>
      <vt:lpstr>Slide 51</vt:lpstr>
      <vt:lpstr>Slide 52</vt:lpstr>
      <vt:lpstr>Slide 53</vt:lpstr>
      <vt:lpstr>Slide 54</vt:lpstr>
      <vt:lpstr>Slide 55</vt:lpstr>
      <vt:lpstr>I am not advocating for more coal or oil, but rather to recognize full environmental costs of all fossil fuels, and to move to a truly green, renewable future as quickly as possible.</vt:lpstr>
    </vt:vector>
  </TitlesOfParts>
  <Company>Cornell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Howarth</dc:creator>
  <cp:lastModifiedBy>SI User</cp:lastModifiedBy>
  <cp:revision>305</cp:revision>
  <cp:lastPrinted>2011-01-26T17:14:42Z</cp:lastPrinted>
  <dcterms:created xsi:type="dcterms:W3CDTF">2010-10-21T00:53:50Z</dcterms:created>
  <dcterms:modified xsi:type="dcterms:W3CDTF">2011-06-08T11:58:08Z</dcterms:modified>
</cp:coreProperties>
</file>